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59" r:id="rId8"/>
    <p:sldId id="262" r:id="rId9"/>
    <p:sldId id="260" r:id="rId10"/>
    <p:sldId id="261" r:id="rId11"/>
    <p:sldId id="263" r:id="rId12"/>
    <p:sldId id="26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2"/>
            <p14:sldId id="260"/>
          </p14:sldIdLst>
        </p14:section>
        <p14:section name="Position and Rotate Your 3D Model" id="{A08F0015-E7F5-4E26-BBAF-AEE4F9A16AD2}">
          <p14:sldIdLst>
            <p14:sldId id="261"/>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4/11/2023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go.microsoft.com/fwlink/?LinkId=617172"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341120" y="1823950"/>
            <a:ext cx="9144000" cy="1790700"/>
          </a:xfrm>
        </p:spPr>
        <p:txBody>
          <a:bodyPr/>
          <a:lstStyle/>
          <a:p>
            <a:pPr algn="ctr"/>
            <a:r>
              <a:rPr lang="en-US" b="1" dirty="0"/>
              <a:t>Budgeting and Savings Goal Tracker</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16676" y="4998373"/>
            <a:ext cx="9144000" cy="1287675"/>
          </a:xfrm>
        </p:spPr>
        <p:txBody>
          <a:bodyPr/>
          <a:lstStyle/>
          <a:p>
            <a:pPr algn="ctr"/>
            <a:r>
              <a:rPr lang="en-GB" dirty="0"/>
              <a:t>By Team </a:t>
            </a:r>
            <a:r>
              <a:rPr lang="en-GB" dirty="0" err="1"/>
              <a:t>SavingsSavy</a:t>
            </a:r>
            <a:endParaRPr lang="en-US" dirty="0"/>
          </a:p>
        </p:txBody>
      </p:sp>
      <p:sp>
        <p:nvSpPr>
          <p:cNvPr id="6" name="Rectangle 5"/>
          <p:cNvSpPr/>
          <p:nvPr/>
        </p:nvSpPr>
        <p:spPr>
          <a:xfrm>
            <a:off x="11093332" y="274320"/>
            <a:ext cx="843744" cy="843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332" y="274319"/>
            <a:ext cx="843744" cy="843744"/>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val="1"/>
              </a:ext>
            </a:extLst>
          </p:cNvPr>
          <p:cNvGrpSpPr/>
          <p:nvPr/>
        </p:nvGrpSpPr>
        <p:grpSpPr>
          <a:xfrm>
            <a:off x="8536716" y="1884807"/>
            <a:ext cx="3134076" cy="2677952"/>
            <a:chOff x="8536716" y="1884807"/>
            <a:chExt cx="3134076" cy="2677952"/>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2324628"/>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84807"/>
              <a:ext cx="3134076" cy="452977"/>
              <a:chOff x="9040988" y="1083215"/>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val="1"/>
                  </a:ext>
                </a:extLst>
              </p:cNvPr>
              <p:cNvSpPr/>
              <p:nvPr/>
            </p:nvSpPr>
            <p:spPr>
              <a:xfrm>
                <a:off x="9040988" y="1083215"/>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AU"/>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IN" sz="1100" dirty="0">
                  <a:latin typeface="Segoe UI Light" panose="020B0502040204020203" pitchFamily="34" charset="0"/>
                  <a:cs typeface="Segoe UI Light" panose="020B0502040204020203" pitchFamily="34" charset="0"/>
                </a:rPr>
                <a:t>SELECT THE ARROW WHEN IN SLIDE SHOW MODE</a:t>
              </a:r>
              <a:endParaRPr lang="en-US" sz="11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b="1" dirty="0"/>
              <a:t>MEET THE SQUAD</a:t>
            </a:r>
            <a:endParaRPr lang="en-US" dirty="0"/>
          </a:p>
        </p:txBody>
      </p:sp>
      <p:pic>
        <p:nvPicPr>
          <p:cNvPr id="33" name="Picture 3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77682" y="1795550"/>
            <a:ext cx="4004874" cy="3640974"/>
          </a:xfrm>
          <a:prstGeom prst="rect">
            <a:avLst/>
          </a:prstGeom>
        </p:spPr>
      </p:pic>
      <p:sp>
        <p:nvSpPr>
          <p:cNvPr id="34" name="TextBox 33"/>
          <p:cNvSpPr txBox="1"/>
          <p:nvPr/>
        </p:nvSpPr>
        <p:spPr>
          <a:xfrm>
            <a:off x="8877993" y="2926080"/>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971011" y="1795551"/>
            <a:ext cx="5611091" cy="3640974"/>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200000"/>
              </a:lnSpc>
              <a:spcAft>
                <a:spcPts val="600"/>
              </a:spcAft>
              <a:buFont typeface="Wingdings" panose="05000000000000000000" pitchFamily="2" charset="2"/>
              <a:buChar char="v"/>
            </a:pPr>
            <a:r>
              <a:rPr lang="en-GB" dirty="0">
                <a:solidFill>
                  <a:prstClr val="black">
                    <a:lumMod val="75000"/>
                    <a:lumOff val="25000"/>
                  </a:prstClr>
                </a:solidFill>
                <a:latin typeface="Segoe UI" panose="020B0502040204020203" pitchFamily="34" charset="0"/>
                <a:cs typeface="Segoe UI" panose="020B0502040204020203" pitchFamily="34" charset="0"/>
              </a:rPr>
              <a:t>Samuel </a:t>
            </a:r>
            <a:r>
              <a:rPr lang="en-GB" dirty="0" err="1">
                <a:solidFill>
                  <a:prstClr val="black">
                    <a:lumMod val="75000"/>
                    <a:lumOff val="25000"/>
                  </a:prstClr>
                </a:solidFill>
                <a:latin typeface="Segoe UI" panose="020B0502040204020203" pitchFamily="34" charset="0"/>
                <a:cs typeface="Segoe UI" panose="020B0502040204020203" pitchFamily="34" charset="0"/>
              </a:rPr>
              <a:t>Oluwadare</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Ademoyegun</a:t>
            </a:r>
            <a:endParaRPr lang="en-GB"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200000"/>
              </a:lnSpc>
              <a:spcAft>
                <a:spcPts val="600"/>
              </a:spcAft>
              <a:buFont typeface="Wingdings" panose="05000000000000000000" pitchFamily="2" charset="2"/>
              <a:buChar char="v"/>
            </a:pPr>
            <a:r>
              <a:rPr lang="en-GB" dirty="0" err="1">
                <a:solidFill>
                  <a:prstClr val="black">
                    <a:lumMod val="75000"/>
                    <a:lumOff val="25000"/>
                  </a:prstClr>
                </a:solidFill>
                <a:latin typeface="Segoe UI" panose="020B0502040204020203" pitchFamily="34" charset="0"/>
                <a:cs typeface="Segoe UI" panose="020B0502040204020203" pitchFamily="34" charset="0"/>
              </a:rPr>
              <a:t>Adebimpe</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Olabisi</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Adeoye</a:t>
            </a:r>
            <a:endParaRPr lang="en-GB"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200000"/>
              </a:lnSpc>
              <a:spcAft>
                <a:spcPts val="600"/>
              </a:spcAft>
              <a:buFont typeface="Wingdings" panose="05000000000000000000" pitchFamily="2" charset="2"/>
              <a:buChar char="v"/>
            </a:pPr>
            <a:r>
              <a:rPr lang="en-GB" dirty="0" err="1">
                <a:solidFill>
                  <a:prstClr val="black">
                    <a:lumMod val="75000"/>
                    <a:lumOff val="25000"/>
                  </a:prstClr>
                </a:solidFill>
                <a:latin typeface="Segoe UI" panose="020B0502040204020203" pitchFamily="34" charset="0"/>
                <a:cs typeface="Segoe UI" panose="020B0502040204020203" pitchFamily="34" charset="0"/>
              </a:rPr>
              <a:t>Pelumi</a:t>
            </a:r>
            <a:r>
              <a:rPr lang="en-GB" dirty="0">
                <a:solidFill>
                  <a:prstClr val="black">
                    <a:lumMod val="75000"/>
                    <a:lumOff val="25000"/>
                  </a:prstClr>
                </a:solidFill>
                <a:latin typeface="Segoe UI" panose="020B0502040204020203" pitchFamily="34" charset="0"/>
                <a:cs typeface="Segoe UI" panose="020B0502040204020203" pitchFamily="34" charset="0"/>
              </a:rPr>
              <a:t> Peace </a:t>
            </a:r>
            <a:r>
              <a:rPr lang="en-GB" dirty="0" err="1">
                <a:solidFill>
                  <a:prstClr val="black">
                    <a:lumMod val="75000"/>
                    <a:lumOff val="25000"/>
                  </a:prstClr>
                </a:solidFill>
                <a:latin typeface="Segoe UI" panose="020B0502040204020203" pitchFamily="34" charset="0"/>
                <a:cs typeface="Segoe UI" panose="020B0502040204020203" pitchFamily="34" charset="0"/>
              </a:rPr>
              <a:t>Olukayode</a:t>
            </a:r>
            <a:r>
              <a:rPr lang="en-GB" dirty="0">
                <a:solidFill>
                  <a:prstClr val="black">
                    <a:lumMod val="75000"/>
                    <a:lumOff val="25000"/>
                  </a:prstClr>
                </a:solidFill>
                <a:latin typeface="Segoe UI" panose="020B0502040204020203" pitchFamily="34" charset="0"/>
                <a:cs typeface="Segoe UI" panose="020B0502040204020203" pitchFamily="34" charset="0"/>
              </a:rPr>
              <a:t> </a:t>
            </a:r>
          </a:p>
          <a:p>
            <a:pPr marL="171450" indent="-171450">
              <a:lnSpc>
                <a:spcPct val="200000"/>
              </a:lnSpc>
              <a:spcAft>
                <a:spcPts val="600"/>
              </a:spcAft>
              <a:buFont typeface="Wingdings" panose="05000000000000000000" pitchFamily="2" charset="2"/>
              <a:buChar char="v"/>
            </a:pPr>
            <a:r>
              <a:rPr lang="en-GB" dirty="0" err="1">
                <a:solidFill>
                  <a:prstClr val="black">
                    <a:lumMod val="75000"/>
                    <a:lumOff val="25000"/>
                  </a:prstClr>
                </a:solidFill>
                <a:latin typeface="Segoe UI" panose="020B0502040204020203" pitchFamily="34" charset="0"/>
                <a:cs typeface="Segoe UI" panose="020B0502040204020203" pitchFamily="34" charset="0"/>
              </a:rPr>
              <a:t>Oluwaseun</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Omotayo</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Alolanle</a:t>
            </a:r>
            <a:endParaRPr lang="en-GB"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200000"/>
              </a:lnSpc>
              <a:spcAft>
                <a:spcPts val="600"/>
              </a:spcAft>
              <a:buFont typeface="Wingdings" panose="05000000000000000000" pitchFamily="2" charset="2"/>
              <a:buChar char="v"/>
            </a:pPr>
            <a:r>
              <a:rPr lang="en-GB" dirty="0" err="1">
                <a:solidFill>
                  <a:prstClr val="black">
                    <a:lumMod val="75000"/>
                    <a:lumOff val="25000"/>
                  </a:prstClr>
                </a:solidFill>
                <a:latin typeface="Segoe UI" panose="020B0502040204020203" pitchFamily="34" charset="0"/>
                <a:cs typeface="Segoe UI" panose="020B0502040204020203" pitchFamily="34" charset="0"/>
              </a:rPr>
              <a:t>Zainab</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Omotola</a:t>
            </a:r>
            <a:r>
              <a:rPr lang="en-GB" dirty="0">
                <a:solidFill>
                  <a:prstClr val="black">
                    <a:lumMod val="75000"/>
                    <a:lumOff val="25000"/>
                  </a:prstClr>
                </a:solidFill>
                <a:latin typeface="Segoe UI" panose="020B0502040204020203" pitchFamily="34" charset="0"/>
                <a:cs typeface="Segoe UI" panose="020B0502040204020203" pitchFamily="34" charset="0"/>
              </a:rPr>
              <a:t> </a:t>
            </a:r>
            <a:r>
              <a:rPr lang="en-GB" dirty="0" err="1">
                <a:solidFill>
                  <a:prstClr val="black">
                    <a:lumMod val="75000"/>
                    <a:lumOff val="25000"/>
                  </a:prstClr>
                </a:solidFill>
                <a:latin typeface="Segoe UI" panose="020B0502040204020203" pitchFamily="34" charset="0"/>
                <a:cs typeface="Segoe UI" panose="020B0502040204020203" pitchFamily="34" charset="0"/>
              </a:rPr>
              <a:t>Ojo</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822" y="352647"/>
            <a:ext cx="843744" cy="843744"/>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GB" dirty="0"/>
              <a:t>PROBLEM STATEMENT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7329" y="1846446"/>
            <a:ext cx="2748670" cy="3664893"/>
          </a:xfrm>
        </p:spPr>
      </p:pic>
      <p:sp>
        <p:nvSpPr>
          <p:cNvPr id="11" name="Rectangle 10">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048298" y="1990067"/>
            <a:ext cx="6841375" cy="3438144"/>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Aft>
                <a:spcPts val="600"/>
              </a:spcAft>
              <a:buFont typeface="Wingdings" panose="05000000000000000000" pitchFamily="2" charset="2"/>
              <a:buChar char="q"/>
            </a:pPr>
            <a:r>
              <a:rPr lang="en-GB" sz="1400" dirty="0">
                <a:solidFill>
                  <a:prstClr val="black">
                    <a:lumMod val="75000"/>
                    <a:lumOff val="25000"/>
                  </a:prstClr>
                </a:solidFill>
                <a:latin typeface="Segoe UI" panose="020B0502040204020203" pitchFamily="34" charset="0"/>
                <a:cs typeface="Segoe UI" panose="020B0502040204020203" pitchFamily="34" charset="0"/>
              </a:rPr>
              <a:t>Many People struggle to keep track of their finances and maintain healthy spending habit due to various reasons such as:</a:t>
            </a:r>
          </a:p>
          <a:p>
            <a:pPr marL="171450" indent="-171450">
              <a:lnSpc>
                <a:spcPct val="150000"/>
              </a:lnSpc>
              <a:spcAft>
                <a:spcPts val="600"/>
              </a:spcAft>
              <a:buFont typeface="Arial" panose="020B0604020202020204" pitchFamily="34" charset="0"/>
              <a:buChar char="•"/>
            </a:pPr>
            <a:r>
              <a:rPr lang="en-GB" sz="1400" dirty="0">
                <a:solidFill>
                  <a:prstClr val="black">
                    <a:lumMod val="75000"/>
                    <a:lumOff val="25000"/>
                  </a:prstClr>
                </a:solidFill>
                <a:latin typeface="Segoe UI" panose="020B0502040204020203" pitchFamily="34" charset="0"/>
                <a:cs typeface="Segoe UI" panose="020B0502040204020203" pitchFamily="34" charset="0"/>
              </a:rPr>
              <a:t>Lack of visibility and control over their finances.</a:t>
            </a:r>
          </a:p>
          <a:p>
            <a:pPr marL="171450" indent="-171450" algn="just">
              <a:lnSpc>
                <a:spcPct val="150000"/>
              </a:lnSpc>
              <a:spcAft>
                <a:spcPts val="600"/>
              </a:spcAft>
              <a:buFont typeface="Arial" panose="020B0604020202020204" pitchFamily="34" charset="0"/>
              <a:buChar char="•"/>
            </a:pPr>
            <a:r>
              <a:rPr lang="en-GB" sz="1400" dirty="0">
                <a:solidFill>
                  <a:prstClr val="black">
                    <a:lumMod val="75000"/>
                    <a:lumOff val="25000"/>
                  </a:prstClr>
                </a:solidFill>
                <a:latin typeface="Segoe UI" panose="020B0502040204020203" pitchFamily="34" charset="0"/>
                <a:cs typeface="Segoe UI" panose="020B0502040204020203" pitchFamily="34" charset="0"/>
              </a:rPr>
              <a:t>Challenges in resisting the urge to overspend due to increase in availability of credit cards, online shopping and other forms of instant gratifications.</a:t>
            </a:r>
          </a:p>
          <a:p>
            <a:pPr marL="171450" indent="-171450" algn="just">
              <a:lnSpc>
                <a:spcPct val="150000"/>
              </a:lnSpc>
              <a:spcAft>
                <a:spcPts val="600"/>
              </a:spcAft>
              <a:buFont typeface="Wingdings" panose="05000000000000000000" pitchFamily="2" charset="2"/>
              <a:buChar char="q"/>
            </a:pPr>
            <a:r>
              <a:rPr lang="en-GB" sz="1400" dirty="0">
                <a:solidFill>
                  <a:prstClr val="black">
                    <a:lumMod val="75000"/>
                    <a:lumOff val="25000"/>
                  </a:prstClr>
                </a:solidFill>
                <a:latin typeface="Segoe UI" panose="020B0502040204020203" pitchFamily="34" charset="0"/>
                <a:cs typeface="Segoe UI" panose="020B0502040204020203" pitchFamily="34" charset="0"/>
              </a:rPr>
              <a:t>A Budgeting and Savings tracker feature embedded in a mobile app can help users easily monitor their spending habits, expenses and track the progress set towards achievable savings goals.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822" y="352647"/>
            <a:ext cx="843744" cy="843744"/>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F083D2B2-24CC-41A1-8AC3-EDF2DA2C3A20}"/>
              </a:ext>
            </a:extLst>
          </p:cNvPr>
          <p:cNvSpPr txBox="1">
            <a:spLocks/>
          </p:cNvSpPr>
          <p:nvPr/>
        </p:nvSpPr>
        <p:spPr>
          <a:xfrm>
            <a:off x="756834" y="601028"/>
            <a:ext cx="8689195"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GB" dirty="0"/>
              <a:t>OBJECTIVE </a:t>
            </a:r>
          </a:p>
        </p:txBody>
      </p:sp>
      <p:pic>
        <p:nvPicPr>
          <p:cNvPr id="12" name="Picture 1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4714" y="1995053"/>
            <a:ext cx="4998840" cy="3483033"/>
          </a:xfrm>
          <a:prstGeom prst="rect">
            <a:avLst/>
          </a:prstGeom>
        </p:spPr>
      </p:pic>
      <p:sp>
        <p:nvSpPr>
          <p:cNvPr id="17" name="Rectangle 16">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644341" y="1995054"/>
            <a:ext cx="6035040" cy="3483033"/>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sz="1400" dirty="0">
                <a:solidFill>
                  <a:schemeClr val="tx1"/>
                </a:solidFill>
              </a:rPr>
              <a:t>To Develop a user-friendly budgeting and savings tracker feature that enables users to easily monitor their finances and savings goals, empowering them to take control of their spending habits and achieve financial stability. The feature should allow users to set personalized budgets and savings goals, track their expenses, and receive personalized recommendations for achieving their financial objectives. The app should also provide users with a clear overview of their financial health and progress.</a:t>
            </a:r>
            <a:endParaRPr lang="en-AU" sz="1400" dirty="0">
              <a:solidFill>
                <a:schemeClr val="tx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2510" y="340821"/>
            <a:ext cx="843744" cy="843744"/>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604434" y="448028"/>
            <a:ext cx="6800491" cy="748364"/>
          </a:xfrm>
        </p:spPr>
        <p:txBody>
          <a:bodyPr/>
          <a:lstStyle/>
          <a:p>
            <a:r>
              <a:rPr lang="en-US" dirty="0"/>
              <a:t>USER PERSONA</a:t>
            </a:r>
          </a:p>
        </p:txBody>
      </p:sp>
      <p:pic>
        <p:nvPicPr>
          <p:cNvPr id="19" name="Picture 18"/>
          <p:cNvPicPr>
            <a:picLocks noChangeAspect="1"/>
          </p:cNvPicPr>
          <p:nvPr/>
        </p:nvPicPr>
        <p:blipFill>
          <a:blip r:embed="rId2"/>
          <a:stretch>
            <a:fillRect/>
          </a:stretch>
        </p:blipFill>
        <p:spPr>
          <a:xfrm>
            <a:off x="10746245" y="355070"/>
            <a:ext cx="841321" cy="841321"/>
          </a:xfrm>
          <a:prstGeom prst="rect">
            <a:avLst/>
          </a:prstGeom>
        </p:spPr>
      </p:pic>
      <p:pic>
        <p:nvPicPr>
          <p:cNvPr id="17" name="Picture 16">
            <a:extLst>
              <a:ext uri="{FF2B5EF4-FFF2-40B4-BE49-F238E27FC236}">
                <a16:creationId xmlns:a16="http://schemas.microsoft.com/office/drawing/2014/main" id="{EB5778FA-DFD8-DAD6-730F-BD6149458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34" y="1338607"/>
            <a:ext cx="2760935" cy="3044858"/>
          </a:xfrm>
          <a:prstGeom prst="rect">
            <a:avLst/>
          </a:prstGeom>
        </p:spPr>
      </p:pic>
      <p:sp>
        <p:nvSpPr>
          <p:cNvPr id="18" name="Rectangle 17">
            <a:extLst>
              <a:ext uri="{FF2B5EF4-FFF2-40B4-BE49-F238E27FC236}">
                <a16:creationId xmlns:a16="http://schemas.microsoft.com/office/drawing/2014/main" id="{4E0B775C-6F73-18AF-F18D-ABADC1713006}"/>
              </a:ext>
              <a:ext uri="{C183D7F6-B498-43B3-948B-1728B52AA6E4}">
                <adec:decorative xmlns:adec="http://schemas.microsoft.com/office/drawing/2017/decorative" val="1"/>
              </a:ext>
            </a:extLst>
          </p:cNvPr>
          <p:cNvSpPr/>
          <p:nvPr/>
        </p:nvSpPr>
        <p:spPr>
          <a:xfrm>
            <a:off x="5445735" y="1542348"/>
            <a:ext cx="5721170" cy="213762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1"/>
                </a:solidFill>
              </a:rPr>
              <a:t>Goals</a:t>
            </a:r>
          </a:p>
          <a:p>
            <a:r>
              <a:rPr lang="en-AU" b="1" i="0" dirty="0">
                <a:solidFill>
                  <a:schemeClr val="tx1"/>
                </a:solidFill>
                <a:effectLst/>
                <a:latin typeface="Söhne"/>
              </a:rPr>
              <a:t>	</a:t>
            </a:r>
            <a:r>
              <a:rPr lang="en-US" b="0" i="0" dirty="0">
                <a:solidFill>
                  <a:srgbClr val="374151"/>
                </a:solidFill>
                <a:effectLst/>
                <a:latin typeface="Söhne"/>
              </a:rPr>
              <a:t>John wants to save money for his children’s 	college education and retirement. He also wants 	to pay off his mortgage early and build an 	emergency fund.</a:t>
            </a:r>
            <a:endParaRPr lang="en-AU" b="1" dirty="0">
              <a:solidFill>
                <a:schemeClr val="tx1"/>
              </a:solidFill>
            </a:endParaRPr>
          </a:p>
        </p:txBody>
      </p:sp>
      <p:sp>
        <p:nvSpPr>
          <p:cNvPr id="23" name="Rectangle 22">
            <a:extLst>
              <a:ext uri="{FF2B5EF4-FFF2-40B4-BE49-F238E27FC236}">
                <a16:creationId xmlns:a16="http://schemas.microsoft.com/office/drawing/2014/main" id="{A104D2A1-EEF3-09EE-3529-05035CA6495A}"/>
              </a:ext>
              <a:ext uri="{C183D7F6-B498-43B3-948B-1728B52AA6E4}">
                <adec:decorative xmlns:adec="http://schemas.microsoft.com/office/drawing/2017/decorative" val="1"/>
              </a:ext>
            </a:extLst>
          </p:cNvPr>
          <p:cNvSpPr/>
          <p:nvPr/>
        </p:nvSpPr>
        <p:spPr>
          <a:xfrm rot="10800000" flipV="1">
            <a:off x="5445729" y="3944471"/>
            <a:ext cx="5721169" cy="231492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1"/>
                </a:solidFill>
              </a:rPr>
              <a:t>Challenges</a:t>
            </a:r>
          </a:p>
          <a:p>
            <a:r>
              <a:rPr lang="en-AU" b="1" i="0" dirty="0">
                <a:solidFill>
                  <a:schemeClr val="tx1"/>
                </a:solidFill>
                <a:effectLst/>
                <a:latin typeface="Söhne"/>
              </a:rPr>
              <a:t>	</a:t>
            </a:r>
            <a:r>
              <a:rPr lang="en-US" b="0" i="0" dirty="0">
                <a:solidFill>
                  <a:srgbClr val="374151"/>
                </a:solidFill>
                <a:effectLst/>
                <a:latin typeface="Söhne"/>
              </a:rPr>
              <a:t>John struggles to manage his finances due to 	irregular income and unexpected expenses 	related to his business. He also finds it hard to 	stick to a budget due to family obligations and 	occasional impulse purchases.</a:t>
            </a:r>
            <a:endParaRPr lang="en-AU" b="1" dirty="0">
              <a:solidFill>
                <a:schemeClr val="tx1"/>
              </a:solidFill>
            </a:endParaRPr>
          </a:p>
        </p:txBody>
      </p:sp>
      <p:sp>
        <p:nvSpPr>
          <p:cNvPr id="24" name="Rectangle 23">
            <a:extLst>
              <a:ext uri="{FF2B5EF4-FFF2-40B4-BE49-F238E27FC236}">
                <a16:creationId xmlns:a16="http://schemas.microsoft.com/office/drawing/2014/main" id="{088B6724-3CF7-1773-FD4C-63B78B7D6E8E}"/>
              </a:ext>
              <a:ext uri="{C183D7F6-B498-43B3-948B-1728B52AA6E4}">
                <adec:decorative xmlns:adec="http://schemas.microsoft.com/office/drawing/2017/decorative" val="1"/>
              </a:ext>
            </a:extLst>
          </p:cNvPr>
          <p:cNvSpPr/>
          <p:nvPr/>
        </p:nvSpPr>
        <p:spPr>
          <a:xfrm>
            <a:off x="725864" y="4525680"/>
            <a:ext cx="2639505" cy="18842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0" i="0" dirty="0">
                <a:solidFill>
                  <a:srgbClr val="374151"/>
                </a:solidFill>
                <a:effectLst/>
                <a:latin typeface="Söhne"/>
              </a:rPr>
              <a:t>Name: </a:t>
            </a:r>
            <a:r>
              <a:rPr lang="en-US" sz="1400" b="0" i="0">
                <a:solidFill>
                  <a:srgbClr val="374151"/>
                </a:solidFill>
                <a:effectLst/>
                <a:latin typeface="Söhne"/>
              </a:rPr>
              <a:t>Bimpe</a:t>
            </a:r>
            <a:endParaRPr lang="en-US" sz="1400" b="0" i="0" dirty="0">
              <a:solidFill>
                <a:srgbClr val="374151"/>
              </a:solidFill>
              <a:effectLst/>
              <a:latin typeface="Söhne"/>
            </a:endParaRPr>
          </a:p>
          <a:p>
            <a:pPr algn="l"/>
            <a:r>
              <a:rPr lang="en-US" sz="1400" b="0" i="0" dirty="0">
                <a:solidFill>
                  <a:srgbClr val="374151"/>
                </a:solidFill>
                <a:effectLst/>
                <a:latin typeface="Söhne"/>
              </a:rPr>
              <a:t>Age: 40</a:t>
            </a:r>
          </a:p>
          <a:p>
            <a:pPr algn="l"/>
            <a:r>
              <a:rPr lang="en-US" sz="1400" b="0" i="0" dirty="0">
                <a:solidFill>
                  <a:srgbClr val="374151"/>
                </a:solidFill>
                <a:effectLst/>
                <a:latin typeface="Söhne"/>
              </a:rPr>
              <a:t>Occupation: Small business owner</a:t>
            </a:r>
          </a:p>
          <a:p>
            <a:pPr algn="l"/>
            <a:r>
              <a:rPr lang="en-US" sz="1400" b="0" i="0" dirty="0">
                <a:solidFill>
                  <a:srgbClr val="374151"/>
                </a:solidFill>
                <a:effectLst/>
                <a:latin typeface="Söhne"/>
              </a:rPr>
              <a:t>Education: High school diploma</a:t>
            </a:r>
          </a:p>
          <a:p>
            <a:pPr algn="l"/>
            <a:r>
              <a:rPr lang="en-US" sz="1400" b="0" i="0" dirty="0">
                <a:solidFill>
                  <a:srgbClr val="374151"/>
                </a:solidFill>
                <a:effectLst/>
                <a:latin typeface="Söhne"/>
              </a:rPr>
              <a:t>Location: Suburban area</a:t>
            </a:r>
          </a:p>
          <a:p>
            <a:endParaRPr lang="en-AU" sz="1400" b="1" dirty="0">
              <a:solidFill>
                <a:schemeClr val="tx1"/>
              </a:solidFill>
            </a:endParaRPr>
          </a:p>
        </p:txBody>
      </p:sp>
    </p:spTree>
    <p:extLst>
      <p:ext uri="{BB962C8B-B14F-4D97-AF65-F5344CB8AC3E}">
        <p14:creationId xmlns:p14="http://schemas.microsoft.com/office/powerpoint/2010/main" val="17647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4434" y="448628"/>
            <a:ext cx="7936251" cy="735937"/>
          </a:xfrm>
        </p:spPr>
        <p:txBody>
          <a:bodyPr/>
          <a:lstStyle/>
          <a:p>
            <a:r>
              <a:rPr lang="en-US" dirty="0"/>
              <a:t>TOOLS AND TECHNOLOGIES USED</a:t>
            </a:r>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510" y="340821"/>
            <a:ext cx="843744" cy="843744"/>
          </a:xfrm>
          <a:prstGeom prst="rect">
            <a:avLst/>
          </a:prstGeom>
        </p:spPr>
      </p:pic>
      <p:sp>
        <p:nvSpPr>
          <p:cNvPr id="10" name="Number 2" descr="Number 2">
            <a:extLst>
              <a:ext uri="{FF2B5EF4-FFF2-40B4-BE49-F238E27FC236}">
                <a16:creationId xmlns:a16="http://schemas.microsoft.com/office/drawing/2014/main" id="{DF5D83D8-CB96-3C37-B107-27DEB9281CF3}"/>
              </a:ext>
            </a:extLst>
          </p:cNvPr>
          <p:cNvSpPr/>
          <p:nvPr/>
        </p:nvSpPr>
        <p:spPr bwMode="blackWhite">
          <a:xfrm>
            <a:off x="767684" y="182147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2" name="Number 2" descr="Number 2">
            <a:extLst>
              <a:ext uri="{FF2B5EF4-FFF2-40B4-BE49-F238E27FC236}">
                <a16:creationId xmlns:a16="http://schemas.microsoft.com/office/drawing/2014/main" id="{B4F20034-17DF-A0BD-E981-800E8C800614}"/>
              </a:ext>
            </a:extLst>
          </p:cNvPr>
          <p:cNvSpPr/>
          <p:nvPr/>
        </p:nvSpPr>
        <p:spPr bwMode="blackWhite">
          <a:xfrm>
            <a:off x="767684" y="342900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pic>
        <p:nvPicPr>
          <p:cNvPr id="14" name="Picture 13">
            <a:extLst>
              <a:ext uri="{FF2B5EF4-FFF2-40B4-BE49-F238E27FC236}">
                <a16:creationId xmlns:a16="http://schemas.microsoft.com/office/drawing/2014/main" id="{2885612D-474F-07DE-B288-92F7DEE0B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547" y="1571448"/>
            <a:ext cx="1120189" cy="1120189"/>
          </a:xfrm>
          <a:prstGeom prst="rect">
            <a:avLst/>
          </a:prstGeom>
        </p:spPr>
      </p:pic>
      <p:sp>
        <p:nvSpPr>
          <p:cNvPr id="16" name="Number 2" descr="Number 2">
            <a:extLst>
              <a:ext uri="{FF2B5EF4-FFF2-40B4-BE49-F238E27FC236}">
                <a16:creationId xmlns:a16="http://schemas.microsoft.com/office/drawing/2014/main" id="{7CEF9DC3-268E-F11D-7803-C55FA5FD25CD}"/>
              </a:ext>
            </a:extLst>
          </p:cNvPr>
          <p:cNvSpPr/>
          <p:nvPr/>
        </p:nvSpPr>
        <p:spPr bwMode="blackWhite">
          <a:xfrm>
            <a:off x="767684" y="503652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9" name="Picture 18">
            <a:extLst>
              <a:ext uri="{FF2B5EF4-FFF2-40B4-BE49-F238E27FC236}">
                <a16:creationId xmlns:a16="http://schemas.microsoft.com/office/drawing/2014/main" id="{E1623C9D-DB68-456F-D20C-2C9929291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3447" y="3158420"/>
            <a:ext cx="1253130" cy="1253130"/>
          </a:xfrm>
          <a:prstGeom prst="rect">
            <a:avLst/>
          </a:prstGeom>
        </p:spPr>
      </p:pic>
      <p:pic>
        <p:nvPicPr>
          <p:cNvPr id="21" name="Picture 20">
            <a:extLst>
              <a:ext uri="{FF2B5EF4-FFF2-40B4-BE49-F238E27FC236}">
                <a16:creationId xmlns:a16="http://schemas.microsoft.com/office/drawing/2014/main" id="{71C2D4DD-8970-D25D-A908-ADB86AAF2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3547" y="4878333"/>
            <a:ext cx="1253129" cy="1253129"/>
          </a:xfrm>
          <a:prstGeom prst="rect">
            <a:avLst/>
          </a:prstGeom>
        </p:spPr>
      </p:pic>
      <p:sp>
        <p:nvSpPr>
          <p:cNvPr id="22" name="Rectangle 21">
            <a:extLst>
              <a:ext uri="{FF2B5EF4-FFF2-40B4-BE49-F238E27FC236}">
                <a16:creationId xmlns:a16="http://schemas.microsoft.com/office/drawing/2014/main" id="{50790CDA-5C9D-4047-2754-748DBF7B0293}"/>
              </a:ext>
              <a:ext uri="{C183D7F6-B498-43B3-948B-1728B52AA6E4}">
                <adec:decorative xmlns:adec="http://schemas.microsoft.com/office/drawing/2017/decorative" val="1"/>
              </a:ext>
            </a:extLst>
          </p:cNvPr>
          <p:cNvSpPr/>
          <p:nvPr/>
        </p:nvSpPr>
        <p:spPr>
          <a:xfrm>
            <a:off x="4917376" y="1571448"/>
            <a:ext cx="4086472" cy="933234"/>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a:solidFill>
                  <a:schemeClr val="tx1"/>
                </a:solidFill>
              </a:rPr>
              <a:t>FIGMA</a:t>
            </a:r>
          </a:p>
        </p:txBody>
      </p:sp>
      <p:sp>
        <p:nvSpPr>
          <p:cNvPr id="23" name="Rectangle 22">
            <a:extLst>
              <a:ext uri="{FF2B5EF4-FFF2-40B4-BE49-F238E27FC236}">
                <a16:creationId xmlns:a16="http://schemas.microsoft.com/office/drawing/2014/main" id="{53880716-E214-D3C3-82E0-3CB294D5EDCA}"/>
              </a:ext>
              <a:ext uri="{C183D7F6-B498-43B3-948B-1728B52AA6E4}">
                <adec:decorative xmlns:adec="http://schemas.microsoft.com/office/drawing/2017/decorative" val="1"/>
              </a:ext>
            </a:extLst>
          </p:cNvPr>
          <p:cNvSpPr/>
          <p:nvPr/>
        </p:nvSpPr>
        <p:spPr>
          <a:xfrm>
            <a:off x="4917376" y="3255591"/>
            <a:ext cx="4086472" cy="933234"/>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a:solidFill>
                  <a:schemeClr val="tx1"/>
                </a:solidFill>
              </a:rPr>
              <a:t>ANGULAR</a:t>
            </a:r>
          </a:p>
        </p:txBody>
      </p:sp>
      <p:sp>
        <p:nvSpPr>
          <p:cNvPr id="24" name="Rectangle 23">
            <a:extLst>
              <a:ext uri="{FF2B5EF4-FFF2-40B4-BE49-F238E27FC236}">
                <a16:creationId xmlns:a16="http://schemas.microsoft.com/office/drawing/2014/main" id="{A15DFF0B-45BC-357D-B4E8-004A301565C2}"/>
              </a:ext>
              <a:ext uri="{C183D7F6-B498-43B3-948B-1728B52AA6E4}">
                <adec:decorative xmlns:adec="http://schemas.microsoft.com/office/drawing/2017/decorative" val="1"/>
              </a:ext>
            </a:extLst>
          </p:cNvPr>
          <p:cNvSpPr/>
          <p:nvPr/>
        </p:nvSpPr>
        <p:spPr>
          <a:xfrm>
            <a:off x="4937696" y="5052623"/>
            <a:ext cx="4086472" cy="933234"/>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b="1" dirty="0">
                <a:solidFill>
                  <a:schemeClr val="tx1"/>
                </a:solidFill>
              </a:rPr>
              <a:t>NODE JS</a:t>
            </a:r>
          </a:p>
        </p:txBody>
      </p:sp>
    </p:spTree>
    <p:extLst>
      <p:ext uri="{BB962C8B-B14F-4D97-AF65-F5344CB8AC3E}">
        <p14:creationId xmlns:p14="http://schemas.microsoft.com/office/powerpoint/2010/main"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USER FLOW</a:t>
            </a: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p:cNvPicPr>
            <a:picLocks noChangeAspect="1"/>
          </p:cNvPicPr>
          <p:nvPr/>
        </p:nvPicPr>
        <p:blipFill>
          <a:blip r:embed="rId2"/>
          <a:stretch>
            <a:fillRect/>
          </a:stretch>
        </p:blipFill>
        <p:spPr>
          <a:xfrm>
            <a:off x="10746245" y="355070"/>
            <a:ext cx="841321" cy="841321"/>
          </a:xfrm>
          <a:prstGeom prst="rect">
            <a:avLst/>
          </a:prstGeom>
        </p:spPr>
      </p:pic>
      <p:pic>
        <p:nvPicPr>
          <p:cNvPr id="41" name="Picture 40">
            <a:extLst>
              <a:ext uri="{FF2B5EF4-FFF2-40B4-BE49-F238E27FC236}">
                <a16:creationId xmlns:a16="http://schemas.microsoft.com/office/drawing/2014/main" id="{8A3AE6E6-0E95-3CB4-A81F-1C4B30A89E40}"/>
              </a:ext>
            </a:extLst>
          </p:cNvPr>
          <p:cNvPicPr>
            <a:picLocks noChangeAspect="1"/>
          </p:cNvPicPr>
          <p:nvPr/>
        </p:nvPicPr>
        <p:blipFill>
          <a:blip r:embed="rId3"/>
          <a:stretch>
            <a:fillRect/>
          </a:stretch>
        </p:blipFill>
        <p:spPr>
          <a:xfrm>
            <a:off x="1772239" y="1504245"/>
            <a:ext cx="8540685" cy="4614090"/>
          </a:xfrm>
          <a:prstGeom prst="rect">
            <a:avLst/>
          </a:prstGeom>
        </p:spPr>
      </p:pic>
    </p:spTree>
    <p:extLst>
      <p:ext uri="{BB962C8B-B14F-4D97-AF65-F5344CB8AC3E}">
        <p14:creationId xmlns:p14="http://schemas.microsoft.com/office/powerpoint/2010/main" val="196958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Now Animate Your 3D Model Using the Morph Transition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descr="Slide thumbnail context menu showing the Duplicate Slide option">
            <a:extLst>
              <a:ext uri="{FF2B5EF4-FFF2-40B4-BE49-F238E27FC236}">
                <a16:creationId xmlns:a16="http://schemas.microsoft.com/office/drawing/2014/main" id="{79219B9A-9991-4B3C-A46B-331267D7B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444" y="1575304"/>
            <a:ext cx="1589393" cy="2044781"/>
          </a:xfrm>
          <a:prstGeom prst="rect">
            <a:avLst/>
          </a:prstGeom>
        </p:spPr>
      </p:pic>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3D Model on the right in some way (rotate, move, or resize),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3" name="Picture 12" descr="Transition tab showing morph transition">
            <a:extLst>
              <a:ext uri="{FF2B5EF4-FFF2-40B4-BE49-F238E27FC236}">
                <a16:creationId xmlns:a16="http://schemas.microsoft.com/office/drawing/2014/main" id="{1700602B-85F7-480F-B244-AE5F12DF1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450" y="3469562"/>
            <a:ext cx="2798443" cy="1344293"/>
          </a:xfrm>
          <a:prstGeom prst="rect">
            <a:avLst/>
          </a:prstGeom>
        </p:spPr>
      </p:pic>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the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parrot morph!</a:t>
            </a:r>
          </a:p>
        </p:txBody>
      </p:sp>
      <p:pic>
        <p:nvPicPr>
          <p:cNvPr id="18" name="Picture 17" descr="Slide Show button">
            <a:extLst>
              <a:ext uri="{FF2B5EF4-FFF2-40B4-BE49-F238E27FC236}">
                <a16:creationId xmlns:a16="http://schemas.microsoft.com/office/drawing/2014/main" id="{B0340C9A-12F9-4BED-859B-790F5A9D5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8598" y="5338362"/>
            <a:ext cx="2419340" cy="1005547"/>
          </a:xfrm>
          <a:prstGeom prst="rect">
            <a:avLst/>
          </a:prstGeom>
        </p:spPr>
      </p:pic>
      <p:pic>
        <p:nvPicPr>
          <p:cNvPr id="21" name="Picture 20"/>
          <p:cNvPicPr>
            <a:picLocks noChangeAspect="1"/>
          </p:cNvPicPr>
          <p:nvPr/>
        </p:nvPicPr>
        <p:blipFill>
          <a:blip r:embed="rId5"/>
          <a:stretch>
            <a:fillRect/>
          </a:stretch>
        </p:blipFill>
        <p:spPr>
          <a:xfrm>
            <a:off x="10746245" y="355070"/>
            <a:ext cx="841321" cy="841321"/>
          </a:xfrm>
          <a:prstGeom prst="rect">
            <a:avLst/>
          </a:prstGeom>
        </p:spPr>
      </p:pic>
      <p:pic>
        <p:nvPicPr>
          <p:cNvPr id="19" name="Picture 18">
            <a:extLst>
              <a:ext uri="{FF2B5EF4-FFF2-40B4-BE49-F238E27FC236}">
                <a16:creationId xmlns:a16="http://schemas.microsoft.com/office/drawing/2014/main" id="{3764C4A0-1243-D666-CA11-073869074D4B}"/>
              </a:ext>
            </a:extLst>
          </p:cNvPr>
          <p:cNvPicPr>
            <a:picLocks noChangeAspect="1"/>
          </p:cNvPicPr>
          <p:nvPr/>
        </p:nvPicPr>
        <p:blipFill>
          <a:blip r:embed="rId6"/>
          <a:stretch>
            <a:fillRect/>
          </a:stretch>
        </p:blipFill>
        <p:spPr>
          <a:xfrm>
            <a:off x="7302492" y="1430012"/>
            <a:ext cx="4022142" cy="4310912"/>
          </a:xfrm>
          <a:prstGeom prst="rect">
            <a:avLst/>
          </a:prstGeom>
        </p:spPr>
      </p:pic>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Animate Your 3D Model Using the Animations Tab</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dirty="0">
                <a:solidFill>
                  <a:srgbClr val="D24726"/>
                </a:solidFill>
                <a:latin typeface="Segoe UI Semibold" panose="020B0702040204020203" pitchFamily="34" charset="0"/>
                <a:cs typeface="Segoe UI Semibold" panose="020B0702040204020203" pitchFamily="34" charset="0"/>
              </a:rPr>
              <a:t>Animations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dirty="0">
                <a:solidFill>
                  <a:prstClr val="black">
                    <a:lumMod val="75000"/>
                    <a:lumOff val="25000"/>
                  </a:prstClr>
                </a:solidFill>
              </a:rPr>
              <a:t>.</a:t>
            </a:r>
          </a:p>
        </p:txBody>
      </p:sp>
      <p:grpSp>
        <p:nvGrpSpPr>
          <p:cNvPr id="16" name="Screenshot of Animations Tab" descr="Screenshot of the Animations Tab">
            <a:extLst>
              <a:ext uri="{FF2B5EF4-FFF2-40B4-BE49-F238E27FC236}">
                <a16:creationId xmlns:a16="http://schemas.microsoft.com/office/drawing/2014/main" id="{02117659-583F-4772-9DFA-90FF25281D8F}"/>
              </a:ext>
            </a:extLst>
          </p:cNvPr>
          <p:cNvGrpSpPr/>
          <p:nvPr/>
        </p:nvGrpSpPr>
        <p:grpSpPr>
          <a:xfrm>
            <a:off x="589417" y="2805167"/>
            <a:ext cx="5586779" cy="1653788"/>
            <a:chOff x="589417" y="2843186"/>
            <a:chExt cx="6004050" cy="1777308"/>
          </a:xfrm>
        </p:grpSpPr>
        <p:grpSp>
          <p:nvGrpSpPr>
            <p:cNvPr id="17" name="Group 16">
              <a:extLst>
                <a:ext uri="{FF2B5EF4-FFF2-40B4-BE49-F238E27FC236}">
                  <a16:creationId xmlns:a16="http://schemas.microsoft.com/office/drawing/2014/main" id="{36A8522F-93B2-4065-B8E8-DF09F9F7C876}"/>
                </a:ext>
              </a:extLst>
            </p:cNvPr>
            <p:cNvGrpSpPr/>
            <p:nvPr/>
          </p:nvGrpSpPr>
          <p:grpSpPr>
            <a:xfrm>
              <a:off x="589417" y="2843187"/>
              <a:ext cx="6004050" cy="1777307"/>
              <a:chOff x="589417" y="2843187"/>
              <a:chExt cx="6004050" cy="1777307"/>
            </a:xfrm>
          </p:grpSpPr>
          <p:grpSp>
            <p:nvGrpSpPr>
              <p:cNvPr id="19" name="Group 18">
                <a:extLst>
                  <a:ext uri="{FF2B5EF4-FFF2-40B4-BE49-F238E27FC236}">
                    <a16:creationId xmlns:a16="http://schemas.microsoft.com/office/drawing/2014/main" id="{175AFEDF-7F88-4FEF-89A7-619232462DE9}"/>
                  </a:ext>
                </a:extLst>
              </p:cNvPr>
              <p:cNvGrpSpPr/>
              <p:nvPr/>
            </p:nvGrpSpPr>
            <p:grpSpPr>
              <a:xfrm>
                <a:off x="589417" y="2843187"/>
                <a:ext cx="6004050" cy="1777307"/>
                <a:chOff x="589417" y="2843187"/>
                <a:chExt cx="6004050" cy="1777307"/>
              </a:xfrm>
            </p:grpSpPr>
            <p:sp>
              <p:nvSpPr>
                <p:cNvPr id="21" name="Rectangle 20">
                  <a:extLst>
                    <a:ext uri="{FF2B5EF4-FFF2-40B4-BE49-F238E27FC236}">
                      <a16:creationId xmlns:a16="http://schemas.microsoft.com/office/drawing/2014/main" id="{3B057055-9189-4D20-A63A-06EFD29C9A9D}"/>
                    </a:ext>
                    <a:ext uri="{C183D7F6-B498-43B3-948B-1728B52AA6E4}">
                      <adec:decorative xmlns:adec="http://schemas.microsoft.com/office/drawing/2017/decorative" val="1"/>
                    </a:ext>
                  </a:extLst>
                </p:cNvPr>
                <p:cNvSpPr/>
                <p:nvPr/>
              </p:nvSpPr>
              <p:spPr>
                <a:xfrm>
                  <a:off x="715428" y="3025663"/>
                  <a:ext cx="5298384" cy="1531492"/>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78D8923-44F1-4A00-A9E8-452B168CEB89}"/>
                    </a:ext>
                    <a:ext uri="{C183D7F6-B498-43B3-948B-1728B52AA6E4}">
                      <adec:decorative xmlns:adec="http://schemas.microsoft.com/office/drawing/2017/decorative" val="1"/>
                    </a:ext>
                  </a:extLst>
                </p:cNvPr>
                <p:cNvSpPr/>
                <p:nvPr/>
              </p:nvSpPr>
              <p:spPr>
                <a:xfrm rot="16200000">
                  <a:off x="5130439" y="3157466"/>
                  <a:ext cx="1777307" cy="1148749"/>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23" name="Rectangle 22">
                  <a:extLst>
                    <a:ext uri="{FF2B5EF4-FFF2-40B4-BE49-F238E27FC236}">
                      <a16:creationId xmlns:a16="http://schemas.microsoft.com/office/drawing/2014/main" id="{5B5A5933-09B4-40BE-A4AD-C96C849C04A9}"/>
                    </a:ext>
                    <a:ext uri="{C183D7F6-B498-43B3-948B-1728B52AA6E4}">
                      <adec:decorative xmlns:adec="http://schemas.microsoft.com/office/drawing/2017/decorative" val="1"/>
                    </a:ext>
                  </a:extLst>
                </p:cNvPr>
                <p:cNvSpPr/>
                <p:nvPr/>
              </p:nvSpPr>
              <p:spPr>
                <a:xfrm>
                  <a:off x="589417" y="3907597"/>
                  <a:ext cx="6004044" cy="711560"/>
                </a:xfrm>
                <a:prstGeom prst="rect">
                  <a:avLst/>
                </a:prstGeom>
                <a:gradFill flip="none" rotWithShape="1">
                  <a:gsLst>
                    <a:gs pos="0">
                      <a:srgbClr val="F5F5F5">
                        <a:alpha val="0"/>
                      </a:srgbClr>
                    </a:gs>
                    <a:gs pos="100000">
                      <a:srgbClr val="F5F5F5"/>
                    </a:gs>
                    <a:gs pos="55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pic>
            <p:nvPicPr>
              <p:cNvPr id="20" name="Picture 19">
                <a:extLst>
                  <a:ext uri="{FF2B5EF4-FFF2-40B4-BE49-F238E27FC236}">
                    <a16:creationId xmlns:a16="http://schemas.microsoft.com/office/drawing/2014/main" id="{BC361283-744D-4763-88CC-E297E5B2074B}"/>
                  </a:ext>
                  <a:ext uri="{C183D7F6-B498-43B3-948B-1728B52AA6E4}">
                    <adec:decorative xmlns:adec="http://schemas.microsoft.com/office/drawing/2017/decorative" val="1"/>
                  </a:ext>
                </a:extLst>
              </p:cNvPr>
              <p:cNvPicPr>
                <a:picLocks noChangeAspect="1"/>
              </p:cNvPicPr>
              <p:nvPr/>
            </p:nvPicPr>
            <p:blipFill rotWithShape="1">
              <a:blip r:embed="rId2"/>
              <a:srcRect r="29862" b="12659"/>
              <a:stretch/>
            </p:blipFill>
            <p:spPr>
              <a:xfrm>
                <a:off x="715428" y="3025663"/>
                <a:ext cx="5878039" cy="1516371"/>
              </a:xfrm>
              <a:prstGeom prst="rect">
                <a:avLst/>
              </a:prstGeom>
            </p:spPr>
          </p:pic>
        </p:grpSp>
        <p:sp>
          <p:nvSpPr>
            <p:cNvPr id="18" name="Rectangle 17">
              <a:extLst>
                <a:ext uri="{FF2B5EF4-FFF2-40B4-BE49-F238E27FC236}">
                  <a16:creationId xmlns:a16="http://schemas.microsoft.com/office/drawing/2014/main" id="{60F91554-0A55-4B72-8F4C-E55038A2766C}"/>
                </a:ext>
                <a:ext uri="{C183D7F6-B498-43B3-948B-1728B52AA6E4}">
                  <adec:decorative xmlns:adec="http://schemas.microsoft.com/office/drawing/2017/decorative" val="1"/>
                </a:ext>
              </a:extLst>
            </p:cNvPr>
            <p:cNvSpPr/>
            <p:nvPr/>
          </p:nvSpPr>
          <p:spPr>
            <a:xfrm rot="16200000">
              <a:off x="5086697" y="3112392"/>
              <a:ext cx="1775971" cy="1237559"/>
            </a:xfrm>
            <a:prstGeom prst="rect">
              <a:avLst/>
            </a:prstGeom>
            <a:gradFill flip="none" rotWithShape="1">
              <a:gsLst>
                <a:gs pos="50000">
                  <a:srgbClr val="F5F5F5">
                    <a:alpha val="61000"/>
                  </a:srgbClr>
                </a:gs>
                <a:gs pos="0">
                  <a:srgbClr val="F5F5F5">
                    <a:alpha val="0"/>
                  </a:srgbClr>
                </a:gs>
                <a:gs pos="100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gr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dirty="0">
                <a:solidFill>
                  <a:srgbClr val="D24726"/>
                </a:solidFill>
                <a:latin typeface="Segoe UI Semibold" panose="020B0702040204020203" pitchFamily="34" charset="0"/>
                <a:cs typeface="Segoe UI Semibold" panose="020B0702040204020203" pitchFamily="34" charset="0"/>
              </a:rPr>
              <a:t>Arrive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Swing</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Jump</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&amp; Turn</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Leave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dirty="0">
                <a:solidFill>
                  <a:srgbClr val="D24726"/>
                </a:solidFill>
                <a:latin typeface="Segoe UI Semibold" panose="020B0702040204020203" pitchFamily="34" charset="0"/>
                <a:cs typeface="Segoe UI Semibold" panose="020B0702040204020203" pitchFamily="34" charset="0"/>
              </a:rPr>
              <a:t>Fade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Grow/Shrink</a:t>
            </a:r>
            <a:r>
              <a:rPr lang="en-US" dirty="0">
                <a:solidFill>
                  <a:prstClr val="black">
                    <a:lumMod val="75000"/>
                    <a:lumOff val="25000"/>
                  </a:prstClr>
                </a:solidFill>
                <a:latin typeface="Segoe UI" panose="020B0502040204020203" pitchFamily="34" charset="0"/>
                <a:cs typeface="Segoe UI" panose="020B0502040204020203" pitchFamily="34" charset="0"/>
              </a:rPr>
              <a:t>, or one of the many </a:t>
            </a:r>
            <a:r>
              <a:rPr lang="en-US" dirty="0">
                <a:solidFill>
                  <a:srgbClr val="D24726"/>
                </a:solidFill>
                <a:latin typeface="Segoe UI Semibold" panose="020B0702040204020203" pitchFamily="34" charset="0"/>
                <a:cs typeface="Segoe UI Semibold" panose="020B0702040204020203" pitchFamily="34" charset="0"/>
              </a:rPr>
              <a:t>Motion Path </a:t>
            </a:r>
            <a:r>
              <a:rPr lang="en-US" dirty="0">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mc:Choice xmlns:am3d="http://schemas.microsoft.com/office/drawing/2017/model3d"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4"/>
              <a:stretch>
                <a:fillRect/>
              </a:stretch>
            </p:blipFill>
            <p:spPr>
              <a:xfrm>
                <a:off x="8134006" y="1431342"/>
                <a:ext cx="1552272" cy="4866325"/>
              </a:xfrm>
              <a:prstGeom prst="rect">
                <a:avLst/>
              </a:prstGeom>
            </p:spPr>
          </p:pic>
        </mc:Fallback>
      </mc:AlternateContent>
      <p:sp>
        <p:nvSpPr>
          <p:cNvPr id="2" name="Rectangle 1">
            <a:extLst>
              <a:ext uri="{FF2B5EF4-FFF2-40B4-BE49-F238E27FC236}">
                <a16:creationId xmlns:a16="http://schemas.microsoft.com/office/drawing/2014/main" id="{EBAB71CD-5C04-81CC-1AC1-12F21E110AEA}"/>
              </a:ext>
              <a:ext uri="{C183D7F6-B498-43B3-948B-1728B52AA6E4}">
                <adec:decorative xmlns:adec="http://schemas.microsoft.com/office/drawing/2017/decorative" val="1"/>
              </a:ext>
            </a:extLst>
          </p:cNvPr>
          <p:cNvSpPr/>
          <p:nvPr/>
        </p:nvSpPr>
        <p:spPr>
          <a:xfrm>
            <a:off x="5764160" y="407587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0717D-CB20-4004-8DD0-01756D9D039A}">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elements/1.1/"/>
    <ds:schemaRef ds:uri="http://purl.org/dc/terms/"/>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18A56FF6-92BD-46DE-9059-01B9F08E88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543</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Söhne</vt:lpstr>
      <vt:lpstr>Wingdings</vt:lpstr>
      <vt:lpstr>Get Started with 3D</vt:lpstr>
      <vt:lpstr>Budgeting and Savings Goal Tracker</vt:lpstr>
      <vt:lpstr>MEET THE SQUAD</vt:lpstr>
      <vt:lpstr>PROBLEM STATEMENT</vt:lpstr>
      <vt:lpstr>PowerPoint Presentation</vt:lpstr>
      <vt:lpstr>USER PERSONA</vt:lpstr>
      <vt:lpstr>TOOLS AND TECHNOLOGIES USED</vt:lpstr>
      <vt:lpstr>USER FLOW</vt:lpstr>
      <vt:lpstr>Now Animate Your 3D Model Using the Morph Transition</vt:lpstr>
      <vt:lpstr>Animate Your 3D Model Using the Animations Tab</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2023-04-11T10:26:48Z</dcterms:created>
  <dcterms:modified xsi:type="dcterms:W3CDTF">2023-04-11T16:10:44Z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