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Lst>
  <p:sldSz cy="5143500" cx="9144000"/>
  <p:notesSz cx="6858000" cy="9144000"/>
  <p:embeddedFontLst>
    <p:embeddedFont>
      <p:font typeface="Lato"/>
      <p:regular r:id="rId10"/>
      <p:bold r:id="rId11"/>
      <p:italic r:id="rId12"/>
      <p:boldItalic r:id="rId13"/>
    </p:embeddedFont>
    <p:embeddedFont>
      <p:font typeface="Lato Light"/>
      <p:regular r:id="rId14"/>
      <p:bold r:id="rId15"/>
      <p:italic r:id="rId16"/>
      <p:boldItalic r:id="rId17"/>
    </p:embeddedFont>
    <p:embeddedFont>
      <p:font typeface="Lato Black"/>
      <p:bold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ato-bold.fntdata"/><Relationship Id="rId10" Type="http://schemas.openxmlformats.org/officeDocument/2006/relationships/font" Target="fonts/Lato-regular.fntdata"/><Relationship Id="rId13" Type="http://schemas.openxmlformats.org/officeDocument/2006/relationships/font" Target="fonts/Lato-boldItalic.fntdata"/><Relationship Id="rId12" Type="http://schemas.openxmlformats.org/officeDocument/2006/relationships/font" Target="fonts/Lato-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LatoLight-bold.fntdata"/><Relationship Id="rId14" Type="http://schemas.openxmlformats.org/officeDocument/2006/relationships/font" Target="fonts/LatoLight-regular.fntdata"/><Relationship Id="rId17" Type="http://schemas.openxmlformats.org/officeDocument/2006/relationships/font" Target="fonts/LatoLight-boldItalic.fntdata"/><Relationship Id="rId16" Type="http://schemas.openxmlformats.org/officeDocument/2006/relationships/font" Target="fonts/LatoLight-italic.fntdata"/><Relationship Id="rId5" Type="http://schemas.openxmlformats.org/officeDocument/2006/relationships/slideMaster" Target="slideMasters/slideMaster2.xml"/><Relationship Id="rId19" Type="http://schemas.openxmlformats.org/officeDocument/2006/relationships/font" Target="fonts/LatoBlack-boldItalic.fntdata"/><Relationship Id="rId6" Type="http://schemas.openxmlformats.org/officeDocument/2006/relationships/notesMaster" Target="notesMasters/notesMaster1.xml"/><Relationship Id="rId18" Type="http://schemas.openxmlformats.org/officeDocument/2006/relationships/font" Target="fonts/LatoBlack-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5d156eab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d156eab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5d2472acf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t/>
            </a:r>
            <a:endParaRPr sz="1200">
              <a:solidFill>
                <a:schemeClr val="dk1"/>
              </a:solidFill>
            </a:endParaRPr>
          </a:p>
          <a:p>
            <a:pPr indent="0" lvl="0" marL="0" rtl="0" algn="l">
              <a:spcBef>
                <a:spcPts val="0"/>
              </a:spcBef>
              <a:spcAft>
                <a:spcPts val="0"/>
              </a:spcAft>
              <a:buNone/>
            </a:pPr>
            <a:r>
              <a:t/>
            </a:r>
            <a:endParaRPr/>
          </a:p>
        </p:txBody>
      </p:sp>
      <p:sp>
        <p:nvSpPr>
          <p:cNvPr id="81" name="Google Shape;81;g5d2472acf4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5d2472acf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t/>
            </a:r>
            <a:endParaRPr sz="1200">
              <a:solidFill>
                <a:schemeClr val="dk1"/>
              </a:solidFill>
            </a:endParaRPr>
          </a:p>
          <a:p>
            <a:pPr indent="0" lvl="0" marL="0" rtl="0" algn="l">
              <a:spcBef>
                <a:spcPts val="0"/>
              </a:spcBef>
              <a:spcAft>
                <a:spcPts val="0"/>
              </a:spcAft>
              <a:buNone/>
            </a:pPr>
            <a:r>
              <a:t/>
            </a:r>
            <a:endParaRPr/>
          </a:p>
        </p:txBody>
      </p:sp>
      <p:sp>
        <p:nvSpPr>
          <p:cNvPr id="89" name="Google Shape;89;g5d2472acf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53" name="Shape 53"/>
        <p:cNvGrpSpPr/>
        <p:nvPr/>
      </p:nvGrpSpPr>
      <p:grpSpPr>
        <a:xfrm>
          <a:off x="0" y="0"/>
          <a:ext cx="0" cy="0"/>
          <a:chOff x="0" y="0"/>
          <a:chExt cx="0" cy="0"/>
        </a:xfrm>
      </p:grpSpPr>
      <p:sp>
        <p:nvSpPr>
          <p:cNvPr id="54" name="Google Shape;54;p14"/>
          <p:cNvSpPr txBox="1"/>
          <p:nvPr>
            <p:ph type="ctrTitle"/>
          </p:nvPr>
        </p:nvSpPr>
        <p:spPr>
          <a:xfrm>
            <a:off x="561299" y="1669025"/>
            <a:ext cx="7936200" cy="1418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1pPr>
            <a:lvl2pPr lvl="1"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2pPr>
            <a:lvl3pPr lvl="2"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3pPr>
            <a:lvl4pPr lvl="3"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4pPr>
            <a:lvl5pPr lvl="4"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5pPr>
            <a:lvl6pPr lvl="5"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6pPr>
            <a:lvl7pPr lvl="6"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7pPr>
            <a:lvl8pPr lvl="7"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8pPr>
            <a:lvl9pPr lvl="8"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9pPr>
          </a:lstStyle>
          <a:p/>
        </p:txBody>
      </p:sp>
      <p:sp>
        <p:nvSpPr>
          <p:cNvPr id="55" name="Google Shape;55;p14"/>
          <p:cNvSpPr txBox="1"/>
          <p:nvPr>
            <p:ph idx="1" type="subTitle"/>
          </p:nvPr>
        </p:nvSpPr>
        <p:spPr>
          <a:xfrm>
            <a:off x="561300" y="2948600"/>
            <a:ext cx="6039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Font typeface="Lato Light"/>
              <a:buNone/>
              <a:defRPr sz="2800">
                <a:solidFill>
                  <a:srgbClr val="000000"/>
                </a:solidFill>
                <a:latin typeface="Lato Light"/>
                <a:ea typeface="Lato Light"/>
                <a:cs typeface="Lato Light"/>
                <a:sym typeface="Lato Light"/>
              </a:defRPr>
            </a:lvl1pPr>
            <a:lvl2pPr lvl="1"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2pPr>
            <a:lvl3pPr lvl="2"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3pPr>
            <a:lvl4pPr lvl="3"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4pPr>
            <a:lvl5pPr lvl="4"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5pPr>
            <a:lvl6pPr lvl="5"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6pPr>
            <a:lvl7pPr lvl="6"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7pPr>
            <a:lvl8pPr lvl="7"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8pPr>
            <a:lvl9pPr lvl="8"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9pPr>
          </a:lstStyle>
          <a:p/>
        </p:txBody>
      </p:sp>
      <p:sp>
        <p:nvSpPr>
          <p:cNvPr id="56" name="Google Shape;56;p14"/>
          <p:cNvSpPr txBox="1"/>
          <p:nvPr>
            <p:ph idx="2" type="ctrTitle"/>
          </p:nvPr>
        </p:nvSpPr>
        <p:spPr>
          <a:xfrm>
            <a:off x="6414025" y="4452325"/>
            <a:ext cx="2280600" cy="4479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400"/>
              <a:buFont typeface="Lato Light"/>
              <a:buNone/>
              <a:defRPr sz="1400">
                <a:solidFill>
                  <a:srgbClr val="FFFFFF"/>
                </a:solidFill>
                <a:latin typeface="Lato Light"/>
                <a:ea typeface="Lato Light"/>
                <a:cs typeface="Lato Light"/>
                <a:sym typeface="Lato Light"/>
              </a:defRPr>
            </a:lvl1pPr>
            <a:lvl2pPr lvl="1" rtl="0" algn="r">
              <a:spcBef>
                <a:spcPts val="0"/>
              </a:spcBef>
              <a:spcAft>
                <a:spcPts val="0"/>
              </a:spcAft>
              <a:buSzPts val="1400"/>
              <a:buFont typeface="Lato"/>
              <a:buNone/>
              <a:defRPr sz="1400">
                <a:latin typeface="Lato"/>
                <a:ea typeface="Lato"/>
                <a:cs typeface="Lato"/>
                <a:sym typeface="Lato"/>
              </a:defRPr>
            </a:lvl2pPr>
            <a:lvl3pPr lvl="2" rtl="0" algn="r">
              <a:spcBef>
                <a:spcPts val="0"/>
              </a:spcBef>
              <a:spcAft>
                <a:spcPts val="0"/>
              </a:spcAft>
              <a:buSzPts val="1400"/>
              <a:buFont typeface="Lato"/>
              <a:buNone/>
              <a:defRPr sz="1400">
                <a:latin typeface="Lato"/>
                <a:ea typeface="Lato"/>
                <a:cs typeface="Lato"/>
                <a:sym typeface="Lato"/>
              </a:defRPr>
            </a:lvl3pPr>
            <a:lvl4pPr lvl="3" rtl="0" algn="r">
              <a:spcBef>
                <a:spcPts val="0"/>
              </a:spcBef>
              <a:spcAft>
                <a:spcPts val="0"/>
              </a:spcAft>
              <a:buSzPts val="1400"/>
              <a:buFont typeface="Lato"/>
              <a:buNone/>
              <a:defRPr sz="1400">
                <a:latin typeface="Lato"/>
                <a:ea typeface="Lato"/>
                <a:cs typeface="Lato"/>
                <a:sym typeface="Lato"/>
              </a:defRPr>
            </a:lvl4pPr>
            <a:lvl5pPr lvl="4" rtl="0" algn="r">
              <a:spcBef>
                <a:spcPts val="0"/>
              </a:spcBef>
              <a:spcAft>
                <a:spcPts val="0"/>
              </a:spcAft>
              <a:buSzPts val="1400"/>
              <a:buFont typeface="Lato"/>
              <a:buNone/>
              <a:defRPr sz="1400">
                <a:latin typeface="Lato"/>
                <a:ea typeface="Lato"/>
                <a:cs typeface="Lato"/>
                <a:sym typeface="Lato"/>
              </a:defRPr>
            </a:lvl5pPr>
            <a:lvl6pPr lvl="5" rtl="0" algn="r">
              <a:spcBef>
                <a:spcPts val="0"/>
              </a:spcBef>
              <a:spcAft>
                <a:spcPts val="0"/>
              </a:spcAft>
              <a:buSzPts val="1400"/>
              <a:buFont typeface="Lato"/>
              <a:buNone/>
              <a:defRPr sz="1400">
                <a:latin typeface="Lato"/>
                <a:ea typeface="Lato"/>
                <a:cs typeface="Lato"/>
                <a:sym typeface="Lato"/>
              </a:defRPr>
            </a:lvl6pPr>
            <a:lvl7pPr lvl="6" rtl="0" algn="r">
              <a:spcBef>
                <a:spcPts val="0"/>
              </a:spcBef>
              <a:spcAft>
                <a:spcPts val="0"/>
              </a:spcAft>
              <a:buSzPts val="1400"/>
              <a:buFont typeface="Lato"/>
              <a:buNone/>
              <a:defRPr sz="1400">
                <a:latin typeface="Lato"/>
                <a:ea typeface="Lato"/>
                <a:cs typeface="Lato"/>
                <a:sym typeface="Lato"/>
              </a:defRPr>
            </a:lvl7pPr>
            <a:lvl8pPr lvl="7" rtl="0" algn="r">
              <a:spcBef>
                <a:spcPts val="0"/>
              </a:spcBef>
              <a:spcAft>
                <a:spcPts val="0"/>
              </a:spcAft>
              <a:buSzPts val="1400"/>
              <a:buFont typeface="Lato"/>
              <a:buNone/>
              <a:defRPr sz="1400">
                <a:latin typeface="Lato"/>
                <a:ea typeface="Lato"/>
                <a:cs typeface="Lato"/>
                <a:sym typeface="Lato"/>
              </a:defRPr>
            </a:lvl8pPr>
            <a:lvl9pPr lvl="8" rtl="0" algn="r">
              <a:spcBef>
                <a:spcPts val="0"/>
              </a:spcBef>
              <a:spcAft>
                <a:spcPts val="0"/>
              </a:spcAft>
              <a:buSzPts val="1400"/>
              <a:buFont typeface="Lato"/>
              <a:buNone/>
              <a:defRPr sz="1400">
                <a:latin typeface="Lato"/>
                <a:ea typeface="Lato"/>
                <a:cs typeface="Lato"/>
                <a:sym typeface="Lato"/>
              </a:defRPr>
            </a:lvl9pPr>
          </a:lstStyle>
          <a:p/>
        </p:txBody>
      </p:sp>
      <p:pic>
        <p:nvPicPr>
          <p:cNvPr id="57" name="Google Shape;57;p14"/>
          <p:cNvPicPr preferRelativeResize="0"/>
          <p:nvPr/>
        </p:nvPicPr>
        <p:blipFill>
          <a:blip r:embed="rId2">
            <a:alphaModFix/>
          </a:blip>
          <a:stretch>
            <a:fillRect/>
          </a:stretch>
        </p:blipFill>
        <p:spPr>
          <a:xfrm>
            <a:off x="0" y="3591200"/>
            <a:ext cx="4503001" cy="7143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3">
    <p:bg>
      <p:bgPr>
        <a:solidFill>
          <a:srgbClr val="FFFFFF"/>
        </a:solidFill>
      </p:bgPr>
    </p:bg>
    <p:spTree>
      <p:nvGrpSpPr>
        <p:cNvPr id="58" name="Shape 58"/>
        <p:cNvGrpSpPr/>
        <p:nvPr/>
      </p:nvGrpSpPr>
      <p:grpSpPr>
        <a:xfrm>
          <a:off x="0" y="0"/>
          <a:ext cx="0" cy="0"/>
          <a:chOff x="0" y="0"/>
          <a:chExt cx="0" cy="0"/>
        </a:xfrm>
      </p:grpSpPr>
      <p:sp>
        <p:nvSpPr>
          <p:cNvPr id="59" name="Google Shape;59;p15"/>
          <p:cNvSpPr txBox="1"/>
          <p:nvPr>
            <p:ph idx="1" type="subTitle"/>
          </p:nvPr>
        </p:nvSpPr>
        <p:spPr>
          <a:xfrm>
            <a:off x="567400" y="1997825"/>
            <a:ext cx="6039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1pPr>
            <a:lvl2pPr lvl="1"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2pPr>
            <a:lvl3pPr lvl="2"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3pPr>
            <a:lvl4pPr lvl="3"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4pPr>
            <a:lvl5pPr lvl="4"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5pPr>
            <a:lvl6pPr lvl="5"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6pPr>
            <a:lvl7pPr lvl="6"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7pPr>
            <a:lvl8pPr lvl="7"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8pPr>
            <a:lvl9pPr lvl="8"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9pPr>
          </a:lstStyle>
          <a:p/>
        </p:txBody>
      </p:sp>
      <p:pic>
        <p:nvPicPr>
          <p:cNvPr id="60" name="Google Shape;60;p15"/>
          <p:cNvPicPr preferRelativeResize="0"/>
          <p:nvPr/>
        </p:nvPicPr>
        <p:blipFill>
          <a:blip r:embed="rId2">
            <a:alphaModFix/>
          </a:blip>
          <a:stretch>
            <a:fillRect/>
          </a:stretch>
        </p:blipFill>
        <p:spPr>
          <a:xfrm>
            <a:off x="0" y="1296325"/>
            <a:ext cx="2394349" cy="379850"/>
          </a:xfrm>
          <a:prstGeom prst="rect">
            <a:avLst/>
          </a:prstGeom>
          <a:noFill/>
          <a:ln>
            <a:noFill/>
          </a:ln>
        </p:spPr>
      </p:pic>
      <p:sp>
        <p:nvSpPr>
          <p:cNvPr id="61" name="Google Shape;61;p15"/>
          <p:cNvSpPr txBox="1"/>
          <p:nvPr>
            <p:ph type="title"/>
          </p:nvPr>
        </p:nvSpPr>
        <p:spPr>
          <a:xfrm>
            <a:off x="621875" y="535525"/>
            <a:ext cx="62823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Text">
  <p:cSld name="TITLE_3_2">
    <p:spTree>
      <p:nvGrpSpPr>
        <p:cNvPr id="62" name="Shape 62"/>
        <p:cNvGrpSpPr/>
        <p:nvPr/>
      </p:nvGrpSpPr>
      <p:grpSpPr>
        <a:xfrm>
          <a:off x="0" y="0"/>
          <a:ext cx="0" cy="0"/>
          <a:chOff x="0" y="0"/>
          <a:chExt cx="0" cy="0"/>
        </a:xfrm>
      </p:grpSpPr>
      <p:sp>
        <p:nvSpPr>
          <p:cNvPr id="63" name="Google Shape;63;p16"/>
          <p:cNvSpPr/>
          <p:nvPr/>
        </p:nvSpPr>
        <p:spPr>
          <a:xfrm flipH="1">
            <a:off x="0" y="0"/>
            <a:ext cx="56484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_3_2_1">
    <p:bg>
      <p:bgPr>
        <a:solidFill>
          <a:srgbClr val="FFFFFF"/>
        </a:solidFill>
      </p:bgPr>
    </p:bg>
    <p:spTree>
      <p:nvGrpSpPr>
        <p:cNvPr id="64" name="Shape 64"/>
        <p:cNvGrpSpPr/>
        <p:nvPr/>
      </p:nvGrpSpPr>
      <p:grpSpPr>
        <a:xfrm>
          <a:off x="0" y="0"/>
          <a:ext cx="0" cy="0"/>
          <a:chOff x="0" y="0"/>
          <a:chExt cx="0" cy="0"/>
        </a:xfrm>
      </p:grpSpPr>
      <p:pic>
        <p:nvPicPr>
          <p:cNvPr id="65" name="Google Shape;65;p17"/>
          <p:cNvPicPr preferRelativeResize="0"/>
          <p:nvPr/>
        </p:nvPicPr>
        <p:blipFill>
          <a:blip r:embed="rId2">
            <a:alphaModFix/>
          </a:blip>
          <a:stretch>
            <a:fillRect/>
          </a:stretch>
        </p:blipFill>
        <p:spPr>
          <a:xfrm>
            <a:off x="0" y="909275"/>
            <a:ext cx="2394349" cy="379850"/>
          </a:xfrm>
          <a:prstGeom prst="rect">
            <a:avLst/>
          </a:prstGeom>
          <a:noFill/>
          <a:ln>
            <a:noFill/>
          </a:ln>
        </p:spPr>
      </p:pic>
      <p:sp>
        <p:nvSpPr>
          <p:cNvPr id="66" name="Google Shape;66;p17"/>
          <p:cNvSpPr txBox="1"/>
          <p:nvPr>
            <p:ph type="title"/>
          </p:nvPr>
        </p:nvSpPr>
        <p:spPr>
          <a:xfrm>
            <a:off x="567400" y="284900"/>
            <a:ext cx="7069500" cy="550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600">
                <a:solidFill>
                  <a:srgbClr val="000000"/>
                </a:solidFill>
                <a:latin typeface="Lato Black"/>
                <a:ea typeface="Lato Black"/>
                <a:cs typeface="Lato Black"/>
                <a:sym typeface="Lato Black"/>
              </a:defRPr>
            </a:lvl1pPr>
            <a:lvl2pPr lvl="1" rtl="0">
              <a:spcBef>
                <a:spcPts val="0"/>
              </a:spcBef>
              <a:spcAft>
                <a:spcPts val="0"/>
              </a:spcAft>
              <a:buNone/>
              <a:defRPr sz="2600">
                <a:solidFill>
                  <a:srgbClr val="000000"/>
                </a:solidFill>
                <a:latin typeface="Lato Black"/>
                <a:ea typeface="Lato Black"/>
                <a:cs typeface="Lato Black"/>
                <a:sym typeface="Lato Black"/>
              </a:defRPr>
            </a:lvl2pPr>
            <a:lvl3pPr lvl="2" rtl="0">
              <a:spcBef>
                <a:spcPts val="0"/>
              </a:spcBef>
              <a:spcAft>
                <a:spcPts val="0"/>
              </a:spcAft>
              <a:buNone/>
              <a:defRPr sz="2600">
                <a:solidFill>
                  <a:srgbClr val="000000"/>
                </a:solidFill>
                <a:latin typeface="Lato Black"/>
                <a:ea typeface="Lato Black"/>
                <a:cs typeface="Lato Black"/>
                <a:sym typeface="Lato Black"/>
              </a:defRPr>
            </a:lvl3pPr>
            <a:lvl4pPr lvl="3" rtl="0">
              <a:spcBef>
                <a:spcPts val="0"/>
              </a:spcBef>
              <a:spcAft>
                <a:spcPts val="0"/>
              </a:spcAft>
              <a:buNone/>
              <a:defRPr sz="2600">
                <a:solidFill>
                  <a:srgbClr val="000000"/>
                </a:solidFill>
                <a:latin typeface="Lato Black"/>
                <a:ea typeface="Lato Black"/>
                <a:cs typeface="Lato Black"/>
                <a:sym typeface="Lato Black"/>
              </a:defRPr>
            </a:lvl4pPr>
            <a:lvl5pPr lvl="4" rtl="0">
              <a:spcBef>
                <a:spcPts val="0"/>
              </a:spcBef>
              <a:spcAft>
                <a:spcPts val="0"/>
              </a:spcAft>
              <a:buNone/>
              <a:defRPr sz="2600">
                <a:solidFill>
                  <a:srgbClr val="000000"/>
                </a:solidFill>
                <a:latin typeface="Lato Black"/>
                <a:ea typeface="Lato Black"/>
                <a:cs typeface="Lato Black"/>
                <a:sym typeface="Lato Black"/>
              </a:defRPr>
            </a:lvl5pPr>
            <a:lvl6pPr lvl="5" rtl="0">
              <a:spcBef>
                <a:spcPts val="0"/>
              </a:spcBef>
              <a:spcAft>
                <a:spcPts val="0"/>
              </a:spcAft>
              <a:buNone/>
              <a:defRPr sz="2600">
                <a:solidFill>
                  <a:srgbClr val="000000"/>
                </a:solidFill>
                <a:latin typeface="Lato Black"/>
                <a:ea typeface="Lato Black"/>
                <a:cs typeface="Lato Black"/>
                <a:sym typeface="Lato Black"/>
              </a:defRPr>
            </a:lvl6pPr>
            <a:lvl7pPr lvl="6" rtl="0">
              <a:spcBef>
                <a:spcPts val="0"/>
              </a:spcBef>
              <a:spcAft>
                <a:spcPts val="0"/>
              </a:spcAft>
              <a:buNone/>
              <a:defRPr sz="2600">
                <a:solidFill>
                  <a:srgbClr val="000000"/>
                </a:solidFill>
                <a:latin typeface="Lato Black"/>
                <a:ea typeface="Lato Black"/>
                <a:cs typeface="Lato Black"/>
                <a:sym typeface="Lato Black"/>
              </a:defRPr>
            </a:lvl7pPr>
            <a:lvl8pPr lvl="7" rtl="0">
              <a:spcBef>
                <a:spcPts val="0"/>
              </a:spcBef>
              <a:spcAft>
                <a:spcPts val="0"/>
              </a:spcAft>
              <a:buNone/>
              <a:defRPr sz="2600">
                <a:solidFill>
                  <a:srgbClr val="000000"/>
                </a:solidFill>
                <a:latin typeface="Lato Black"/>
                <a:ea typeface="Lato Black"/>
                <a:cs typeface="Lato Black"/>
                <a:sym typeface="Lato Black"/>
              </a:defRPr>
            </a:lvl8pPr>
            <a:lvl9pPr lvl="8" rtl="0">
              <a:spcBef>
                <a:spcPts val="0"/>
              </a:spcBef>
              <a:spcAft>
                <a:spcPts val="0"/>
              </a:spcAft>
              <a:buNone/>
              <a:defRPr sz="2600">
                <a:solidFill>
                  <a:srgbClr val="000000"/>
                </a:solidFill>
                <a:latin typeface="Lato Black"/>
                <a:ea typeface="Lato Black"/>
                <a:cs typeface="Lato Black"/>
                <a:sym typeface="Lato Black"/>
              </a:defRPr>
            </a:lvl9pPr>
          </a:lstStyle>
          <a:p/>
        </p:txBody>
      </p:sp>
      <p:sp>
        <p:nvSpPr>
          <p:cNvPr id="67" name="Google Shape;67;p17"/>
          <p:cNvSpPr txBox="1"/>
          <p:nvPr>
            <p:ph idx="1" type="body"/>
          </p:nvPr>
        </p:nvSpPr>
        <p:spPr>
          <a:xfrm>
            <a:off x="567400" y="1499125"/>
            <a:ext cx="6628800" cy="29697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rgbClr val="000000"/>
              </a:buClr>
              <a:buSzPts val="1800"/>
              <a:buFont typeface="Lato Light"/>
              <a:buAutoNum type="arabicPeriod"/>
              <a:defRPr>
                <a:solidFill>
                  <a:srgbClr val="000000"/>
                </a:solidFill>
                <a:latin typeface="Lato Light"/>
                <a:ea typeface="Lato Light"/>
                <a:cs typeface="Lato Light"/>
                <a:sym typeface="Lato Light"/>
              </a:defRPr>
            </a:lvl1pPr>
            <a:lvl2pPr indent="-342900" lvl="1" marL="9144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2pPr>
            <a:lvl3pPr indent="-342900" lvl="2" marL="1371600" rtl="0">
              <a:lnSpc>
                <a:spcPct val="100000"/>
              </a:lnSpc>
              <a:spcBef>
                <a:spcPts val="800"/>
              </a:spcBef>
              <a:spcAft>
                <a:spcPts val="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3pPr>
            <a:lvl4pPr indent="-342900" lvl="3" marL="1828800" rtl="0">
              <a:lnSpc>
                <a:spcPct val="100000"/>
              </a:lnSpc>
              <a:spcBef>
                <a:spcPts val="800"/>
              </a:spcBef>
              <a:spcAft>
                <a:spcPts val="0"/>
              </a:spcAft>
              <a:buClr>
                <a:srgbClr val="000000"/>
              </a:buClr>
              <a:buSzPts val="1800"/>
              <a:buFont typeface="Lato Light"/>
              <a:buAutoNum type="arabicPeriod"/>
              <a:defRPr sz="1800">
                <a:solidFill>
                  <a:srgbClr val="000000"/>
                </a:solidFill>
                <a:latin typeface="Lato Light"/>
                <a:ea typeface="Lato Light"/>
                <a:cs typeface="Lato Light"/>
                <a:sym typeface="Lato Light"/>
              </a:defRPr>
            </a:lvl4pPr>
            <a:lvl5pPr indent="-342900" lvl="4" marL="22860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5pPr>
            <a:lvl6pPr indent="-342900" lvl="5" marL="2743200" rtl="0">
              <a:lnSpc>
                <a:spcPct val="100000"/>
              </a:lnSpc>
              <a:spcBef>
                <a:spcPts val="800"/>
              </a:spcBef>
              <a:spcAft>
                <a:spcPts val="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6pPr>
            <a:lvl7pPr indent="-342900" lvl="6" marL="3200400" rtl="0">
              <a:lnSpc>
                <a:spcPct val="100000"/>
              </a:lnSpc>
              <a:spcBef>
                <a:spcPts val="800"/>
              </a:spcBef>
              <a:spcAft>
                <a:spcPts val="0"/>
              </a:spcAft>
              <a:buClr>
                <a:srgbClr val="000000"/>
              </a:buClr>
              <a:buSzPts val="1800"/>
              <a:buFont typeface="Lato Light"/>
              <a:buAutoNum type="arabicPeriod"/>
              <a:defRPr sz="1800">
                <a:solidFill>
                  <a:srgbClr val="000000"/>
                </a:solidFill>
                <a:latin typeface="Lato Light"/>
                <a:ea typeface="Lato Light"/>
                <a:cs typeface="Lato Light"/>
                <a:sym typeface="Lato Light"/>
              </a:defRPr>
            </a:lvl7pPr>
            <a:lvl8pPr indent="-342900" lvl="7" marL="36576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8pPr>
            <a:lvl9pPr indent="-342900" lvl="8" marL="4114800" rtl="0">
              <a:lnSpc>
                <a:spcPct val="100000"/>
              </a:lnSpc>
              <a:spcBef>
                <a:spcPts val="800"/>
              </a:spcBef>
              <a:spcAft>
                <a:spcPts val="80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8"/>
          <p:cNvSpPr txBox="1"/>
          <p:nvPr>
            <p:ph type="title"/>
          </p:nvPr>
        </p:nvSpPr>
        <p:spPr>
          <a:xfrm>
            <a:off x="311700" y="2150850"/>
            <a:ext cx="8520600" cy="841800"/>
          </a:xfrm>
          <a:prstGeom prst="rect">
            <a:avLst/>
          </a:prstGeom>
          <a:noFill/>
          <a:ln>
            <a:noFill/>
          </a:ln>
        </p:spPr>
        <p:txBody>
          <a:bodyPr anchorCtr="0" anchor="ctr" bIns="68575" lIns="68575" spcFirstLastPara="1" rIns="68575" wrap="square" tIns="68575">
            <a:noAutofit/>
          </a:bodyPr>
          <a:lstStyle>
            <a:lvl1pPr lvl="0" rtl="0" algn="ctr">
              <a:lnSpc>
                <a:spcPct val="90000"/>
              </a:lnSpc>
              <a:spcBef>
                <a:spcPts val="0"/>
              </a:spcBef>
              <a:spcAft>
                <a:spcPts val="0"/>
              </a:spcAft>
              <a:buClr>
                <a:schemeClr val="dk1"/>
              </a:buClr>
              <a:buSzPts val="2700"/>
              <a:buFont typeface="Calibri"/>
              <a:buNone/>
              <a:defRPr sz="3600"/>
            </a:lvl1pPr>
            <a:lvl2pPr lvl="1" rtl="0" algn="ctr">
              <a:spcBef>
                <a:spcPts val="0"/>
              </a:spcBef>
              <a:spcAft>
                <a:spcPts val="0"/>
              </a:spcAft>
              <a:buSzPts val="2700"/>
              <a:buNone/>
              <a:defRPr sz="3600"/>
            </a:lvl2pPr>
            <a:lvl3pPr lvl="2" rtl="0" algn="ctr">
              <a:spcBef>
                <a:spcPts val="0"/>
              </a:spcBef>
              <a:spcAft>
                <a:spcPts val="0"/>
              </a:spcAft>
              <a:buSzPts val="2700"/>
              <a:buNone/>
              <a:defRPr sz="3600"/>
            </a:lvl3pPr>
            <a:lvl4pPr lvl="3" rtl="0" algn="ctr">
              <a:spcBef>
                <a:spcPts val="0"/>
              </a:spcBef>
              <a:spcAft>
                <a:spcPts val="0"/>
              </a:spcAft>
              <a:buSzPts val="2700"/>
              <a:buNone/>
              <a:defRPr sz="3600"/>
            </a:lvl4pPr>
            <a:lvl5pPr lvl="4" rtl="0" algn="ctr">
              <a:spcBef>
                <a:spcPts val="0"/>
              </a:spcBef>
              <a:spcAft>
                <a:spcPts val="0"/>
              </a:spcAft>
              <a:buSzPts val="2700"/>
              <a:buNone/>
              <a:defRPr sz="3600"/>
            </a:lvl5pPr>
            <a:lvl6pPr lvl="5" rtl="0" algn="ctr">
              <a:spcBef>
                <a:spcPts val="0"/>
              </a:spcBef>
              <a:spcAft>
                <a:spcPts val="0"/>
              </a:spcAft>
              <a:buSzPts val="2700"/>
              <a:buNone/>
              <a:defRPr sz="3600"/>
            </a:lvl6pPr>
            <a:lvl7pPr lvl="6" rtl="0" algn="ctr">
              <a:spcBef>
                <a:spcPts val="0"/>
              </a:spcBef>
              <a:spcAft>
                <a:spcPts val="0"/>
              </a:spcAft>
              <a:buSzPts val="2700"/>
              <a:buNone/>
              <a:defRPr sz="3600"/>
            </a:lvl7pPr>
            <a:lvl8pPr lvl="7" rtl="0" algn="ctr">
              <a:spcBef>
                <a:spcPts val="0"/>
              </a:spcBef>
              <a:spcAft>
                <a:spcPts val="0"/>
              </a:spcAft>
              <a:buSzPts val="2700"/>
              <a:buNone/>
              <a:defRPr sz="3600"/>
            </a:lvl8pPr>
            <a:lvl9pPr lvl="8" rtl="0" algn="ctr">
              <a:spcBef>
                <a:spcPts val="0"/>
              </a:spcBef>
              <a:spcAft>
                <a:spcPts val="0"/>
              </a:spcAft>
              <a:buSzPts val="2700"/>
              <a:buNone/>
              <a:defRPr sz="3600"/>
            </a:lvl9pPr>
          </a:lstStyle>
          <a:p/>
        </p:txBody>
      </p:sp>
      <p:sp>
        <p:nvSpPr>
          <p:cNvPr id="70" name="Google Shape;70;p18"/>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rtl="0" algn="r">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1pPr>
            <a:lvl2pPr lvl="1"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2pPr>
            <a:lvl3pPr lvl="2"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3pPr>
            <a:lvl4pPr lvl="3"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4pPr>
            <a:lvl5pPr lvl="4"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5pPr>
            <a:lvl6pPr lvl="5"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6pPr>
            <a:lvl7pPr lvl="6"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7pPr>
            <a:lvl8pPr lvl="7"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8pPr>
            <a:lvl9pPr lvl="8"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1pPr>
            <a:lvl2pPr indent="-317500" lvl="1" marL="9144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2pPr>
            <a:lvl3pPr indent="-317500" lvl="2" marL="13716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3pPr>
            <a:lvl4pPr indent="-317500" lvl="3" marL="18288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4pPr>
            <a:lvl5pPr indent="-317500" lvl="4" marL="22860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5pPr>
            <a:lvl6pPr indent="-317500" lvl="5" marL="27432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6pPr>
            <a:lvl7pPr indent="-317500" lvl="6" marL="32004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7pPr>
            <a:lvl8pPr indent="-317500" lvl="7" marL="36576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8pPr>
            <a:lvl9pPr indent="-317500" lvl="8" marL="4114800" rtl="0">
              <a:lnSpc>
                <a:spcPct val="115000"/>
              </a:lnSpc>
              <a:spcBef>
                <a:spcPts val="1600"/>
              </a:spcBef>
              <a:spcAft>
                <a:spcPts val="1600"/>
              </a:spcAft>
              <a:buClr>
                <a:schemeClr val="dk2"/>
              </a:buClr>
              <a:buSzPts val="1400"/>
              <a:buFont typeface="Lato Light"/>
              <a:buChar char="■"/>
              <a:defRPr>
                <a:solidFill>
                  <a:schemeClr val="dk2"/>
                </a:solidFill>
                <a:latin typeface="Lato Light"/>
                <a:ea typeface="Lato Light"/>
                <a:cs typeface="Lato Light"/>
                <a:sym typeface="Lato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19"/>
          <p:cNvSpPr txBox="1"/>
          <p:nvPr>
            <p:ph type="ctrTitle"/>
          </p:nvPr>
        </p:nvSpPr>
        <p:spPr>
          <a:xfrm>
            <a:off x="561299" y="1669025"/>
            <a:ext cx="7936200" cy="141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Listings123</a:t>
            </a:r>
            <a:endParaRPr sz="3000">
              <a:solidFill>
                <a:srgbClr val="000000"/>
              </a:solidFill>
              <a:latin typeface="Lato Black"/>
              <a:ea typeface="Lato Black"/>
              <a:cs typeface="Lato Black"/>
              <a:sym typeface="Lato Black"/>
            </a:endParaRPr>
          </a:p>
        </p:txBody>
      </p:sp>
      <p:sp>
        <p:nvSpPr>
          <p:cNvPr id="76" name="Google Shape;76;p19"/>
          <p:cNvSpPr txBox="1"/>
          <p:nvPr>
            <p:ph idx="1" type="subTitle"/>
          </p:nvPr>
        </p:nvSpPr>
        <p:spPr>
          <a:xfrm>
            <a:off x="561300" y="2948600"/>
            <a:ext cx="60390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16592"/>
                </a:solidFill>
                <a:latin typeface="Lato"/>
                <a:ea typeface="Lato"/>
                <a:cs typeface="Lato"/>
                <a:sym typeface="Lato"/>
              </a:rPr>
              <a:t>Business Case Study</a:t>
            </a:r>
            <a:endParaRPr b="1">
              <a:solidFill>
                <a:srgbClr val="116592"/>
              </a:solidFill>
              <a:latin typeface="Lato"/>
              <a:ea typeface="Lato"/>
              <a:cs typeface="Lato"/>
              <a:sym typeface="Lato"/>
            </a:endParaRPr>
          </a:p>
        </p:txBody>
      </p:sp>
      <p:sp>
        <p:nvSpPr>
          <p:cNvPr id="77" name="Google Shape;77;p19"/>
          <p:cNvSpPr txBox="1"/>
          <p:nvPr>
            <p:ph idx="2" type="ctrTitle"/>
          </p:nvPr>
        </p:nvSpPr>
        <p:spPr>
          <a:xfrm>
            <a:off x="6414025" y="4452325"/>
            <a:ext cx="2280600" cy="447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p:txBody>
      </p:sp>
      <p:pic>
        <p:nvPicPr>
          <p:cNvPr descr="Pathstream logo with a P made by three lines looping, with &quot;PATHSTREAM&quot; underneath. PATH is bolded." id="78" name="Google Shape;78;p19" title="Pathstream logo"/>
          <p:cNvPicPr preferRelativeResize="0"/>
          <p:nvPr/>
        </p:nvPicPr>
        <p:blipFill>
          <a:blip r:embed="rId3">
            <a:alphaModFix/>
          </a:blip>
          <a:stretch>
            <a:fillRect/>
          </a:stretch>
        </p:blipFill>
        <p:spPr>
          <a:xfrm>
            <a:off x="7266852" y="-98149"/>
            <a:ext cx="2270975" cy="13421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0"/>
          <p:cNvSpPr txBox="1"/>
          <p:nvPr/>
        </p:nvSpPr>
        <p:spPr>
          <a:xfrm>
            <a:off x="367140" y="38858"/>
            <a:ext cx="7667400" cy="707400"/>
          </a:xfrm>
          <a:prstGeom prst="rect">
            <a:avLst/>
          </a:prstGeom>
          <a:noFill/>
          <a:ln>
            <a:noFill/>
          </a:ln>
        </p:spPr>
        <p:txBody>
          <a:bodyPr anchorCtr="0" anchor="ctr" bIns="91425" lIns="91425" spcFirstLastPara="1" rIns="91425" wrap="square" tIns="91425">
            <a:noAutofit/>
          </a:bodyPr>
          <a:lstStyle/>
          <a:p>
            <a:pPr indent="0" lvl="0" marL="0" marR="0" rtl="0" algn="l">
              <a:spcBef>
                <a:spcPts val="1200"/>
              </a:spcBef>
              <a:spcAft>
                <a:spcPts val="0"/>
              </a:spcAft>
              <a:buNone/>
            </a:pPr>
            <a:r>
              <a:rPr b="1" lang="en" sz="2400">
                <a:solidFill>
                  <a:schemeClr val="dk1"/>
                </a:solidFill>
                <a:latin typeface="Lato"/>
                <a:ea typeface="Lato"/>
                <a:cs typeface="Lato"/>
                <a:sym typeface="Lato"/>
              </a:rPr>
              <a:t>Listings123 Case Study</a:t>
            </a:r>
            <a:endParaRPr b="1" i="0" sz="2400" u="none" cap="none" strike="noStrike">
              <a:solidFill>
                <a:srgbClr val="454545"/>
              </a:solidFill>
              <a:latin typeface="Lato Black"/>
              <a:ea typeface="Lato Black"/>
              <a:cs typeface="Lato Black"/>
              <a:sym typeface="Lato Black"/>
            </a:endParaRPr>
          </a:p>
        </p:txBody>
      </p:sp>
      <p:pic>
        <p:nvPicPr>
          <p:cNvPr descr="Three cascading lines of increasingly shorter lengths." id="84" name="Google Shape;84;p20" title="Decorative formatting: Three cascading lines"/>
          <p:cNvPicPr preferRelativeResize="0"/>
          <p:nvPr/>
        </p:nvPicPr>
        <p:blipFill rotWithShape="1">
          <a:blip r:embed="rId3">
            <a:alphaModFix/>
          </a:blip>
          <a:srcRect b="0" l="14507" r="0" t="0"/>
          <a:stretch/>
        </p:blipFill>
        <p:spPr>
          <a:xfrm>
            <a:off x="-12100" y="573055"/>
            <a:ext cx="2469018" cy="707550"/>
          </a:xfrm>
          <a:prstGeom prst="rect">
            <a:avLst/>
          </a:prstGeom>
          <a:noFill/>
          <a:ln>
            <a:noFill/>
          </a:ln>
        </p:spPr>
      </p:pic>
      <p:pic>
        <p:nvPicPr>
          <p:cNvPr descr="Pathstream logo with a P made by three lines looping, with &quot;PATHSTREAM&quot; underneath. PATH is bolded." id="85" name="Google Shape;85;p20" title="Pathstream logo"/>
          <p:cNvPicPr preferRelativeResize="0"/>
          <p:nvPr/>
        </p:nvPicPr>
        <p:blipFill rotWithShape="1">
          <a:blip r:embed="rId4">
            <a:alphaModFix/>
          </a:blip>
          <a:srcRect b="18464" l="27017" r="24171" t="18172"/>
          <a:stretch/>
        </p:blipFill>
        <p:spPr>
          <a:xfrm>
            <a:off x="7785800" y="0"/>
            <a:ext cx="1358200" cy="1041974"/>
          </a:xfrm>
          <a:prstGeom prst="rect">
            <a:avLst/>
          </a:prstGeom>
          <a:noFill/>
          <a:ln>
            <a:noFill/>
          </a:ln>
        </p:spPr>
      </p:pic>
      <p:sp>
        <p:nvSpPr>
          <p:cNvPr id="86" name="Google Shape;86;p20"/>
          <p:cNvSpPr txBox="1"/>
          <p:nvPr/>
        </p:nvSpPr>
        <p:spPr>
          <a:xfrm>
            <a:off x="145675" y="1194300"/>
            <a:ext cx="8617200" cy="39492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SzPts val="1200"/>
              <a:buChar char="●"/>
            </a:pPr>
            <a:r>
              <a:rPr b="1" lang="en" sz="1200"/>
              <a:t>Listings123 </a:t>
            </a:r>
            <a:r>
              <a:rPr lang="en" sz="1200"/>
              <a:t>is an up-and-coming home-sharing service. The company provides an online marketplace that connects people looking to rent their homes or rooms (hosts) with people who are looking for temporary accommodations (guests). Think of a smaller version of Airbnb with less than 100 employees!</a:t>
            </a:r>
            <a:endParaRPr sz="1200"/>
          </a:p>
          <a:p>
            <a:pPr indent="0" lvl="0" marL="0" marR="0" rtl="0" algn="l">
              <a:lnSpc>
                <a:spcPct val="100000"/>
              </a:lnSpc>
              <a:spcBef>
                <a:spcPts val="0"/>
              </a:spcBef>
              <a:spcAft>
                <a:spcPts val="0"/>
              </a:spcAft>
              <a:buNone/>
            </a:pPr>
            <a:r>
              <a:t/>
            </a:r>
            <a:endParaRPr sz="1200"/>
          </a:p>
          <a:p>
            <a:pPr indent="-304800" lvl="0" marL="457200" marR="0" rtl="0" algn="l">
              <a:lnSpc>
                <a:spcPct val="100000"/>
              </a:lnSpc>
              <a:spcBef>
                <a:spcPts val="0"/>
              </a:spcBef>
              <a:spcAft>
                <a:spcPts val="0"/>
              </a:spcAft>
              <a:buSzPts val="1200"/>
              <a:buChar char="●"/>
            </a:pPr>
            <a:r>
              <a:rPr lang="en" sz="1200"/>
              <a:t>Your manager is Stevie, the Analytics Manager at Listings123. Your manager reports to Johnny, the Chief Executive Officer (CEO). </a:t>
            </a:r>
            <a:endParaRPr sz="1200"/>
          </a:p>
          <a:p>
            <a:pPr indent="0" lvl="0" marL="457200" marR="0" rtl="0" algn="l">
              <a:lnSpc>
                <a:spcPct val="100000"/>
              </a:lnSpc>
              <a:spcBef>
                <a:spcPts val="0"/>
              </a:spcBef>
              <a:spcAft>
                <a:spcPts val="0"/>
              </a:spcAft>
              <a:buNone/>
            </a:pPr>
            <a:r>
              <a:t/>
            </a:r>
            <a:endParaRPr sz="1200"/>
          </a:p>
          <a:p>
            <a:pPr indent="-304800" lvl="0" marL="457200" marR="0" rtl="0" algn="l">
              <a:lnSpc>
                <a:spcPct val="100000"/>
              </a:lnSpc>
              <a:spcBef>
                <a:spcPts val="0"/>
              </a:spcBef>
              <a:spcAft>
                <a:spcPts val="0"/>
              </a:spcAft>
              <a:buSzPts val="1200"/>
              <a:buChar char="●"/>
            </a:pPr>
            <a:r>
              <a:rPr lang="en" sz="1200">
                <a:solidFill>
                  <a:schemeClr val="dk1"/>
                </a:solidFill>
              </a:rPr>
              <a:t>The CEO wants to expand to new cities with a marketing campaign that shows the value and benefits of being a host. The marketing team plans to create a nationwide campaign where they market a guide to teach potential hosts how to succeed with their first listing(s), and current hosts how to better succeed with their existing listing(s)</a:t>
            </a:r>
            <a:r>
              <a:rPr lang="en" sz="1200"/>
              <a:t>. Currently, there is no clear guide provided for hosts, only research based on qualities and actions that worked for Airbnb hosts (a company with a similar model and mission). Since Listings123 is a very young company, it has not had the resources to determine the qualities or actions that make their hosts successful. </a:t>
            </a:r>
            <a:endParaRPr sz="1200"/>
          </a:p>
          <a:p>
            <a:pPr indent="0" lvl="0" marL="0" marR="0" rtl="0" algn="l">
              <a:lnSpc>
                <a:spcPct val="100000"/>
              </a:lnSpc>
              <a:spcBef>
                <a:spcPts val="0"/>
              </a:spcBef>
              <a:spcAft>
                <a:spcPts val="0"/>
              </a:spcAft>
              <a:buNone/>
            </a:pPr>
            <a:r>
              <a:t/>
            </a:r>
            <a:endParaRPr sz="1200"/>
          </a:p>
          <a:p>
            <a:pPr indent="-304800" lvl="0" marL="457200" rtl="0" algn="l">
              <a:spcBef>
                <a:spcPts val="0"/>
              </a:spcBef>
              <a:spcAft>
                <a:spcPts val="0"/>
              </a:spcAft>
              <a:buClr>
                <a:schemeClr val="dk1"/>
              </a:buClr>
              <a:buSzPts val="1200"/>
              <a:buChar char="●"/>
            </a:pPr>
            <a:r>
              <a:rPr lang="en" sz="1200">
                <a:solidFill>
                  <a:schemeClr val="dk1"/>
                </a:solidFill>
              </a:rPr>
              <a:t>Listings123 does not have enough funding for this nationwide marketing campaign. The CEO plans to present the campaign to the company’s investors and VCs with the hopes of securing funding. Listings123 is funded through a combination of investors</a:t>
            </a:r>
            <a:r>
              <a:rPr baseline="30000" lang="en" sz="1200">
                <a:solidFill>
                  <a:schemeClr val="dk1"/>
                </a:solidFill>
              </a:rPr>
              <a:t>1</a:t>
            </a:r>
            <a:r>
              <a:rPr lang="en" sz="1200">
                <a:solidFill>
                  <a:schemeClr val="dk1"/>
                </a:solidFill>
              </a:rPr>
              <a:t> and venture capitals (VCs)</a:t>
            </a:r>
            <a:r>
              <a:rPr baseline="30000" lang="en" sz="1200">
                <a:solidFill>
                  <a:schemeClr val="dk1"/>
                </a:solidFill>
              </a:rPr>
              <a:t>2</a:t>
            </a:r>
            <a:r>
              <a:rPr lang="en" sz="1200">
                <a:solidFill>
                  <a:schemeClr val="dk1"/>
                </a:solidFill>
              </a:rPr>
              <a:t>.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b="1" lang="en" sz="950">
                <a:solidFill>
                  <a:schemeClr val="dk1"/>
                </a:solidFill>
              </a:rPr>
              <a:t>1. Investors: </a:t>
            </a:r>
            <a:r>
              <a:rPr i="1" lang="en" sz="950">
                <a:solidFill>
                  <a:schemeClr val="dk1"/>
                </a:solidFill>
              </a:rPr>
              <a:t>A person or organization that invests money into something with the expectation of achieving a profit.</a:t>
            </a:r>
            <a:endParaRPr i="1" sz="950">
              <a:solidFill>
                <a:schemeClr val="dk1"/>
              </a:solidFill>
            </a:endParaRPr>
          </a:p>
          <a:p>
            <a:pPr indent="0" lvl="0" marL="0" rtl="0" algn="l">
              <a:spcBef>
                <a:spcPts val="0"/>
              </a:spcBef>
              <a:spcAft>
                <a:spcPts val="0"/>
              </a:spcAft>
              <a:buClr>
                <a:schemeClr val="dk1"/>
              </a:buClr>
              <a:buSzPts val="1100"/>
              <a:buFont typeface="Arial"/>
              <a:buNone/>
            </a:pPr>
            <a:r>
              <a:rPr b="1" lang="en" sz="950">
                <a:solidFill>
                  <a:schemeClr val="dk1"/>
                </a:solidFill>
              </a:rPr>
              <a:t>2. Venture Capitals (VCs):</a:t>
            </a:r>
            <a:r>
              <a:rPr b="1" i="1" lang="en" sz="950">
                <a:solidFill>
                  <a:schemeClr val="dk1"/>
                </a:solidFill>
              </a:rPr>
              <a:t> </a:t>
            </a:r>
            <a:r>
              <a:rPr i="1" lang="en" sz="950">
                <a:solidFill>
                  <a:schemeClr val="dk1"/>
                </a:solidFill>
              </a:rPr>
              <a:t>A type of financing that is provided by firms or funds to smaller, early-stage, emerging companies that seem to have high growth potential.</a:t>
            </a:r>
            <a:endParaRPr sz="950">
              <a:solidFill>
                <a:schemeClr val="dk1"/>
              </a:solidFill>
            </a:endParaRPr>
          </a:p>
          <a:p>
            <a:pPr indent="0" lvl="0" marL="0" marR="0" rtl="0" algn="l">
              <a:lnSpc>
                <a:spcPct val="100000"/>
              </a:lnSpc>
              <a:spcBef>
                <a:spcPts val="0"/>
              </a:spcBef>
              <a:spcAft>
                <a:spcPts val="0"/>
              </a:spcAft>
              <a:buNone/>
            </a:pPr>
            <a:r>
              <a:t/>
            </a:r>
            <a:endParaRPr sz="1300"/>
          </a:p>
          <a:p>
            <a:pPr indent="0" lvl="0" marL="0" marR="0" rtl="0" algn="l">
              <a:lnSpc>
                <a:spcPct val="100000"/>
              </a:lnSpc>
              <a:spcBef>
                <a:spcPts val="0"/>
              </a:spcBef>
              <a:spcAft>
                <a:spcPts val="0"/>
              </a:spcAft>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1"/>
          <p:cNvSpPr txBox="1"/>
          <p:nvPr/>
        </p:nvSpPr>
        <p:spPr>
          <a:xfrm>
            <a:off x="367140" y="38858"/>
            <a:ext cx="7667400" cy="707400"/>
          </a:xfrm>
          <a:prstGeom prst="rect">
            <a:avLst/>
          </a:prstGeom>
          <a:noFill/>
          <a:ln>
            <a:noFill/>
          </a:ln>
        </p:spPr>
        <p:txBody>
          <a:bodyPr anchorCtr="0" anchor="ctr" bIns="91425" lIns="91425" spcFirstLastPara="1" rIns="91425" wrap="square" tIns="91425">
            <a:noAutofit/>
          </a:bodyPr>
          <a:lstStyle/>
          <a:p>
            <a:pPr indent="0" lvl="0" marL="0" marR="0" rtl="0" algn="l">
              <a:spcBef>
                <a:spcPts val="1200"/>
              </a:spcBef>
              <a:spcAft>
                <a:spcPts val="0"/>
              </a:spcAft>
              <a:buNone/>
            </a:pPr>
            <a:r>
              <a:rPr b="1" lang="en" sz="2400">
                <a:solidFill>
                  <a:schemeClr val="dk1"/>
                </a:solidFill>
                <a:latin typeface="Lato"/>
                <a:ea typeface="Lato"/>
                <a:cs typeface="Lato"/>
                <a:sym typeface="Lato"/>
              </a:rPr>
              <a:t>Listings123 Case Study </a:t>
            </a:r>
            <a:r>
              <a:rPr b="1" i="1" lang="en" sz="2400">
                <a:solidFill>
                  <a:schemeClr val="dk1"/>
                </a:solidFill>
                <a:latin typeface="Lato"/>
                <a:ea typeface="Lato"/>
                <a:cs typeface="Lato"/>
                <a:sym typeface="Lato"/>
              </a:rPr>
              <a:t>(continued)</a:t>
            </a:r>
            <a:endParaRPr b="1" i="1" sz="2400" u="none" cap="none" strike="noStrike">
              <a:solidFill>
                <a:srgbClr val="454545"/>
              </a:solidFill>
              <a:latin typeface="Lato Black"/>
              <a:ea typeface="Lato Black"/>
              <a:cs typeface="Lato Black"/>
              <a:sym typeface="Lato Black"/>
            </a:endParaRPr>
          </a:p>
        </p:txBody>
      </p:sp>
      <p:pic>
        <p:nvPicPr>
          <p:cNvPr descr="Three cascading lines of increasingly shorter lengths." id="92" name="Google Shape;92;p21" title="Decorative formatting: Three cascading lines"/>
          <p:cNvPicPr preferRelativeResize="0"/>
          <p:nvPr/>
        </p:nvPicPr>
        <p:blipFill rotWithShape="1">
          <a:blip r:embed="rId3">
            <a:alphaModFix/>
          </a:blip>
          <a:srcRect b="0" l="14507" r="0" t="0"/>
          <a:stretch/>
        </p:blipFill>
        <p:spPr>
          <a:xfrm>
            <a:off x="-12100" y="573055"/>
            <a:ext cx="2469018" cy="707550"/>
          </a:xfrm>
          <a:prstGeom prst="rect">
            <a:avLst/>
          </a:prstGeom>
          <a:noFill/>
          <a:ln>
            <a:noFill/>
          </a:ln>
        </p:spPr>
      </p:pic>
      <p:pic>
        <p:nvPicPr>
          <p:cNvPr descr="Pathstream logo with a P made by three lines looping, with &quot;PATHSTREAM&quot; underneath. PATH is bolded." id="93" name="Google Shape;93;p21" title="Pathstream logo"/>
          <p:cNvPicPr preferRelativeResize="0"/>
          <p:nvPr/>
        </p:nvPicPr>
        <p:blipFill rotWithShape="1">
          <a:blip r:embed="rId4">
            <a:alphaModFix/>
          </a:blip>
          <a:srcRect b="18464" l="27017" r="24171" t="18172"/>
          <a:stretch/>
        </p:blipFill>
        <p:spPr>
          <a:xfrm>
            <a:off x="7785800" y="0"/>
            <a:ext cx="1358200" cy="1041974"/>
          </a:xfrm>
          <a:prstGeom prst="rect">
            <a:avLst/>
          </a:prstGeom>
          <a:noFill/>
          <a:ln>
            <a:noFill/>
          </a:ln>
        </p:spPr>
      </p:pic>
      <p:sp>
        <p:nvSpPr>
          <p:cNvPr id="94" name="Google Shape;94;p21"/>
          <p:cNvSpPr txBox="1"/>
          <p:nvPr/>
        </p:nvSpPr>
        <p:spPr>
          <a:xfrm>
            <a:off x="145675" y="1194300"/>
            <a:ext cx="8617200" cy="3949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During a weekly team meeting, Stevie tells you that the CEO has encountered a problem with raising money for the marketing campaign. The investors and VCs will not fund the campaign until they are presented with data-based evidence on what traits (qualities and actions) make a successful host for Listings123 (versus for a similar company like Airbnb). They want to see data-based evidence specific to Listings123. </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There has been a lot of data collected about each Listings123 host and their listings, but the marketing team needs help from a data expert (you) to explore and manipulate the current data. The CEO believes that one solution would be for the marketing team to collaborate with the analyst (you) to</a:t>
            </a:r>
            <a:r>
              <a:rPr b="1" lang="en" sz="1200">
                <a:solidFill>
                  <a:schemeClr val="dk1"/>
                </a:solidFill>
              </a:rPr>
              <a:t> </a:t>
            </a:r>
            <a:r>
              <a:rPr lang="en" sz="1200">
                <a:solidFill>
                  <a:schemeClr val="dk1"/>
                </a:solidFill>
              </a:rPr>
              <a:t>find these specific traits within Listings123’s data. However, the CEO is not sure that solution will be enough to convince the investors and VCs.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CEO is hoping that implementing subject matter expertise with marketing and analytics will help better guide the investigation. Listings123 would like you to find insights within the data and provide a data-based recommendation to identify successful host traits (qualities and actions) within the next two weeks. That data-based recommendation will be presented to the investors and VCs to convince them to fund the marketing campaign.</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thstream ">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