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Lato Light"/>
      <p:regular r:id="rId28"/>
      <p:bold r:id="rId29"/>
      <p:italic r:id="rId30"/>
      <p:boldItalic r:id="rId31"/>
    </p:embeddedFont>
    <p:embeddedFont>
      <p:font typeface="Lato Black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LatoLight-regular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Light-boldItalic.fntdata"/><Relationship Id="rId30" Type="http://schemas.openxmlformats.org/officeDocument/2006/relationships/font" Target="fonts/LatoLight-italic.fntdata"/><Relationship Id="rId11" Type="http://schemas.openxmlformats.org/officeDocument/2006/relationships/slide" Target="slides/slide5.xml"/><Relationship Id="rId33" Type="http://schemas.openxmlformats.org/officeDocument/2006/relationships/font" Target="fonts/LatoBlack-boldItalic.fntdata"/><Relationship Id="rId10" Type="http://schemas.openxmlformats.org/officeDocument/2006/relationships/slide" Target="slides/slide4.xml"/><Relationship Id="rId32" Type="http://schemas.openxmlformats.org/officeDocument/2006/relationships/font" Target="fonts/LatoBlack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37c41c4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37c41c4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c7e53264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c7e53264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c7e53264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c7e53264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c7e532643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c7e532643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c7e532643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c7e532643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afc355d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afc355d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82cf146d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82cf146d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c7e5326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c7e5326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afc355d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afc355d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afc355d9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afc355d9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afc355d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afc355d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afc355d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afc355d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82cf146d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82cf146d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561299" y="1669025"/>
            <a:ext cx="7936200" cy="14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561300" y="2948600"/>
            <a:ext cx="6039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Light"/>
              <a:buNone/>
              <a:defRPr sz="2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ctrTitle"/>
          </p:nvPr>
        </p:nvSpPr>
        <p:spPr>
          <a:xfrm>
            <a:off x="6414025" y="4452325"/>
            <a:ext cx="2280600" cy="4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 Light"/>
              <a:buNone/>
              <a:defRPr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57" name="Google Shape;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591200"/>
            <a:ext cx="4503001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3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567400" y="1997825"/>
            <a:ext cx="6039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6325"/>
            <a:ext cx="2394349" cy="3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>
            <p:ph type="title"/>
          </p:nvPr>
        </p:nvSpPr>
        <p:spPr>
          <a:xfrm>
            <a:off x="621875" y="535525"/>
            <a:ext cx="62823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Text">
  <p:cSld name="TITLE_3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 flipH="1">
            <a:off x="0" y="0"/>
            <a:ext cx="56484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_3_2_1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09275"/>
            <a:ext cx="2394349" cy="3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 txBox="1"/>
          <p:nvPr>
            <p:ph type="title"/>
          </p:nvPr>
        </p:nvSpPr>
        <p:spPr>
          <a:xfrm>
            <a:off x="567400" y="284900"/>
            <a:ext cx="70695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567400" y="1499125"/>
            <a:ext cx="6628800" cy="29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rabicPeriod"/>
              <a:defRPr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42900" lvl="1" marL="9144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lpha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42900" lvl="2" marL="1371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roman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rabi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lpha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roman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rabi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lpha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Lato Light"/>
              <a:buAutoNum type="roman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●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○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■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●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○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■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●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○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 Light"/>
              <a:buChar char="■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ctrTitle"/>
          </p:nvPr>
        </p:nvSpPr>
        <p:spPr>
          <a:xfrm>
            <a:off x="603900" y="1147925"/>
            <a:ext cx="7936200" cy="88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3800">
                <a:solidFill>
                  <a:srgbClr val="116592"/>
                </a:solidFill>
              </a:rPr>
              <a:t>LISTINGS 123</a:t>
            </a:r>
            <a:endParaRPr sz="3800">
              <a:solidFill>
                <a:srgbClr val="11659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3" name="Google Shape;73;p18"/>
          <p:cNvSpPr txBox="1"/>
          <p:nvPr>
            <p:ph idx="1" type="subTitle"/>
          </p:nvPr>
        </p:nvSpPr>
        <p:spPr>
          <a:xfrm>
            <a:off x="603900" y="2298325"/>
            <a:ext cx="8385600" cy="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Bridge to the Company’s future </a:t>
            </a:r>
            <a:r>
              <a:rPr b="1" lang="en" sz="2400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growth</a:t>
            </a:r>
            <a:endParaRPr b="1" sz="2400"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8"/>
          <p:cNvSpPr txBox="1"/>
          <p:nvPr>
            <p:ph idx="2" type="ctrTitle"/>
          </p:nvPr>
        </p:nvSpPr>
        <p:spPr>
          <a:xfrm>
            <a:off x="6414025" y="4452325"/>
            <a:ext cx="2280600" cy="4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             </a:t>
            </a:r>
            <a:r>
              <a:rPr b="1" lang="en" sz="2300">
                <a:latin typeface="Lato"/>
                <a:ea typeface="Lato"/>
                <a:cs typeface="Lato"/>
                <a:sym typeface="Lato"/>
              </a:rPr>
              <a:t>VALUE OF THE MARKETING CAMPAIGN</a:t>
            </a:r>
            <a:endParaRPr sz="2300"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16592"/>
              </a:solidFill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116592"/>
              </a:buClr>
              <a:buSzPts val="2300"/>
              <a:buChar char="➢"/>
            </a:pPr>
            <a:r>
              <a:rPr lang="en" sz="2300">
                <a:solidFill>
                  <a:srgbClr val="116592"/>
                </a:solidFill>
              </a:rPr>
              <a:t>The proposed Marketing Campaign would help the company expand into new cities thereby generating long term growth for the Company.</a:t>
            </a:r>
            <a:endParaRPr sz="2300">
              <a:solidFill>
                <a:srgbClr val="11659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189000"/>
            <a:ext cx="85206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2300">
                <a:latin typeface="Lato"/>
                <a:ea typeface="Lato"/>
                <a:cs typeface="Lato"/>
                <a:sym typeface="Lato"/>
              </a:rPr>
              <a:t>VALUE OF THE MARKETING CAMPAIGN</a:t>
            </a:r>
            <a:endParaRPr b="1"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828400"/>
            <a:ext cx="8520600" cy="45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solidFill>
                <a:srgbClr val="11659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rgbClr val="116592"/>
                </a:solidFill>
              </a:rPr>
              <a:t>WIN-WIN FOR ALL PARTIES INVOLVED</a:t>
            </a:r>
            <a:endParaRPr sz="1900" u="sng">
              <a:solidFill>
                <a:srgbClr val="11659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16592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116592"/>
              </a:buClr>
              <a:buSzPts val="1900"/>
              <a:buChar char="●"/>
            </a:pPr>
            <a:r>
              <a:rPr lang="en" sz="1900">
                <a:solidFill>
                  <a:srgbClr val="116592"/>
                </a:solidFill>
              </a:rPr>
              <a:t>LISTINGS 123 - INCREASED REVENUE</a:t>
            </a:r>
            <a:endParaRPr sz="1900">
              <a:solidFill>
                <a:srgbClr val="116592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6592"/>
              </a:buClr>
              <a:buSzPts val="1900"/>
              <a:buChar char="●"/>
            </a:pPr>
            <a:r>
              <a:rPr lang="en" sz="1900">
                <a:solidFill>
                  <a:srgbClr val="116592"/>
                </a:solidFill>
              </a:rPr>
              <a:t>HOSTS - INCREASED INCOME</a:t>
            </a:r>
            <a:endParaRPr sz="1900">
              <a:solidFill>
                <a:srgbClr val="116592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6592"/>
              </a:buClr>
              <a:buSzPts val="1900"/>
              <a:buChar char="●"/>
            </a:pPr>
            <a:r>
              <a:rPr lang="en" sz="1900">
                <a:solidFill>
                  <a:srgbClr val="116592"/>
                </a:solidFill>
              </a:rPr>
              <a:t>GUESTS - ENHANCED USER EXPERIENCE (I.E LOW PRICES) </a:t>
            </a:r>
            <a:endParaRPr sz="1900">
              <a:solidFill>
                <a:srgbClr val="11659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189000"/>
            <a:ext cx="85206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   </a:t>
            </a:r>
            <a:r>
              <a:rPr b="1" lang="en" sz="2300">
                <a:latin typeface="Lato"/>
                <a:ea typeface="Lato"/>
                <a:cs typeface="Lato"/>
                <a:sym typeface="Lato"/>
              </a:rPr>
              <a:t>VALUE OF THE MARKETING CAMPAIGN</a:t>
            </a:r>
            <a:endParaRPr b="1"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828400"/>
            <a:ext cx="8520600" cy="45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116592"/>
                </a:solidFill>
              </a:rPr>
              <a:t>WIN-WIN FOR ALL PARTIES INVOLVED</a:t>
            </a:r>
            <a:endParaRPr sz="1900">
              <a:solidFill>
                <a:srgbClr val="116592"/>
              </a:solidFill>
            </a:endParaRPr>
          </a:p>
        </p:txBody>
      </p:sp>
      <p:sp>
        <p:nvSpPr>
          <p:cNvPr id="158" name="Google Shape;158;p29"/>
          <p:cNvSpPr/>
          <p:nvPr/>
        </p:nvSpPr>
        <p:spPr>
          <a:xfrm rot="953662">
            <a:off x="3614989" y="2437909"/>
            <a:ext cx="1341903" cy="13795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GROWTH</a:t>
            </a:r>
            <a:endParaRPr sz="1300"/>
          </a:p>
        </p:txBody>
      </p:sp>
      <p:grpSp>
        <p:nvGrpSpPr>
          <p:cNvPr id="159" name="Google Shape;159;p29"/>
          <p:cNvGrpSpPr/>
          <p:nvPr/>
        </p:nvGrpSpPr>
        <p:grpSpPr>
          <a:xfrm>
            <a:off x="3859013" y="2031261"/>
            <a:ext cx="2958454" cy="3298347"/>
            <a:chOff x="4184863" y="1520198"/>
            <a:chExt cx="2958454" cy="3298347"/>
          </a:xfrm>
        </p:grpSpPr>
        <p:sp>
          <p:nvSpPr>
            <p:cNvPr id="160" name="Google Shape;160;p29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rect b="b" l="l" r="r" t="t"/>
              <a:pathLst>
                <a:path extrusionOk="0" h="187" w="492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9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rect b="b" l="l" r="r" t="t"/>
              <a:pathLst>
                <a:path extrusionOk="0" h="194" w="44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307BF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9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HOSTS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Google Shape;163;p29"/>
          <p:cNvGrpSpPr/>
          <p:nvPr/>
        </p:nvGrpSpPr>
        <p:grpSpPr>
          <a:xfrm>
            <a:off x="2543481" y="510343"/>
            <a:ext cx="3293577" cy="3222916"/>
            <a:chOff x="2857731" y="-71332"/>
            <a:chExt cx="3293577" cy="3222916"/>
          </a:xfrm>
        </p:grpSpPr>
        <p:sp>
          <p:nvSpPr>
            <p:cNvPr id="164" name="Google Shape;164;p29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rect b="b" l="l" r="r" t="t"/>
              <a:pathLst>
                <a:path extrusionOk="0" h="384" w="338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9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rect b="b" l="l" r="r" t="t"/>
              <a:pathLst>
                <a:path extrusionOk="0" h="352" w="288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0D5DDF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9"/>
            <p:cNvSpPr txBox="1"/>
            <p:nvPr/>
          </p:nvSpPr>
          <p:spPr>
            <a:xfrm>
              <a:off x="3782825" y="1153125"/>
              <a:ext cx="15003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LISTINGS 123 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29"/>
          <p:cNvGrpSpPr/>
          <p:nvPr/>
        </p:nvGrpSpPr>
        <p:grpSpPr>
          <a:xfrm>
            <a:off x="1703862" y="2207321"/>
            <a:ext cx="3424433" cy="3122279"/>
            <a:chOff x="1959887" y="1684671"/>
            <a:chExt cx="3424433" cy="3122279"/>
          </a:xfrm>
        </p:grpSpPr>
        <p:sp>
          <p:nvSpPr>
            <p:cNvPr id="168" name="Google Shape;168;p29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rect b="b" l="l" r="r" t="t"/>
              <a:pathLst>
                <a:path extrusionOk="0" h="470" w="251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9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rect b="b" l="l" r="r" t="t"/>
              <a:pathLst>
                <a:path extrusionOk="0" h="411" w="254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0944A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9"/>
            <p:cNvSpPr txBox="1"/>
            <p:nvPr/>
          </p:nvSpPr>
          <p:spPr>
            <a:xfrm flipH="1" rot="3725110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GUESTS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THE END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THANK YOU ALL FOR WATCHING AND LISTENING</a:t>
            </a:r>
            <a:endParaRPr sz="2500"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                      </a:t>
            </a:r>
            <a:endParaRPr sz="2500"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350" y="2455425"/>
            <a:ext cx="5248224" cy="22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                                              </a:t>
            </a:r>
            <a:r>
              <a:rPr b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PROBLEM</a:t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863550"/>
            <a:ext cx="4668900" cy="3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                                                 </a:t>
            </a:r>
            <a:endParaRPr b="1" sz="2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Listings 123 doesn’t have a guide specific to Listings 123 that teaches potential hosts how to succeed with their first listing(s), and current hosts on how to better succeed with their existing listing(s).</a:t>
            </a:r>
            <a:endParaRPr sz="2100"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000" y="1396426"/>
            <a:ext cx="37147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                         </a:t>
            </a:r>
            <a:r>
              <a:rPr lang="en" sz="23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300">
                <a:latin typeface="Lato"/>
                <a:ea typeface="Lato"/>
                <a:cs typeface="Lato"/>
                <a:sym typeface="Lato"/>
              </a:rPr>
              <a:t>TASKS PERFORMED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116592"/>
              </a:buClr>
              <a:buSzPts val="2600"/>
              <a:buFont typeface="Lato"/>
              <a:buChar char="●"/>
            </a:pPr>
            <a:r>
              <a:rPr lang="en" sz="2600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An Analysis </a:t>
            </a:r>
            <a:r>
              <a:rPr lang="en" sz="2600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of Raw Sample Data of Listings 123 Hosts and Guests</a:t>
            </a:r>
            <a:endParaRPr sz="2600"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                                        </a:t>
            </a:r>
            <a:r>
              <a:rPr lang="en" sz="2300">
                <a:latin typeface="Lato"/>
                <a:ea typeface="Lato"/>
                <a:cs typeface="Lato"/>
                <a:sym typeface="Lato"/>
              </a:rPr>
              <a:t>WHAT TO DO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116592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Thorough analysis of the Data show a positive association between certain specific host traits and high customer satisfaction/repeat hostings </a:t>
            </a:r>
            <a:endParaRPr sz="2000"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Based on these findings, we recommend that potential and current hosts do the following:</a:t>
            </a:r>
            <a:endParaRPr sz="2000"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(Recommendation 1)</a:t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1" lang="en" sz="2200">
                <a:latin typeface="Lato"/>
                <a:ea typeface="Lato"/>
                <a:cs typeface="Lato"/>
                <a:sym typeface="Lato"/>
              </a:rPr>
              <a:t>Boost Your Reviews</a:t>
            </a:r>
            <a:endParaRPr b="1"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Data shows a strong relationship between No of Reviews and success on the site.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                        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cap="flat" cmpd="sng" w="9525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(Insert Visual Here)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152475"/>
            <a:ext cx="3999900" cy="361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4850" y="3658725"/>
            <a:ext cx="1808800" cy="4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(Recommendation 2)</a:t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1" lang="en" sz="2200">
                <a:latin typeface="Lato"/>
                <a:ea typeface="Lato"/>
                <a:cs typeface="Lato"/>
                <a:sym typeface="Lato"/>
              </a:rPr>
              <a:t>Keep your Listings on the Portal for at least 41 days</a:t>
            </a:r>
            <a:endParaRPr b="1"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Data shows a strong relationship between average of days listed and success on the site.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                        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cap="flat" cmpd="sng" w="9525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(Insert Visual Here)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950" y="1152475"/>
            <a:ext cx="3999900" cy="34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4850" y="3658725"/>
            <a:ext cx="1808800" cy="4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(Recommendation 3)</a:t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1" lang="en" sz="22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Charge Guests Reasonably.</a:t>
            </a:r>
            <a:endParaRPr b="1" sz="22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Recommended listing price: $80 -$100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Data shows a relationship between average of price and success on the site.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                     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cap="flat" cmpd="sng" w="9525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(Insert Visual Here)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0475" y="3972925"/>
            <a:ext cx="1808800" cy="4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                  P</a:t>
            </a:r>
            <a:r>
              <a:rPr b="1"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OTENTIAL NEXT STEPS</a:t>
            </a:r>
            <a:endParaRPr b="1"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                  </a:t>
            </a:r>
            <a:r>
              <a:rPr b="1" lang="en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Nationwide Marketing Campaign</a:t>
            </a:r>
            <a:endParaRPr b="1"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Company needs to conduct a </a:t>
            </a:r>
            <a:r>
              <a:rPr lang="en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Nationwide Marketing Campaign </a:t>
            </a:r>
            <a:r>
              <a:rPr lang="en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that would show the value and benefits of being a host. This proposed Campaign would market a guide to current and potential hosts.</a:t>
            </a:r>
            <a:endParaRPr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775" y="2373925"/>
            <a:ext cx="3541350" cy="26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ADDITIONAL RESOURCES REQUIRED TO COMPLETE NEXT STEPS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Clr>
                <a:srgbClr val="116592"/>
              </a:buClr>
              <a:buSzPts val="3000"/>
              <a:buChar char="➢"/>
            </a:pPr>
            <a:r>
              <a:rPr lang="en" sz="3000">
                <a:solidFill>
                  <a:srgbClr val="116592"/>
                </a:solidFill>
              </a:rPr>
              <a:t>Money to fund the Nationwide Marketing Campaign.</a:t>
            </a:r>
            <a:endParaRPr sz="3000">
              <a:solidFill>
                <a:srgbClr val="11659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6592"/>
                </a:solidFill>
              </a:rPr>
              <a:t>                     </a:t>
            </a:r>
            <a:endParaRPr sz="2400">
              <a:solidFill>
                <a:srgbClr val="11659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</a:t>
            </a:r>
            <a:r>
              <a:rPr lang="en">
                <a:solidFill>
                  <a:srgbClr val="116592"/>
                </a:solidFill>
              </a:rPr>
              <a:t> </a:t>
            </a:r>
            <a:endParaRPr>
              <a:solidFill>
                <a:srgbClr val="11659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thstream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