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E06AC5-3B34-4B24-9883-5CD0BBE4C95B}">
  <a:tblStyle styleId="{A8E06AC5-3B34-4B24-9883-5CD0BBE4C9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62c62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2c62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12dfd4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2dfd4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62c62d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62c62d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c928f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c928f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d12dfd4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12dfd4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d12dfd4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12dfd4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28cef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28cef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3dc1aa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3dc1aa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b3dc1aa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dc1aa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3dc1a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dc1a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d12dfd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12dfd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628cef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628cef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12dfd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12dfd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628cef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628cef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4203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Frame A Business Problem</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5" name="Google Shape;165;p27"/>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7" name="Google Shape;167;p27"/>
          <p:cNvSpPr txBox="1"/>
          <p:nvPr>
            <p:ph idx="4294967295"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168" name="Google Shape;168;p27"/>
          <p:cNvSpPr/>
          <p:nvPr/>
        </p:nvSpPr>
        <p:spPr>
          <a:xfrm>
            <a:off x="298200" y="1380225"/>
            <a:ext cx="1428900" cy="28182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Lato"/>
                <a:ea typeface="Lato"/>
                <a:cs typeface="Lato"/>
                <a:sym typeface="Lato"/>
              </a:rPr>
              <a:t>Instructions: </a:t>
            </a:r>
            <a:endParaRPr b="1" sz="12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200">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i="1" lang="en" sz="1200">
                <a:solidFill>
                  <a:srgbClr val="FFFFFF"/>
                </a:solidFill>
                <a:latin typeface="Lato"/>
                <a:ea typeface="Lato"/>
                <a:cs typeface="Lato"/>
                <a:sym typeface="Lato"/>
              </a:rPr>
              <a:t>Place e</a:t>
            </a:r>
            <a:r>
              <a:rPr i="1" lang="en" sz="1200">
                <a:solidFill>
                  <a:srgbClr val="FFFFFF"/>
                </a:solidFill>
                <a:latin typeface="Lato"/>
                <a:ea typeface="Lato"/>
                <a:cs typeface="Lato"/>
                <a:sym typeface="Lato"/>
              </a:rPr>
              <a:t>ach stakeholder in the Listings123 business case into the appropriate quadrant. Refer to slide 5 for the list of stakeholders. </a:t>
            </a:r>
            <a:endParaRPr i="1" sz="1200">
              <a:solidFill>
                <a:srgbClr val="FFFFFF"/>
              </a:solidFill>
              <a:latin typeface="Lato"/>
              <a:ea typeface="Lato"/>
              <a:cs typeface="Lato"/>
              <a:sym typeface="Lato"/>
            </a:endParaRPr>
          </a:p>
          <a:p>
            <a:pPr indent="0" lvl="0" marL="0" rtl="0" algn="l">
              <a:spcBef>
                <a:spcPts val="0"/>
              </a:spcBef>
              <a:spcAft>
                <a:spcPts val="0"/>
              </a:spcAft>
              <a:buNone/>
            </a:pPr>
            <a:r>
              <a:t/>
            </a:r>
            <a:endParaRPr b="1" sz="1200">
              <a:solidFill>
                <a:srgbClr val="FFFFFF"/>
              </a:solidFill>
              <a:latin typeface="Lato"/>
              <a:ea typeface="Lato"/>
              <a:cs typeface="Lato"/>
              <a:sym typeface="Lato"/>
            </a:endParaRPr>
          </a:p>
        </p:txBody>
      </p:sp>
      <p:graphicFrame>
        <p:nvGraphicFramePr>
          <p:cNvPr id="169" name="Google Shape;169;p27"/>
          <p:cNvGraphicFramePr/>
          <p:nvPr/>
        </p:nvGraphicFramePr>
        <p:xfrm>
          <a:off x="3314700" y="1358775"/>
          <a:ext cx="3000000" cy="3000000"/>
        </p:xfrm>
        <a:graphic>
          <a:graphicData uri="http://schemas.openxmlformats.org/drawingml/2006/table">
            <a:tbl>
              <a:tblPr>
                <a:noFill/>
                <a:tableStyleId>{A8E06AC5-3B34-4B24-9883-5CD0BBE4C95B}</a:tableStyleId>
              </a:tblPr>
              <a:tblGrid>
                <a:gridCol w="2376150"/>
                <a:gridCol w="2376150"/>
              </a:tblGrid>
              <a:tr h="1383250">
                <a:tc>
                  <a:txBody>
                    <a:bodyPr/>
                    <a:lstStyle/>
                    <a:p>
                      <a:pPr indent="0" lvl="0" marL="0" rtl="0" algn="ctr">
                        <a:spcBef>
                          <a:spcPts val="0"/>
                        </a:spcBef>
                        <a:spcAft>
                          <a:spcPts val="0"/>
                        </a:spcAft>
                        <a:buNone/>
                      </a:pPr>
                      <a:r>
                        <a:rPr b="1" lang="en" sz="1200">
                          <a:solidFill>
                            <a:srgbClr val="D30307"/>
                          </a:solidFill>
                          <a:latin typeface="Lato"/>
                          <a:ea typeface="Lato"/>
                          <a:cs typeface="Lato"/>
                          <a:sym typeface="Lato"/>
                        </a:rPr>
                        <a:t>*L</a:t>
                      </a:r>
                      <a:r>
                        <a:rPr b="1" lang="en" sz="1200">
                          <a:solidFill>
                            <a:srgbClr val="D30307"/>
                          </a:solidFill>
                          <a:latin typeface="Lato"/>
                          <a:ea typeface="Lato"/>
                          <a:cs typeface="Lato"/>
                          <a:sym typeface="Lato"/>
                        </a:rPr>
                        <a:t>istings</a:t>
                      </a:r>
                      <a:r>
                        <a:rPr b="1" lang="en" sz="1200">
                          <a:solidFill>
                            <a:srgbClr val="D30307"/>
                          </a:solidFill>
                          <a:latin typeface="Lato"/>
                          <a:ea typeface="Lato"/>
                          <a:cs typeface="Lato"/>
                          <a:sym typeface="Lato"/>
                        </a:rPr>
                        <a:t> 123’s Investors and VCs</a:t>
                      </a:r>
                      <a:endParaRPr b="1" i="1" sz="1200">
                        <a:solidFill>
                          <a:srgbClr val="D30307"/>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FC5155">
                        <a:alpha val="11760"/>
                      </a:srgbClr>
                    </a:solidFill>
                  </a:tcPr>
                </a:tc>
                <a:tc>
                  <a:txBody>
                    <a:bodyPr/>
                    <a:lstStyle/>
                    <a:p>
                      <a:pPr indent="0" lvl="0" marL="0" rtl="0" algn="ctr">
                        <a:spcBef>
                          <a:spcPts val="0"/>
                        </a:spcBef>
                        <a:spcAft>
                          <a:spcPts val="0"/>
                        </a:spcAft>
                        <a:buNone/>
                      </a:pPr>
                      <a:r>
                        <a:rPr b="1" lang="en" sz="1200">
                          <a:solidFill>
                            <a:srgbClr val="116592"/>
                          </a:solidFill>
                          <a:latin typeface="Lato"/>
                          <a:ea typeface="Lato"/>
                          <a:cs typeface="Lato"/>
                          <a:sym typeface="Lato"/>
                        </a:rPr>
                        <a:t>*Me (Analyst)</a:t>
                      </a:r>
                      <a:endParaRPr b="1" sz="1200">
                        <a:solidFill>
                          <a:srgbClr val="116592"/>
                        </a:solidFill>
                        <a:latin typeface="Lato"/>
                        <a:ea typeface="Lato"/>
                        <a:cs typeface="Lato"/>
                        <a:sym typeface="Lato"/>
                      </a:endParaRPr>
                    </a:p>
                    <a:p>
                      <a:pPr indent="0" lvl="0" marL="0" rtl="0" algn="ctr">
                        <a:spcBef>
                          <a:spcPts val="0"/>
                        </a:spcBef>
                        <a:spcAft>
                          <a:spcPts val="0"/>
                        </a:spcAft>
                        <a:buNone/>
                      </a:pPr>
                      <a:r>
                        <a:rPr b="1" lang="en" sz="1200">
                          <a:solidFill>
                            <a:srgbClr val="116592"/>
                          </a:solidFill>
                          <a:latin typeface="Lato"/>
                          <a:ea typeface="Lato"/>
                          <a:cs typeface="Lato"/>
                          <a:sym typeface="Lato"/>
                        </a:rPr>
                        <a:t>*Stevie (Analytics Manager)</a:t>
                      </a:r>
                      <a:endParaRPr b="1" sz="1200">
                        <a:solidFill>
                          <a:srgbClr val="116592"/>
                        </a:solidFill>
                        <a:latin typeface="Lato"/>
                        <a:ea typeface="Lato"/>
                        <a:cs typeface="Lato"/>
                        <a:sym typeface="Lato"/>
                      </a:endParaRPr>
                    </a:p>
                    <a:p>
                      <a:pPr indent="0" lvl="0" marL="0" rtl="0" algn="ctr">
                        <a:spcBef>
                          <a:spcPts val="0"/>
                        </a:spcBef>
                        <a:spcAft>
                          <a:spcPts val="0"/>
                        </a:spcAft>
                        <a:buNone/>
                      </a:pPr>
                      <a:r>
                        <a:rPr b="1" lang="en" sz="1200">
                          <a:solidFill>
                            <a:srgbClr val="116592"/>
                          </a:solidFill>
                          <a:latin typeface="Lato"/>
                          <a:ea typeface="Lato"/>
                          <a:cs typeface="Lato"/>
                          <a:sym typeface="Lato"/>
                        </a:rPr>
                        <a:t>*Johnnie (CEO)</a:t>
                      </a:r>
                      <a:endParaRPr b="1" sz="1200">
                        <a:solidFill>
                          <a:srgbClr val="116592"/>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1A9DE5">
                        <a:alpha val="11760"/>
                      </a:srgbClr>
                    </a:solidFill>
                  </a:tcPr>
                </a:tc>
              </a:tr>
              <a:tr h="1383250">
                <a:tc>
                  <a:txBody>
                    <a:bodyPr/>
                    <a:lstStyle/>
                    <a:p>
                      <a:pPr indent="0" lvl="0" marL="0" rtl="0" algn="ctr">
                        <a:spcBef>
                          <a:spcPts val="0"/>
                        </a:spcBef>
                        <a:spcAft>
                          <a:spcPts val="0"/>
                        </a:spcAft>
                        <a:buNone/>
                      </a:pPr>
                      <a:r>
                        <a:t/>
                      </a:r>
                      <a:endParaRPr b="1" i="1" sz="1200">
                        <a:solidFill>
                          <a:srgbClr val="117526"/>
                        </a:solidFill>
                        <a:latin typeface="Lato"/>
                        <a:ea typeface="Lato"/>
                        <a:cs typeface="Lato"/>
                        <a:sym typeface="Lato"/>
                      </a:endParaRPr>
                    </a:p>
                    <a:p>
                      <a:pPr indent="0" lvl="0" marL="0" rtl="0" algn="l">
                        <a:spcBef>
                          <a:spcPts val="0"/>
                        </a:spcBef>
                        <a:spcAft>
                          <a:spcPts val="0"/>
                        </a:spcAft>
                        <a:buNone/>
                      </a:pPr>
                      <a:r>
                        <a:rPr b="1" i="1" lang="en" sz="1200">
                          <a:solidFill>
                            <a:srgbClr val="117526"/>
                          </a:solidFill>
                          <a:latin typeface="Lato"/>
                          <a:ea typeface="Lato"/>
                          <a:cs typeface="Lato"/>
                          <a:sym typeface="Lato"/>
                        </a:rPr>
                        <a:t>*Listing 123’s Marketing Team</a:t>
                      </a:r>
                      <a:endParaRPr b="1" i="1" sz="1200">
                        <a:solidFill>
                          <a:srgbClr val="117526"/>
                        </a:solidFill>
                        <a:latin typeface="Lato"/>
                        <a:ea typeface="Lato"/>
                        <a:cs typeface="Lato"/>
                        <a:sym typeface="Lato"/>
                      </a:endParaRPr>
                    </a:p>
                    <a:p>
                      <a:pPr indent="0" lvl="0" marL="0" rtl="0" algn="l">
                        <a:spcBef>
                          <a:spcPts val="0"/>
                        </a:spcBef>
                        <a:spcAft>
                          <a:spcPts val="0"/>
                        </a:spcAft>
                        <a:buNone/>
                      </a:pPr>
                      <a:r>
                        <a:t/>
                      </a:r>
                      <a:endParaRPr b="1" i="1" sz="1200">
                        <a:solidFill>
                          <a:srgbClr val="117526"/>
                        </a:solidFill>
                        <a:latin typeface="Lato"/>
                        <a:ea typeface="Lato"/>
                        <a:cs typeface="Lato"/>
                        <a:sym typeface="Lato"/>
                      </a:endParaRPr>
                    </a:p>
                    <a:p>
                      <a:pPr indent="0" lvl="0" marL="0" rtl="0" algn="l">
                        <a:spcBef>
                          <a:spcPts val="0"/>
                        </a:spcBef>
                        <a:spcAft>
                          <a:spcPts val="0"/>
                        </a:spcAft>
                        <a:buNone/>
                      </a:pPr>
                      <a:r>
                        <a:rPr b="1" i="1" lang="en" sz="1200">
                          <a:solidFill>
                            <a:srgbClr val="117526"/>
                          </a:solidFill>
                          <a:latin typeface="Lato"/>
                          <a:ea typeface="Lato"/>
                          <a:cs typeface="Lato"/>
                          <a:sym typeface="Lato"/>
                        </a:rPr>
                        <a:t>*Listings 123’s Customers (Inc Hosts &amp; Guests)</a:t>
                      </a:r>
                      <a:endParaRPr b="1" i="1" sz="1200">
                        <a:solidFill>
                          <a:srgbClr val="117526"/>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EFCF1"/>
                    </a:solidFill>
                  </a:tcPr>
                </a:tc>
                <a:tc>
                  <a:txBody>
                    <a:bodyPr/>
                    <a:lstStyle/>
                    <a:p>
                      <a:pPr indent="0" lvl="0" marL="0" rtl="0" algn="ctr">
                        <a:spcBef>
                          <a:spcPts val="0"/>
                        </a:spcBef>
                        <a:spcAft>
                          <a:spcPts val="0"/>
                        </a:spcAft>
                        <a:buNone/>
                      </a:pPr>
                      <a:r>
                        <a:t/>
                      </a:r>
                      <a:endParaRPr b="1" i="1" sz="1200">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FEFEF"/>
                    </a:solidFill>
                  </a:tcPr>
                </a:tc>
              </a:tr>
            </a:tbl>
          </a:graphicData>
        </a:graphic>
      </p:graphicFrame>
      <p:cxnSp>
        <p:nvCxnSpPr>
          <p:cNvPr id="170" name="Google Shape;170;p27"/>
          <p:cNvCxnSpPr/>
          <p:nvPr/>
        </p:nvCxnSpPr>
        <p:spPr>
          <a:xfrm flipH="1" rot="10800000">
            <a:off x="3157025" y="4303850"/>
            <a:ext cx="4980600" cy="600"/>
          </a:xfrm>
          <a:prstGeom prst="straightConnector1">
            <a:avLst/>
          </a:prstGeom>
          <a:noFill/>
          <a:ln cap="flat" cmpd="sng" w="19050">
            <a:solidFill>
              <a:srgbClr val="434343"/>
            </a:solidFill>
            <a:prstDash val="dot"/>
            <a:round/>
            <a:headEnd len="med" w="med" type="none"/>
            <a:tailEnd len="med" w="med" type="triangle"/>
          </a:ln>
        </p:spPr>
      </p:cxnSp>
      <p:cxnSp>
        <p:nvCxnSpPr>
          <p:cNvPr id="171" name="Google Shape;171;p27"/>
          <p:cNvCxnSpPr/>
          <p:nvPr/>
        </p:nvCxnSpPr>
        <p:spPr>
          <a:xfrm flipH="1" rot="10800000">
            <a:off x="3157025" y="1244025"/>
            <a:ext cx="1500" cy="3003000"/>
          </a:xfrm>
          <a:prstGeom prst="straightConnector1">
            <a:avLst/>
          </a:prstGeom>
          <a:noFill/>
          <a:ln cap="flat" cmpd="sng" w="19050">
            <a:solidFill>
              <a:srgbClr val="434343"/>
            </a:solidFill>
            <a:prstDash val="dot"/>
            <a:round/>
            <a:headEnd len="med" w="med" type="none"/>
            <a:tailEnd len="med" w="med" type="triangle"/>
          </a:ln>
        </p:spPr>
      </p:cxnSp>
      <p:sp>
        <p:nvSpPr>
          <p:cNvPr id="172" name="Google Shape;172;p27"/>
          <p:cNvSpPr txBox="1"/>
          <p:nvPr/>
        </p:nvSpPr>
        <p:spPr>
          <a:xfrm>
            <a:off x="331470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3" name="Google Shape;173;p27"/>
          <p:cNvSpPr txBox="1"/>
          <p:nvPr/>
        </p:nvSpPr>
        <p:spPr>
          <a:xfrm>
            <a:off x="5129375" y="4638100"/>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Interest</a:t>
            </a:r>
            <a:endParaRPr b="1">
              <a:latin typeface="Lato"/>
              <a:ea typeface="Lato"/>
              <a:cs typeface="Lato"/>
              <a:sym typeface="Lato"/>
            </a:endParaRPr>
          </a:p>
        </p:txBody>
      </p:sp>
      <p:sp>
        <p:nvSpPr>
          <p:cNvPr id="174" name="Google Shape;174;p27"/>
          <p:cNvSpPr txBox="1"/>
          <p:nvPr/>
        </p:nvSpPr>
        <p:spPr>
          <a:xfrm rot="-5400000">
            <a:off x="2025350" y="2578075"/>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Power</a:t>
            </a:r>
            <a:endParaRPr b="1">
              <a:latin typeface="Lato"/>
              <a:ea typeface="Lato"/>
              <a:cs typeface="Lato"/>
              <a:sym typeface="Lato"/>
            </a:endParaRPr>
          </a:p>
        </p:txBody>
      </p:sp>
      <p:sp>
        <p:nvSpPr>
          <p:cNvPr id="175" name="Google Shape;175;p27"/>
          <p:cNvSpPr txBox="1"/>
          <p:nvPr/>
        </p:nvSpPr>
        <p:spPr>
          <a:xfrm rot="-5400000">
            <a:off x="2206100" y="3265725"/>
            <a:ext cx="1330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6" name="Google Shape;176;p27"/>
          <p:cNvSpPr txBox="1"/>
          <p:nvPr/>
        </p:nvSpPr>
        <p:spPr>
          <a:xfrm rot="-5400000">
            <a:off x="2200100" y="1887375"/>
            <a:ext cx="1342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
        <p:nvSpPr>
          <p:cNvPr id="177" name="Google Shape;177;p27"/>
          <p:cNvSpPr txBox="1"/>
          <p:nvPr/>
        </p:nvSpPr>
        <p:spPr>
          <a:xfrm>
            <a:off x="569085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3" name="Google Shape;183;p28"/>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do you have access to?</a:t>
            </a:r>
            <a:endParaRPr b="1" sz="1300">
              <a:solidFill>
                <a:srgbClr val="FFFFFF"/>
              </a:solidFill>
              <a:latin typeface="Lato"/>
              <a:ea typeface="Lato"/>
              <a:cs typeface="Lato"/>
              <a:sym typeface="Lato"/>
            </a:endParaRPr>
          </a:p>
        </p:txBody>
      </p:sp>
      <p:sp>
        <p:nvSpPr>
          <p:cNvPr id="184" name="Google Shape;184;p28"/>
          <p:cNvSpPr/>
          <p:nvPr/>
        </p:nvSpPr>
        <p:spPr>
          <a:xfrm>
            <a:off x="352850" y="2235462"/>
            <a:ext cx="8580000" cy="2809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How large is your sample data set (in terms of rows and columns)?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Rows:  9</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Columns:  15</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What information do your columns contain? </a:t>
            </a:r>
            <a:endParaRPr b="1">
              <a:solidFill>
                <a:schemeClr val="dk1"/>
              </a:solidFill>
              <a:latin typeface="Lato"/>
              <a:ea typeface="Lato"/>
              <a:cs typeface="Lato"/>
              <a:sym typeface="Lato"/>
            </a:endParaRPr>
          </a:p>
          <a:p>
            <a:pPr indent="0" lvl="0" marL="457200" rtl="0" algn="l">
              <a:spcBef>
                <a:spcPts val="0"/>
              </a:spcBef>
              <a:spcAft>
                <a:spcPts val="0"/>
              </a:spcAft>
              <a:buNone/>
            </a:pPr>
            <a:r>
              <a:t/>
            </a:r>
            <a:endParaRPr b="1">
              <a:solidFill>
                <a:schemeClr val="dk1"/>
              </a:solidFill>
              <a:latin typeface="Lato"/>
              <a:ea typeface="Lato"/>
              <a:cs typeface="Lato"/>
              <a:sym typeface="Lato"/>
            </a:endParaRPr>
          </a:p>
          <a:p>
            <a:pPr indent="0" lvl="0" marL="457200" rtl="0" algn="l">
              <a:spcBef>
                <a:spcPts val="0"/>
              </a:spcBef>
              <a:spcAft>
                <a:spcPts val="0"/>
              </a:spcAft>
              <a:buNone/>
            </a:pPr>
            <a:r>
              <a:rPr b="1" lang="en">
                <a:solidFill>
                  <a:schemeClr val="dk1"/>
                </a:solidFill>
                <a:latin typeface="Lato"/>
                <a:ea typeface="Lato"/>
                <a:cs typeface="Lato"/>
                <a:sym typeface="Lato"/>
              </a:rPr>
              <a:t>Listings 123’s sample data consists of fifteen columns namely: </a:t>
            </a:r>
            <a:endParaRPr b="1">
              <a:solidFill>
                <a:schemeClr val="dk1"/>
              </a:solidFill>
              <a:latin typeface="Lato"/>
              <a:ea typeface="Lato"/>
              <a:cs typeface="Lato"/>
              <a:sym typeface="Lato"/>
            </a:endParaRPr>
          </a:p>
          <a:p>
            <a:pPr indent="0" lvl="0" marL="457200" rtl="0" algn="l">
              <a:spcBef>
                <a:spcPts val="0"/>
              </a:spcBef>
              <a:spcAft>
                <a:spcPts val="0"/>
              </a:spcAft>
              <a:buNone/>
            </a:pPr>
            <a:r>
              <a:rPr b="1" lang="en">
                <a:solidFill>
                  <a:schemeClr val="dk1"/>
                </a:solidFill>
                <a:latin typeface="Lato"/>
                <a:ea typeface="Lato"/>
                <a:cs typeface="Lato"/>
                <a:sym typeface="Lato"/>
              </a:rPr>
              <a:t>Host ID,  City,  State, Room Type, Bathrooms,  Bedroom,  Bed,  Bed Type,   Amenities,  Price,  Cancellation Policy,  Number of Reviews, Days Listed,  Reviews Score Location,  Reviews Scores Values.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p:txBody>
      </p:sp>
      <p:sp>
        <p:nvSpPr>
          <p:cNvPr id="185" name="Google Shape;185;p28"/>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86" name="Google Shape;186;p28"/>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9"/>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What data do you have access to? </a:t>
            </a:r>
            <a:r>
              <a:rPr i="1" lang="en" sz="1300">
                <a:solidFill>
                  <a:schemeClr val="lt1"/>
                </a:solidFill>
                <a:latin typeface="Lato"/>
                <a:ea typeface="Lato"/>
                <a:cs typeface="Lato"/>
                <a:sym typeface="Lato"/>
              </a:rPr>
              <a:t>(continued)</a:t>
            </a:r>
            <a:endParaRPr i="1" sz="1300">
              <a:solidFill>
                <a:srgbClr val="FFFFFF"/>
              </a:solidFill>
              <a:latin typeface="Lato"/>
              <a:ea typeface="Lato"/>
              <a:cs typeface="Lato"/>
              <a:sym typeface="Lato"/>
            </a:endParaRPr>
          </a:p>
        </p:txBody>
      </p:sp>
      <p:sp>
        <p:nvSpPr>
          <p:cNvPr id="193" name="Google Shape;193;p29"/>
          <p:cNvSpPr/>
          <p:nvPr/>
        </p:nvSpPr>
        <p:spPr>
          <a:xfrm>
            <a:off x="352850" y="2235451"/>
            <a:ext cx="8580000" cy="25938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ato"/>
              <a:buAutoNum type="alphaLcParenR" startAt="3"/>
            </a:pPr>
            <a:r>
              <a:rPr b="1" lang="en">
                <a:solidFill>
                  <a:srgbClr val="000000"/>
                </a:solidFill>
                <a:latin typeface="Lato"/>
                <a:ea typeface="Lato"/>
                <a:cs typeface="Lato"/>
                <a:sym typeface="Lato"/>
              </a:rPr>
              <a:t>What data types do your columns contain?</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rPr lang="en">
                <a:latin typeface="Lato Light"/>
                <a:ea typeface="Lato Light"/>
                <a:cs typeface="Lato Light"/>
                <a:sym typeface="Lato Light"/>
              </a:rPr>
              <a:t>Host ID, City, State, Room Type, Bed Type, Amenities, Cancellation Policy,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Bathrooms, Bedrooms, Bed, Price, Number of Reviews, Days Listed,  Reviews Scores Location, Review Scores Values.</a:t>
            </a:r>
            <a:endParaRPr b="1">
              <a:solidFill>
                <a:schemeClr val="dk1"/>
              </a:solidFill>
              <a:latin typeface="Lato"/>
              <a:ea typeface="Lato"/>
              <a:cs typeface="Lato"/>
              <a:sym typeface="Lato"/>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b="1">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2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5" name="Google Shape;195;p2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96" name="Google Shape;196;p2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0"/>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is important to the problem? Why do you think certain columns are important? </a:t>
            </a:r>
            <a:endParaRPr b="1" sz="1300">
              <a:solidFill>
                <a:schemeClr val="lt1"/>
              </a:solidFill>
              <a:latin typeface="Lato"/>
              <a:ea typeface="Lato"/>
              <a:cs typeface="Lato"/>
              <a:sym typeface="Lato"/>
            </a:endParaRPr>
          </a:p>
        </p:txBody>
      </p:sp>
      <p:sp>
        <p:nvSpPr>
          <p:cNvPr id="203" name="Google Shape;203;p30"/>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What data is important to the problem?</a:t>
            </a:r>
            <a:endParaRPr b="1"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*Customer Data</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Location Data</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Price Data</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Review Data (Customer Satisfaction)</a:t>
            </a:r>
            <a:endParaRPr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a:t>
            </a:r>
            <a:r>
              <a:rPr b="1" lang="en" sz="1000">
                <a:solidFill>
                  <a:schemeClr val="dk1"/>
                </a:solidFill>
                <a:latin typeface="Times New Roman"/>
                <a:ea typeface="Times New Roman"/>
                <a:cs typeface="Times New Roman"/>
                <a:sym typeface="Times New Roman"/>
              </a:rPr>
              <a:t>Why do you think certain columns are important?</a:t>
            </a:r>
            <a:endParaRPr b="1"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*Columns such as ‘Room Type’, ‘Bathrooms’, ‘Bedroom’, ‘Bed’, ‘Bed Type’,  ‘Amenities’ are important in order to assess which facilities by hosts increase Customer Satisfaction.</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*‘Host ID’, ‘City’, ‘State’, columns could help to investigate if there is a link between ‘Host Locations’ and high customer satisfaction.</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*‘Price’&amp; ‘Cancellation Policy’ columns could also be examined using the Concept of ‘Price Elasticity of Demand’ for Guests</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*Columns such as Number of Reviews, Days Listed, Reviews Score Location, Reviews Scores Values could be used to examine cause and effect or correlation between all the factors mentioned above and Guests’ Customer Satisfaction.</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rPr>
              <a:t> </a:t>
            </a:r>
            <a:endParaRPr b="1" sz="10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200">
              <a:latin typeface="Lato"/>
              <a:ea typeface="Lato"/>
              <a:cs typeface="Lato"/>
              <a:sym typeface="Lato"/>
            </a:endParaRPr>
          </a:p>
        </p:txBody>
      </p:sp>
      <p:pic>
        <p:nvPicPr>
          <p:cNvPr id="204" name="Google Shape;20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5" name="Google Shape;205;p3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06" name="Google Shape;206;p3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1"/>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Is the data enough to solve the problem? If not, what data do you need?</a:t>
            </a:r>
            <a:endParaRPr b="1" sz="1300">
              <a:solidFill>
                <a:schemeClr val="lt1"/>
              </a:solidFill>
              <a:latin typeface="Lato"/>
              <a:ea typeface="Lato"/>
              <a:cs typeface="Lato"/>
              <a:sym typeface="Lato"/>
            </a:endParaRPr>
          </a:p>
        </p:txBody>
      </p:sp>
      <p:pic>
        <p:nvPicPr>
          <p:cNvPr id="213" name="Google Shape;213;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15" name="Google Shape;215;p3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17" name="Google Shape;217;p31"/>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Needed: Customer Data</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Data Provided: There is sufficient Information about Hosts in the sample data unfortunately that same set of data doesn’t contain relevant guest information for example, the Guest’s demographics.</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Needed: Location Data</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Provided: There is a significant information about location data provided in the sample set i.e., City &amp; Location. The sample set contains information about 9 hosts. As an Analyst, I will check with the relevant party to see if there are more Hosts’ data that can be included in the Sample. I believe doing that would make my analysis and recommendations more robust.</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needed:  Price Data:</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Provided: Price point is provided in the sample data which is good however as I mentioned previously, I would check to see if more host ids could be included.</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Data Needed: Review Data (Customer Satisfaction):</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Data Provided: Information about the totality of guest reviews seem to have been provided in the data set (Number</a:t>
            </a:r>
            <a:r>
              <a:rPr b="1" lang="en" sz="1000">
                <a:solidFill>
                  <a:schemeClr val="dk1"/>
                </a:solidFill>
              </a:rPr>
              <a:t> </a:t>
            </a:r>
            <a:r>
              <a:rPr lang="en" sz="1000">
                <a:solidFill>
                  <a:schemeClr val="dk1"/>
                </a:solidFill>
                <a:latin typeface="Times New Roman"/>
                <a:ea typeface="Times New Roman"/>
                <a:cs typeface="Times New Roman"/>
                <a:sym typeface="Times New Roman"/>
              </a:rPr>
              <a:t>of Reviews, Days Listed, Reviews Score Location, Reviews Scores Values Columns). These I believe would be sufficient enough to do a thorough analysis.</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81" name="Google Shape;81;p19"/>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b="1" lang="en" sz="1300">
                <a:solidFill>
                  <a:schemeClr val="lt1"/>
                </a:solidFill>
                <a:latin typeface="Lato"/>
                <a:ea typeface="Lato"/>
                <a:cs typeface="Lato"/>
                <a:sym typeface="Lato"/>
              </a:rPr>
              <a:t> Who is involved in the problem/project?</a:t>
            </a:r>
            <a:endParaRPr b="1" sz="1300">
              <a:solidFill>
                <a:srgbClr val="FFFFFF"/>
              </a:solidFill>
              <a:latin typeface="Lato"/>
              <a:ea typeface="Lato"/>
              <a:cs typeface="Lato"/>
              <a:sym typeface="Lato"/>
            </a:endParaRPr>
          </a:p>
        </p:txBody>
      </p:sp>
      <p:sp>
        <p:nvSpPr>
          <p:cNvPr id="82" name="Google Shape;82;p1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84" name="Google Shape;84;p1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85" name="Google Shape;85;p19"/>
          <p:cNvSpPr/>
          <p:nvPr/>
        </p:nvSpPr>
        <p:spPr>
          <a:xfrm>
            <a:off x="352850" y="2268948"/>
            <a:ext cx="8580000" cy="2245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Me (The Analyst)</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Listings 123</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Stevie (The Analytics Manager at Listings 123)</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Johnny (The CEO of Listings 123)</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Investors and Venture Capitalists who fund Listings 123</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Listings 123’s Marketing Team</a:t>
            </a:r>
            <a:endParaRPr sz="12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Lato"/>
              <a:buChar char="●"/>
            </a:pPr>
            <a:r>
              <a:rPr lang="en" sz="1200">
                <a:solidFill>
                  <a:schemeClr val="dk1"/>
                </a:solidFill>
                <a:latin typeface="Times New Roman"/>
                <a:ea typeface="Times New Roman"/>
                <a:cs typeface="Times New Roman"/>
                <a:sym typeface="Times New Roman"/>
              </a:rPr>
              <a:t>Listings 123’s Customers (which would include current hosts and guests)</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91" name="Google Shape;91;p2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93" name="Google Shape;93;p20"/>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94" name="Google Shape;94;p20"/>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b="1" lang="en" sz="1300">
                <a:solidFill>
                  <a:srgbClr val="FFFFFF"/>
                </a:solidFill>
                <a:latin typeface="Lato"/>
                <a:ea typeface="Lato"/>
                <a:cs typeface="Lato"/>
                <a:sym typeface="Lato"/>
              </a:rPr>
              <a:t> What problem has to be solved? What would be the ideal solution for that problem? </a:t>
            </a:r>
            <a:endParaRPr b="1" sz="1300">
              <a:solidFill>
                <a:srgbClr val="FFFFFF"/>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FFFFFF"/>
                </a:solidFill>
                <a:latin typeface="Lato"/>
                <a:ea typeface="Lato"/>
                <a:cs typeface="Lato"/>
                <a:sym typeface="Lato"/>
              </a:rPr>
              <a:t>What happens if the problem is not solved?</a:t>
            </a:r>
            <a:endParaRPr b="1" sz="1300">
              <a:solidFill>
                <a:srgbClr val="FFFFFF"/>
              </a:solidFill>
              <a:latin typeface="Lato"/>
              <a:ea typeface="Lato"/>
              <a:cs typeface="Lato"/>
              <a:sym typeface="Lato"/>
            </a:endParaRPr>
          </a:p>
        </p:txBody>
      </p:sp>
      <p:sp>
        <p:nvSpPr>
          <p:cNvPr id="95" name="Google Shape;95;p20"/>
          <p:cNvSpPr/>
          <p:nvPr/>
        </p:nvSpPr>
        <p:spPr>
          <a:xfrm>
            <a:off x="352850" y="3760100"/>
            <a:ext cx="8580000" cy="3750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Black"/>
                <a:ea typeface="Lato Black"/>
                <a:cs typeface="Lato Black"/>
                <a:sym typeface="Lato Black"/>
              </a:rPr>
              <a:t>WHERE: </a:t>
            </a:r>
            <a:r>
              <a:rPr b="1" lang="en" sz="1300">
                <a:solidFill>
                  <a:srgbClr val="FFFFFF"/>
                </a:solidFill>
                <a:latin typeface="Lato"/>
                <a:ea typeface="Lato"/>
                <a:cs typeface="Lato"/>
                <a:sym typeface="Lato"/>
              </a:rPr>
              <a:t>Where does the problem occur? Where do you need to solve the problem?</a:t>
            </a:r>
            <a:endParaRPr b="1" sz="1300">
              <a:solidFill>
                <a:srgbClr val="FFFFFF"/>
              </a:solidFill>
              <a:latin typeface="Lato"/>
              <a:ea typeface="Lato"/>
              <a:cs typeface="Lato"/>
              <a:sym typeface="Lato"/>
            </a:endParaRPr>
          </a:p>
        </p:txBody>
      </p:sp>
      <p:sp>
        <p:nvSpPr>
          <p:cNvPr id="96" name="Google Shape;96;p20"/>
          <p:cNvSpPr/>
          <p:nvPr/>
        </p:nvSpPr>
        <p:spPr>
          <a:xfrm>
            <a:off x="352850" y="4135100"/>
            <a:ext cx="8580000" cy="7227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Where does the problem occur and where do you need to solve the problem?</a:t>
            </a:r>
            <a:endParaRPr b="1"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Problem exists in Listings 123’s Data-base and the problem needs to solved inside that Data-base of Information.</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300">
              <a:latin typeface="Lato"/>
              <a:ea typeface="Lato"/>
              <a:cs typeface="Lato"/>
              <a:sym typeface="Lato"/>
            </a:endParaRPr>
          </a:p>
        </p:txBody>
      </p:sp>
      <p:sp>
        <p:nvSpPr>
          <p:cNvPr id="97" name="Google Shape;97;p20"/>
          <p:cNvSpPr txBox="1"/>
          <p:nvPr>
            <p:ph idx="1" type="body"/>
          </p:nvPr>
        </p:nvSpPr>
        <p:spPr>
          <a:xfrm>
            <a:off x="352850" y="2263950"/>
            <a:ext cx="8580000" cy="144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What problem has to be solved?</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Problem with raising money for a Marketing Campaign that would enable the company to expand to other cities.</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What would be the ideal solution for that problem?</a:t>
            </a:r>
            <a:endParaRPr b="1"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Come up with a data-based recommendation to identify successful host traits (qualities and actions) peculiar to Listings 123 within the next two weeks. This recommendation must be convincing enough for the investors and VC to fund this proposed Marketing Campaign</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000">
                <a:solidFill>
                  <a:schemeClr val="dk1"/>
                </a:solidFill>
                <a:latin typeface="Times New Roman"/>
                <a:ea typeface="Times New Roman"/>
                <a:cs typeface="Times New Roman"/>
                <a:sym typeface="Times New Roman"/>
              </a:rPr>
              <a:t>What happens of the problem is not solved?</a:t>
            </a:r>
            <a:endParaRPr b="1"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The CEO and the Marketing Team would have to cancel the proposed Marketing Campaign. The Investors and the VCs would not fund the CEO’s expansion plan. In the Long term, if the Company doesn’t grow or expand, there is the likelihood that the Business might eventually fail or get ‘crushed’ by its competitors.</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8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03" name="Google Shape;103;p21"/>
          <p:cNvSpPr/>
          <p:nvPr/>
        </p:nvSpPr>
        <p:spPr>
          <a:xfrm flipH="1">
            <a:off x="365275" y="1741207"/>
            <a:ext cx="8580000" cy="3576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b="1" lang="en" sz="1300">
                <a:solidFill>
                  <a:schemeClr val="lt1"/>
                </a:solidFill>
                <a:latin typeface="Lato"/>
                <a:ea typeface="Lato"/>
                <a:cs typeface="Lato"/>
                <a:sym typeface="Lato"/>
              </a:rPr>
              <a:t> When does the project need to be completed? When does the issue occur?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
        <p:nvSpPr>
          <p:cNvPr id="104" name="Google Shape;104;p21"/>
          <p:cNvSpPr/>
          <p:nvPr/>
        </p:nvSpPr>
        <p:spPr>
          <a:xfrm>
            <a:off x="365263" y="32593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Black"/>
                <a:ea typeface="Lato Black"/>
                <a:cs typeface="Lato Black"/>
                <a:sym typeface="Lato Black"/>
              </a:rPr>
              <a:t>WHY: </a:t>
            </a:r>
            <a:r>
              <a:rPr b="1" lang="en" sz="1300">
                <a:solidFill>
                  <a:schemeClr val="lt1"/>
                </a:solidFill>
                <a:latin typeface="Lato"/>
                <a:ea typeface="Lato"/>
                <a:cs typeface="Lato"/>
                <a:sym typeface="Lato"/>
              </a:rPr>
              <a:t>Why should this problem be solved? Why does the issue occur?</a:t>
            </a:r>
            <a:endParaRPr b="1" sz="1300">
              <a:solidFill>
                <a:srgbClr val="FFFFFF"/>
              </a:solidFill>
              <a:latin typeface="Lato"/>
              <a:ea typeface="Lato"/>
              <a:cs typeface="Lato"/>
              <a:sym typeface="Lato"/>
            </a:endParaRPr>
          </a:p>
        </p:txBody>
      </p:sp>
      <p:sp>
        <p:nvSpPr>
          <p:cNvPr id="105" name="Google Shape;105;p2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07" name="Google Shape;107;p21"/>
          <p:cNvSpPr/>
          <p:nvPr/>
        </p:nvSpPr>
        <p:spPr>
          <a:xfrm>
            <a:off x="370300" y="3683250"/>
            <a:ext cx="8580000" cy="1117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Why should this problem be solved?</a:t>
            </a:r>
            <a:endParaRPr b="1"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problem should be solved so that the Company can secure funding for the proposed Marketing Campaign and consequently expand into other cities. If the Business doesn’t grow/expand, it might not be able to effectively compete with other ‘players’ in that Industry.</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1000">
                <a:solidFill>
                  <a:schemeClr val="dk1"/>
                </a:solidFill>
                <a:latin typeface="Times New Roman"/>
                <a:ea typeface="Times New Roman"/>
                <a:cs typeface="Times New Roman"/>
                <a:sym typeface="Times New Roman"/>
              </a:rPr>
              <a:t>Why does the issue occur?</a:t>
            </a:r>
            <a:endParaRPr b="1"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issue occurs because Listings 123 doesn’t have a guide specific to Listings 123 that teaches potential hosts how to succeed with their first listing(s), and current hosts on how to better succeed with their existing listing(s).</a:t>
            </a:r>
            <a:endParaRPr sz="1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latin typeface="Lato"/>
              <a:ea typeface="Lato"/>
              <a:cs typeface="Lato"/>
              <a:sym typeface="Lato"/>
            </a:endParaRPr>
          </a:p>
        </p:txBody>
      </p:sp>
      <p:sp>
        <p:nvSpPr>
          <p:cNvPr id="108" name="Google Shape;108;p21"/>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txBox="1"/>
          <p:nvPr>
            <p:ph idx="1" type="body"/>
          </p:nvPr>
        </p:nvSpPr>
        <p:spPr>
          <a:xfrm>
            <a:off x="370300" y="2098800"/>
            <a:ext cx="8574900" cy="116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When does the project need to be completed?</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Project needs to be completed in 2 weeks</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100">
                <a:solidFill>
                  <a:schemeClr val="dk1"/>
                </a:solidFill>
                <a:latin typeface="Times New Roman"/>
                <a:ea typeface="Times New Roman"/>
                <a:cs typeface="Times New Roman"/>
                <a:sym typeface="Times New Roman"/>
              </a:rPr>
              <a:t>When does the issue occur?</a:t>
            </a:r>
            <a:endParaRPr b="1" sz="11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The Problem occurred when the CEO and the Marketing team discovered that there is not enough funding to kick off this planned Marketing Campaign.</a:t>
            </a:r>
            <a:endParaRPr sz="11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8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16" name="Google Shape;116;p22"/>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8" name="Google Shape;118;p22"/>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Who are your stakeholders?</a:t>
            </a:r>
            <a:endParaRPr b="1" sz="1300">
              <a:solidFill>
                <a:srgbClr val="FFFFFF"/>
              </a:solidFill>
              <a:latin typeface="Lato"/>
              <a:ea typeface="Lato"/>
              <a:cs typeface="Lato"/>
              <a:sym typeface="Lato"/>
            </a:endParaRPr>
          </a:p>
        </p:txBody>
      </p:sp>
      <p:sp>
        <p:nvSpPr>
          <p:cNvPr id="119" name="Google Shape;119;p22"/>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Internal:</a:t>
            </a:r>
            <a:endParaRPr b="1">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sz="1100">
                <a:solidFill>
                  <a:schemeClr val="dk1"/>
                </a:solidFill>
                <a:latin typeface="Times New Roman"/>
                <a:ea typeface="Times New Roman"/>
                <a:cs typeface="Times New Roman"/>
                <a:sym typeface="Times New Roman"/>
              </a:rPr>
              <a:t>Me (The Analyst)</a:t>
            </a:r>
            <a:endParaRPr sz="11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Lato"/>
              <a:buChar char="●"/>
            </a:pPr>
            <a:r>
              <a:rPr lang="en" sz="1100">
                <a:solidFill>
                  <a:schemeClr val="dk1"/>
                </a:solidFill>
                <a:latin typeface="Times New Roman"/>
                <a:ea typeface="Times New Roman"/>
                <a:cs typeface="Times New Roman"/>
                <a:sym typeface="Times New Roman"/>
              </a:rPr>
              <a:t>Stevie (The Analytics Manager)</a:t>
            </a:r>
            <a:endParaRPr sz="11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Lato"/>
              <a:buChar char="●"/>
            </a:pPr>
            <a:r>
              <a:rPr lang="en" sz="1100">
                <a:solidFill>
                  <a:schemeClr val="dk1"/>
                </a:solidFill>
                <a:latin typeface="Times New Roman"/>
                <a:ea typeface="Times New Roman"/>
                <a:cs typeface="Times New Roman"/>
                <a:sym typeface="Times New Roman"/>
              </a:rPr>
              <a:t>Johnny (The CEO)</a:t>
            </a:r>
            <a:endParaRPr sz="11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Lato"/>
              <a:buChar char="●"/>
            </a:pPr>
            <a:r>
              <a:rPr lang="en" sz="1100">
                <a:solidFill>
                  <a:schemeClr val="dk1"/>
                </a:solidFill>
                <a:latin typeface="Times New Roman"/>
                <a:ea typeface="Times New Roman"/>
                <a:cs typeface="Times New Roman"/>
                <a:sym typeface="Times New Roman"/>
              </a:rPr>
              <a:t>Listings 123’s Marketing Team</a:t>
            </a:r>
            <a:endParaRPr sz="11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Lato"/>
              <a:buChar char="●"/>
            </a:pPr>
            <a:r>
              <a:rPr lang="en" sz="1100">
                <a:solidFill>
                  <a:schemeClr val="dk1"/>
                </a:solidFill>
                <a:latin typeface="Times New Roman"/>
                <a:ea typeface="Times New Roman"/>
                <a:cs typeface="Times New Roman"/>
                <a:sym typeface="Times New Roman"/>
              </a:rPr>
              <a:t>Listing 123’s Investors and Venture Capitalists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317500" lvl="0" marL="457200" rtl="0" algn="l">
              <a:lnSpc>
                <a:spcPct val="150000"/>
              </a:lnSpc>
              <a:spcBef>
                <a:spcPts val="0"/>
              </a:spcBef>
              <a:spcAft>
                <a:spcPts val="0"/>
              </a:spcAft>
              <a:buClr>
                <a:schemeClr val="dk1"/>
              </a:buClr>
              <a:buSzPts val="1400"/>
              <a:buFont typeface="Lato Light"/>
              <a:buChar char="●"/>
            </a:pPr>
            <a:r>
              <a:rPr lang="en" sz="1200">
                <a:solidFill>
                  <a:schemeClr val="dk1"/>
                </a:solidFill>
                <a:latin typeface="Times New Roman"/>
                <a:ea typeface="Times New Roman"/>
                <a:cs typeface="Times New Roman"/>
                <a:sym typeface="Times New Roman"/>
              </a:rPr>
              <a:t>Listing 123’s Customers (which would include the hosts and guests)</a:t>
            </a:r>
            <a:endParaRPr sz="12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3"/>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26" name="Google Shape;126;p23"/>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27" name="Google Shape;127;p2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8" name="Google Shape;128;p23"/>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a:t>
            </a:r>
            <a:endParaRPr b="1" sz="1300">
              <a:solidFill>
                <a:schemeClr val="lt1"/>
              </a:solidFill>
              <a:latin typeface="Lato"/>
              <a:ea typeface="Lato"/>
              <a:cs typeface="Lato"/>
              <a:sym typeface="Lato"/>
            </a:endParaRPr>
          </a:p>
        </p:txBody>
      </p:sp>
      <p:sp>
        <p:nvSpPr>
          <p:cNvPr id="129" name="Google Shape;129;p23"/>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Me (The Analyst): As the Data Analyst, I would be investigating Data available to me and eventually provide a data-based recommendation to address the problem. My goal would be to provide a recommendation that would sway Listings 123’s Investors and VCs to provide funding for the proposed Marketing Campaign.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Stevie (The Analytics Manager): Even though I have been chosen to spearhead this Data Analysis project, I would still have to execute the Project under the oversight of Stevie, The Analytics Manager who happens to be my Line Manager. I would have to liaise with him and keep him updated during the execution of this Project.</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Johnny (The CEO):  If I the Data Analyst is able to convince the Investors/VCs to fund the Marketing Campaign, then the CEO’s goal of expanding the Business to new cities will succeed. Aside from the required funding required from the Investors and VCs, the decision about whether or not to go ahead with my Project or the proposed Marketing Campaign lies with the Chief Executive Officer (CEO) so I have to manage the CEO closely and keep him updated.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36" name="Google Shape;136;p24"/>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37" name="Google Shape;137;p2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8" name="Google Shape;138;p24"/>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39" name="Google Shape;139;p24"/>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Listings 123’s Marketing Team: I would have to pay attention to them and keep them updated in the process of executing this Project.</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 123’s Investors and Venture Capitalists: They are being relied upon to provide funding for the Marketing Campaign. They are not directly involved in this Project.</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 123’s Customers (which would include the hosts and guests): They are not directly involved in the Project. However, if the Project is successful, I believe the manual (guide) will enhance their user experience of Listings 123! They are not aware that they are involved in the Business Problem.</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46" name="Google Shape;146;p25"/>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47" name="Google Shape;147;p2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8" name="Google Shape;148;p25"/>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a:t>
            </a:r>
            <a:endParaRPr b="1" sz="1300">
              <a:solidFill>
                <a:schemeClr val="lt1"/>
              </a:solidFill>
              <a:latin typeface="Lato"/>
              <a:ea typeface="Lato"/>
              <a:cs typeface="Lato"/>
              <a:sym typeface="Lato"/>
            </a:endParaRPr>
          </a:p>
        </p:txBody>
      </p:sp>
      <p:sp>
        <p:nvSpPr>
          <p:cNvPr id="149" name="Google Shape;149;p25"/>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Me (The Analyst): I have been specifically delegated by my line manager and the Company to conduct an examination of this Data and also come up with a data-based recommendation that will be presented to the Investors/VC in order to convince them to fund the Marketing Campaign. If I am unable to convince the Investors/VCs with my recommendation(s), there is that possibility that I might lose my job or maybe get a bad review from Management.</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Stevie (The Analytics Manager): As my direct Line Manager, it is in her best interest that I carry out a good job otherwise her job may potentially be on the line as well.</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Johnny (The CEO): The CEO’s plan to expand the Business into new cities is ultimately dependent on whether this Project succeeds or not.</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6" name="Google Shape;156;p26"/>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57" name="Google Shape;157;p26"/>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58" name="Google Shape;158;p26"/>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59" name="Google Shape;159;p26"/>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Listings 123’s Marketing Team: If the Project doesn’t succeed, then the Marketing Campaign cannot be executed. Consequentially some members of the Marketing Team may lose their jobs if this happens.</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 123’s Investors and Venture Capitalists: It is important that the CEO’s plan to expand the Business succeeds. If it does, the Investors and VCs would potentially get better/greater return on their investments in the Business.</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Lato"/>
              <a:buChar char="●"/>
            </a:pPr>
            <a:r>
              <a:rPr lang="en" sz="1200">
                <a:solidFill>
                  <a:schemeClr val="dk1"/>
                </a:solidFill>
                <a:latin typeface="Times New Roman"/>
                <a:ea typeface="Times New Roman"/>
                <a:cs typeface="Times New Roman"/>
                <a:sym typeface="Times New Roman"/>
              </a:rPr>
              <a:t>Listing 123’s Customers (which would include the hosts and guests): Even though they are not directly involved in this Project. The success of the marketing campaign will have a positive impact on them as their user experience would be greatly enhanced and they are more likely to have a greater positive experience using the services of Listings 123</a:t>
            </a:r>
            <a:endParaRPr sz="12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