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61" r:id="rId4"/>
    <p:sldId id="262" r:id="rId5"/>
    <p:sldId id="263" r:id="rId6"/>
    <p:sldId id="264" r:id="rId7"/>
    <p:sldId id="258" r:id="rId8"/>
    <p:sldId id="265" r:id="rId9"/>
    <p:sldId id="267" r:id="rId10"/>
    <p:sldId id="269" r:id="rId11"/>
    <p:sldId id="295" r:id="rId12"/>
    <p:sldId id="296" r:id="rId13"/>
    <p:sldId id="301" r:id="rId14"/>
    <p:sldId id="302" r:id="rId15"/>
    <p:sldId id="311" r:id="rId16"/>
    <p:sldId id="312" r:id="rId17"/>
    <p:sldId id="313" r:id="rId18"/>
    <p:sldId id="314" r:id="rId19"/>
    <p:sldId id="315" r:id="rId20"/>
    <p:sldId id="310" r:id="rId21"/>
    <p:sldId id="346" r:id="rId22"/>
    <p:sldId id="29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9E4FF-1E81-43BF-95B8-EA6B3525FE91}" v="2020" dt="2025-06-24T23:59:48.718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2B8EA-51D7-455A-834F-84BB1FB7987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A0C3A01-9AB4-47E3-A332-495F7904DB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Define Generative Model</a:t>
          </a:r>
          <a:r>
            <a: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DEAEE081-B053-497A-83DA-687E0770AB56}" type="parTrans" cxnId="{BF70091D-7E6D-4B93-A4DE-C92E04AE1851}">
      <dgm:prSet/>
      <dgm:spPr/>
      <dgm:t>
        <a:bodyPr/>
        <a:lstStyle/>
        <a:p>
          <a:endParaRPr lang="en-US"/>
        </a:p>
      </dgm:t>
    </dgm:pt>
    <dgm:pt modelId="{D294F21F-459A-4169-ACB6-7BF841D076C4}" type="sibTrans" cxnId="{BF70091D-7E6D-4B93-A4DE-C92E04AE1851}">
      <dgm:prSet/>
      <dgm:spPr/>
      <dgm:t>
        <a:bodyPr/>
        <a:lstStyle/>
        <a:p>
          <a:endParaRPr lang="en-US"/>
        </a:p>
      </dgm:t>
    </dgm:pt>
    <dgm:pt modelId="{033A798C-C397-4CEE-B20B-B42EC42909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4C46C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Define </a:t>
          </a:r>
          <a:r>
            <a:rPr lang="en-US" b="1" dirty="0" err="1">
              <a:solidFill>
                <a:srgbClr val="4C46C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Estimands</a:t>
          </a:r>
          <a:r>
            <a:rPr lang="en-US" dirty="0">
              <a:solidFill>
                <a:srgbClr val="4C46C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711ACC81-B1F3-4C2E-AE79-068DBAD30F0D}" type="parTrans" cxnId="{80807E47-9294-4094-80CC-151704AAECFB}">
      <dgm:prSet/>
      <dgm:spPr/>
      <dgm:t>
        <a:bodyPr/>
        <a:lstStyle/>
        <a:p>
          <a:endParaRPr lang="en-US"/>
        </a:p>
      </dgm:t>
    </dgm:pt>
    <dgm:pt modelId="{D6ECED3A-2F5C-4DBF-9411-F2EFF0F8C1DC}" type="sibTrans" cxnId="{80807E47-9294-4094-80CC-151704AAECFB}">
      <dgm:prSet/>
      <dgm:spPr/>
      <dgm:t>
        <a:bodyPr/>
        <a:lstStyle/>
        <a:p>
          <a:endParaRPr lang="en-US"/>
        </a:p>
      </dgm:t>
    </dgm:pt>
    <dgm:pt modelId="{D84EA577-8AA5-484E-9B2C-752A4D8806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Describe association between the factors 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(Kahan et al., 2023).</a:t>
          </a:r>
        </a:p>
      </dgm:t>
    </dgm:pt>
    <dgm:pt modelId="{4FCB1794-43AF-4323-AECF-DBC56D20B00F}" type="parTrans" cxnId="{A80BF28E-C6A3-42EC-9193-F824109C4BB9}">
      <dgm:prSet/>
      <dgm:spPr/>
      <dgm:t>
        <a:bodyPr/>
        <a:lstStyle/>
        <a:p>
          <a:endParaRPr lang="en-US"/>
        </a:p>
      </dgm:t>
    </dgm:pt>
    <dgm:pt modelId="{CB8CC52D-DC70-4AD7-BFC6-8FE5361BD8A9}" type="sibTrans" cxnId="{A80BF28E-C6A3-42EC-9193-F824109C4BB9}">
      <dgm:prSet/>
      <dgm:spPr/>
      <dgm:t>
        <a:bodyPr/>
        <a:lstStyle/>
        <a:p>
          <a:endParaRPr lang="en-US"/>
        </a:p>
      </dgm:t>
    </dgm:pt>
    <dgm:pt modelId="{99955378-7A7F-452B-938A-5AEADC3523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Foul outcomes given the input variables.</a:t>
          </a:r>
        </a:p>
      </dgm:t>
    </dgm:pt>
    <dgm:pt modelId="{40D9D97F-B6B1-4DB9-9E8F-EACA628A7C63}" type="parTrans" cxnId="{8317EB8E-090F-4A32-B80D-919209A9CE15}">
      <dgm:prSet/>
      <dgm:spPr/>
      <dgm:t>
        <a:bodyPr/>
        <a:lstStyle/>
        <a:p>
          <a:endParaRPr lang="en-US"/>
        </a:p>
      </dgm:t>
    </dgm:pt>
    <dgm:pt modelId="{F19D0C11-1070-4E77-9354-759894FA6BF3}" type="sibTrans" cxnId="{8317EB8E-090F-4A32-B80D-919209A9CE15}">
      <dgm:prSet/>
      <dgm:spPr/>
      <dgm:t>
        <a:bodyPr/>
        <a:lstStyle/>
        <a:p>
          <a:endParaRPr lang="en-US"/>
        </a:p>
      </dgm:t>
    </dgm:pt>
    <dgm:pt modelId="{E3665667-EBE8-4A72-9ED0-0A1C8ED093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Design Estimator</a:t>
          </a:r>
          <a:r>
            <a: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3CC681AB-6A73-4234-98D7-CA50193472BC}" type="parTrans" cxnId="{1F0A3FF9-FC20-46A9-94BB-765F09D6DF77}">
      <dgm:prSet/>
      <dgm:spPr/>
      <dgm:t>
        <a:bodyPr/>
        <a:lstStyle/>
        <a:p>
          <a:endParaRPr lang="en-US"/>
        </a:p>
      </dgm:t>
    </dgm:pt>
    <dgm:pt modelId="{62389DC2-BFD7-4BAF-9020-ADD9ED7F0C3A}" type="sibTrans" cxnId="{1F0A3FF9-FC20-46A9-94BB-765F09D6DF77}">
      <dgm:prSet/>
      <dgm:spPr/>
      <dgm:t>
        <a:bodyPr/>
        <a:lstStyle/>
        <a:p>
          <a:endParaRPr lang="en-US"/>
        </a:p>
      </dgm:t>
    </dgm:pt>
    <dgm:pt modelId="{D898CA76-AE99-4AC5-AACE-084D32B502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Choose appropriate priors for the coefficients to produce </a:t>
          </a:r>
          <a:r>
            <a:rPr lang="en-US" sz="21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estimands</a:t>
          </a: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>
            <a:lnSpc>
              <a:spcPct val="100000"/>
            </a:lnSpc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Bayesian logistic regression applied to estimate </a:t>
          </a:r>
          <a:r>
            <a:rPr lang="en-US" sz="2100" b="1" dirty="0">
              <a:latin typeface="Times New Roman" panose="02020603050405020304" pitchFamily="18" charset="0"/>
              <a:cs typeface="Times New Roman" panose="02020603050405020304" pitchFamily="18" charset="0"/>
            </a:rPr>
            <a:t>effect size and uncertainty (Gelman et al., 2008).</a:t>
          </a:r>
          <a:endParaRPr lang="en-US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B6548C-73BA-4D5E-90C2-AC253B7DF17D}" type="parTrans" cxnId="{01F34DE2-BC6B-46C1-8E0C-E2F6D7D45B7B}">
      <dgm:prSet/>
      <dgm:spPr/>
      <dgm:t>
        <a:bodyPr/>
        <a:lstStyle/>
        <a:p>
          <a:endParaRPr lang="en-US"/>
        </a:p>
      </dgm:t>
    </dgm:pt>
    <dgm:pt modelId="{30EB5589-CD12-4E15-8F20-909FF9AE656B}" type="sibTrans" cxnId="{01F34DE2-BC6B-46C1-8E0C-E2F6D7D45B7B}">
      <dgm:prSet/>
      <dgm:spPr/>
      <dgm:t>
        <a:bodyPr/>
        <a:lstStyle/>
        <a:p>
          <a:endParaRPr lang="en-US"/>
        </a:p>
      </dgm:t>
    </dgm:pt>
    <dgm:pt modelId="{04EE11B9-921E-418B-A1F3-6FF9305B94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A6CA0D9-0C9B-4F9E-B6CA-13BFA897C77A}" type="parTrans" cxnId="{3299016E-0D24-4E73-A191-3E2D394269C7}">
      <dgm:prSet/>
      <dgm:spPr/>
      <dgm:t>
        <a:bodyPr/>
        <a:lstStyle/>
        <a:p>
          <a:endParaRPr lang="en-US"/>
        </a:p>
      </dgm:t>
    </dgm:pt>
    <dgm:pt modelId="{5956FF86-2C85-4FD4-AC48-2EC734BDAB66}" type="sibTrans" cxnId="{3299016E-0D24-4E73-A191-3E2D394269C7}">
      <dgm:prSet/>
      <dgm:spPr/>
      <dgm:t>
        <a:bodyPr/>
        <a:lstStyle/>
        <a:p>
          <a:endParaRPr lang="en-US"/>
        </a:p>
      </dgm:t>
    </dgm:pt>
    <dgm:pt modelId="{739FD0F2-53F6-4F01-BE5B-BCDAEC02FA22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all interested variables related to fouling off 2 strikes</a:t>
          </a:r>
        </a:p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Formulate the logistic regression model to represent the probability of a foul. </a:t>
          </a:r>
          <a:r>
            <a:rPr lang="en-US" sz="2200" b="1" dirty="0"/>
            <a:t>(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Megiddo, 2023)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2C27C-4ACF-4AE5-A40C-410C9B9BF5A0}" type="sibTrans" cxnId="{7B611063-0622-4EE3-946E-BF0F355D7789}">
      <dgm:prSet/>
      <dgm:spPr/>
      <dgm:t>
        <a:bodyPr/>
        <a:lstStyle/>
        <a:p>
          <a:endParaRPr lang="en-US"/>
        </a:p>
      </dgm:t>
    </dgm:pt>
    <dgm:pt modelId="{DF029B14-9B2A-4813-9804-184E363A716E}" type="parTrans" cxnId="{7B611063-0622-4EE3-946E-BF0F355D7789}">
      <dgm:prSet/>
      <dgm:spPr/>
      <dgm:t>
        <a:bodyPr/>
        <a:lstStyle/>
        <a:p>
          <a:endParaRPr lang="en-US"/>
        </a:p>
      </dgm:t>
    </dgm:pt>
    <dgm:pt modelId="{0E061941-1227-493D-9D00-60800075E3D4}" type="pres">
      <dgm:prSet presAssocID="{1052B8EA-51D7-455A-834F-84BB1FB79876}" presName="root" presStyleCnt="0">
        <dgm:presLayoutVars>
          <dgm:dir/>
          <dgm:resizeHandles val="exact"/>
        </dgm:presLayoutVars>
      </dgm:prSet>
      <dgm:spPr/>
    </dgm:pt>
    <dgm:pt modelId="{1BD93A4D-C283-4596-AC99-4C2173205F1C}" type="pres">
      <dgm:prSet presAssocID="{3A0C3A01-9AB4-47E3-A332-495F7904DB0F}" presName="compNode" presStyleCnt="0"/>
      <dgm:spPr/>
    </dgm:pt>
    <dgm:pt modelId="{3172BC9A-CB85-4624-94E4-DC423D8311B2}" type="pres">
      <dgm:prSet presAssocID="{3A0C3A01-9AB4-47E3-A332-495F7904DB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5528934-8923-4FD9-B060-48C24725BC1E}" type="pres">
      <dgm:prSet presAssocID="{3A0C3A01-9AB4-47E3-A332-495F7904DB0F}" presName="iconSpace" presStyleCnt="0"/>
      <dgm:spPr/>
    </dgm:pt>
    <dgm:pt modelId="{3C277F9B-CF3D-4FC1-AC3B-AD1EAFD17590}" type="pres">
      <dgm:prSet presAssocID="{3A0C3A01-9AB4-47E3-A332-495F7904DB0F}" presName="parTx" presStyleLbl="revTx" presStyleIdx="0" presStyleCnt="6">
        <dgm:presLayoutVars>
          <dgm:chMax val="0"/>
          <dgm:chPref val="0"/>
        </dgm:presLayoutVars>
      </dgm:prSet>
      <dgm:spPr/>
    </dgm:pt>
    <dgm:pt modelId="{70A3B838-F7B4-49B0-B603-648D770B6C02}" type="pres">
      <dgm:prSet presAssocID="{3A0C3A01-9AB4-47E3-A332-495F7904DB0F}" presName="txSpace" presStyleCnt="0"/>
      <dgm:spPr/>
    </dgm:pt>
    <dgm:pt modelId="{1F8B04E8-79DB-448A-99C0-4A3942B8FA3F}" type="pres">
      <dgm:prSet presAssocID="{3A0C3A01-9AB4-47E3-A332-495F7904DB0F}" presName="desTx" presStyleLbl="revTx" presStyleIdx="1" presStyleCnt="6" custScaleY="114000" custLinFactNeighborX="903" custLinFactNeighborY="-7566">
        <dgm:presLayoutVars/>
      </dgm:prSet>
      <dgm:spPr/>
    </dgm:pt>
    <dgm:pt modelId="{6A7B39DC-6308-4F26-A22A-EB866C9296FE}" type="pres">
      <dgm:prSet presAssocID="{D294F21F-459A-4169-ACB6-7BF841D076C4}" presName="sibTrans" presStyleCnt="0"/>
      <dgm:spPr/>
    </dgm:pt>
    <dgm:pt modelId="{E688BA4F-9788-434D-8C57-D7461B7A179F}" type="pres">
      <dgm:prSet presAssocID="{033A798C-C397-4CEE-B20B-B42EC429091A}" presName="compNode" presStyleCnt="0"/>
      <dgm:spPr/>
    </dgm:pt>
    <dgm:pt modelId="{84760860-17EC-4373-A907-F2C7DC2359CC}" type="pres">
      <dgm:prSet presAssocID="{033A798C-C397-4CEE-B20B-B42EC42909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05DFCDF-9FB4-47DE-BB07-7DA20E29894B}" type="pres">
      <dgm:prSet presAssocID="{033A798C-C397-4CEE-B20B-B42EC429091A}" presName="iconSpace" presStyleCnt="0"/>
      <dgm:spPr/>
    </dgm:pt>
    <dgm:pt modelId="{D748B9A7-64F2-480A-8E0B-AB7B2206AAB1}" type="pres">
      <dgm:prSet presAssocID="{033A798C-C397-4CEE-B20B-B42EC429091A}" presName="parTx" presStyleLbl="revTx" presStyleIdx="2" presStyleCnt="6">
        <dgm:presLayoutVars>
          <dgm:chMax val="0"/>
          <dgm:chPref val="0"/>
        </dgm:presLayoutVars>
      </dgm:prSet>
      <dgm:spPr/>
    </dgm:pt>
    <dgm:pt modelId="{7E7BDFEE-526C-4F9A-A007-893BF330D3A9}" type="pres">
      <dgm:prSet presAssocID="{033A798C-C397-4CEE-B20B-B42EC429091A}" presName="txSpace" presStyleCnt="0"/>
      <dgm:spPr/>
    </dgm:pt>
    <dgm:pt modelId="{FDCB17B1-86B9-4652-8FDB-0200E0EA1C23}" type="pres">
      <dgm:prSet presAssocID="{033A798C-C397-4CEE-B20B-B42EC429091A}" presName="desTx" presStyleLbl="revTx" presStyleIdx="3" presStyleCnt="6">
        <dgm:presLayoutVars/>
      </dgm:prSet>
      <dgm:spPr/>
    </dgm:pt>
    <dgm:pt modelId="{ECCD651D-F4B1-4DCF-AA49-EFFDACCB0E48}" type="pres">
      <dgm:prSet presAssocID="{D6ECED3A-2F5C-4DBF-9411-F2EFF0F8C1DC}" presName="sibTrans" presStyleCnt="0"/>
      <dgm:spPr/>
    </dgm:pt>
    <dgm:pt modelId="{7F67FD84-1838-40F5-8F23-02EDC6928D60}" type="pres">
      <dgm:prSet presAssocID="{E3665667-EBE8-4A72-9ED0-0A1C8ED093F8}" presName="compNode" presStyleCnt="0"/>
      <dgm:spPr/>
    </dgm:pt>
    <dgm:pt modelId="{168B93C6-F9A5-4C54-A9CB-B24A385C92F0}" type="pres">
      <dgm:prSet presAssocID="{E3665667-EBE8-4A72-9ED0-0A1C8ED093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D28930E-75DD-4FCD-B623-402A9A0801A7}" type="pres">
      <dgm:prSet presAssocID="{E3665667-EBE8-4A72-9ED0-0A1C8ED093F8}" presName="iconSpace" presStyleCnt="0"/>
      <dgm:spPr/>
    </dgm:pt>
    <dgm:pt modelId="{C3A44C12-ADAB-4421-99A3-6CE9F9743553}" type="pres">
      <dgm:prSet presAssocID="{E3665667-EBE8-4A72-9ED0-0A1C8ED093F8}" presName="parTx" presStyleLbl="revTx" presStyleIdx="4" presStyleCnt="6">
        <dgm:presLayoutVars>
          <dgm:chMax val="0"/>
          <dgm:chPref val="0"/>
        </dgm:presLayoutVars>
      </dgm:prSet>
      <dgm:spPr/>
    </dgm:pt>
    <dgm:pt modelId="{5A5957F1-010A-4F28-88C7-C4C6348878DD}" type="pres">
      <dgm:prSet presAssocID="{E3665667-EBE8-4A72-9ED0-0A1C8ED093F8}" presName="txSpace" presStyleCnt="0"/>
      <dgm:spPr/>
    </dgm:pt>
    <dgm:pt modelId="{D9EBD402-A2B5-4C5F-9078-9C7EA4DD5850}" type="pres">
      <dgm:prSet presAssocID="{E3665667-EBE8-4A72-9ED0-0A1C8ED093F8}" presName="desTx" presStyleLbl="revTx" presStyleIdx="5" presStyleCnt="6" custLinFactNeighborX="-2199" custLinFactNeighborY="-8046">
        <dgm:presLayoutVars/>
      </dgm:prSet>
      <dgm:spPr/>
    </dgm:pt>
  </dgm:ptLst>
  <dgm:cxnLst>
    <dgm:cxn modelId="{26849E01-C4B1-4DB3-81DF-2DE4799F3D52}" type="presOf" srcId="{739FD0F2-53F6-4F01-BE5B-BCDAEC02FA22}" destId="{1F8B04E8-79DB-448A-99C0-4A3942B8FA3F}" srcOrd="0" destOrd="0" presId="urn:microsoft.com/office/officeart/2018/5/layout/CenteredIconLabelDescriptionList"/>
    <dgm:cxn modelId="{210B6F1C-60DF-40FE-BA9C-7E1AACA0520F}" type="presOf" srcId="{04EE11B9-921E-418B-A1F3-6FF9305B9469}" destId="{D9EBD402-A2B5-4C5F-9078-9C7EA4DD5850}" srcOrd="0" destOrd="1" presId="urn:microsoft.com/office/officeart/2018/5/layout/CenteredIconLabelDescriptionList"/>
    <dgm:cxn modelId="{BF70091D-7E6D-4B93-A4DE-C92E04AE1851}" srcId="{1052B8EA-51D7-455A-834F-84BB1FB79876}" destId="{3A0C3A01-9AB4-47E3-A332-495F7904DB0F}" srcOrd="0" destOrd="0" parTransId="{DEAEE081-B053-497A-83DA-687E0770AB56}" sibTransId="{D294F21F-459A-4169-ACB6-7BF841D076C4}"/>
    <dgm:cxn modelId="{A5530D39-0061-402F-B855-8929291AF953}" type="presOf" srcId="{D84EA577-8AA5-484E-9B2C-752A4D880601}" destId="{FDCB17B1-86B9-4652-8FDB-0200E0EA1C23}" srcOrd="0" destOrd="0" presId="urn:microsoft.com/office/officeart/2018/5/layout/CenteredIconLabelDescriptionList"/>
    <dgm:cxn modelId="{48FF8340-F18A-4D15-8583-E4481ABB98EA}" type="presOf" srcId="{3A0C3A01-9AB4-47E3-A332-495F7904DB0F}" destId="{3C277F9B-CF3D-4FC1-AC3B-AD1EAFD17590}" srcOrd="0" destOrd="0" presId="urn:microsoft.com/office/officeart/2018/5/layout/CenteredIconLabelDescriptionList"/>
    <dgm:cxn modelId="{7B611063-0622-4EE3-946E-BF0F355D7789}" srcId="{3A0C3A01-9AB4-47E3-A332-495F7904DB0F}" destId="{739FD0F2-53F6-4F01-BE5B-BCDAEC02FA22}" srcOrd="0" destOrd="0" parTransId="{DF029B14-9B2A-4813-9804-184E363A716E}" sibTransId="{CD72C27C-4ACF-4AE5-A40C-410C9B9BF5A0}"/>
    <dgm:cxn modelId="{80807E47-9294-4094-80CC-151704AAECFB}" srcId="{1052B8EA-51D7-455A-834F-84BB1FB79876}" destId="{033A798C-C397-4CEE-B20B-B42EC429091A}" srcOrd="1" destOrd="0" parTransId="{711ACC81-B1F3-4C2E-AE79-068DBAD30F0D}" sibTransId="{D6ECED3A-2F5C-4DBF-9411-F2EFF0F8C1DC}"/>
    <dgm:cxn modelId="{3299016E-0D24-4E73-A191-3E2D394269C7}" srcId="{E3665667-EBE8-4A72-9ED0-0A1C8ED093F8}" destId="{04EE11B9-921E-418B-A1F3-6FF9305B9469}" srcOrd="1" destOrd="0" parTransId="{AA6CA0D9-0C9B-4F9E-B6CA-13BFA897C77A}" sibTransId="{5956FF86-2C85-4FD4-AC48-2EC734BDAB66}"/>
    <dgm:cxn modelId="{1DB87A54-7B80-4EFF-ABA2-D4D1A5035802}" type="presOf" srcId="{033A798C-C397-4CEE-B20B-B42EC429091A}" destId="{D748B9A7-64F2-480A-8E0B-AB7B2206AAB1}" srcOrd="0" destOrd="0" presId="urn:microsoft.com/office/officeart/2018/5/layout/CenteredIconLabelDescriptionList"/>
    <dgm:cxn modelId="{8317EB8E-090F-4A32-B80D-919209A9CE15}" srcId="{033A798C-C397-4CEE-B20B-B42EC429091A}" destId="{99955378-7A7F-452B-938A-5AEADC3523A2}" srcOrd="1" destOrd="0" parTransId="{40D9D97F-B6B1-4DB9-9E8F-EACA628A7C63}" sibTransId="{F19D0C11-1070-4E77-9354-759894FA6BF3}"/>
    <dgm:cxn modelId="{A80BF28E-C6A3-42EC-9193-F824109C4BB9}" srcId="{033A798C-C397-4CEE-B20B-B42EC429091A}" destId="{D84EA577-8AA5-484E-9B2C-752A4D880601}" srcOrd="0" destOrd="0" parTransId="{4FCB1794-43AF-4323-AECF-DBC56D20B00F}" sibTransId="{CB8CC52D-DC70-4AD7-BFC6-8FE5361BD8A9}"/>
    <dgm:cxn modelId="{2FD4B9AC-42C5-417B-BDD9-6D60D763530A}" type="presOf" srcId="{E3665667-EBE8-4A72-9ED0-0A1C8ED093F8}" destId="{C3A44C12-ADAB-4421-99A3-6CE9F9743553}" srcOrd="0" destOrd="0" presId="urn:microsoft.com/office/officeart/2018/5/layout/CenteredIconLabelDescriptionList"/>
    <dgm:cxn modelId="{01F34DE2-BC6B-46C1-8E0C-E2F6D7D45B7B}" srcId="{E3665667-EBE8-4A72-9ED0-0A1C8ED093F8}" destId="{D898CA76-AE99-4AC5-AACE-084D32B50212}" srcOrd="0" destOrd="0" parTransId="{43B6548C-73BA-4D5E-90C2-AC253B7DF17D}" sibTransId="{30EB5589-CD12-4E15-8F20-909FF9AE656B}"/>
    <dgm:cxn modelId="{BED3B6EE-CC52-4323-BBDA-A6143D67662C}" type="presOf" srcId="{99955378-7A7F-452B-938A-5AEADC3523A2}" destId="{FDCB17B1-86B9-4652-8FDB-0200E0EA1C23}" srcOrd="0" destOrd="1" presId="urn:microsoft.com/office/officeart/2018/5/layout/CenteredIconLabelDescriptionList"/>
    <dgm:cxn modelId="{01CDC9F3-544F-496C-BEE8-BEFB03AFFE5E}" type="presOf" srcId="{D898CA76-AE99-4AC5-AACE-084D32B50212}" destId="{D9EBD402-A2B5-4C5F-9078-9C7EA4DD5850}" srcOrd="0" destOrd="0" presId="urn:microsoft.com/office/officeart/2018/5/layout/CenteredIconLabelDescriptionList"/>
    <dgm:cxn modelId="{1F0A3FF9-FC20-46A9-94BB-765F09D6DF77}" srcId="{1052B8EA-51D7-455A-834F-84BB1FB79876}" destId="{E3665667-EBE8-4A72-9ED0-0A1C8ED093F8}" srcOrd="2" destOrd="0" parTransId="{3CC681AB-6A73-4234-98D7-CA50193472BC}" sibTransId="{62389DC2-BFD7-4BAF-9020-ADD9ED7F0C3A}"/>
    <dgm:cxn modelId="{AC40AAFF-295E-4F69-A910-6B616EC97090}" type="presOf" srcId="{1052B8EA-51D7-455A-834F-84BB1FB79876}" destId="{0E061941-1227-493D-9D00-60800075E3D4}" srcOrd="0" destOrd="0" presId="urn:microsoft.com/office/officeart/2018/5/layout/CenteredIconLabelDescriptionList"/>
    <dgm:cxn modelId="{1A94FCE6-5746-432B-B797-DA4044421630}" type="presParOf" srcId="{0E061941-1227-493D-9D00-60800075E3D4}" destId="{1BD93A4D-C283-4596-AC99-4C2173205F1C}" srcOrd="0" destOrd="0" presId="urn:microsoft.com/office/officeart/2018/5/layout/CenteredIconLabelDescriptionList"/>
    <dgm:cxn modelId="{09E13F92-0A9D-44DF-9AC6-7C43A9F9AEEE}" type="presParOf" srcId="{1BD93A4D-C283-4596-AC99-4C2173205F1C}" destId="{3172BC9A-CB85-4624-94E4-DC423D8311B2}" srcOrd="0" destOrd="0" presId="urn:microsoft.com/office/officeart/2018/5/layout/CenteredIconLabelDescriptionList"/>
    <dgm:cxn modelId="{5CA81976-A82C-4883-84DE-30BA08DA22CA}" type="presParOf" srcId="{1BD93A4D-C283-4596-AC99-4C2173205F1C}" destId="{55528934-8923-4FD9-B060-48C24725BC1E}" srcOrd="1" destOrd="0" presId="urn:microsoft.com/office/officeart/2018/5/layout/CenteredIconLabelDescriptionList"/>
    <dgm:cxn modelId="{AEF7B9A2-B21D-48C1-A5B0-0C1B2AA9E3F6}" type="presParOf" srcId="{1BD93A4D-C283-4596-AC99-4C2173205F1C}" destId="{3C277F9B-CF3D-4FC1-AC3B-AD1EAFD17590}" srcOrd="2" destOrd="0" presId="urn:microsoft.com/office/officeart/2018/5/layout/CenteredIconLabelDescriptionList"/>
    <dgm:cxn modelId="{4D5D135D-76D1-441E-B5D1-308C0FEDD6EB}" type="presParOf" srcId="{1BD93A4D-C283-4596-AC99-4C2173205F1C}" destId="{70A3B838-F7B4-49B0-B603-648D770B6C02}" srcOrd="3" destOrd="0" presId="urn:microsoft.com/office/officeart/2018/5/layout/CenteredIconLabelDescriptionList"/>
    <dgm:cxn modelId="{7618B3C9-C319-40EA-8297-8B152B5589DE}" type="presParOf" srcId="{1BD93A4D-C283-4596-AC99-4C2173205F1C}" destId="{1F8B04E8-79DB-448A-99C0-4A3942B8FA3F}" srcOrd="4" destOrd="0" presId="urn:microsoft.com/office/officeart/2018/5/layout/CenteredIconLabelDescriptionList"/>
    <dgm:cxn modelId="{AB1F1FE7-E0AF-43FF-B681-B6FDC8C878C3}" type="presParOf" srcId="{0E061941-1227-493D-9D00-60800075E3D4}" destId="{6A7B39DC-6308-4F26-A22A-EB866C9296FE}" srcOrd="1" destOrd="0" presId="urn:microsoft.com/office/officeart/2018/5/layout/CenteredIconLabelDescriptionList"/>
    <dgm:cxn modelId="{D876F292-04A9-4EB8-A2B8-94F80787D38B}" type="presParOf" srcId="{0E061941-1227-493D-9D00-60800075E3D4}" destId="{E688BA4F-9788-434D-8C57-D7461B7A179F}" srcOrd="2" destOrd="0" presId="urn:microsoft.com/office/officeart/2018/5/layout/CenteredIconLabelDescriptionList"/>
    <dgm:cxn modelId="{71AB7454-B63C-4EFC-86CF-2A495A5FFEA4}" type="presParOf" srcId="{E688BA4F-9788-434D-8C57-D7461B7A179F}" destId="{84760860-17EC-4373-A907-F2C7DC2359CC}" srcOrd="0" destOrd="0" presId="urn:microsoft.com/office/officeart/2018/5/layout/CenteredIconLabelDescriptionList"/>
    <dgm:cxn modelId="{8DF474C8-04CD-4FA8-8272-1518D2C0B947}" type="presParOf" srcId="{E688BA4F-9788-434D-8C57-D7461B7A179F}" destId="{005DFCDF-9FB4-47DE-BB07-7DA20E29894B}" srcOrd="1" destOrd="0" presId="urn:microsoft.com/office/officeart/2018/5/layout/CenteredIconLabelDescriptionList"/>
    <dgm:cxn modelId="{FA01F54A-19EF-4F30-8B59-8C430B0ABEBD}" type="presParOf" srcId="{E688BA4F-9788-434D-8C57-D7461B7A179F}" destId="{D748B9A7-64F2-480A-8E0B-AB7B2206AAB1}" srcOrd="2" destOrd="0" presId="urn:microsoft.com/office/officeart/2018/5/layout/CenteredIconLabelDescriptionList"/>
    <dgm:cxn modelId="{EC73E15F-1EF7-462B-9420-1F2FCE466F1F}" type="presParOf" srcId="{E688BA4F-9788-434D-8C57-D7461B7A179F}" destId="{7E7BDFEE-526C-4F9A-A007-893BF330D3A9}" srcOrd="3" destOrd="0" presId="urn:microsoft.com/office/officeart/2018/5/layout/CenteredIconLabelDescriptionList"/>
    <dgm:cxn modelId="{351456FC-CCEA-4B6C-B304-9374D5FD6E28}" type="presParOf" srcId="{E688BA4F-9788-434D-8C57-D7461B7A179F}" destId="{FDCB17B1-86B9-4652-8FDB-0200E0EA1C23}" srcOrd="4" destOrd="0" presId="urn:microsoft.com/office/officeart/2018/5/layout/CenteredIconLabelDescriptionList"/>
    <dgm:cxn modelId="{E2E7C24D-B4D1-401E-87F9-F2EB59EAB1C1}" type="presParOf" srcId="{0E061941-1227-493D-9D00-60800075E3D4}" destId="{ECCD651D-F4B1-4DCF-AA49-EFFDACCB0E48}" srcOrd="3" destOrd="0" presId="urn:microsoft.com/office/officeart/2018/5/layout/CenteredIconLabelDescriptionList"/>
    <dgm:cxn modelId="{4C44C0F9-33A2-4DBD-A1A5-CDD2EE4E29CC}" type="presParOf" srcId="{0E061941-1227-493D-9D00-60800075E3D4}" destId="{7F67FD84-1838-40F5-8F23-02EDC6928D60}" srcOrd="4" destOrd="0" presId="urn:microsoft.com/office/officeart/2018/5/layout/CenteredIconLabelDescriptionList"/>
    <dgm:cxn modelId="{B5F46A4A-C90D-459C-BE9D-41B379A9A16E}" type="presParOf" srcId="{7F67FD84-1838-40F5-8F23-02EDC6928D60}" destId="{168B93C6-F9A5-4C54-A9CB-B24A385C92F0}" srcOrd="0" destOrd="0" presId="urn:microsoft.com/office/officeart/2018/5/layout/CenteredIconLabelDescriptionList"/>
    <dgm:cxn modelId="{3AD86479-F31B-4217-9340-263648502F57}" type="presParOf" srcId="{7F67FD84-1838-40F5-8F23-02EDC6928D60}" destId="{2D28930E-75DD-4FCD-B623-402A9A0801A7}" srcOrd="1" destOrd="0" presId="urn:microsoft.com/office/officeart/2018/5/layout/CenteredIconLabelDescriptionList"/>
    <dgm:cxn modelId="{D2B9536A-D1E0-426F-AF4E-A60CDC77584A}" type="presParOf" srcId="{7F67FD84-1838-40F5-8F23-02EDC6928D60}" destId="{C3A44C12-ADAB-4421-99A3-6CE9F9743553}" srcOrd="2" destOrd="0" presId="urn:microsoft.com/office/officeart/2018/5/layout/CenteredIconLabelDescriptionList"/>
    <dgm:cxn modelId="{0856DBAA-48D5-4BE0-97FE-EB1D4BE79982}" type="presParOf" srcId="{7F67FD84-1838-40F5-8F23-02EDC6928D60}" destId="{5A5957F1-010A-4F28-88C7-C4C6348878DD}" srcOrd="3" destOrd="0" presId="urn:microsoft.com/office/officeart/2018/5/layout/CenteredIconLabelDescriptionList"/>
    <dgm:cxn modelId="{90694817-06C0-4DE6-9A6E-9829ACD2F17D}" type="presParOf" srcId="{7F67FD84-1838-40F5-8F23-02EDC6928D60}" destId="{D9EBD402-A2B5-4C5F-9078-9C7EA4DD58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39962-EC57-434D-A26A-FA59AB2C8A69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AB87E7D-8E0B-4C03-9831-58B53058FCCF}">
      <dgm:prSet/>
      <dgm:spPr/>
      <dgm:t>
        <a:bodyPr/>
        <a:lstStyle/>
        <a:p>
          <a:r>
            <a:rPr lang="en-US" b="1"/>
            <a:t>4. Test Estimator</a:t>
          </a:r>
          <a:r>
            <a:rPr lang="en-US"/>
            <a:t>:</a:t>
          </a:r>
        </a:p>
      </dgm:t>
    </dgm:pt>
    <dgm:pt modelId="{C51A9784-8DB2-4E09-8234-FB484A122B44}" type="parTrans" cxnId="{93DCF0BA-B151-40D4-A07F-3E6FA52ED4E0}">
      <dgm:prSet/>
      <dgm:spPr/>
      <dgm:t>
        <a:bodyPr/>
        <a:lstStyle/>
        <a:p>
          <a:endParaRPr lang="en-US"/>
        </a:p>
      </dgm:t>
    </dgm:pt>
    <dgm:pt modelId="{6172BB2C-4C1F-4834-A319-F0D507010C1D}" type="sibTrans" cxnId="{93DCF0BA-B151-40D4-A07F-3E6FA52ED4E0}">
      <dgm:prSet/>
      <dgm:spPr/>
      <dgm:t>
        <a:bodyPr/>
        <a:lstStyle/>
        <a:p>
          <a:endParaRPr lang="en-US"/>
        </a:p>
      </dgm:t>
    </dgm:pt>
    <dgm:pt modelId="{5AEECC2B-880E-4EC4-9826-75BF107296EE}">
      <dgm:prSet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Generate synthetic data using the generative model to test the estimator </a:t>
          </a:r>
        </a:p>
      </dgm:t>
    </dgm:pt>
    <dgm:pt modelId="{C66DE24D-A6EF-4CCF-B1BF-00103EE5A02F}" type="parTrans" cxnId="{22798252-525A-422C-988A-E3724EAE78D3}">
      <dgm:prSet/>
      <dgm:spPr/>
      <dgm:t>
        <a:bodyPr/>
        <a:lstStyle/>
        <a:p>
          <a:endParaRPr lang="en-US"/>
        </a:p>
      </dgm:t>
    </dgm:pt>
    <dgm:pt modelId="{BDCB3EA2-D9EE-4B02-91D9-34B9600A0C3A}" type="sibTrans" cxnId="{22798252-525A-422C-988A-E3724EAE78D3}">
      <dgm:prSet/>
      <dgm:spPr/>
      <dgm:t>
        <a:bodyPr/>
        <a:lstStyle/>
        <a:p>
          <a:endParaRPr lang="en-US"/>
        </a:p>
      </dgm:t>
    </dgm:pt>
    <dgm:pt modelId="{1A727980-287C-4208-8364-AE70DE67D329}">
      <dgm:prSet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Fit the Bayesian model to the synthetic data and evaluate the estimation accuracy </a:t>
          </a:r>
          <a:r>
            <a:rPr lang="en-US" b="1" dirty="0">
              <a:latin typeface="+mn-lt"/>
            </a:rPr>
            <a:t>(</a:t>
          </a:r>
          <a:r>
            <a:rPr lang="en-US" b="1" dirty="0" err="1">
              <a:latin typeface="+mn-lt"/>
            </a:rPr>
            <a:t>Gogtay</a:t>
          </a:r>
          <a:r>
            <a:rPr lang="en-US" b="1" dirty="0">
              <a:latin typeface="+mn-lt"/>
            </a:rPr>
            <a:t> et al., 2021).</a:t>
          </a:r>
          <a:endParaRPr lang="en-US" dirty="0">
            <a:latin typeface="+mn-lt"/>
            <a:cs typeface="Times New Roman" panose="02020603050405020304" pitchFamily="18" charset="0"/>
          </a:endParaRPr>
        </a:p>
      </dgm:t>
    </dgm:pt>
    <dgm:pt modelId="{E5390082-A101-4CFA-AA42-481C084AF521}" type="parTrans" cxnId="{A87FF1F8-ABCC-42D8-9354-719CE391269A}">
      <dgm:prSet/>
      <dgm:spPr/>
      <dgm:t>
        <a:bodyPr/>
        <a:lstStyle/>
        <a:p>
          <a:endParaRPr lang="en-US"/>
        </a:p>
      </dgm:t>
    </dgm:pt>
    <dgm:pt modelId="{074088D5-8308-4391-B80C-C4168DFA82EA}" type="sibTrans" cxnId="{A87FF1F8-ABCC-42D8-9354-719CE391269A}">
      <dgm:prSet/>
      <dgm:spPr/>
      <dgm:t>
        <a:bodyPr/>
        <a:lstStyle/>
        <a:p>
          <a:endParaRPr lang="en-US"/>
        </a:p>
      </dgm:t>
    </dgm:pt>
    <dgm:pt modelId="{9F255D89-5F70-4F43-A5D9-350360645DF3}">
      <dgm:prSet/>
      <dgm:spPr/>
      <dgm:t>
        <a:bodyPr/>
        <a:lstStyle/>
        <a:p>
          <a:r>
            <a:rPr lang="en-US" b="1" dirty="0"/>
            <a:t>5. Analyze and Summarize</a:t>
          </a:r>
          <a:r>
            <a:rPr lang="en-US" dirty="0"/>
            <a:t>:</a:t>
          </a:r>
        </a:p>
      </dgm:t>
    </dgm:pt>
    <dgm:pt modelId="{205446FA-B801-4BF5-9687-A30BB9EC147F}" type="parTrans" cxnId="{6B884FD8-992A-4128-AB23-7DCFE9F1C924}">
      <dgm:prSet/>
      <dgm:spPr/>
      <dgm:t>
        <a:bodyPr/>
        <a:lstStyle/>
        <a:p>
          <a:endParaRPr lang="en-US"/>
        </a:p>
      </dgm:t>
    </dgm:pt>
    <dgm:pt modelId="{D354B6C6-76C8-49B7-AFB8-D961CC9E30EF}" type="sibTrans" cxnId="{6B884FD8-992A-4128-AB23-7DCFE9F1C924}">
      <dgm:prSet/>
      <dgm:spPr/>
      <dgm:t>
        <a:bodyPr/>
        <a:lstStyle/>
        <a:p>
          <a:endParaRPr lang="en-US"/>
        </a:p>
      </dgm:t>
    </dgm:pt>
    <dgm:pt modelId="{B152C294-787A-49B7-A8B6-D3FA90F7C684}">
      <dgm:prSet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Fit the Bayesian model to the actual data.</a:t>
          </a:r>
        </a:p>
      </dgm:t>
    </dgm:pt>
    <dgm:pt modelId="{3EE9AEB0-4A08-4074-B57E-7C066B6C7E32}" type="parTrans" cxnId="{745914E5-DF1E-4E9D-B916-BE0DB18215B3}">
      <dgm:prSet/>
      <dgm:spPr/>
      <dgm:t>
        <a:bodyPr/>
        <a:lstStyle/>
        <a:p>
          <a:endParaRPr lang="en-US"/>
        </a:p>
      </dgm:t>
    </dgm:pt>
    <dgm:pt modelId="{77BDB051-EDAA-4FF3-81EB-1992ACC567BF}" type="sibTrans" cxnId="{745914E5-DF1E-4E9D-B916-BE0DB18215B3}">
      <dgm:prSet/>
      <dgm:spPr/>
      <dgm:t>
        <a:bodyPr/>
        <a:lstStyle/>
        <a:p>
          <a:endParaRPr lang="en-US"/>
        </a:p>
      </dgm:t>
    </dgm:pt>
    <dgm:pt modelId="{B52784E7-F860-49DE-B82C-73F033FF7148}">
      <dgm:prSet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Use (</a:t>
          </a:r>
          <a:r>
            <a:rPr lang="en-US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rPr>
            <a:t>Markov Chain Monte Carlo) </a:t>
          </a:r>
          <a:r>
            <a:rPr lang="en-US" dirty="0">
              <a:latin typeface="+mn-lt"/>
              <a:cs typeface="Times New Roman" panose="02020603050405020304" pitchFamily="18" charset="0"/>
            </a:rPr>
            <a:t>to sample from the posterior distributions in estimating the distribution of the model's parameters</a:t>
          </a:r>
        </a:p>
      </dgm:t>
    </dgm:pt>
    <dgm:pt modelId="{3D85C231-EE70-4A2D-9811-90B44DBD0DA4}" type="parTrans" cxnId="{B3ED9DD4-DFB9-4480-8E4A-6175AAE50124}">
      <dgm:prSet/>
      <dgm:spPr/>
      <dgm:t>
        <a:bodyPr/>
        <a:lstStyle/>
        <a:p>
          <a:endParaRPr lang="en-US"/>
        </a:p>
      </dgm:t>
    </dgm:pt>
    <dgm:pt modelId="{7DF167A2-3A27-4B77-BEEC-B8DEB730240D}" type="sibTrans" cxnId="{B3ED9DD4-DFB9-4480-8E4A-6175AAE50124}">
      <dgm:prSet/>
      <dgm:spPr/>
      <dgm:t>
        <a:bodyPr/>
        <a:lstStyle/>
        <a:p>
          <a:endParaRPr lang="en-US"/>
        </a:p>
      </dgm:t>
    </dgm:pt>
    <dgm:pt modelId="{52A52A68-4AB7-4833-A0ED-01F1BFBC9758}">
      <dgm:prSet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Interpret the impact of each predictor on the foul outcomes and c</a:t>
          </a:r>
          <a:r>
            <a:rPr lang="en-US" dirty="0"/>
            <a:t>omputes </a:t>
          </a:r>
          <a:r>
            <a:rPr lang="en-US" b="1" dirty="0"/>
            <a:t>contrast means</a:t>
          </a:r>
          <a:r>
            <a:rPr lang="en-US" dirty="0"/>
            <a:t> for hypothesis testing (Wiens &amp; Nilsson, 2016)</a:t>
          </a:r>
          <a:endParaRPr lang="en-US" dirty="0">
            <a:latin typeface="+mn-lt"/>
            <a:cs typeface="Times New Roman" panose="02020603050405020304" pitchFamily="18" charset="0"/>
          </a:endParaRPr>
        </a:p>
      </dgm:t>
    </dgm:pt>
    <dgm:pt modelId="{99F4AEF4-8E8C-4CFB-A6F6-62F958F1D361}" type="parTrans" cxnId="{EEBEAB33-7D97-4509-BD71-46621D3C518C}">
      <dgm:prSet/>
      <dgm:spPr/>
      <dgm:t>
        <a:bodyPr/>
        <a:lstStyle/>
        <a:p>
          <a:endParaRPr lang="en-US"/>
        </a:p>
      </dgm:t>
    </dgm:pt>
    <dgm:pt modelId="{9F775F7E-CAC8-4045-A0F1-532F8F3185E0}" type="sibTrans" cxnId="{EEBEAB33-7D97-4509-BD71-46621D3C518C}">
      <dgm:prSet/>
      <dgm:spPr/>
      <dgm:t>
        <a:bodyPr/>
        <a:lstStyle/>
        <a:p>
          <a:endParaRPr lang="en-US"/>
        </a:p>
      </dgm:t>
    </dgm:pt>
    <dgm:pt modelId="{6F83E32A-5707-4F91-8509-B8429283A045}">
      <dgm:prSet/>
      <dgm:spPr/>
      <dgm:t>
        <a:bodyPr/>
        <a:lstStyle/>
        <a:p>
          <a:r>
            <a:rPr lang="en-US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High-Density Intervals (HDI) , </a:t>
          </a:r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shows </a:t>
          </a:r>
          <a:r>
            <a:rPr lang="en-US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where the true value is most likely to be (</a:t>
          </a:r>
          <a:r>
            <a:rPr lang="en-US" b="1" dirty="0" err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Hespanhol</a:t>
          </a:r>
          <a:r>
            <a:rPr lang="en-US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 et al., 2019).</a:t>
          </a:r>
          <a:endParaRPr lang="en-US" dirty="0">
            <a:latin typeface="+mn-lt"/>
            <a:cs typeface="Times New Roman" panose="02020603050405020304" pitchFamily="18" charset="0"/>
          </a:endParaRPr>
        </a:p>
      </dgm:t>
    </dgm:pt>
    <dgm:pt modelId="{E71BA05D-54E2-4AA6-8343-26A5CFCC5378}" type="parTrans" cxnId="{A9CB1F3D-DBDB-4C86-8536-4E1B9F34D48F}">
      <dgm:prSet/>
      <dgm:spPr/>
      <dgm:t>
        <a:bodyPr/>
        <a:lstStyle/>
        <a:p>
          <a:endParaRPr lang="en-US"/>
        </a:p>
      </dgm:t>
    </dgm:pt>
    <dgm:pt modelId="{EAD12331-21AF-474E-BE5B-EC8E660231C9}" type="sibTrans" cxnId="{A9CB1F3D-DBDB-4C86-8536-4E1B9F34D48F}">
      <dgm:prSet/>
      <dgm:spPr/>
      <dgm:t>
        <a:bodyPr/>
        <a:lstStyle/>
        <a:p>
          <a:endParaRPr lang="en-US"/>
        </a:p>
      </dgm:t>
    </dgm:pt>
    <dgm:pt modelId="{CF7DA464-83A1-4C41-B256-21A0C51CBA70}">
      <dgm:prSet/>
      <dgm:spPr/>
      <dgm:t>
        <a:bodyPr/>
        <a:lstStyle/>
        <a:p>
          <a:r>
            <a:rPr lang="en-US" i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HDI  is significant if it d</a:t>
          </a:r>
          <a:r>
            <a:rPr lang="en-US" dirty="0">
              <a:latin typeface="Aptos" panose="020B0004020202020204" pitchFamily="34" charset="0"/>
            </a:rPr>
            <a:t>oes not include zero</a:t>
          </a:r>
          <a:endParaRPr lang="en-US" dirty="0">
            <a:latin typeface="+mn-lt"/>
            <a:cs typeface="Times New Roman" panose="02020603050405020304" pitchFamily="18" charset="0"/>
          </a:endParaRPr>
        </a:p>
      </dgm:t>
    </dgm:pt>
    <dgm:pt modelId="{BCDB5412-5D20-4F72-8D68-E1569FC50307}" type="parTrans" cxnId="{EA61DE3C-4B14-4EC2-A208-A11E07769C60}">
      <dgm:prSet/>
      <dgm:spPr/>
    </dgm:pt>
    <dgm:pt modelId="{59222AB7-D6B6-47E7-B0CA-5F60CDDA5C6C}" type="sibTrans" cxnId="{EA61DE3C-4B14-4EC2-A208-A11E07769C60}">
      <dgm:prSet/>
      <dgm:spPr/>
    </dgm:pt>
    <dgm:pt modelId="{74C3D832-6537-4C28-813F-3F5FACD51064}" type="pres">
      <dgm:prSet presAssocID="{7A839962-EC57-434D-A26A-FA59AB2C8A69}" presName="linear" presStyleCnt="0">
        <dgm:presLayoutVars>
          <dgm:dir/>
          <dgm:animLvl val="lvl"/>
          <dgm:resizeHandles val="exact"/>
        </dgm:presLayoutVars>
      </dgm:prSet>
      <dgm:spPr/>
    </dgm:pt>
    <dgm:pt modelId="{99170545-49D6-4209-99FF-5A33F7681804}" type="pres">
      <dgm:prSet presAssocID="{DAB87E7D-8E0B-4C03-9831-58B53058FCCF}" presName="parentLin" presStyleCnt="0"/>
      <dgm:spPr/>
    </dgm:pt>
    <dgm:pt modelId="{7AD1F35E-BAFE-4291-93B5-84E27219BE0F}" type="pres">
      <dgm:prSet presAssocID="{DAB87E7D-8E0B-4C03-9831-58B53058FCCF}" presName="parentLeftMargin" presStyleLbl="node1" presStyleIdx="0" presStyleCnt="2"/>
      <dgm:spPr/>
    </dgm:pt>
    <dgm:pt modelId="{0FAEB3AF-A424-4A12-9AB3-16CC52250775}" type="pres">
      <dgm:prSet presAssocID="{DAB87E7D-8E0B-4C03-9831-58B53058FC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425A9E-0D94-4387-A22E-AA7E71AB9142}" type="pres">
      <dgm:prSet presAssocID="{DAB87E7D-8E0B-4C03-9831-58B53058FCCF}" presName="negativeSpace" presStyleCnt="0"/>
      <dgm:spPr/>
    </dgm:pt>
    <dgm:pt modelId="{0B74D354-FD2B-4241-B5D7-49984B6C4ADB}" type="pres">
      <dgm:prSet presAssocID="{DAB87E7D-8E0B-4C03-9831-58B53058FCCF}" presName="childText" presStyleLbl="conFgAcc1" presStyleIdx="0" presStyleCnt="2">
        <dgm:presLayoutVars>
          <dgm:bulletEnabled val="1"/>
        </dgm:presLayoutVars>
      </dgm:prSet>
      <dgm:spPr/>
    </dgm:pt>
    <dgm:pt modelId="{FD069AB7-212C-4E66-8405-6F87E7FB71CC}" type="pres">
      <dgm:prSet presAssocID="{6172BB2C-4C1F-4834-A319-F0D507010C1D}" presName="spaceBetweenRectangles" presStyleCnt="0"/>
      <dgm:spPr/>
    </dgm:pt>
    <dgm:pt modelId="{BA044F8D-EE20-4917-B9AC-CD29990E483A}" type="pres">
      <dgm:prSet presAssocID="{9F255D89-5F70-4F43-A5D9-350360645DF3}" presName="parentLin" presStyleCnt="0"/>
      <dgm:spPr/>
    </dgm:pt>
    <dgm:pt modelId="{35D00893-261D-4DA5-A0E0-7F6A5012A316}" type="pres">
      <dgm:prSet presAssocID="{9F255D89-5F70-4F43-A5D9-350360645DF3}" presName="parentLeftMargin" presStyleLbl="node1" presStyleIdx="0" presStyleCnt="2"/>
      <dgm:spPr/>
    </dgm:pt>
    <dgm:pt modelId="{D1852FBD-2D5A-4CBE-AB57-A06F815489B0}" type="pres">
      <dgm:prSet presAssocID="{9F255D89-5F70-4F43-A5D9-350360645D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022F56-6773-4D35-92F3-57E880A27EBD}" type="pres">
      <dgm:prSet presAssocID="{9F255D89-5F70-4F43-A5D9-350360645DF3}" presName="negativeSpace" presStyleCnt="0"/>
      <dgm:spPr/>
    </dgm:pt>
    <dgm:pt modelId="{B6A24CC5-F3E2-4A88-96EC-802CDBE6A583}" type="pres">
      <dgm:prSet presAssocID="{9F255D89-5F70-4F43-A5D9-350360645DF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D4251D-7A35-47E6-9BDF-B14518123F26}" type="presOf" srcId="{5AEECC2B-880E-4EC4-9826-75BF107296EE}" destId="{0B74D354-FD2B-4241-B5D7-49984B6C4ADB}" srcOrd="0" destOrd="0" presId="urn:microsoft.com/office/officeart/2005/8/layout/list1"/>
    <dgm:cxn modelId="{DC44FE23-6B11-42DA-80AD-318BB9F0BF39}" type="presOf" srcId="{7A839962-EC57-434D-A26A-FA59AB2C8A69}" destId="{74C3D832-6537-4C28-813F-3F5FACD51064}" srcOrd="0" destOrd="0" presId="urn:microsoft.com/office/officeart/2005/8/layout/list1"/>
    <dgm:cxn modelId="{EEBEAB33-7D97-4509-BD71-46621D3C518C}" srcId="{9F255D89-5F70-4F43-A5D9-350360645DF3}" destId="{52A52A68-4AB7-4833-A0ED-01F1BFBC9758}" srcOrd="2" destOrd="0" parTransId="{99F4AEF4-8E8C-4CFB-A6F6-62F958F1D361}" sibTransId="{9F775F7E-CAC8-4045-A0F1-532F8F3185E0}"/>
    <dgm:cxn modelId="{EA61DE3C-4B14-4EC2-A208-A11E07769C60}" srcId="{6F83E32A-5707-4F91-8509-B8429283A045}" destId="{CF7DA464-83A1-4C41-B256-21A0C51CBA70}" srcOrd="0" destOrd="0" parTransId="{BCDB5412-5D20-4F72-8D68-E1569FC50307}" sibTransId="{59222AB7-D6B6-47E7-B0CA-5F60CDDA5C6C}"/>
    <dgm:cxn modelId="{A9CB1F3D-DBDB-4C86-8536-4E1B9F34D48F}" srcId="{9F255D89-5F70-4F43-A5D9-350360645DF3}" destId="{6F83E32A-5707-4F91-8509-B8429283A045}" srcOrd="3" destOrd="0" parTransId="{E71BA05D-54E2-4AA6-8343-26A5CFCC5378}" sibTransId="{EAD12331-21AF-474E-BE5B-EC8E660231C9}"/>
    <dgm:cxn modelId="{766D9D3D-6C27-453C-9587-580A9D0044DA}" type="presOf" srcId="{B152C294-787A-49B7-A8B6-D3FA90F7C684}" destId="{B6A24CC5-F3E2-4A88-96EC-802CDBE6A583}" srcOrd="0" destOrd="0" presId="urn:microsoft.com/office/officeart/2005/8/layout/list1"/>
    <dgm:cxn modelId="{D298D747-489B-4126-9F08-82893B1568E1}" type="presOf" srcId="{CF7DA464-83A1-4C41-B256-21A0C51CBA70}" destId="{B6A24CC5-F3E2-4A88-96EC-802CDBE6A583}" srcOrd="0" destOrd="4" presId="urn:microsoft.com/office/officeart/2005/8/layout/list1"/>
    <dgm:cxn modelId="{1639DD67-CCAB-47B3-B842-9D974B630FD2}" type="presOf" srcId="{9F255D89-5F70-4F43-A5D9-350360645DF3}" destId="{D1852FBD-2D5A-4CBE-AB57-A06F815489B0}" srcOrd="1" destOrd="0" presId="urn:microsoft.com/office/officeart/2005/8/layout/list1"/>
    <dgm:cxn modelId="{22798252-525A-422C-988A-E3724EAE78D3}" srcId="{DAB87E7D-8E0B-4C03-9831-58B53058FCCF}" destId="{5AEECC2B-880E-4EC4-9826-75BF107296EE}" srcOrd="0" destOrd="0" parTransId="{C66DE24D-A6EF-4CCF-B1BF-00103EE5A02F}" sibTransId="{BDCB3EA2-D9EE-4B02-91D9-34B9600A0C3A}"/>
    <dgm:cxn modelId="{C77B7454-6C30-4EB5-AB5C-238F3CC29A8F}" type="presOf" srcId="{9F255D89-5F70-4F43-A5D9-350360645DF3}" destId="{35D00893-261D-4DA5-A0E0-7F6A5012A316}" srcOrd="0" destOrd="0" presId="urn:microsoft.com/office/officeart/2005/8/layout/list1"/>
    <dgm:cxn modelId="{71FDC574-8970-404E-BD3E-17392DCBBF8C}" type="presOf" srcId="{DAB87E7D-8E0B-4C03-9831-58B53058FCCF}" destId="{0FAEB3AF-A424-4A12-9AB3-16CC52250775}" srcOrd="1" destOrd="0" presId="urn:microsoft.com/office/officeart/2005/8/layout/list1"/>
    <dgm:cxn modelId="{4E188578-A06C-40E1-8E1C-CA2F89A9AA82}" type="presOf" srcId="{52A52A68-4AB7-4833-A0ED-01F1BFBC9758}" destId="{B6A24CC5-F3E2-4A88-96EC-802CDBE6A583}" srcOrd="0" destOrd="2" presId="urn:microsoft.com/office/officeart/2005/8/layout/list1"/>
    <dgm:cxn modelId="{1B76A19E-86DA-4F1D-8007-1DF958FA39EC}" type="presOf" srcId="{B52784E7-F860-49DE-B82C-73F033FF7148}" destId="{B6A24CC5-F3E2-4A88-96EC-802CDBE6A583}" srcOrd="0" destOrd="1" presId="urn:microsoft.com/office/officeart/2005/8/layout/list1"/>
    <dgm:cxn modelId="{CC3C3C9F-7768-4E6A-842A-306E7F6B8DBE}" type="presOf" srcId="{6F83E32A-5707-4F91-8509-B8429283A045}" destId="{B6A24CC5-F3E2-4A88-96EC-802CDBE6A583}" srcOrd="0" destOrd="3" presId="urn:microsoft.com/office/officeart/2005/8/layout/list1"/>
    <dgm:cxn modelId="{93DCF0BA-B151-40D4-A07F-3E6FA52ED4E0}" srcId="{7A839962-EC57-434D-A26A-FA59AB2C8A69}" destId="{DAB87E7D-8E0B-4C03-9831-58B53058FCCF}" srcOrd="0" destOrd="0" parTransId="{C51A9784-8DB2-4E09-8234-FB484A122B44}" sibTransId="{6172BB2C-4C1F-4834-A319-F0D507010C1D}"/>
    <dgm:cxn modelId="{EC0A9BBC-EA24-4F43-AA6D-C5703C940F91}" type="presOf" srcId="{DAB87E7D-8E0B-4C03-9831-58B53058FCCF}" destId="{7AD1F35E-BAFE-4291-93B5-84E27219BE0F}" srcOrd="0" destOrd="0" presId="urn:microsoft.com/office/officeart/2005/8/layout/list1"/>
    <dgm:cxn modelId="{B3ED9DD4-DFB9-4480-8E4A-6175AAE50124}" srcId="{9F255D89-5F70-4F43-A5D9-350360645DF3}" destId="{B52784E7-F860-49DE-B82C-73F033FF7148}" srcOrd="1" destOrd="0" parTransId="{3D85C231-EE70-4A2D-9811-90B44DBD0DA4}" sibTransId="{7DF167A2-3A27-4B77-BEEC-B8DEB730240D}"/>
    <dgm:cxn modelId="{6B884FD8-992A-4128-AB23-7DCFE9F1C924}" srcId="{7A839962-EC57-434D-A26A-FA59AB2C8A69}" destId="{9F255D89-5F70-4F43-A5D9-350360645DF3}" srcOrd="1" destOrd="0" parTransId="{205446FA-B801-4BF5-9687-A30BB9EC147F}" sibTransId="{D354B6C6-76C8-49B7-AFB8-D961CC9E30EF}"/>
    <dgm:cxn modelId="{6FA808E5-45BC-4EA5-BEAC-42B0BE31FE52}" type="presOf" srcId="{1A727980-287C-4208-8364-AE70DE67D329}" destId="{0B74D354-FD2B-4241-B5D7-49984B6C4ADB}" srcOrd="0" destOrd="1" presId="urn:microsoft.com/office/officeart/2005/8/layout/list1"/>
    <dgm:cxn modelId="{745914E5-DF1E-4E9D-B916-BE0DB18215B3}" srcId="{9F255D89-5F70-4F43-A5D9-350360645DF3}" destId="{B152C294-787A-49B7-A8B6-D3FA90F7C684}" srcOrd="0" destOrd="0" parTransId="{3EE9AEB0-4A08-4074-B57E-7C066B6C7E32}" sibTransId="{77BDB051-EDAA-4FF3-81EB-1992ACC567BF}"/>
    <dgm:cxn modelId="{A87FF1F8-ABCC-42D8-9354-719CE391269A}" srcId="{DAB87E7D-8E0B-4C03-9831-58B53058FCCF}" destId="{1A727980-287C-4208-8364-AE70DE67D329}" srcOrd="1" destOrd="0" parTransId="{E5390082-A101-4CFA-AA42-481C084AF521}" sibTransId="{074088D5-8308-4391-B80C-C4168DFA82EA}"/>
    <dgm:cxn modelId="{CAE302B5-6193-4787-85C1-6DE347BDD40D}" type="presParOf" srcId="{74C3D832-6537-4C28-813F-3F5FACD51064}" destId="{99170545-49D6-4209-99FF-5A33F7681804}" srcOrd="0" destOrd="0" presId="urn:microsoft.com/office/officeart/2005/8/layout/list1"/>
    <dgm:cxn modelId="{12A0D7B8-F4EA-491E-8F8B-B9F13162C125}" type="presParOf" srcId="{99170545-49D6-4209-99FF-5A33F7681804}" destId="{7AD1F35E-BAFE-4291-93B5-84E27219BE0F}" srcOrd="0" destOrd="0" presId="urn:microsoft.com/office/officeart/2005/8/layout/list1"/>
    <dgm:cxn modelId="{6B521EF2-603F-4B82-8CE0-EEF45AC55EBB}" type="presParOf" srcId="{99170545-49D6-4209-99FF-5A33F7681804}" destId="{0FAEB3AF-A424-4A12-9AB3-16CC52250775}" srcOrd="1" destOrd="0" presId="urn:microsoft.com/office/officeart/2005/8/layout/list1"/>
    <dgm:cxn modelId="{E72E7A90-FDD4-4342-A38F-5205F4F85790}" type="presParOf" srcId="{74C3D832-6537-4C28-813F-3F5FACD51064}" destId="{CD425A9E-0D94-4387-A22E-AA7E71AB9142}" srcOrd="1" destOrd="0" presId="urn:microsoft.com/office/officeart/2005/8/layout/list1"/>
    <dgm:cxn modelId="{AF2804FD-FB37-41FE-B879-339E5DE49D12}" type="presParOf" srcId="{74C3D832-6537-4C28-813F-3F5FACD51064}" destId="{0B74D354-FD2B-4241-B5D7-49984B6C4ADB}" srcOrd="2" destOrd="0" presId="urn:microsoft.com/office/officeart/2005/8/layout/list1"/>
    <dgm:cxn modelId="{17BAFC90-6D71-48AD-AF73-614AF9D008E2}" type="presParOf" srcId="{74C3D832-6537-4C28-813F-3F5FACD51064}" destId="{FD069AB7-212C-4E66-8405-6F87E7FB71CC}" srcOrd="3" destOrd="0" presId="urn:microsoft.com/office/officeart/2005/8/layout/list1"/>
    <dgm:cxn modelId="{201A9D57-4A38-4106-B058-9B1868EA1E30}" type="presParOf" srcId="{74C3D832-6537-4C28-813F-3F5FACD51064}" destId="{BA044F8D-EE20-4917-B9AC-CD29990E483A}" srcOrd="4" destOrd="0" presId="urn:microsoft.com/office/officeart/2005/8/layout/list1"/>
    <dgm:cxn modelId="{E630837B-D7D7-4B74-8405-37F96518168B}" type="presParOf" srcId="{BA044F8D-EE20-4917-B9AC-CD29990E483A}" destId="{35D00893-261D-4DA5-A0E0-7F6A5012A316}" srcOrd="0" destOrd="0" presId="urn:microsoft.com/office/officeart/2005/8/layout/list1"/>
    <dgm:cxn modelId="{6640A840-DAA8-4262-8781-99894D559F37}" type="presParOf" srcId="{BA044F8D-EE20-4917-B9AC-CD29990E483A}" destId="{D1852FBD-2D5A-4CBE-AB57-A06F815489B0}" srcOrd="1" destOrd="0" presId="urn:microsoft.com/office/officeart/2005/8/layout/list1"/>
    <dgm:cxn modelId="{D370E5B8-23BF-4844-800C-A69F99282D94}" type="presParOf" srcId="{74C3D832-6537-4C28-813F-3F5FACD51064}" destId="{2B022F56-6773-4D35-92F3-57E880A27EBD}" srcOrd="5" destOrd="0" presId="urn:microsoft.com/office/officeart/2005/8/layout/list1"/>
    <dgm:cxn modelId="{2A7A254E-AC8D-4672-B51C-2341224BCF89}" type="presParOf" srcId="{74C3D832-6537-4C28-813F-3F5FACD51064}" destId="{B6A24CC5-F3E2-4A88-96EC-802CDBE6A5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2BC9A-CB85-4624-94E4-DC423D8311B2}">
      <dsp:nvSpPr>
        <dsp:cNvPr id="0" name=""/>
        <dsp:cNvSpPr/>
      </dsp:nvSpPr>
      <dsp:spPr>
        <a:xfrm>
          <a:off x="1015708" y="-49661"/>
          <a:ext cx="1080207" cy="1063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7F9B-CF3D-4FC1-AC3B-AD1EAFD17590}">
      <dsp:nvSpPr>
        <dsp:cNvPr id="0" name=""/>
        <dsp:cNvSpPr/>
      </dsp:nvSpPr>
      <dsp:spPr>
        <a:xfrm>
          <a:off x="12658" y="1217332"/>
          <a:ext cx="3086306" cy="81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Define Generative Model</a:t>
          </a:r>
          <a:r>
            <a:rPr lang="en-US" sz="2800" kern="1200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12658" y="1217332"/>
        <a:ext cx="3086306" cy="812498"/>
      </dsp:txXfrm>
    </dsp:sp>
    <dsp:sp modelId="{1F8B04E8-79DB-448A-99C0-4A3942B8FA3F}">
      <dsp:nvSpPr>
        <dsp:cNvPr id="0" name=""/>
        <dsp:cNvSpPr/>
      </dsp:nvSpPr>
      <dsp:spPr>
        <a:xfrm>
          <a:off x="40527" y="1751228"/>
          <a:ext cx="3086306" cy="29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all interested variables related to fouling off 2 strikes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Formulate the logistic regression model to represent the probability of a foul. </a:t>
          </a:r>
          <a:r>
            <a:rPr lang="en-US" sz="2200" b="1" kern="1200" dirty="0"/>
            <a:t>(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Megiddo, 2023)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27" y="1751228"/>
        <a:ext cx="3086306" cy="2922002"/>
      </dsp:txXfrm>
    </dsp:sp>
    <dsp:sp modelId="{84760860-17EC-4373-A907-F2C7DC2359CC}">
      <dsp:nvSpPr>
        <dsp:cNvPr id="0" name=""/>
        <dsp:cNvSpPr/>
      </dsp:nvSpPr>
      <dsp:spPr>
        <a:xfrm>
          <a:off x="4642118" y="40049"/>
          <a:ext cx="1080207" cy="1063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8B9A7-64F2-480A-8E0B-AB7B2206AAB1}">
      <dsp:nvSpPr>
        <dsp:cNvPr id="0" name=""/>
        <dsp:cNvSpPr/>
      </dsp:nvSpPr>
      <dsp:spPr>
        <a:xfrm>
          <a:off x="3639069" y="1307043"/>
          <a:ext cx="3086306" cy="81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 dirty="0">
              <a:solidFill>
                <a:srgbClr val="4C46C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Define </a:t>
          </a:r>
          <a:r>
            <a:rPr lang="en-US" sz="2700" b="1" kern="1200" dirty="0" err="1">
              <a:solidFill>
                <a:srgbClr val="4C46C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Estimands</a:t>
          </a:r>
          <a:r>
            <a:rPr lang="en-US" sz="2700" kern="1200" dirty="0">
              <a:solidFill>
                <a:srgbClr val="4C46C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3639069" y="1307043"/>
        <a:ext cx="3086306" cy="812498"/>
      </dsp:txXfrm>
    </dsp:sp>
    <dsp:sp modelId="{FDCB17B1-86B9-4652-8FDB-0200E0EA1C23}">
      <dsp:nvSpPr>
        <dsp:cNvPr id="0" name=""/>
        <dsp:cNvSpPr/>
      </dsp:nvSpPr>
      <dsp:spPr>
        <a:xfrm>
          <a:off x="3639069" y="2214289"/>
          <a:ext cx="3086306" cy="2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Describe association between the factors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(Kahan et al., 2023).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Foul outcomes given the input variables.</a:t>
          </a:r>
        </a:p>
      </dsp:txBody>
      <dsp:txXfrm>
        <a:off x="3639069" y="2214289"/>
        <a:ext cx="3086306" cy="2563160"/>
      </dsp:txXfrm>
    </dsp:sp>
    <dsp:sp modelId="{168B93C6-F9A5-4C54-A9CB-B24A385C92F0}">
      <dsp:nvSpPr>
        <dsp:cNvPr id="0" name=""/>
        <dsp:cNvSpPr/>
      </dsp:nvSpPr>
      <dsp:spPr>
        <a:xfrm>
          <a:off x="8268529" y="40049"/>
          <a:ext cx="1080207" cy="1063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44C12-ADAB-4421-99A3-6CE9F9743553}">
      <dsp:nvSpPr>
        <dsp:cNvPr id="0" name=""/>
        <dsp:cNvSpPr/>
      </dsp:nvSpPr>
      <dsp:spPr>
        <a:xfrm>
          <a:off x="7265479" y="1307043"/>
          <a:ext cx="3086306" cy="81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Design Estimator</a:t>
          </a:r>
          <a:r>
            <a:rPr lang="en-US" sz="2700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7265479" y="1307043"/>
        <a:ext cx="3086306" cy="812498"/>
      </dsp:txXfrm>
    </dsp:sp>
    <dsp:sp modelId="{D9EBD402-A2B5-4C5F-9078-9C7EA4DD5850}">
      <dsp:nvSpPr>
        <dsp:cNvPr id="0" name=""/>
        <dsp:cNvSpPr/>
      </dsp:nvSpPr>
      <dsp:spPr>
        <a:xfrm>
          <a:off x="7197611" y="2008057"/>
          <a:ext cx="3086306" cy="256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Choose appropriate priors for the coefficients to produce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estimands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Bayesian logistic regression applied to estimate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 size and uncertainty (Gelman et al., 2008).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197611" y="2008057"/>
        <a:ext cx="3086306" cy="2563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4D354-FD2B-4241-B5D7-49984B6C4ADB}">
      <dsp:nvSpPr>
        <dsp:cNvPr id="0" name=""/>
        <dsp:cNvSpPr/>
      </dsp:nvSpPr>
      <dsp:spPr>
        <a:xfrm>
          <a:off x="0" y="377172"/>
          <a:ext cx="105156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Generate synthetic data using the generative model to test the estimator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Fit the Bayesian model to the synthetic data and evaluate the estimation accuracy </a:t>
          </a:r>
          <a:r>
            <a:rPr lang="en-US" sz="1700" b="1" kern="1200" dirty="0">
              <a:latin typeface="+mn-lt"/>
            </a:rPr>
            <a:t>(</a:t>
          </a:r>
          <a:r>
            <a:rPr lang="en-US" sz="1700" b="1" kern="1200" dirty="0" err="1">
              <a:latin typeface="+mn-lt"/>
            </a:rPr>
            <a:t>Gogtay</a:t>
          </a:r>
          <a:r>
            <a:rPr lang="en-US" sz="1700" b="1" kern="1200" dirty="0">
              <a:latin typeface="+mn-lt"/>
            </a:rPr>
            <a:t> et al., 2021).</a:t>
          </a:r>
          <a:endParaRPr lang="en-US" sz="1700" kern="1200" dirty="0">
            <a:latin typeface="+mn-lt"/>
            <a:cs typeface="Times New Roman" panose="02020603050405020304" pitchFamily="18" charset="0"/>
          </a:endParaRPr>
        </a:p>
      </dsp:txBody>
      <dsp:txXfrm>
        <a:off x="0" y="377172"/>
        <a:ext cx="10515600" cy="1231650"/>
      </dsp:txXfrm>
    </dsp:sp>
    <dsp:sp modelId="{0FAEB3AF-A424-4A12-9AB3-16CC52250775}">
      <dsp:nvSpPr>
        <dsp:cNvPr id="0" name=""/>
        <dsp:cNvSpPr/>
      </dsp:nvSpPr>
      <dsp:spPr>
        <a:xfrm>
          <a:off x="525780" y="126252"/>
          <a:ext cx="7360920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4. Test Estimator</a:t>
          </a:r>
          <a:r>
            <a:rPr lang="en-US" sz="1700" kern="1200"/>
            <a:t>:</a:t>
          </a:r>
        </a:p>
      </dsp:txBody>
      <dsp:txXfrm>
        <a:off x="550278" y="150750"/>
        <a:ext cx="7311924" cy="452844"/>
      </dsp:txXfrm>
    </dsp:sp>
    <dsp:sp modelId="{B6A24CC5-F3E2-4A88-96EC-802CDBE6A583}">
      <dsp:nvSpPr>
        <dsp:cNvPr id="0" name=""/>
        <dsp:cNvSpPr/>
      </dsp:nvSpPr>
      <dsp:spPr>
        <a:xfrm>
          <a:off x="0" y="1951542"/>
          <a:ext cx="10515600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Fit the Bayesian model to the actual data.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Use (</a:t>
          </a:r>
          <a:r>
            <a:rPr lang="en-US" sz="1700" kern="12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rPr>
            <a:t>Markov Chain Monte Carlo) </a:t>
          </a:r>
          <a:r>
            <a:rPr lang="en-US" sz="1700" kern="1200" dirty="0">
              <a:latin typeface="+mn-lt"/>
              <a:cs typeface="Times New Roman" panose="02020603050405020304" pitchFamily="18" charset="0"/>
            </a:rPr>
            <a:t>to sample from the posterior distributions in estimating the distribution of the model's parameters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Interpret the impact of each predictor on the foul outcomes and c</a:t>
          </a:r>
          <a:r>
            <a:rPr lang="en-US" sz="1700" kern="1200" dirty="0"/>
            <a:t>omputes </a:t>
          </a:r>
          <a:r>
            <a:rPr lang="en-US" sz="1700" b="1" kern="1200" dirty="0"/>
            <a:t>contrast means</a:t>
          </a:r>
          <a:r>
            <a:rPr lang="en-US" sz="1700" kern="1200" dirty="0"/>
            <a:t> for hypothesis testing (Wiens &amp; Nilsson, 2016)</a:t>
          </a:r>
          <a:endParaRPr lang="en-US" sz="1700" kern="1200" dirty="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High-Density Intervals (HDI) , </a:t>
          </a: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shows </a:t>
          </a:r>
          <a:r>
            <a:rPr lang="en-US" sz="1700" b="1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where the true value is most likely to be (</a:t>
          </a:r>
          <a:r>
            <a:rPr lang="en-US" sz="1700" b="1" kern="1200" dirty="0" err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Hespanhol</a:t>
          </a:r>
          <a:r>
            <a:rPr lang="en-US" sz="1700" b="1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 et al., 2019).</a:t>
          </a:r>
          <a:endParaRPr lang="en-US" sz="1700" kern="1200" dirty="0">
            <a:latin typeface="+mn-lt"/>
            <a:cs typeface="Times New Roman" panose="02020603050405020304" pitchFamily="18" charset="0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HDI  is significant if it d</a:t>
          </a:r>
          <a:r>
            <a:rPr lang="en-US" sz="1700" kern="1200" dirty="0">
              <a:latin typeface="Aptos" panose="020B0004020202020204" pitchFamily="34" charset="0"/>
            </a:rPr>
            <a:t>oes not include zero</a:t>
          </a:r>
          <a:endParaRPr lang="en-US" sz="1700" kern="1200" dirty="0">
            <a:latin typeface="+mn-lt"/>
            <a:cs typeface="Times New Roman" panose="02020603050405020304" pitchFamily="18" charset="0"/>
          </a:endParaRPr>
        </a:p>
      </dsp:txBody>
      <dsp:txXfrm>
        <a:off x="0" y="1951542"/>
        <a:ext cx="10515600" cy="2570400"/>
      </dsp:txXfrm>
    </dsp:sp>
    <dsp:sp modelId="{D1852FBD-2D5A-4CBE-AB57-A06F815489B0}">
      <dsp:nvSpPr>
        <dsp:cNvPr id="0" name=""/>
        <dsp:cNvSpPr/>
      </dsp:nvSpPr>
      <dsp:spPr>
        <a:xfrm>
          <a:off x="525780" y="1700622"/>
          <a:ext cx="7360920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5. Analyze and Summarize</a:t>
          </a:r>
          <a:r>
            <a:rPr lang="en-US" sz="1700" kern="1200" dirty="0"/>
            <a:t>:</a:t>
          </a:r>
        </a:p>
      </dsp:txBody>
      <dsp:txXfrm>
        <a:off x="550278" y="1725120"/>
        <a:ext cx="73119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F1818-A40A-4680-8436-2D1F29B5B340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3CCF-E57B-460A-909F-3BFED2FE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2023, MLB upgraded its </a:t>
            </a:r>
            <a:r>
              <a:rPr lang="en-US" dirty="0" err="1"/>
              <a:t>Statcast</a:t>
            </a:r>
            <a:r>
              <a:rPr lang="en-US" dirty="0"/>
              <a:t> system with high-speed cameras, letting us track not just pitches, but bats themselves—speed, attack angle, swing path. For the first time, we can measure how hitters move the bat through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0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A064B-B6C9-442F-9E0F-28BA839005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7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 used a *Normal(0, 10)* prior distribution for my coefficients beta. This choice reflects a  weakly informative prior, which allows the data to largely determine the outcomes while still incorporating some regularization. The mean of 0 suggests no prior bias towards positive or negative values, and a standard deviation of 10 reflects reasonable uncertainty, assuming that most of the coefficient values will fall within this range based on prior studies or expert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A064B-B6C9-442F-9E0F-28BA839005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table shows the effect of bat speed and swing length on fouling off 2-strike pitches, both individually and together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key takeaway is that swing length has a much stronger effect than bat speed.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a hitter uses a shorter swing, the chance of fouling off increases by 11% compared to a long swing.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 speed only shifts foul rates by about 3% — much smaller.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Now, look at the pitch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Vertical pitch movement, it makes a big difference.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 vertical movement increases, the chance of fouling off decreases.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en-US" dirty="0"/>
            </a:br>
            <a:r>
              <a:rPr lang="en-US" dirty="0"/>
              <a:t>That means high-riding fastballs are harder to foul off — but short swings still help hitters stay alive against them. Meaning that High vertical movement makes fouling harder.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Now, looking at combinations: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Whether the bat speed is high or low, short swings consistently lead to higher foul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means good swing control helps extend at-bats, regardless of raw power.</a:t>
            </a:r>
          </a:p>
          <a:p>
            <a:endParaRPr lang="en-US" dirty="0"/>
          </a:p>
          <a:p>
            <a:r>
              <a:rPr lang="en-US" dirty="0"/>
              <a:t>So overall, fouling off 2-strike pitches is more about mechanics than muscle.”**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And the best foul rates happen when a hitter combines a short swing with good bat speed — showing the value of mechanical control over just raw strength.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84602-6366-F457-FEF6-603930A4C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90F4F-AE8D-F2CB-8BFF-64FE62FD5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65243-ED75-1640-9364-764B76B96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One of the big questions in baseball is whether fouling off 2-strike pitches is just raw talent or a repeatable skill according to fox article in 2020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They also mentioned that not all players succeed equally, which hint that deeper factors like swing mechanics can be a contributing factor.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What I found is that foul rates shift with swing length, bat speed, and pitch movement —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but they are not consistent by player, which means that Fouling off pitches doesn’t happen in the same way for each player across all situations.. This  suggests that it’s not a fixed trait.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Instead, it’s mechanical and coachable, meaning hitters can adjust.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So, the ability to foul off tough 2-strike pitches looks more like a trainable skill that is rooted in swing control and not something purely driven by natural talent.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EE5E7-133D-4693-B22B-393B3609D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So, what does this mean for development?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🧢 For batters: Short swings are the most reliable way to survive 2-strike counts — especially against pitches with vertical movement.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Bat speed also helps, but it’s the control, especially the shorter swings  that really protects the plate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⚾ For pitchers: The key to limiting foul-offs is inducing longer swings — and that comes from how you use pitch movement and location.</a:t>
            </a:r>
          </a:p>
          <a:p>
            <a:endParaRPr lang="en-US" dirty="0"/>
          </a:p>
          <a:p>
            <a:r>
              <a:rPr lang="en-US" dirty="0"/>
              <a:t>🎯pitchers should also target vertical movement , thus will help them finish at-bats and increase strikeout chances.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B3818-2599-E43E-FB4E-CC4CA63F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57A3F-B63B-23D5-E2EB-EF1B3C57E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A7F2C-35C3-7AC0-CCE7-24537B1E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BFA11-821B-CA3A-1934-CF6455660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8F9DE-E311-4CB9-8D14-BE879255A7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2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might believe that low bat speed reduces the chance of fouling off 2-strike pitches by about 10% ( expected average effect is 10% decrease). </a:t>
            </a:r>
          </a:p>
          <a:p>
            <a:endParaRPr lang="en-US" dirty="0"/>
          </a:p>
          <a:p>
            <a:r>
              <a:rPr lang="en-US" dirty="0"/>
              <a:t>But I also admit—I could be wrong, so I leave room for a wide range of possibilities. The S.D is low here and it means I am moderately confident  but still open to a small range of errors.</a:t>
            </a:r>
          </a:p>
          <a:p>
            <a:endParaRPr lang="en-US" dirty="0"/>
          </a:p>
          <a:p>
            <a:r>
              <a:rPr lang="en-US" dirty="0"/>
              <a:t>2. Now we look at actual MLB pitches. We check the bat speed, swing length, and whether or not the batter fouled off a 2-strike pitch. This gives us real evidence to work with.”</a:t>
            </a:r>
          </a:p>
          <a:p>
            <a:endParaRPr lang="en-US" dirty="0"/>
          </a:p>
          <a:p>
            <a:r>
              <a:rPr lang="en-US" dirty="0"/>
              <a:t>After enough smart guessing and testing, we get a final result—a posterior distribution.</a:t>
            </a:r>
          </a:p>
          <a:p>
            <a:r>
              <a:rPr lang="en-US" dirty="0"/>
              <a:t>This shows where the true effect probably lies, in this case, we now believe with 95% certainty that the real effect of bat speed on 2-strike fouling is between -15% and -5%.”</a:t>
            </a:r>
            <a:br>
              <a:rPr lang="en-US" dirty="0"/>
            </a:br>
            <a:r>
              <a:rPr lang="en-US" dirty="0"/>
              <a:t>📣 “So we’ve updated our belief, based on the data.”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U Turn Sampler</a:t>
            </a:r>
          </a:p>
          <a:p>
            <a:r>
              <a:rPr lang="en-US" sz="12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Rare pitch types were excluded to ensure </a:t>
            </a:r>
            <a:r>
              <a:rPr lang="en-US" sz="12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model stability</a:t>
            </a:r>
            <a:r>
              <a:rPr lang="en-US" sz="12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and </a:t>
            </a:r>
            <a:r>
              <a:rPr lang="en-US" sz="12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interpretability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A064B-B6C9-442F-9E0F-28BA839005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1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study relies on several assumptions to facilitate analysis: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A064B-B6C9-442F-9E0F-28BA839005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availability of these bat tracking data has opened the door to an entirely new class of questions, especially those ones that we couldn’t answer before.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But now, we can ask: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8F9DE-E311-4CB9-8D14-BE879255A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62F85-536E-334E-AC67-B909B3721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4E288-52AD-3244-06AB-8F268A824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974FD-77C4-FE2E-24C6-9BCE62D16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B2AF7-F365-03B6-9554-BE0A7B03F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8F9DE-E311-4CB9-8D14-BE879255A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study mechanics? </a:t>
            </a:r>
          </a:p>
          <a:p>
            <a:r>
              <a:rPr lang="en-US" dirty="0"/>
              <a:t>According to article publish by Fox in 2020, they mentioned that fouling-off ability isn’t a static skill—it changes year-to-year and depends on context. </a:t>
            </a:r>
          </a:p>
          <a:p>
            <a:endParaRPr lang="en-US" dirty="0"/>
          </a:p>
          <a:p>
            <a:r>
              <a:rPr lang="en-US" dirty="0"/>
              <a:t>What this suggests is that there is  something deeper is at play — likely mechanics and context.</a:t>
            </a:r>
          </a:p>
          <a:p>
            <a:br>
              <a:rPr lang="en-US" dirty="0"/>
            </a:br>
            <a:r>
              <a:rPr lang="en-US" dirty="0"/>
              <a:t>So the question now becomes: </a:t>
            </a:r>
            <a:r>
              <a:rPr lang="en-US" i="1" dirty="0"/>
              <a:t>Are variables like bat speed or swing length part of that adjustment under pressure?</a:t>
            </a:r>
          </a:p>
          <a:p>
            <a:br>
              <a:rPr lang="en-US" dirty="0"/>
            </a:br>
            <a:r>
              <a:rPr lang="en-US" dirty="0"/>
              <a:t>This gives us a reason to look into how specific swing mechanics might influence a hitter’s ability to foul off </a:t>
            </a:r>
            <a:r>
              <a:rPr lang="en-US"/>
              <a:t>2 strikepitches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208A9-9379-51F4-D3BF-50730DC35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B90FF-609F-C405-442A-1C6F76921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30B4A-5951-A27F-58B0-2D9E09203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type of model  shows both </a:t>
            </a:r>
            <a:r>
              <a:rPr lang="en-US" b="1" dirty="0">
                <a:solidFill>
                  <a:srgbClr val="C00000"/>
                </a:solidFill>
              </a:rPr>
              <a:t>adjustment and control</a:t>
            </a:r>
          </a:p>
          <a:p>
            <a:endParaRPr lang="en-US" dirty="0"/>
          </a:p>
          <a:p>
            <a:r>
              <a:rPr lang="en-US" dirty="0"/>
              <a:t>could that deeper factor be </a:t>
            </a:r>
            <a:r>
              <a:rPr lang="en-US" b="1" dirty="0"/>
              <a:t>bat speed and swing length</a:t>
            </a:r>
            <a:r>
              <a:rPr lang="en-US" dirty="0"/>
              <a:t>?</a:t>
            </a:r>
          </a:p>
          <a:p>
            <a:r>
              <a:rPr lang="en-US" b="1" dirty="0" err="1"/>
              <a:t>IncreaseFoul</a:t>
            </a:r>
            <a:r>
              <a:rPr lang="en-US" b="1" dirty="0"/>
              <a:t>%; </a:t>
            </a:r>
            <a:r>
              <a:rPr lang="en-US" dirty="0"/>
              <a:t>The </a:t>
            </a:r>
            <a:r>
              <a:rPr lang="en-US" b="1" dirty="0"/>
              <a:t>change</a:t>
            </a:r>
            <a:r>
              <a:rPr lang="en-US" dirty="0"/>
              <a:t> in foul-ball rate in 2-strike counts compared to 0–1 strike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5D02-4615-6C64-B1EB-46B7EAA7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Fouling off 2-strike pitches is an important skill in baseball. For batters, it keeps them in the game longer, wears down pitchers, and boosts the chance of good outcomes. For pitchers, it’s a way to stay in control and set up strikeouts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ISO</a:t>
            </a:r>
            <a:r>
              <a:rPr lang="en-US" dirty="0"/>
              <a:t> </a:t>
            </a:r>
            <a:r>
              <a:rPr lang="en-US" i="1" dirty="0"/>
              <a:t>(Isolated Power)</a:t>
            </a:r>
            <a:r>
              <a:rPr lang="en-US" dirty="0"/>
              <a:t>A measure of a hitter’s power: </a:t>
            </a:r>
            <a:r>
              <a:rPr lang="en-US" b="1" dirty="0"/>
              <a:t>SLG – AVG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K%</a:t>
            </a:r>
            <a:r>
              <a:rPr lang="en-US" dirty="0"/>
              <a:t> </a:t>
            </a:r>
            <a:r>
              <a:rPr lang="en-US" i="1" dirty="0"/>
              <a:t>(Strikeout Rate)</a:t>
            </a:r>
            <a:r>
              <a:rPr lang="en-US" dirty="0"/>
              <a:t>% of plate appearances ending in a strikeout</a:t>
            </a:r>
            <a:r>
              <a:rPr lang="en-US" b="1" dirty="0"/>
              <a:t> (</a:t>
            </a:r>
            <a:r>
              <a:rPr lang="en-US" dirty="0"/>
              <a:t>Lower K% with high </a:t>
            </a:r>
            <a:r>
              <a:rPr lang="en-US" dirty="0" err="1"/>
              <a:t>IncreaseFoul</a:t>
            </a:r>
            <a:r>
              <a:rPr lang="en-US" dirty="0"/>
              <a:t>% may indicate a good 2-strike strategy.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00" dirty="0">
                <a:latin typeface="Segoe UI Symbol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Fouling off 2 Strike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Likelihood (Y): </a:t>
            </a:r>
            <a:r>
              <a:rPr lang="en-US" dirty="0"/>
              <a:t>The probability that a batter makes contact with a 2-strike pitch that results in a foul ball.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F3CCF-E57B-460A-909F-3BFED2FEF5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A064B-B6C9-442F-9E0F-28BA839005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0A40-E900-B87B-3603-9064E55B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4778-DDF5-A576-6710-29805D41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1AE1-15EC-9DC6-8226-D8189579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B7C-0682-45E7-8780-56EB229C687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12CB-9739-7F96-B89A-DA34745B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DB3E-F0D9-0ABD-0964-C6172E63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21A-E29F-AB38-D901-D03A6AEB5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7F2AA-A32F-3A40-B89F-183157885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91E-04E7-7983-4766-C5C2587D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82EE-3625-439E-AB5D-A486AC77D13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D799-7DC0-36A8-9DD4-379B82AD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4C57-75D3-4122-D1F6-F9F21E5F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7D93-4F31-44AC-A293-7A418886AF2A}" type="datetime1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2994E-6969-8253-A193-9C5AE856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86C3D-E868-8262-B136-682F5A96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E248-4434-3813-E186-D3589AF6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93422-29C1-4B18-AD3D-F2F3500399B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E2DE-E4FD-0CD8-4975-BD1B24478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670C-8EDD-7FDC-7A87-F6419B909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CBBB4-24FC-485E-94CA-CB7C6491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video" Target="NULL" TargetMode="Externa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10" Type="http://schemas.openxmlformats.org/officeDocument/2006/relationships/hyperlink" Target="https://www.mlb.com/news/what-you-need-to-know-about-statcast-bat-tracking" TargetMode="External"/><Relationship Id="rId4" Type="http://schemas.microsoft.com/office/2007/relationships/media" Target="../media/media2.mp4"/><Relationship Id="rId9" Type="http://schemas.openxmlformats.org/officeDocument/2006/relationships/hyperlink" Target="https://technology.mlblogs.com/introducing-statcast-2023-high-frame-rate-bat-and-biomechanics-tracking-3844890264a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tds.org/events/csas2025/challeng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xsports.com/stories/mlb/is-fouling-off-pitches-a-ski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xsports.com/stories/mlb/is-fouling-off-pitches-a-ski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ballprospectus.com/news/article/31525/baseball-therapy-the-secret-powers-of-the-foul-bal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515/jqas-2016-002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xsports.com/stories/mlb/is-fouling-off-pitches-a-ski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hyperlink" Target="https://baseballsavant.mlb.com/csv-docs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F31C-9C12-7082-D96A-71B2C61B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136525"/>
            <a:ext cx="10998200" cy="2118997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Aft>
                <a:spcPts val="800"/>
              </a:spcAft>
            </a:pPr>
            <a:br>
              <a:rPr lang="en-US" sz="2000" b="1" dirty="0">
                <a:effectLst/>
              </a:rPr>
            </a:br>
            <a:br>
              <a:rPr lang="en-US" sz="2000" b="1" dirty="0">
                <a:effectLst/>
              </a:rPr>
            </a:br>
            <a:br>
              <a:rPr lang="en-US" sz="2000" b="1" dirty="0">
                <a:effectLst/>
              </a:rPr>
            </a:br>
            <a:br>
              <a:rPr lang="en-US" sz="2000" b="1" dirty="0">
                <a:effectLst/>
              </a:rPr>
            </a:br>
            <a:endParaRPr lang="en-US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75C1-71C0-D341-8BD1-DC1CD4B0C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470" y="2979533"/>
            <a:ext cx="10063480" cy="1311852"/>
          </a:xfrm>
        </p:spPr>
        <p:txBody>
          <a:bodyPr>
            <a:noAutofit/>
          </a:bodyPr>
          <a:lstStyle/>
          <a:p>
            <a:pPr algn="ctr" rtl="0"/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Ebenezer Olubayode</a:t>
            </a:r>
            <a:r>
              <a:rPr lang="en-US" sz="1800" b="1" i="0" u="none" strike="noStrike" baseline="300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baseline="30000" dirty="0">
                <a:solidFill>
                  <a:srgbClr val="59595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Dr. Daniel Larson</a:t>
            </a:r>
            <a:r>
              <a:rPr lang="en-US" sz="1800" b="1" i="0" u="none" strike="noStrike" baseline="300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 rtl="0"/>
            <a:endParaRPr lang="en-US" sz="1800" b="0" i="0" u="none" strike="noStrike" baseline="30000" dirty="0">
              <a:solidFill>
                <a:srgbClr val="5959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/>
            <a:r>
              <a:rPr lang="en-US" sz="1800" baseline="30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Sports Data Analytics, Department of Health &amp; </a:t>
            </a: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Exercise Science, University of Oklahoma, USA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17591-32E8-D6A8-8399-64E2722B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20" y="5564979"/>
            <a:ext cx="4988560" cy="11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6D16014-5773-AEA9-14CA-13814EA3C235}"/>
              </a:ext>
            </a:extLst>
          </p:cNvPr>
          <p:cNvSpPr txBox="1">
            <a:spLocks/>
          </p:cNvSpPr>
          <p:nvPr/>
        </p:nvSpPr>
        <p:spPr>
          <a:xfrm>
            <a:off x="1290320" y="4479348"/>
            <a:ext cx="9144000" cy="1179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26</a:t>
            </a:r>
            <a:r>
              <a:rPr lang="en-US" sz="1800" baseline="30000" dirty="0">
                <a:solidFill>
                  <a:srgbClr val="595959"/>
                </a:solidFill>
                <a:latin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 June 2025</a:t>
            </a:r>
          </a:p>
          <a:p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95C488-7F0A-513D-D78F-C86B917B31EB}"/>
              </a:ext>
            </a:extLst>
          </p:cNvPr>
          <p:cNvSpPr txBox="1">
            <a:spLocks/>
          </p:cNvSpPr>
          <p:nvPr/>
        </p:nvSpPr>
        <p:spPr>
          <a:xfrm>
            <a:off x="189865" y="187960"/>
            <a:ext cx="11812269" cy="1600199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		</a:t>
            </a:r>
          </a:p>
          <a:p>
            <a:pPr algn="ctr" defTabSz="570264"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	</a:t>
            </a:r>
            <a:r>
              <a:rPr lang="en-US" altLang="en-US" sz="2800" b="1" dirty="0">
                <a:solidFill>
                  <a:schemeClr val="bg1"/>
                </a:solidFill>
                <a:cs typeface="Times New Roman" pitchFamily="18" charset="0"/>
              </a:rPr>
              <a:t>The Influence of Bat Speed &amp; Swing Length on Fouling Off 2-Strike Pitches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27436F-950B-E1AB-959E-B4CE3D02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</a:t>
            </a:fld>
            <a:endParaRPr lang="en-US"/>
          </a:p>
        </p:txBody>
      </p:sp>
      <p:pic>
        <p:nvPicPr>
          <p:cNvPr id="1030" name="Picture 6" descr="Oklahoma Sooners Logo and symbol, meaning, history, PNG, brand">
            <a:extLst>
              <a:ext uri="{FF2B5EF4-FFF2-40B4-BE49-F238E27FC236}">
                <a16:creationId xmlns:a16="http://schemas.microsoft.com/office/drawing/2014/main" id="{1EEB1A52-6B65-81E1-F39A-9F17B5CC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2" y="541428"/>
            <a:ext cx="905105" cy="93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BR Convention – Society for American Baseball Research">
            <a:extLst>
              <a:ext uri="{FF2B5EF4-FFF2-40B4-BE49-F238E27FC236}">
                <a16:creationId xmlns:a16="http://schemas.microsoft.com/office/drawing/2014/main" id="{D3B2A1A2-EC02-9B25-B428-BA445C85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" y="5082597"/>
            <a:ext cx="3814976" cy="15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0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C986C-6D8C-1873-2854-4488758F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1AE4-3E3E-ACEA-1AB6-04228630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920000"/>
          </a:solidFill>
        </p:spPr>
        <p:txBody>
          <a:bodyPr/>
          <a:lstStyle/>
          <a:p>
            <a:pPr algn="ctr"/>
            <a:r>
              <a:rPr lang="en-US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Design and Data Collection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168-CB54-F241-355D-067BB59E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1" y="1825624"/>
            <a:ext cx="6995459" cy="47580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Dataset &amp; Preprocessing</a:t>
            </a:r>
          </a:p>
          <a:p>
            <a:r>
              <a:rPr lang="en-US" dirty="0"/>
              <a:t>Source: </a:t>
            </a:r>
            <a:r>
              <a:rPr lang="en-US" dirty="0" err="1"/>
              <a:t>Statcast</a:t>
            </a:r>
            <a:r>
              <a:rPr lang="en-US" dirty="0"/>
              <a:t> + MLB Savant (Half a season)</a:t>
            </a:r>
          </a:p>
          <a:p>
            <a:r>
              <a:rPr lang="en-US" dirty="0"/>
              <a:t>Initial rows: </a:t>
            </a:r>
            <a:r>
              <a:rPr lang="en-US" i="1" dirty="0"/>
              <a:t>346,250 PAs → cleaning: 58,566 </a:t>
            </a:r>
          </a:p>
          <a:p>
            <a:pPr lvl="1"/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34,159 rows where fouling off 2-strikes didn't occur (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foul_occurred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0)</a:t>
            </a:r>
          </a:p>
          <a:p>
            <a:pPr lvl="1"/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24,407 rows where a fouling off 2-strikes occurred (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foul_occurred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1)</a:t>
            </a:r>
            <a:b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32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Study Framework:</a:t>
            </a:r>
            <a:endParaRPr lang="en-US" sz="32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Bayesian inference models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causal analysis </a:t>
            </a:r>
            <a:r>
              <a:rPr lang="en-US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(Megiddo, 2023).</a:t>
            </a:r>
            <a:endParaRPr lang="en-US" i="1" dirty="0"/>
          </a:p>
          <a:p>
            <a:pPr marL="0" indent="0">
              <a:buNone/>
            </a:pPr>
            <a:r>
              <a:rPr lang="en-US" sz="3200" b="1" dirty="0"/>
              <a:t>Why Use Bayesian Modeling?</a:t>
            </a:r>
          </a:p>
          <a:p>
            <a:r>
              <a:rPr lang="en-US" dirty="0"/>
              <a:t>Allows probabilistic reasoning</a:t>
            </a:r>
          </a:p>
          <a:p>
            <a:r>
              <a:rPr lang="en-US" dirty="0"/>
              <a:t>Integrates prior knowledge</a:t>
            </a:r>
          </a:p>
          <a:p>
            <a:r>
              <a:rPr lang="en-US" dirty="0"/>
              <a:t>Outputs full posterior distribution</a:t>
            </a:r>
          </a:p>
          <a:p>
            <a:r>
              <a:rPr lang="en-US" dirty="0"/>
              <a:t>Used DAGs to establish 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causal relationships </a:t>
            </a:r>
            <a:r>
              <a:rPr lang="en-US" dirty="0"/>
              <a:t>&amp; adjust for confounding variables  </a:t>
            </a:r>
            <a:r>
              <a:rPr lang="en-US" dirty="0">
                <a:latin typeface="Aptos" panose="020B0004020202020204" pitchFamily="34" charset="0"/>
                <a:ea typeface="Times New Roman" panose="02020603050405020304" pitchFamily="18" charset="0"/>
              </a:rPr>
              <a:t>(Rohrer, 2018; Pearl, 2009).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diagram of a swing and swing fall&#10;&#10;AI-generated content may be incorrect.">
            <a:extLst>
              <a:ext uri="{FF2B5EF4-FFF2-40B4-BE49-F238E27FC236}">
                <a16:creationId xmlns:a16="http://schemas.microsoft.com/office/drawing/2014/main" id="{BB300904-F8DD-DB60-34DD-F465A4F95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297367"/>
            <a:ext cx="4774735" cy="3726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E3A9DA-329D-1D9C-4E59-094B15E65BC0}"/>
              </a:ext>
            </a:extLst>
          </p:cNvPr>
          <p:cNvSpPr txBox="1"/>
          <p:nvPr/>
        </p:nvSpPr>
        <p:spPr>
          <a:xfrm>
            <a:off x="6753411" y="5716139"/>
            <a:ext cx="5390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Drawing the Causal Directed Acyclic Graph (DAG)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75C08-11EA-9D78-B208-13823409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BEA899-F9A9-75CA-2740-05E70332DC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931" b="380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20E85-505F-AB54-1B7A-5D4671AF30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51115" y="1222538"/>
            <a:ext cx="11625570" cy="50133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orkflow follows a structured process to ensure 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accurate causal estimates (Lundberg et al., 2021)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8C0209-36D3-093E-586D-EC61F40E7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31259"/>
              </p:ext>
            </p:extLst>
          </p:nvPr>
        </p:nvGraphicFramePr>
        <p:xfrm>
          <a:off x="415315" y="1723872"/>
          <a:ext cx="10364445" cy="481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5061EF-1068-11B9-FF5E-8247A844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06A386-EAC0-8BA0-2667-96EB1D65A364}"/>
              </a:ext>
            </a:extLst>
          </p:cNvPr>
          <p:cNvSpPr txBox="1">
            <a:spLocks/>
          </p:cNvSpPr>
          <p:nvPr/>
        </p:nvSpPr>
        <p:spPr>
          <a:xfrm>
            <a:off x="706100" y="136525"/>
            <a:ext cx="10515600" cy="905909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Bayesian Inference Workflow for Strike Outcomes</a:t>
            </a:r>
            <a:endParaRPr lang="en-US" sz="4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65898A-2CA5-79D5-49EB-1B5A722EEA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63" r="2016" b="160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6D7D1B2-6B32-B729-F4B7-87A31C65F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42795"/>
              </p:ext>
            </p:extLst>
          </p:nvPr>
        </p:nvGraphicFramePr>
        <p:xfrm>
          <a:off x="838200" y="1825624"/>
          <a:ext cx="10515600" cy="464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9D04F-2143-676D-AD85-2D9A409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D32F96-6747-1580-F8F7-190929198BA6}"/>
              </a:ext>
            </a:extLst>
          </p:cNvPr>
          <p:cNvSpPr txBox="1">
            <a:spLocks/>
          </p:cNvSpPr>
          <p:nvPr/>
        </p:nvSpPr>
        <p:spPr>
          <a:xfrm>
            <a:off x="736600" y="245865"/>
            <a:ext cx="10515600" cy="973335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Bayesian Inference Workflow for Strike Outcomes</a:t>
            </a:r>
            <a:endParaRPr lang="en-US" sz="4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6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F7F2-0D1A-D87F-354E-BD609737E0DB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213360" y="1584960"/>
            <a:ext cx="7501303" cy="5019040"/>
          </a:xfrm>
        </p:spPr>
        <p:txBody>
          <a:bodyPr anchor="ctr">
            <a:noAutofit/>
          </a:bodyPr>
          <a:lstStyle/>
          <a:p>
            <a:pPr marL="0" marR="0" indent="0">
              <a:spcAft>
                <a:spcPts val="800"/>
              </a:spcAft>
              <a:buNone/>
            </a:pP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rigorous testing was conducted </a:t>
            </a:r>
            <a:r>
              <a:rPr lang="en-US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ensure </a:t>
            </a:r>
            <a:r>
              <a:rPr lang="en-US" sz="20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accuracy and reliability</a:t>
            </a:r>
            <a:r>
              <a:rPr lang="en-US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(</a:t>
            </a:r>
            <a:r>
              <a:rPr lang="en-US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Didelez</a:t>
            </a:r>
            <a:r>
              <a:rPr lang="en-US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 al., 2010)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Bayesian Priors and Their Role (Gelman et al., 2008):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Prior distributions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represent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existing knowledge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before analyzing the data.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In this study,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Normal (0,10) priors was used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for model coefficients.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Why?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This prior assumes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no strong initial bias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while allowing flexibility in estimation.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It acts as a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regularization tool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preventing extreme estimates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</p:txBody>
      </p:sp>
      <p:pic>
        <p:nvPicPr>
          <p:cNvPr id="22530" name="Picture 2" descr="Ninja Flux">
            <a:extLst>
              <a:ext uri="{FF2B5EF4-FFF2-40B4-BE49-F238E27FC236}">
                <a16:creationId xmlns:a16="http://schemas.microsoft.com/office/drawing/2014/main" id="{58051278-156C-E8AC-15CD-C47387B68C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4000" y="2780068"/>
            <a:ext cx="3202786" cy="279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6CB5-DD31-FE33-C187-D93F351D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6AD23F-5A9C-97F9-9C24-A58864F54E86}"/>
              </a:ext>
            </a:extLst>
          </p:cNvPr>
          <p:cNvSpPr txBox="1">
            <a:spLocks/>
          </p:cNvSpPr>
          <p:nvPr/>
        </p:nvSpPr>
        <p:spPr>
          <a:xfrm>
            <a:off x="802640" y="416752"/>
            <a:ext cx="10551160" cy="1066608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4000" b="1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Testing and Validation</a:t>
            </a:r>
            <a:br>
              <a:rPr lang="en-US" sz="40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9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8EA8-C086-3E67-A253-666C6577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AE3F-E24C-ADA7-9C8C-DFC3EB66A46C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691484" y="1503680"/>
            <a:ext cx="9692640" cy="5080000"/>
          </a:xfrm>
        </p:spPr>
        <p:txBody>
          <a:bodyPr anchor="ctr">
            <a:no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egoe UI Emoj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Convergence Diagnostics: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egoe UI Emoj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Gelman-Rubin statistic (R-hat) checks chain stability (</a:t>
            </a:r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Hespanhol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et al., 2019).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If R-hat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=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1, it means the MCMC chains have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stabilized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ensuring reliable estimates.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If R-hat &gt; 1.1, it suggests the model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hasn’t converged yet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meaning more iterations are needed.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Effective Sample Size (ESS) evaluates MCMC sampling efficiency (Wiens &amp; Nilsson, 2016).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 higher ESS (&gt;1000) means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 stable and precise estimate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of  parameters.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 low ESS suggests 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more iterations are needed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to reduce uncertainty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 descr="Ninja Flux">
            <a:extLst>
              <a:ext uri="{FF2B5EF4-FFF2-40B4-BE49-F238E27FC236}">
                <a16:creationId xmlns:a16="http://schemas.microsoft.com/office/drawing/2014/main" id="{3B96F340-B046-0C57-5510-CAEB29E3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102" y="4690563"/>
            <a:ext cx="1812044" cy="158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C86F-A3A0-DB55-8909-2A29D4B6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B1A993-DD14-1083-319B-AC1D9C473518}"/>
              </a:ext>
            </a:extLst>
          </p:cNvPr>
          <p:cNvSpPr txBox="1">
            <a:spLocks/>
          </p:cNvSpPr>
          <p:nvPr/>
        </p:nvSpPr>
        <p:spPr>
          <a:xfrm>
            <a:off x="738986" y="355221"/>
            <a:ext cx="10551160" cy="1066608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4000" b="1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000" b="1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Testing and Validation</a:t>
            </a:r>
            <a:br>
              <a:rPr lang="en-US" sz="40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AD9FD-8748-DCBC-C283-8AE462D98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73085"/>
              </p:ext>
            </p:extLst>
          </p:nvPr>
        </p:nvGraphicFramePr>
        <p:xfrm>
          <a:off x="636181" y="1233499"/>
          <a:ext cx="10919637" cy="54427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73932">
                  <a:extLst>
                    <a:ext uri="{9D8B030D-6E8A-4147-A177-3AD203B41FA5}">
                      <a16:colId xmlns:a16="http://schemas.microsoft.com/office/drawing/2014/main" val="2343554017"/>
                    </a:ext>
                  </a:extLst>
                </a:gridCol>
                <a:gridCol w="2663268">
                  <a:extLst>
                    <a:ext uri="{9D8B030D-6E8A-4147-A177-3AD203B41FA5}">
                      <a16:colId xmlns:a16="http://schemas.microsoft.com/office/drawing/2014/main" val="2370448458"/>
                    </a:ext>
                  </a:extLst>
                </a:gridCol>
                <a:gridCol w="1143501">
                  <a:extLst>
                    <a:ext uri="{9D8B030D-6E8A-4147-A177-3AD203B41FA5}">
                      <a16:colId xmlns:a16="http://schemas.microsoft.com/office/drawing/2014/main" val="275059158"/>
                    </a:ext>
                  </a:extLst>
                </a:gridCol>
                <a:gridCol w="2770958">
                  <a:extLst>
                    <a:ext uri="{9D8B030D-6E8A-4147-A177-3AD203B41FA5}">
                      <a16:colId xmlns:a16="http://schemas.microsoft.com/office/drawing/2014/main" val="1802666615"/>
                    </a:ext>
                  </a:extLst>
                </a:gridCol>
                <a:gridCol w="2367978">
                  <a:extLst>
                    <a:ext uri="{9D8B030D-6E8A-4147-A177-3AD203B41FA5}">
                      <a16:colId xmlns:a16="http://schemas.microsoft.com/office/drawing/2014/main" val="1611111940"/>
                    </a:ext>
                  </a:extLst>
                </a:gridCol>
              </a:tblGrid>
              <a:tr h="40359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Factor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lvl="0" indent="0" algn="ctr" defTabSz="15998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Comparison</a:t>
                      </a:r>
                    </a:p>
                    <a:p>
                      <a:endParaRPr lang="en-US" sz="17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Contrasts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95% HDI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578926864"/>
                  </a:ext>
                </a:extLst>
              </a:tr>
              <a:tr h="1003683">
                <a:tc>
                  <a:txBody>
                    <a:bodyPr/>
                    <a:lstStyle/>
                    <a:p>
                      <a:r>
                        <a:rPr lang="en-US" sz="1700" b="0" dirty="0"/>
                        <a:t>Swing Length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Short vs. Long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48% vs. 37%</a:t>
                      </a:r>
                    </a:p>
                    <a:p>
                      <a:r>
                        <a:rPr lang="en-US" sz="1700" b="0" dirty="0"/>
                        <a:t>(-0.11)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[-0.137, -0.082] 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Significant effect, as HDI does not include zero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Shorter swing lengths increase fouling probability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52536567"/>
                  </a:ext>
                </a:extLst>
              </a:tr>
              <a:tr h="860082">
                <a:tc>
                  <a:txBody>
                    <a:bodyPr/>
                    <a:lstStyle/>
                    <a:p>
                      <a:r>
                        <a:rPr lang="en-US" sz="1700" b="0" dirty="0"/>
                        <a:t>Bat Speed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High vs. Low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41% vs. 44%</a:t>
                      </a:r>
                    </a:p>
                    <a:p>
                      <a:r>
                        <a:rPr lang="en-US" sz="1700" b="0" dirty="0"/>
                        <a:t>(-0.035)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[-0,062, -0.008]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Higher bat speed slightly reduces fouling probability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863487955"/>
                  </a:ext>
                </a:extLst>
              </a:tr>
              <a:tr h="830495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Vertical Pitch Movement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Effect with Swing Length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0.50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[0.48, 0.53]</a:t>
                      </a:r>
                    </a:p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High certainty of predicted value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Short swings are more effective against high </a:t>
                      </a:r>
                      <a:r>
                        <a:rPr lang="en-US" sz="1700" b="0" kern="1200" dirty="0" err="1">
                          <a:solidFill>
                            <a:schemeClr val="dk1"/>
                          </a:solidFill>
                          <a:effectLst/>
                        </a:rPr>
                        <a:t>pfx_z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121877619"/>
                  </a:ext>
                </a:extLst>
              </a:tr>
              <a:tr h="1064351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Bat Speed &amp; Swing Length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High Bat Speed &amp; Low Swing Length vs. High Bat Speed &amp; High Swing Length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-0.105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[-0.145, -0.063]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Significant effect; </a:t>
                      </a:r>
                      <a:r>
                        <a:rPr lang="en-US" sz="1600" dirty="0"/>
                        <a:t>Foul rate is </a:t>
                      </a:r>
                      <a:r>
                        <a:rPr lang="en-US" sz="1600" b="1" dirty="0"/>
                        <a:t>10.5% higher</a:t>
                      </a:r>
                      <a:r>
                        <a:rPr lang="en-US" sz="1600" dirty="0"/>
                        <a:t> with a short swing, </a:t>
                      </a:r>
                      <a:r>
                        <a:rPr lang="en-US" sz="1600" b="0" dirty="0"/>
                        <a:t>even when bat speed is already high.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893759173"/>
                  </a:ext>
                </a:extLst>
              </a:tr>
              <a:tr h="1064351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Bat Speed &amp; Swing Length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Low Bat Speed &amp; Low Swing Length vs. Low Bat Speed &amp; High Swing Length.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-0.115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[-0.146, -0.083]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</a:rPr>
                        <a:t>Significant effect; shorter swings increase fouling even with low bat speed</a:t>
                      </a:r>
                      <a:endParaRPr lang="en-US" sz="1700" b="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92238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C17280E-ACEF-368A-59A2-44240D2C8E10}"/>
              </a:ext>
            </a:extLst>
          </p:cNvPr>
          <p:cNvSpPr txBox="1">
            <a:spLocks/>
          </p:cNvSpPr>
          <p:nvPr/>
        </p:nvSpPr>
        <p:spPr>
          <a:xfrm>
            <a:off x="636181" y="148856"/>
            <a:ext cx="10919636" cy="838656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endParaRPr lang="en-US" sz="4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82144-27C5-1754-D217-295E1951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C506-534A-AA1C-FA0E-DB15E6FD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01CF-83FD-B3C7-F203-BF96134EDE8E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738985" y="1648047"/>
            <a:ext cx="10850503" cy="507342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🔁 Swing length is the dominant factor:</a:t>
            </a:r>
          </a:p>
          <a:p>
            <a:pPr lvl="1"/>
            <a:r>
              <a:rPr lang="en-US" sz="2000" dirty="0"/>
              <a:t>Short swings have a higher foul rate (48%) compared to long swings (37%), helping batters extend at-bats.</a:t>
            </a:r>
          </a:p>
          <a:p>
            <a:pPr marL="0" indent="0">
              <a:buNone/>
            </a:pPr>
            <a:r>
              <a:rPr lang="en-US" sz="2200" b="1" dirty="0"/>
              <a:t>⚡ Bat speed has a smaller effect than Swing length:</a:t>
            </a:r>
          </a:p>
          <a:p>
            <a:pPr lvl="1"/>
            <a:r>
              <a:rPr lang="en-US" sz="2000" dirty="0"/>
              <a:t>But low bat speed shows a slight increase in fouling (</a:t>
            </a:r>
            <a:r>
              <a:rPr lang="en-US" sz="2000" b="1" dirty="0"/>
              <a:t>44% vs 41%</a:t>
            </a:r>
            <a:r>
              <a:rPr lang="en-US" sz="2000" dirty="0"/>
              <a:t>) than high bat speed.</a:t>
            </a:r>
          </a:p>
          <a:p>
            <a:pPr marL="0" indent="0">
              <a:buNone/>
            </a:pPr>
            <a:r>
              <a:rPr lang="en-US" sz="2200" b="1" dirty="0"/>
              <a:t>📈 Vertical pitch movement (</a:t>
            </a:r>
            <a:r>
              <a:rPr lang="en-US" sz="2200" b="1" dirty="0" err="1"/>
              <a:t>pfx_z</a:t>
            </a:r>
            <a:r>
              <a:rPr lang="en-US" sz="2200" b="1" dirty="0"/>
              <a:t>) challenges discipline:</a:t>
            </a:r>
          </a:p>
          <a:p>
            <a:pPr lvl="1"/>
            <a:r>
              <a:rPr lang="en-US" sz="2000" dirty="0"/>
              <a:t>Higher vertical movement reduces fouling, but </a:t>
            </a:r>
            <a:r>
              <a:rPr lang="en-US" sz="2000" b="1" dirty="0"/>
              <a:t>short swings </a:t>
            </a:r>
            <a:r>
              <a:rPr lang="en-US" sz="2000" dirty="0"/>
              <a:t>help batters </a:t>
            </a:r>
            <a:r>
              <a:rPr lang="en-US" sz="2000" b="1" dirty="0"/>
              <a:t>adjust &amp; </a:t>
            </a:r>
            <a:r>
              <a:rPr lang="en-US" sz="2000" dirty="0"/>
              <a:t>maintain contact.</a:t>
            </a:r>
          </a:p>
          <a:p>
            <a:pPr marL="0" indent="0">
              <a:buNone/>
            </a:pPr>
            <a:r>
              <a:rPr lang="en-US" sz="2200" b="1" dirty="0"/>
              <a:t>🔗 Interaction effects matter: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combo of short swings + high bat speed</a:t>
            </a:r>
            <a:r>
              <a:rPr lang="en-US" sz="2000" dirty="0"/>
              <a:t> yields the </a:t>
            </a:r>
            <a:r>
              <a:rPr lang="en-US" sz="2000" b="1" dirty="0"/>
              <a:t>highest fouling probability</a:t>
            </a:r>
            <a:r>
              <a:rPr lang="en-US" sz="2000" dirty="0"/>
              <a:t>, showing the </a:t>
            </a:r>
            <a:r>
              <a:rPr lang="en-US" sz="2000" b="1" dirty="0"/>
              <a:t>importance of mechanics over strength</a:t>
            </a:r>
            <a:r>
              <a:rPr lang="en-US" sz="20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200" b="1" dirty="0">
                <a:solidFill>
                  <a:srgbClr val="C00000"/>
                </a:solidFill>
              </a:rPr>
              <a:t>Overall  swing control matters more than raw power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37BF-553A-6A43-EF9F-DF38D305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609856-AE25-C709-BA60-64E176B01567}"/>
              </a:ext>
            </a:extLst>
          </p:cNvPr>
          <p:cNvSpPr txBox="1">
            <a:spLocks/>
          </p:cNvSpPr>
          <p:nvPr/>
        </p:nvSpPr>
        <p:spPr>
          <a:xfrm>
            <a:off x="738986" y="355221"/>
            <a:ext cx="10551160" cy="1066608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Main Findings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1B6B0-F140-0A64-6155-E48EEAAC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2A031-16F1-A94F-E35B-19CD29F2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85" y="1648047"/>
            <a:ext cx="10850503" cy="507342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/>
              <a:t>⚾</a:t>
            </a:r>
            <a:r>
              <a:rPr lang="en-US" b="1" dirty="0"/>
              <a:t> Fox (2020) noted:</a:t>
            </a:r>
          </a:p>
          <a:p>
            <a:pPr lvl="1"/>
            <a:r>
              <a:rPr lang="en-US" sz="2200" b="1" dirty="0"/>
              <a:t>Fouling off 2-strike pitches isn’t just raw talent — it’s a skill</a:t>
            </a:r>
            <a:endParaRPr lang="en-US" sz="2200" dirty="0"/>
          </a:p>
          <a:p>
            <a:pPr lvl="1"/>
            <a:r>
              <a:rPr lang="en-US" sz="2200" dirty="0"/>
              <a:t>Not all players succeed equally in fouling off 2 strikes pitches… suggesting deeper factors like swing mechanics.</a:t>
            </a:r>
          </a:p>
          <a:p>
            <a:pPr marL="57150" lvl="1" indent="0">
              <a:buNone/>
            </a:pPr>
            <a:r>
              <a:rPr lang="en-US" b="1" dirty="0"/>
              <a:t>🧪 My findings confirm it</a:t>
            </a:r>
            <a:r>
              <a:rPr lang="en-US" dirty="0"/>
              <a:t>:</a:t>
            </a:r>
          </a:p>
          <a:p>
            <a:pPr lvl="2"/>
            <a:r>
              <a:rPr lang="en-US" sz="2200" dirty="0"/>
              <a:t>Foul rates shift with swing length, bat speed, and pitch movement — They not consistent by player.</a:t>
            </a:r>
          </a:p>
          <a:p>
            <a:pPr marL="0" indent="0">
              <a:buNone/>
            </a:pPr>
            <a:r>
              <a:rPr lang="en-US" sz="2400" dirty="0"/>
              <a:t>🧠 </a:t>
            </a:r>
            <a:r>
              <a:rPr lang="en-US" sz="2400" b="1" dirty="0"/>
              <a:t>Takeaway:</a:t>
            </a:r>
            <a:endParaRPr lang="en-US" sz="2400" dirty="0"/>
          </a:p>
          <a:p>
            <a:pPr lvl="1"/>
            <a:r>
              <a:rPr lang="en-US" sz="2200" dirty="0"/>
              <a:t>If it’s mechanical, it’s coachable.</a:t>
            </a:r>
            <a:br>
              <a:rPr lang="en-US" sz="2200" dirty="0"/>
            </a:br>
            <a:r>
              <a:rPr lang="en-US" sz="2200" dirty="0"/>
              <a:t>Hitters can train to adjust, shorten swings, and stay alive — especially in pressure counts.</a:t>
            </a:r>
          </a:p>
          <a:p>
            <a:pPr marL="0" indent="0">
              <a:buNone/>
            </a:pPr>
            <a:r>
              <a:rPr lang="en-US" sz="2400" b="1" dirty="0"/>
              <a:t>This means:</a:t>
            </a:r>
            <a:endParaRPr lang="en-US" sz="2400" dirty="0"/>
          </a:p>
          <a:p>
            <a:pPr lvl="1"/>
            <a:r>
              <a:rPr lang="en-US" sz="2200" dirty="0"/>
              <a:t>Success with 2 strikes comes more from </a:t>
            </a:r>
            <a:r>
              <a:rPr lang="en-US" sz="2200" b="1" dirty="0">
                <a:solidFill>
                  <a:srgbClr val="C00000"/>
                </a:solidFill>
              </a:rPr>
              <a:t>adjustment and contro</a:t>
            </a:r>
            <a:r>
              <a:rPr lang="en-US" sz="2200" dirty="0">
                <a:solidFill>
                  <a:srgbClr val="C00000"/>
                </a:solidFill>
              </a:rPr>
              <a:t>l </a:t>
            </a:r>
            <a:r>
              <a:rPr lang="en-US" sz="2200" dirty="0"/>
              <a:t>than </a:t>
            </a:r>
            <a:r>
              <a:rPr lang="en-US" sz="2200" b="1" dirty="0">
                <a:solidFill>
                  <a:srgbClr val="C00000"/>
                </a:solidFill>
              </a:rPr>
              <a:t>natural talent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5DC9-29F8-F3CC-83CF-F8D7105F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16A906-2277-9EB5-781E-2D2F32357E35}"/>
              </a:ext>
            </a:extLst>
          </p:cNvPr>
          <p:cNvSpPr txBox="1">
            <a:spLocks/>
          </p:cNvSpPr>
          <p:nvPr/>
        </p:nvSpPr>
        <p:spPr>
          <a:xfrm>
            <a:off x="738985" y="229122"/>
            <a:ext cx="10551160" cy="1285304"/>
          </a:xfrm>
          <a:prstGeom prst="rect">
            <a:avLst/>
          </a:prstGeom>
          <a:solidFill>
            <a:srgbClr val="92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Skill or Talent? Implication for Player Development</a:t>
            </a:r>
          </a:p>
        </p:txBody>
      </p:sp>
    </p:spTree>
    <p:extLst>
      <p:ext uri="{BB962C8B-B14F-4D97-AF65-F5344CB8AC3E}">
        <p14:creationId xmlns:p14="http://schemas.microsoft.com/office/powerpoint/2010/main" val="41754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234-A945-E1EA-93D9-10FBA34B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44" y="311963"/>
            <a:ext cx="10515600" cy="1134066"/>
          </a:xfrm>
          <a:solidFill>
            <a:srgbClr val="92000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6BB-C014-349E-690A-D9EF12C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544" y="1722474"/>
            <a:ext cx="10515600" cy="4823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🧢 </a:t>
            </a:r>
            <a:r>
              <a:rPr lang="en-US" b="1" dirty="0"/>
              <a:t>For Batters: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Short swings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are most effective tool for surviving 2-strike counts,</a:t>
            </a:r>
          </a:p>
          <a:p>
            <a:pPr lvl="1"/>
            <a:r>
              <a:rPr lang="en-US" sz="2200" dirty="0"/>
              <a:t>especially against </a:t>
            </a:r>
            <a:r>
              <a:rPr lang="en-US" sz="2200" b="1" dirty="0">
                <a:solidFill>
                  <a:srgbClr val="C00000"/>
                </a:solidFill>
              </a:rPr>
              <a:t>pitches with  ↑ vertical movement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sz="2200" dirty="0">
              <a:solidFill>
                <a:srgbClr val="C00000"/>
              </a:solidFill>
            </a:endParaRP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Bat speed alone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has limited impact. Instead, </a:t>
            </a:r>
            <a:r>
              <a:rPr lang="en-US" sz="2200" b="1" dirty="0">
                <a:solidFill>
                  <a:srgbClr val="C00000"/>
                </a:solidFill>
              </a:rPr>
              <a:t>controlled swing mechanics</a:t>
            </a:r>
            <a:endParaRPr lang="en-US" sz="2200" dirty="0"/>
          </a:p>
          <a:p>
            <a:pPr lvl="1"/>
            <a:r>
              <a:rPr lang="en-US" sz="2200" dirty="0"/>
              <a:t>especially </a:t>
            </a:r>
            <a:r>
              <a:rPr lang="en-US" sz="2200" b="1" dirty="0">
                <a:solidFill>
                  <a:srgbClr val="C00000"/>
                </a:solidFill>
              </a:rPr>
              <a:t>reduced swing length drive plate protection</a:t>
            </a:r>
            <a:r>
              <a:rPr lang="en-US" sz="22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⚾ For Pitchers:</a:t>
            </a:r>
          </a:p>
          <a:p>
            <a:pPr lvl="1"/>
            <a:r>
              <a:rPr lang="en-US" sz="2200" dirty="0"/>
              <a:t>To limit fouling, pitchers should </a:t>
            </a:r>
            <a:r>
              <a:rPr lang="en-US" sz="2200" b="1" dirty="0">
                <a:solidFill>
                  <a:srgbClr val="C00000"/>
                </a:solidFill>
              </a:rPr>
              <a:t>induce longer swings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by exploiting </a:t>
            </a:r>
            <a:r>
              <a:rPr lang="en-US" sz="2200" b="1" dirty="0">
                <a:solidFill>
                  <a:srgbClr val="C00000"/>
                </a:solidFill>
              </a:rPr>
              <a:t>pitch movement and location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sz="2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200" dirty="0"/>
              <a:t>🎯 </a:t>
            </a:r>
            <a:r>
              <a:rPr lang="en-US" sz="2200" b="1" dirty="0">
                <a:solidFill>
                  <a:srgbClr val="C00000"/>
                </a:solidFill>
              </a:rPr>
              <a:t>Targeting vertical movement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(e.g., riding fastballs) can help pitchers finish counts and increase strikeout chances.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7D935-F995-D8B4-7E40-92C467C8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2D2C2-62F6-B8FA-6E35-184F4844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267A9A-3339-F8E6-CD25-1670F4B86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C6618D4-D4F0-72DF-5A7A-C67F7306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"/>
          <a:stretch>
            <a:fillRect/>
          </a:stretch>
        </p:blipFill>
        <p:spPr>
          <a:xfrm>
            <a:off x="1138738" y="1142483"/>
            <a:ext cx="4618525" cy="464847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50770F-ACBC-23B2-D7B8-AB057E6D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03" y="5790961"/>
            <a:ext cx="3238597" cy="659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Scan this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11019-FD67-B37D-3E53-87D4E4C2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0F0F633-E361-6FB6-E617-FD964C42B2D8}"/>
              </a:ext>
            </a:extLst>
          </p:cNvPr>
          <p:cNvSpPr txBox="1">
            <a:spLocks/>
          </p:cNvSpPr>
          <p:nvPr/>
        </p:nvSpPr>
        <p:spPr>
          <a:xfrm>
            <a:off x="6434739" y="3643630"/>
            <a:ext cx="4495996" cy="3077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C00000"/>
                </a:solidFill>
              </a:rPr>
              <a:t>THANK YOU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QUESTIONS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4B5D6-A037-E3F4-1DF4-C2BECD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67" y="1640888"/>
            <a:ext cx="4495995" cy="1350226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 err="1"/>
              <a:t>Github</a:t>
            </a:r>
            <a:r>
              <a:rPr lang="en-US" b="1" dirty="0"/>
              <a:t> Code &amp; References </a:t>
            </a:r>
          </a:p>
        </p:txBody>
      </p:sp>
    </p:spTree>
    <p:extLst>
      <p:ext uri="{BB962C8B-B14F-4D97-AF65-F5344CB8AC3E}">
        <p14:creationId xmlns:p14="http://schemas.microsoft.com/office/powerpoint/2010/main" val="3311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894DD-940D-63E0-D45E-64BA51C07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2761D-4299-B6ED-4CBC-BE40A736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What’s New in MLB Tracking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3" name="robert double">
            <a:hlinkClick r:id="" action="ppaction://media"/>
            <a:extLst>
              <a:ext uri="{FF2B5EF4-FFF2-40B4-BE49-F238E27FC236}">
                <a16:creationId xmlns:a16="http://schemas.microsoft.com/office/drawing/2014/main" id="{7A1331AE-B1D1-45EC-AACD-985DE47F10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96000" y="2770428"/>
            <a:ext cx="5596128" cy="3147821"/>
          </a:xfrm>
          <a:prstGeom prst="rect">
            <a:avLst/>
          </a:prstGeom>
        </p:spPr>
      </p:pic>
      <p:pic>
        <p:nvPicPr>
          <p:cNvPr id="5" name="HOU K TUCKER BATTRACKING 1STINNINGHR 100422">
            <a:hlinkClick r:id="" action="ppaction://media"/>
            <a:extLst>
              <a:ext uri="{FF2B5EF4-FFF2-40B4-BE49-F238E27FC236}">
                <a16:creationId xmlns:a16="http://schemas.microsoft.com/office/drawing/2014/main" id="{044765DF-8DB7-737B-C0D8-06DA94FCAEE9}"/>
              </a:ext>
            </a:extLst>
          </p:cNvPr>
          <p:cNvPicPr>
            <a:picLocks noGrp="1" noChangeAspect="1"/>
          </p:cNvPicPr>
          <p:nvPr>
            <p:ph idx="1"/>
            <a:videoFile r:link="rId3"/>
            <p:extLst>
              <p:ext uri="{DAA4B4D4-6D71-4841-9C94-3DE7FCFB9230}">
                <p14:media xmlns:p14="http://schemas.microsoft.com/office/powerpoint/2010/main" r:embed="rId4">
                  <p14:trim st="6191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9936" y="2770429"/>
            <a:ext cx="5596128" cy="314782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708785A-C8E2-69F5-CD64-BE655788E192}"/>
              </a:ext>
            </a:extLst>
          </p:cNvPr>
          <p:cNvSpPr txBox="1">
            <a:spLocks/>
          </p:cNvSpPr>
          <p:nvPr/>
        </p:nvSpPr>
        <p:spPr>
          <a:xfrm>
            <a:off x="680357" y="6014720"/>
            <a:ext cx="10831285" cy="670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sz="4800" dirty="0">
                <a:hlinkClick r:id="rId9"/>
              </a:rPr>
              <a:t>https://technology.mlblogs.com/introducing-statcast-2023-high-frame-rate-bat-and-biomechanics-tracking-3844890264a6</a:t>
            </a:r>
            <a:endParaRPr lang="en-US" sz="4800" dirty="0"/>
          </a:p>
          <a:p>
            <a:r>
              <a:rPr lang="en-US" sz="4800" dirty="0">
                <a:hlinkClick r:id="rId10"/>
              </a:rPr>
              <a:t>https://www.mlb.com/news/what-you-need-to-know-about-statcast-bat-tracking</a:t>
            </a:r>
            <a:endParaRPr lang="en-US" sz="4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A5EF6-16A4-A0B2-7A66-B548CC4026E7}"/>
              </a:ext>
            </a:extLst>
          </p:cNvPr>
          <p:cNvSpPr txBox="1"/>
          <p:nvPr/>
        </p:nvSpPr>
        <p:spPr>
          <a:xfrm>
            <a:off x="2798064" y="615154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MLB </a:t>
            </a:r>
            <a:r>
              <a:rPr lang="en-US" sz="1200" i="1" dirty="0" err="1"/>
              <a:t>Statcast</a:t>
            </a:r>
            <a:r>
              <a:rPr lang="en-US" sz="1200" i="1" dirty="0"/>
              <a:t> blog and Goldbeck’s blog: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F15F-69BC-B28B-C63D-5ED58C4F9865}"/>
              </a:ext>
            </a:extLst>
          </p:cNvPr>
          <p:cNvSpPr txBox="1"/>
          <p:nvPr/>
        </p:nvSpPr>
        <p:spPr>
          <a:xfrm>
            <a:off x="1296924" y="1970644"/>
            <a:ext cx="103952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the first time, we can measure how </a:t>
            </a:r>
            <a:r>
              <a:rPr lang="en-US" sz="2000" dirty="0"/>
              <a:t>hitters</a:t>
            </a:r>
            <a:r>
              <a:rPr lang="en-US" dirty="0"/>
              <a:t> move the bat through space: </a:t>
            </a:r>
          </a:p>
          <a:p>
            <a:pPr lvl="1"/>
            <a:r>
              <a:rPr lang="en-US" i="1" dirty="0"/>
              <a:t>- Bat speed, Swing path, attack angle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50DE-544F-8E74-DA75-6E6D2C72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645A3-1604-A6C2-0298-47CB501EA571}"/>
              </a:ext>
            </a:extLst>
          </p:cNvPr>
          <p:cNvSpPr txBox="1"/>
          <p:nvPr/>
        </p:nvSpPr>
        <p:spPr>
          <a:xfrm>
            <a:off x="172720" y="4653094"/>
            <a:ext cx="4318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Actual Pitches ➝ [ </a:t>
            </a:r>
            <a:r>
              <a:rPr lang="en-US" sz="1700" dirty="0" err="1"/>
              <a:t>bat_speed</a:t>
            </a:r>
            <a:r>
              <a:rPr lang="en-US" sz="1700" dirty="0"/>
              <a:t> = 85.5mph, result = Fouling off 2 strikes ]</a:t>
            </a:r>
          </a:p>
          <a:p>
            <a:r>
              <a:rPr lang="en-US" sz="1700" dirty="0"/>
              <a:t>                [ </a:t>
            </a:r>
            <a:r>
              <a:rPr lang="en-US" sz="1700" dirty="0" err="1"/>
              <a:t>swing_lenght</a:t>
            </a:r>
            <a:r>
              <a:rPr lang="en-US" sz="1700" dirty="0"/>
              <a:t>= 43inches, result = no </a:t>
            </a:r>
            <a:r>
              <a:rPr lang="en-US" sz="1700" dirty="0" err="1"/>
              <a:t>No</a:t>
            </a:r>
            <a:r>
              <a:rPr lang="en-US" sz="1700" dirty="0"/>
              <a:t>. fouling off 2 strikes]</a:t>
            </a:r>
          </a:p>
          <a:p>
            <a:r>
              <a:rPr lang="en-US" sz="1700" dirty="0"/>
              <a:t>		... (real pitch data from games)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E90193-CDD1-B43F-FAB6-FA69B766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79280"/>
            <a:ext cx="21945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Real Game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B9C06-0B1B-BB84-4E16-A894F45C26AF}"/>
              </a:ext>
            </a:extLst>
          </p:cNvPr>
          <p:cNvSpPr txBox="1"/>
          <p:nvPr/>
        </p:nvSpPr>
        <p:spPr>
          <a:xfrm>
            <a:off x="76200" y="991490"/>
            <a:ext cx="607568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🔮 </a:t>
            </a:r>
            <a:r>
              <a:rPr lang="en-US" sz="1700" b="1" dirty="0"/>
              <a:t>Prior Belief </a:t>
            </a:r>
            <a:r>
              <a:rPr lang="en-US" sz="1700" dirty="0"/>
              <a:t>➝ "Based on past seasons or coaching experience, </a:t>
            </a:r>
          </a:p>
          <a:p>
            <a:r>
              <a:rPr lang="en-US" sz="1700" dirty="0"/>
              <a:t>           I think a low bat speed probably don’t  result in fouling off strikes by ~10%, </a:t>
            </a:r>
          </a:p>
          <a:p>
            <a:r>
              <a:rPr lang="en-US" sz="1700" dirty="0"/>
              <a:t>           but </a:t>
            </a:r>
            <a:r>
              <a:rPr lang="en-US" sz="1600" dirty="0"/>
              <a:t>could be wrong</a:t>
            </a:r>
            <a:r>
              <a:rPr lang="en-US" sz="1700" dirty="0"/>
              <a:t>, so we open to a wide range of possibilities "</a:t>
            </a:r>
          </a:p>
          <a:p>
            <a:r>
              <a:rPr lang="en-US" sz="1600" dirty="0"/>
              <a:t>🧠 “That belief is our </a:t>
            </a:r>
            <a:r>
              <a:rPr lang="en-US" sz="1600" b="1" dirty="0"/>
              <a:t>prior distribution</a:t>
            </a:r>
            <a:r>
              <a:rPr lang="en-US" sz="1600" dirty="0"/>
              <a:t>, and it helps us frame expectations.</a:t>
            </a:r>
          </a:p>
          <a:p>
            <a:r>
              <a:rPr lang="en-US" sz="1700" b="1" i="1" dirty="0"/>
              <a:t>Example prior distribution</a:t>
            </a:r>
            <a:r>
              <a:rPr lang="en-US" sz="1700" dirty="0"/>
              <a:t>: 🎯 N(–0.10, SD = 0.05)</a:t>
            </a:r>
          </a:p>
          <a:p>
            <a:r>
              <a:rPr lang="en-US" sz="1700" dirty="0"/>
              <a:t>←---|====|================|====|---→</a:t>
            </a:r>
          </a:p>
          <a:p>
            <a:r>
              <a:rPr lang="en-US" sz="1700" dirty="0"/>
              <a:t>    -20%      -10%     0%     +5%</a:t>
            </a:r>
          </a:p>
          <a:p>
            <a:r>
              <a:rPr lang="en-US" sz="1700" dirty="0"/>
              <a:t>  (Before looking at real data)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694-6361-68C4-4BB3-B7194A4B58F5}"/>
              </a:ext>
            </a:extLst>
          </p:cNvPr>
          <p:cNvSpPr txBox="1"/>
          <p:nvPr/>
        </p:nvSpPr>
        <p:spPr>
          <a:xfrm>
            <a:off x="152400" y="681678"/>
            <a:ext cx="59232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1: Set a Prior (What We Believe Before Seeing Data)</a:t>
            </a:r>
            <a:endParaRPr lang="en-US" sz="1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5F724-F086-FE45-CF11-DA0097F2969D}"/>
              </a:ext>
            </a:extLst>
          </p:cNvPr>
          <p:cNvSpPr txBox="1"/>
          <p:nvPr/>
        </p:nvSpPr>
        <p:spPr>
          <a:xfrm>
            <a:off x="6116322" y="780707"/>
            <a:ext cx="598423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We try different guesses</a:t>
            </a:r>
          </a:p>
          <a:p>
            <a:r>
              <a:rPr lang="en-US" sz="1700" dirty="0"/>
              <a:t>🧪 Guess 1➝ Maybe a high bat speed results in foul by 5%?</a:t>
            </a:r>
          </a:p>
          <a:p>
            <a:r>
              <a:rPr lang="en-US" sz="1700" dirty="0"/>
              <a:t>🧪 Guess 2 ➝ “Maybe a high bat speed don’t result by  12%?”</a:t>
            </a:r>
          </a:p>
          <a:p>
            <a:r>
              <a:rPr lang="en-US" sz="1700" dirty="0"/>
              <a:t>🧪 Trial Guess 3 ➝ “What if it's +2%?”</a:t>
            </a:r>
          </a:p>
          <a:p>
            <a:r>
              <a:rPr lang="en-US" sz="1700" dirty="0"/>
              <a:t>			⬇️</a:t>
            </a:r>
          </a:p>
          <a:p>
            <a:r>
              <a:rPr lang="en-US" sz="1600" dirty="0"/>
              <a:t>📊 We test each guess by asking:</a:t>
            </a:r>
          </a:p>
          <a:p>
            <a:pPr lvl="1"/>
            <a:r>
              <a:rPr lang="en-US" sz="1600" dirty="0"/>
              <a:t>Does it match the data we saw?</a:t>
            </a:r>
          </a:p>
          <a:p>
            <a:pPr lvl="1"/>
            <a:r>
              <a:rPr lang="en-US" sz="1600" dirty="0"/>
              <a:t>Does it make sense based on our earlier belief?</a:t>
            </a:r>
          </a:p>
          <a:p>
            <a:r>
              <a:rPr lang="en-US" sz="1700" dirty="0"/>
              <a:t>			⬇️</a:t>
            </a:r>
          </a:p>
          <a:p>
            <a:pPr lvl="2"/>
            <a:r>
              <a:rPr lang="en-US" sz="1700" dirty="0"/>
              <a:t>If yes ➝ Keep it more often.</a:t>
            </a:r>
          </a:p>
          <a:p>
            <a:pPr lvl="2"/>
            <a:r>
              <a:rPr lang="en-US" sz="1700" dirty="0"/>
              <a:t>If no ➝ Drop it or keep it rarely.</a:t>
            </a:r>
          </a:p>
          <a:p>
            <a:r>
              <a:rPr lang="en-US" dirty="0"/>
              <a:t>This back-&amp;-forth helps us learn from both data and belief</a:t>
            </a:r>
            <a:endParaRPr lang="en-US" sz="1700" dirty="0"/>
          </a:p>
          <a:p>
            <a:r>
              <a:rPr lang="en-US" sz="1600" dirty="0"/>
              <a:t>MCMC is </a:t>
            </a:r>
            <a:r>
              <a:rPr lang="en-US" sz="1600" b="1" i="1" dirty="0"/>
              <a:t>a trial-and-error engine that keeps the best guesses</a:t>
            </a:r>
            <a:r>
              <a:rPr lang="en-US" sz="1600" i="1" dirty="0"/>
              <a:t>.</a:t>
            </a:r>
            <a:endParaRPr lang="en-US" sz="17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BE9E5-5C28-F908-F745-5D811AEA68A7}"/>
              </a:ext>
            </a:extLst>
          </p:cNvPr>
          <p:cNvSpPr txBox="1"/>
          <p:nvPr/>
        </p:nvSpPr>
        <p:spPr>
          <a:xfrm>
            <a:off x="6070600" y="546940"/>
            <a:ext cx="5455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3: MCMC Starts Sampling Repeating  &amp;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61D57F-23BB-7588-6C75-2F29BC9B7B0D}"/>
              </a:ext>
            </a:extLst>
          </p:cNvPr>
          <p:cNvSpPr txBox="1"/>
          <p:nvPr/>
        </p:nvSpPr>
        <p:spPr>
          <a:xfrm>
            <a:off x="6921500" y="4092527"/>
            <a:ext cx="5006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C00000"/>
                </a:solidFill>
              </a:rPr>
              <a:t>This balance is the heart of Bayesian inference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D86E7-0877-BB2A-314E-266D40E6DE35}"/>
              </a:ext>
            </a:extLst>
          </p:cNvPr>
          <p:cNvSpPr txBox="1"/>
          <p:nvPr/>
        </p:nvSpPr>
        <p:spPr>
          <a:xfrm>
            <a:off x="6070600" y="4329929"/>
            <a:ext cx="5455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Step 4: Posterior Distribution is Formed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53D3B-BE92-4612-F274-23C971AF97C3}"/>
              </a:ext>
            </a:extLst>
          </p:cNvPr>
          <p:cNvSpPr txBox="1"/>
          <p:nvPr/>
        </p:nvSpPr>
        <p:spPr>
          <a:xfrm>
            <a:off x="2781300" y="82837"/>
            <a:ext cx="67716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How Bayesian Markov Chain Monte Carlo Works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0CC-887D-031F-8057-DB59D8C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3C0C-DB09-EB08-8967-63924CA01E9E}"/>
              </a:ext>
            </a:extLst>
          </p:cNvPr>
          <p:cNvSpPr txBox="1"/>
          <p:nvPr/>
        </p:nvSpPr>
        <p:spPr>
          <a:xfrm>
            <a:off x="5905501" y="4537617"/>
            <a:ext cx="61950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Then we get a final result—</a:t>
            </a:r>
            <a:r>
              <a:rPr lang="en-US" b="1" dirty="0"/>
              <a:t>a posterior distribution</a:t>
            </a:r>
            <a:r>
              <a:rPr lang="en-US" dirty="0"/>
              <a:t>.</a:t>
            </a:r>
          </a:p>
          <a:p>
            <a:r>
              <a:rPr lang="en-US" dirty="0"/>
              <a:t>←---|====|=======================|====|---→</a:t>
            </a:r>
          </a:p>
          <a:p>
            <a:r>
              <a:rPr lang="en-US" dirty="0"/>
              <a:t>    	-15%     	               -10%           -5%     0%    +5%</a:t>
            </a:r>
          </a:p>
          <a:p>
            <a:r>
              <a:rPr lang="en-US" dirty="0"/>
              <a:t>This shows where the true effect probably lies (Most likely effect: ~ -10%)</a:t>
            </a:r>
          </a:p>
          <a:p>
            <a:r>
              <a:rPr lang="en-US" dirty="0"/>
              <a:t>In this case, we now believe with 95% certainty that the real effect of bat speed on 2-strike fouling is between -15% and -5%.</a:t>
            </a:r>
          </a:p>
        </p:txBody>
      </p:sp>
    </p:spTree>
    <p:extLst>
      <p:ext uri="{BB962C8B-B14F-4D97-AF65-F5344CB8AC3E}">
        <p14:creationId xmlns:p14="http://schemas.microsoft.com/office/powerpoint/2010/main" val="863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36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">
                                            <p:txEl>
                                              <p:charRg st="236" end="3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>
                                            <p:txEl>
                                              <p:charRg st="236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">
                                            <p:txEl>
                                              <p:charRg st="236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5" grpId="0"/>
      <p:bldP spid="27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52880-03BC-5B36-4222-F605CFCE6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0BDA-63C9-9C41-139C-9F27B06E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Data Sampling Justification</a:t>
            </a:r>
            <a:endParaRPr lang="en-US" sz="2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8702-0082-4DE9-BC8A-F4B537E0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86517"/>
            <a:ext cx="10942320" cy="4984432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Selected to </a:t>
            </a:r>
            <a:r>
              <a:rPr lang="en-US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balance computational feasibility</a:t>
            </a: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with </a:t>
            </a:r>
            <a:r>
              <a:rPr lang="en-US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posterior estimation reliability</a:t>
            </a: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Literature supports sample sizes of </a:t>
            </a:r>
            <a:r>
              <a:rPr lang="en-US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2,000–5,000 observations</a:t>
            </a: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for accurate posterior estimation using efficient samplers like </a:t>
            </a:r>
            <a:r>
              <a:rPr lang="en-US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NUTS</a:t>
            </a:r>
            <a:r>
              <a:rPr lang="en-US" sz="2400" b="1" dirty="0">
                <a:latin typeface="Aptos" panose="020B00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400" i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Gelman et al. (2013); Kruschke (2014); </a:t>
            </a:r>
            <a:r>
              <a:rPr lang="en-US" sz="2400" i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Vehtari</a:t>
            </a:r>
            <a:r>
              <a:rPr lang="en-US" sz="2400" i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et al. (2017)</a:t>
            </a: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Larger datasets may be used in </a:t>
            </a:r>
            <a:r>
              <a:rPr lang="en-US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future predictive modeling</a:t>
            </a:r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where generalizability is prioritized.</a:t>
            </a:r>
          </a:p>
          <a:p>
            <a:pPr>
              <a:spcAft>
                <a:spcPts val="800"/>
              </a:spcAft>
            </a:pPr>
            <a:endParaRPr lang="en-US" sz="2400" dirty="0">
              <a:latin typeface="Aptos" panose="020B0004020202020204" pitchFamily="34" charset="0"/>
            </a:endParaRPr>
          </a:p>
          <a:p>
            <a:pPr>
              <a:spcAft>
                <a:spcPts val="800"/>
              </a:spcAft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13AD-A8AE-75B4-ABD1-08234C1B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1944-FFC6-1C9F-E574-21F55A5FB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br>
              <a:rPr lang="en-US" sz="3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Analysis – Bayesian Modeling</a:t>
            </a:r>
            <a:br>
              <a:rPr lang="en-US" sz="3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pic>
        <p:nvPicPr>
          <p:cNvPr id="20482" name="Picture 2" descr="Ninja Flux">
            <a:extLst>
              <a:ext uri="{FF2B5EF4-FFF2-40B4-BE49-F238E27FC236}">
                <a16:creationId xmlns:a16="http://schemas.microsoft.com/office/drawing/2014/main" id="{B421CACD-F487-8DFA-16E2-169E925E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r="26804" b="-1"/>
          <a:stretch/>
        </p:blipFill>
        <p:spPr bwMode="auto">
          <a:xfrm>
            <a:off x="389128" y="2507488"/>
            <a:ext cx="2414547" cy="3122111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10DE-002C-3AE2-7091-1732D58E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674" y="2005709"/>
            <a:ext cx="9134325" cy="4632578"/>
          </a:xfrm>
        </p:spPr>
        <p:txBody>
          <a:bodyPr anchor="t">
            <a:noAutofit/>
          </a:bodyPr>
          <a:lstStyle/>
          <a:p>
            <a:pPr marL="0" marR="0" lvl="0" indent="0">
              <a:buSzPts val="1000"/>
              <a:buNone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2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Confounding &amp; Mediation:</a:t>
            </a:r>
            <a:r>
              <a:rPr lang="en-US" sz="22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DAGs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establish causal relationships </a:t>
            </a:r>
            <a:r>
              <a:rPr lang="en-US" sz="22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(Rohrer, 2018; Pearl, 2009).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Identifying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covariates, mediators, and biases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ensuring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 causal inferences.</a:t>
            </a:r>
          </a:p>
          <a:p>
            <a:pPr marL="0" marR="0" lvl="0" indent="0">
              <a:buSzPts val="1000"/>
              <a:buNone/>
              <a:tabLst>
                <a:tab pos="457200" algn="l"/>
              </a:tabLst>
            </a:pPr>
            <a:endParaRPr lang="en-US" sz="2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buSzPts val="1000"/>
              <a:buNone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2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Causal structure:</a:t>
            </a:r>
            <a:r>
              <a:rPr lang="en-US" sz="22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Innings treated as confounders; movement modeled as mediator.</a:t>
            </a:r>
          </a:p>
          <a:p>
            <a:pPr marL="0" marR="0" lvl="0" indent="0">
              <a:buSzPts val="1000"/>
              <a:buNone/>
              <a:tabLst>
                <a:tab pos="457200" algn="l"/>
              </a:tabLst>
            </a:pPr>
            <a:endParaRPr lang="en-US" sz="2200" dirty="0">
              <a:effectLst/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2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Estimation method:</a:t>
            </a:r>
            <a:endParaRPr lang="en-US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Markov Chain Monte Carlo (MCMC) sampling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estimates posterior distributions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(Chen, 2024).</a:t>
            </a:r>
          </a:p>
          <a:p>
            <a:pPr lvl="1"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calculating a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 best estimate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MCMC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samples multiple possibilities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ensure that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uncertainty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predictions are captured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en-US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endParaRPr lang="en-US" sz="22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2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0479-173D-CC37-9DB9-A2544B6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E2A2-FA22-2BBE-A18A-5EAF1DA1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0EBE-C0C1-F8A2-6027-2ADDB9EA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799616"/>
            <a:ext cx="8818881" cy="4819845"/>
          </a:xfrm>
        </p:spPr>
        <p:txBody>
          <a:bodyPr anchor="t">
            <a:noAutofit/>
          </a:bodyPr>
          <a:lstStyle/>
          <a:p>
            <a:pPr marL="0" marR="0" indent="0">
              <a:spcAft>
                <a:spcPts val="800"/>
              </a:spcAft>
              <a:buNone/>
            </a:pPr>
            <a:endParaRPr lang="en-US" sz="2000" kern="100" dirty="0">
              <a:effectLst/>
              <a:latin typeface="Segoe UI Emoji" panose="020B0502040204020203" pitchFamily="34" charset="0"/>
              <a:ea typeface="Aptos" panose="020B0004020202020204" pitchFamily="34" charset="0"/>
              <a:cs typeface="Segoe UI Emoji" panose="020B0502040204020203" pitchFamily="34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Weakly Informative Priors: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assume predictor effects follow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 (0,10) priors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ensuring flexibility while preventing extreme values.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Rover et al. (2020) emphasize the benefits of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weakly informative priors in hierarchical models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helping avoid overfitting.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Minimal External Influence: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Factors lik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weather conditions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may affect pitch resulting in strike but are assumed (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negligible effects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000" dirty="0">
                <a:latin typeface="Aptos" panose="020B0004020202020204" pitchFamily="34" charset="0"/>
              </a:rPr>
              <a:t>Assumed that batter-specific behavior could bias strike outcomes, so fixed effects were included to control for individual batting tendencies.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📌 </a:t>
            </a:r>
            <a:r>
              <a:rPr lang="en-US" sz="2000" dirty="0">
                <a:latin typeface="Aptos" panose="020B0004020202020204" pitchFamily="34" charset="0"/>
              </a:rPr>
              <a:t>Assumed that pitchers exhibit natural variability in style, so random effects were used to capture individual differences without overfitting.</a:t>
            </a:r>
          </a:p>
          <a:p>
            <a:pPr marL="0" marR="0" indent="0">
              <a:spcAft>
                <a:spcPts val="800"/>
              </a:spcAft>
              <a:buNone/>
            </a:pP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10242" name="Picture 2" descr="Ninja PixArt">
            <a:extLst>
              <a:ext uri="{FF2B5EF4-FFF2-40B4-BE49-F238E27FC236}">
                <a16:creationId xmlns:a16="http://schemas.microsoft.com/office/drawing/2014/main" id="{19F6CEE5-B1E2-EEB5-BAE2-5847A33B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r="28666" b="1"/>
          <a:stretch/>
        </p:blipFill>
        <p:spPr bwMode="auto">
          <a:xfrm>
            <a:off x="9144000" y="2093976"/>
            <a:ext cx="247272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F568-9B51-52E5-EE10-2927A173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6182-1EB7-4CED-8AAA-20467EB4A2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E5D1-7493-A803-F7C5-2936D054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9692-D584-E7C1-08C4-9313C919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920000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Statcast</a:t>
            </a:r>
            <a:r>
              <a:rPr lang="en-US" sz="4000" b="1" dirty="0">
                <a:solidFill>
                  <a:schemeClr val="bg1"/>
                </a:solidFill>
              </a:rPr>
              <a:t> Ball Tracking Data: Raising New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D87D-2255-B38D-178E-F5B5B2EB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825623"/>
            <a:ext cx="11521440" cy="4900297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300" dirty="0"/>
              <a:t>MLB’s new bat-tracking  shifts analysis from outcomes to the swing itself, sparking </a:t>
            </a:r>
            <a:r>
              <a:rPr lang="en-US" sz="2300" b="1" i="1" dirty="0">
                <a:solidFill>
                  <a:srgbClr val="C00000"/>
                </a:solidFill>
              </a:rPr>
              <a:t>fresh questions</a:t>
            </a:r>
            <a:r>
              <a:rPr lang="en-US" sz="2300" dirty="0"/>
              <a:t> about </a:t>
            </a:r>
            <a:r>
              <a:rPr lang="en-US" sz="2300" b="1" i="1" dirty="0"/>
              <a:t>mechanics, timing, and plate discipline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Until now, most of what we knew came from </a:t>
            </a:r>
            <a:r>
              <a:rPr lang="en-US" sz="2300" b="1" dirty="0">
                <a:solidFill>
                  <a:srgbClr val="C00000"/>
                </a:solidFill>
              </a:rPr>
              <a:t>what happened after contact</a:t>
            </a:r>
            <a:r>
              <a:rPr lang="en-US" sz="2300" i="1" dirty="0"/>
              <a:t>;</a:t>
            </a:r>
            <a:r>
              <a:rPr lang="en-US" sz="2300" dirty="0"/>
              <a:t> </a:t>
            </a:r>
            <a:r>
              <a:rPr lang="en-US" sz="2300" i="1" dirty="0"/>
              <a:t>exit velocity, launch angle, hit outcome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r>
              <a:rPr lang="en-US" sz="2300" dirty="0"/>
              <a:t> 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How do different swings shape plate discipline?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Can bat speed predict fouling ability in 2-strike counts? etc</a:t>
            </a:r>
            <a:r>
              <a:rPr lang="en-US" sz="1800" i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1600" dirty="0"/>
          </a:p>
          <a:p>
            <a:pPr marL="285750" lvl="1" indent="-285750"/>
            <a:r>
              <a:rPr lang="en-US" sz="2300" dirty="0"/>
              <a:t>MLB clubs are exploring these questions to gain an edge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8A3C3-7587-3696-9064-4A8EE1E3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EFBA-B4F1-350B-B11E-742EB0910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61C0-6B05-80F6-B783-676D2F1D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  <a:solidFill>
            <a:srgbClr val="920000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i="0" cap="all" dirty="0">
                <a:solidFill>
                  <a:schemeClr val="bg1"/>
                </a:solidFill>
                <a:effectLst/>
                <a:latin typeface="Saira Extra Condensed"/>
              </a:rPr>
            </a:br>
            <a:r>
              <a:rPr lang="en-US" b="1" i="0" cap="all" dirty="0">
                <a:solidFill>
                  <a:schemeClr val="bg1"/>
                </a:solidFill>
                <a:effectLst/>
                <a:latin typeface="Saira Extra Condensed"/>
              </a:rPr>
              <a:t>Connecticut Sports Analytics Symposium (CSAS)</a:t>
            </a:r>
            <a:br>
              <a:rPr lang="en-US" b="1" i="0" cap="all" dirty="0">
                <a:solidFill>
                  <a:schemeClr val="bg1"/>
                </a:solidFill>
                <a:effectLst/>
                <a:latin typeface="Saira Extra Condensed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84CA-0429-0BF6-9068-59E99188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537814"/>
            <a:ext cx="11358880" cy="4799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93324-99F1-4CCA-4EF2-4754FF7F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1537815"/>
            <a:ext cx="11358880" cy="484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14DDE5-25E8-929E-F720-AFC82704F265}"/>
              </a:ext>
            </a:extLst>
          </p:cNvPr>
          <p:cNvSpPr/>
          <p:nvPr/>
        </p:nvSpPr>
        <p:spPr>
          <a:xfrm>
            <a:off x="3169920" y="4338320"/>
            <a:ext cx="6055360" cy="152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AAF8B-6F6D-5D25-5E1C-80EEC29B1A8D}"/>
              </a:ext>
            </a:extLst>
          </p:cNvPr>
          <p:cNvSpPr txBox="1"/>
          <p:nvPr/>
        </p:nvSpPr>
        <p:spPr>
          <a:xfrm>
            <a:off x="2407920" y="6488668"/>
            <a:ext cx="601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https://statds.org/events/csas2025/challenge.html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28EF-1F3B-DEBF-BF7A-568AA37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234-A945-E1EA-93D9-10FBA34B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993421"/>
          </a:xfrm>
          <a:solidFill>
            <a:srgbClr val="920000"/>
          </a:solidFill>
        </p:spPr>
        <p:txBody>
          <a:bodyPr>
            <a:noAutofit/>
          </a:bodyPr>
          <a:lstStyle/>
          <a:p>
            <a:pPr algn="ctr"/>
            <a:r>
              <a:rPr lang="en-US" sz="3700" b="1" dirty="0">
                <a:solidFill>
                  <a:schemeClr val="bg1"/>
                </a:solidFill>
              </a:rPr>
              <a:t>Why Investigate Swing Mechanics in 2‑Strike Fouling?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6BB-C014-349E-690A-D9EF12C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8" y="1523999"/>
            <a:ext cx="11356622" cy="49769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Foul-rate behavior in two-strike situations isn’t a </a:t>
            </a:r>
            <a:r>
              <a:rPr lang="en-US" b="1" i="1" dirty="0"/>
              <a:t>fixed skill </a:t>
            </a:r>
            <a:r>
              <a:rPr lang="en-US" dirty="0"/>
              <a:t>but </a:t>
            </a:r>
            <a:r>
              <a:rPr lang="en-US" b="1" i="1" dirty="0"/>
              <a:t>variable and context-dependent</a:t>
            </a:r>
            <a:r>
              <a:rPr lang="en-US" dirty="0"/>
              <a:t>.	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This hints at underlying factors driving those outcomes.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Foul rate rises in 2-strike counts but isn’t consistent year-to-year.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Implies fouling isn’t just talent-based but situational and mechanical</a:t>
            </a:r>
            <a:r>
              <a:rPr lang="en-US" b="1" i="1" dirty="0"/>
              <a:t> </a:t>
            </a:r>
          </a:p>
          <a:p>
            <a:pPr lvl="1"/>
            <a:endParaRPr lang="en-US" b="1" i="1" dirty="0"/>
          </a:p>
          <a:p>
            <a:r>
              <a:rPr lang="en-US" b="1" dirty="0"/>
              <a:t>Situational adjustment: </a:t>
            </a:r>
            <a:r>
              <a:rPr lang="en-US" dirty="0"/>
              <a:t>Hitters clearly adapt under pressure but how mechanically?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🔍 </a:t>
            </a:r>
            <a:r>
              <a:rPr lang="en-US" b="1" i="1" dirty="0">
                <a:solidFill>
                  <a:srgbClr val="FF0000"/>
                </a:solidFill>
              </a:rPr>
              <a:t>Could bat speed and swing length be part of that adaptation?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dirty="0"/>
              <a:t>Mechanical dependency</a:t>
            </a:r>
            <a:r>
              <a:rPr lang="en-US" dirty="0"/>
              <a:t>: The article suggests fouling is tied to mechanics, not skill.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✅  </a:t>
            </a:r>
            <a:r>
              <a:rPr lang="en-US" b="1" i="1" dirty="0">
                <a:solidFill>
                  <a:srgbClr val="FF0000"/>
                </a:solidFill>
              </a:rPr>
              <a:t>supporting the investigation into how specific swing traits influence fouling probability.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2F040-D608-7777-77BB-B87E5D18A6C1}"/>
              </a:ext>
            </a:extLst>
          </p:cNvPr>
          <p:cNvSpPr txBox="1"/>
          <p:nvPr/>
        </p:nvSpPr>
        <p:spPr>
          <a:xfrm>
            <a:off x="174977" y="6500910"/>
            <a:ext cx="118420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Fox Sports. (2020, March 5). </a:t>
            </a:r>
            <a:r>
              <a:rPr lang="en-US" sz="1400" i="1" dirty="0"/>
              <a:t>Is fouling off pitches a skill?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https://www.foxsports.com/stories/mlb/is-fouling-off-pitches-a-skill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E067-79AD-7D96-A0DE-2198EAC2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53BF3-D40B-B1AE-FB93-C55B0C758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2478-3E09-A191-940C-984344B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993421"/>
          </a:xfrm>
          <a:solidFill>
            <a:srgbClr val="920000"/>
          </a:solidFill>
        </p:spPr>
        <p:txBody>
          <a:bodyPr>
            <a:noAutofit/>
          </a:bodyPr>
          <a:lstStyle/>
          <a:p>
            <a:pPr algn="ctr"/>
            <a:r>
              <a:rPr lang="en-US" sz="3700" b="1">
                <a:solidFill>
                  <a:schemeClr val="bg1"/>
                </a:solidFill>
              </a:rPr>
              <a:t>Why Investigate Swing Mechanics in 2‑Strike Fouling?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1100-508A-E4FC-0F69-C6DD4651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0" y="1523999"/>
            <a:ext cx="6367602" cy="49769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Victor Martinez:</a:t>
            </a:r>
          </a:p>
          <a:p>
            <a:pPr lvl="1"/>
            <a:r>
              <a:rPr lang="en-US" dirty="0"/>
              <a:t>He fouls off </a:t>
            </a:r>
            <a:r>
              <a:rPr lang="en-US" b="1" dirty="0">
                <a:solidFill>
                  <a:srgbClr val="C00000"/>
                </a:solidFill>
              </a:rPr>
              <a:t>19% more pitches with 2 strikes </a:t>
            </a:r>
            <a:r>
              <a:rPr lang="en-US" dirty="0"/>
              <a:t>than with </a:t>
            </a:r>
            <a:r>
              <a:rPr lang="en-US" b="1" dirty="0">
                <a:solidFill>
                  <a:srgbClr val="C00000"/>
                </a:solidFill>
              </a:rPr>
              <a:t>0–1 strikes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Low K% (6.6%)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High ISO (0.230), </a:t>
            </a:r>
            <a:r>
              <a:rPr lang="en-US" dirty="0"/>
              <a:t>he’s not just fouling off, he’s </a:t>
            </a:r>
            <a:r>
              <a:rPr lang="en-US" b="1" dirty="0">
                <a:solidFill>
                  <a:srgbClr val="C00000"/>
                </a:solidFill>
              </a:rPr>
              <a:t>protecting plate &amp; producing power.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Tommy Medica: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+16.0% </a:t>
            </a:r>
            <a:r>
              <a:rPr lang="en-US" b="1" dirty="0" err="1">
                <a:solidFill>
                  <a:srgbClr val="C00000"/>
                </a:solidFill>
              </a:rPr>
              <a:t>IncreaseFoul</a:t>
            </a:r>
            <a:r>
              <a:rPr lang="en-US" b="1" dirty="0">
                <a:solidFill>
                  <a:srgbClr val="C00000"/>
                </a:solidFill>
              </a:rPr>
              <a:t>%, </a:t>
            </a:r>
            <a:r>
              <a:rPr lang="en-US" dirty="0"/>
              <a:t>but </a:t>
            </a:r>
            <a:r>
              <a:rPr lang="en-US" b="1" dirty="0">
                <a:solidFill>
                  <a:srgbClr val="C00000"/>
                </a:solidFill>
              </a:rPr>
              <a:t>K% = 29.0%: </a:t>
            </a:r>
            <a:r>
              <a:rPr lang="en-US" dirty="0"/>
              <a:t>Despite increasing foul rate, </a:t>
            </a:r>
            <a:r>
              <a:rPr lang="en-US" b="1" dirty="0">
                <a:solidFill>
                  <a:srgbClr val="C00000"/>
                </a:solidFill>
              </a:rPr>
              <a:t>he still strikes out a lot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Suggests his fouling </a:t>
            </a:r>
            <a:r>
              <a:rPr lang="en-US" u="sng" dirty="0">
                <a:solidFill>
                  <a:srgbClr val="C00000"/>
                </a:solidFill>
              </a:rPr>
              <a:t>doesn’t</a:t>
            </a:r>
            <a:r>
              <a:rPr lang="en-US" dirty="0"/>
              <a:t> even </a:t>
            </a:r>
            <a:r>
              <a:rPr lang="en-US" b="1" dirty="0">
                <a:solidFill>
                  <a:srgbClr val="C00000"/>
                </a:solidFill>
              </a:rPr>
              <a:t>reduce strikeouts</a:t>
            </a:r>
            <a:r>
              <a:rPr lang="en-US" dirty="0"/>
              <a:t> , possibly due to </a:t>
            </a:r>
            <a:r>
              <a:rPr lang="en-US" b="1" dirty="0">
                <a:solidFill>
                  <a:srgbClr val="C00000"/>
                </a:solidFill>
              </a:rPr>
              <a:t>mechanics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swing decisions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pitch quality</a:t>
            </a:r>
            <a:r>
              <a:rPr lang="en-US" dirty="0"/>
              <a:t>.</a:t>
            </a:r>
          </a:p>
          <a:p>
            <a:r>
              <a:rPr lang="en-US" dirty="0"/>
              <a:t>Not all succeed equally, and</a:t>
            </a:r>
          </a:p>
          <a:p>
            <a:r>
              <a:rPr lang="en-US" dirty="0"/>
              <a:t>The variation across players hints at deeper factors (</a:t>
            </a:r>
            <a:r>
              <a:rPr lang="en-US" b="1" dirty="0">
                <a:solidFill>
                  <a:srgbClr val="C00000"/>
                </a:solidFill>
              </a:rPr>
              <a:t>like swing mechanics).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6A1E0-5F31-5205-08B0-8899920ED35B}"/>
              </a:ext>
            </a:extLst>
          </p:cNvPr>
          <p:cNvSpPr txBox="1"/>
          <p:nvPr/>
        </p:nvSpPr>
        <p:spPr>
          <a:xfrm>
            <a:off x="174977" y="6500910"/>
            <a:ext cx="118420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Fox Sports. (2020, March 5). </a:t>
            </a:r>
            <a:r>
              <a:rPr lang="en-US" sz="1400" i="1" dirty="0"/>
              <a:t>Is fouling off pitches a skill?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https://www.foxsports.com/stories/mlb/is-fouling-off-pitches-a-skill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1EA15-35DC-3A57-BF9F-D45813E9E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65" y="1285444"/>
            <a:ext cx="5357915" cy="51266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70C036-DF91-95E7-54CD-00BAD7133BEE}"/>
              </a:ext>
            </a:extLst>
          </p:cNvPr>
          <p:cNvSpPr/>
          <p:nvPr/>
        </p:nvSpPr>
        <p:spPr>
          <a:xfrm>
            <a:off x="7924800" y="2686756"/>
            <a:ext cx="4053380" cy="2144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9B99D-5FAD-D6BF-A039-3C2C60C9178F}"/>
              </a:ext>
            </a:extLst>
          </p:cNvPr>
          <p:cNvSpPr/>
          <p:nvPr/>
        </p:nvSpPr>
        <p:spPr>
          <a:xfrm>
            <a:off x="7924800" y="3217333"/>
            <a:ext cx="4053380" cy="21166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0EA36-94AD-EB71-890B-40DA0BB1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234-A945-E1EA-93D9-10FBA34B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92000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2-Strike Fouls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6BB-C014-349E-690A-D9EF12C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825624"/>
            <a:ext cx="11155680" cy="4382135"/>
          </a:xfrm>
        </p:spPr>
        <p:txBody>
          <a:bodyPr/>
          <a:lstStyle/>
          <a:p>
            <a:r>
              <a:rPr lang="en-US" dirty="0"/>
              <a:t>Fouling off 2-strike pitches helps batters </a:t>
            </a:r>
            <a:r>
              <a:rPr lang="en-US" i="1" dirty="0">
                <a:solidFill>
                  <a:srgbClr val="C00000"/>
                </a:solidFill>
              </a:rPr>
              <a:t>extend at-bats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tired pitchers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C00000"/>
                </a:solidFill>
              </a:rPr>
              <a:t>increases on-base chances.</a:t>
            </a:r>
          </a:p>
          <a:p>
            <a:endParaRPr lang="en-US" dirty="0"/>
          </a:p>
          <a:p>
            <a:r>
              <a:rPr lang="en-US" dirty="0"/>
              <a:t>For pitchers, </a:t>
            </a:r>
            <a:r>
              <a:rPr lang="en-US" i="1" u="sng" dirty="0">
                <a:solidFill>
                  <a:srgbClr val="FF0000"/>
                </a:solidFill>
              </a:rPr>
              <a:t>preventing fouls </a:t>
            </a:r>
            <a:r>
              <a:rPr lang="en-US" dirty="0"/>
              <a:t>is key </a:t>
            </a:r>
            <a:r>
              <a:rPr lang="en-US" i="1" dirty="0"/>
              <a:t>to finishing counts and converting strikeouts</a:t>
            </a:r>
          </a:p>
          <a:p>
            <a:endParaRPr lang="en-US" dirty="0"/>
          </a:p>
          <a:p>
            <a:r>
              <a:rPr lang="en-US" dirty="0"/>
              <a:t>But how swing mechanics like </a:t>
            </a:r>
            <a:r>
              <a:rPr lang="en-US" dirty="0">
                <a:solidFill>
                  <a:srgbClr val="C00000"/>
                </a:solidFill>
              </a:rPr>
              <a:t>bat speed and swing length </a:t>
            </a:r>
            <a:r>
              <a:rPr lang="en-US" dirty="0"/>
              <a:t>affect this ability remains poorly understood.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0A408-DDF7-C880-FD92-0D798328D64D}"/>
              </a:ext>
            </a:extLst>
          </p:cNvPr>
          <p:cNvSpPr txBox="1"/>
          <p:nvPr/>
        </p:nvSpPr>
        <p:spPr>
          <a:xfrm>
            <a:off x="213360" y="5834846"/>
            <a:ext cx="11978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dirty="0"/>
              <a:t>Carleton, R. A. (2017, March 22). Baseball Therapy: The Secret Powers of the Foul Ball. Baseball Prospectus. </a:t>
            </a:r>
            <a:r>
              <a:rPr lang="en-US" sz="1400" dirty="0">
                <a:hlinkClick r:id="rId3"/>
              </a:rPr>
              <a:t>https://www.baseballprospectus.com/news/article/31525/baseball-therapy-the-secret-powers-of-the-foul-ball/</a:t>
            </a:r>
            <a:endParaRPr lang="en-US" sz="1400" dirty="0"/>
          </a:p>
          <a:p>
            <a:pPr algn="ctr"/>
            <a:r>
              <a:rPr lang="en-US" sz="1400" dirty="0"/>
              <a:t>Vock, D., &amp; Vock, L. (2018). Estimating the effect of plate discipline using a causal inference framework: An application of the G-computation algorithm. Journal of Quantitative Analysis in Sports, 14(1). </a:t>
            </a:r>
            <a:r>
              <a:rPr lang="en-US" sz="1400" dirty="0">
                <a:hlinkClick r:id="rId4"/>
              </a:rPr>
              <a:t>https://doi.org/10.1515/jqas-2016-0029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F890B-935A-5844-FC19-91F21BD3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D234-A945-E1EA-93D9-10FBA34B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92000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6BB-C014-349E-690A-D9EF12C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1" y="1825624"/>
            <a:ext cx="6142617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Quantify </a:t>
            </a:r>
            <a:r>
              <a:rPr lang="en-US" dirty="0"/>
              <a:t>how </a:t>
            </a:r>
            <a:r>
              <a:rPr lang="en-US" b="1" dirty="0">
                <a:solidFill>
                  <a:srgbClr val="C00000"/>
                </a:solidFill>
              </a:rPr>
              <a:t>bat speed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swing length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influence the likelihood of fouling off </a:t>
            </a:r>
            <a:r>
              <a:rPr lang="en-US" b="1" dirty="0">
                <a:solidFill>
                  <a:srgbClr val="C00000"/>
                </a:solidFill>
              </a:rPr>
              <a:t>2-strike pitches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/>
              <a:t>Evaluate</a:t>
            </a:r>
            <a:r>
              <a:rPr lang="en-US" dirty="0"/>
              <a:t> how </a:t>
            </a:r>
            <a:r>
              <a:rPr lang="en-US" b="1" dirty="0">
                <a:solidFill>
                  <a:srgbClr val="C00000"/>
                </a:solidFill>
              </a:rPr>
              <a:t>pitch 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 vertical/horizontal movement) interact with </a:t>
            </a:r>
            <a:r>
              <a:rPr lang="en-US" dirty="0">
                <a:solidFill>
                  <a:srgbClr val="C00000"/>
                </a:solidFill>
              </a:rPr>
              <a:t>swing mechanics </a:t>
            </a:r>
            <a:r>
              <a:rPr lang="en-US" dirty="0"/>
              <a:t>to shape fouling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5B8AC-3008-337E-C83B-FD07F288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74" y="2157462"/>
            <a:ext cx="4565725" cy="3429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277C4-9896-FF60-43F5-E175C646E883}"/>
              </a:ext>
            </a:extLst>
          </p:cNvPr>
          <p:cNvSpPr txBox="1"/>
          <p:nvPr/>
        </p:nvSpPr>
        <p:spPr>
          <a:xfrm>
            <a:off x="6476104" y="5721877"/>
            <a:ext cx="5390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Fox Sports. (2020, March 5). </a:t>
            </a:r>
            <a:r>
              <a:rPr lang="en-US" sz="1400" i="1" dirty="0"/>
              <a:t>Is fouling off pitches a skill?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https://www.foxsports.com/stories/mlb/is-fouling-off-pitches-a-skill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D890-4D55-3025-3045-24DCC0A1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5CD71-5B9D-684C-8AB4-1E1099CA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877D-9798-7141-2E45-F8AD6A73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864"/>
          </a:xfrm>
          <a:solidFill>
            <a:srgbClr val="92000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 of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9EB8-4C9B-434C-D376-6BACBE34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644" y="1942495"/>
            <a:ext cx="8174883" cy="4758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Independent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5434C-194D-63B6-7605-CF4C8F25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91" y="2528754"/>
            <a:ext cx="3667637" cy="1295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DAC491-0F56-E38C-4223-581C99B9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042" y="2525906"/>
            <a:ext cx="3629532" cy="1228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EA55CA-DAD6-CB71-C4C3-4C4F41D36EAA}"/>
              </a:ext>
            </a:extLst>
          </p:cNvPr>
          <p:cNvSpPr txBox="1"/>
          <p:nvPr/>
        </p:nvSpPr>
        <p:spPr>
          <a:xfrm>
            <a:off x="5122410" y="64491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https://baseballsavant.mlb.com/csv-docs</a:t>
            </a:r>
            <a:endParaRPr lang="en-US" dirty="0"/>
          </a:p>
        </p:txBody>
      </p:sp>
      <p:pic>
        <p:nvPicPr>
          <p:cNvPr id="4" name="Picture 2" descr="background-image">
            <a:extLst>
              <a:ext uri="{FF2B5EF4-FFF2-40B4-BE49-F238E27FC236}">
                <a16:creationId xmlns:a16="http://schemas.microsoft.com/office/drawing/2014/main" id="{0279D097-EAC1-6688-ADD4-90AAF5E7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r="1424" b="2"/>
          <a:stretch/>
        </p:blipFill>
        <p:spPr bwMode="auto">
          <a:xfrm>
            <a:off x="9419887" y="4155310"/>
            <a:ext cx="2483461" cy="1445323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B17D20-049E-3FFD-341B-EA3AA62DC4C6}"/>
              </a:ext>
            </a:extLst>
          </p:cNvPr>
          <p:cNvSpPr txBox="1"/>
          <p:nvPr/>
        </p:nvSpPr>
        <p:spPr>
          <a:xfrm>
            <a:off x="201473" y="2763297"/>
            <a:ext cx="3519045" cy="328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Dependent Variable</a:t>
            </a:r>
            <a:endParaRPr lang="en-US" sz="2800" kern="100" dirty="0">
              <a:solidFill>
                <a:srgbClr val="C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000" b="1" kern="100" dirty="0">
                <a:latin typeface="Segoe UI Symbol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Fouling off 2 Strike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Likelihood (Y):</a:t>
            </a:r>
          </a:p>
          <a:p>
            <a:pPr>
              <a:spcAft>
                <a:spcPts val="800"/>
              </a:spcAft>
            </a:pPr>
            <a:r>
              <a:rPr lang="en-US" dirty="0"/>
              <a:t>A binary outcome variable indicating whether a swing on a 2-strike pitch results in a foul ball (Y = 1) or not (Y = 0, which could be a miss, fair contact, or taken pitch)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influenced by pitch type, location,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and other factors.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0BB504-AE67-8214-3123-DD4BE64AA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042" y="3662361"/>
            <a:ext cx="5352667" cy="20618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6962F6-32BA-6EC3-2D9F-C1A7CF4CF9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0042" y="5629934"/>
            <a:ext cx="2676899" cy="8192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FD2C3-49FE-72BC-0833-A20B055B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BBB4-24FC-485E-94CA-CB7C649148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3667</Words>
  <Application>Microsoft Office PowerPoint</Application>
  <PresentationFormat>Widescreen</PresentationFormat>
  <Paragraphs>383</Paragraphs>
  <Slides>23</Slides>
  <Notes>19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Aptos</vt:lpstr>
      <vt:lpstr>Aptos Display</vt:lpstr>
      <vt:lpstr>Arial</vt:lpstr>
      <vt:lpstr>Avenir Next LT Pro</vt:lpstr>
      <vt:lpstr>Calibri</vt:lpstr>
      <vt:lpstr>Saira Extra Condensed</vt:lpstr>
      <vt:lpstr>Segoe UI Emoji</vt:lpstr>
      <vt:lpstr>Segoe UI Symbol</vt:lpstr>
      <vt:lpstr>Symbol</vt:lpstr>
      <vt:lpstr>Times New Roman</vt:lpstr>
      <vt:lpstr>Office Theme</vt:lpstr>
      <vt:lpstr>    </vt:lpstr>
      <vt:lpstr>What’s New in MLB Tracking </vt:lpstr>
      <vt:lpstr>Statcast Ball Tracking Data: Raising New Questions</vt:lpstr>
      <vt:lpstr> Connecticut Sports Analytics Symposium (CSAS) </vt:lpstr>
      <vt:lpstr>Why Investigate Swing Mechanics in 2‑Strike Fouling?</vt:lpstr>
      <vt:lpstr>Why Investigate Swing Mechanics in 2‑Strike Fouling?</vt:lpstr>
      <vt:lpstr>Why 2-Strike Fouls Matter?</vt:lpstr>
      <vt:lpstr>Research Objectives</vt:lpstr>
      <vt:lpstr>Variable of Interests</vt:lpstr>
      <vt:lpstr>Research Design and Data Collection</vt:lpstr>
      <vt:lpstr>Workflow follows a structured process to ensure accurate causal estimates (Lundberg et al., 2021)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Github Code &amp; References </vt:lpstr>
      <vt:lpstr>PowerPoint Presentation</vt:lpstr>
      <vt:lpstr>Data Sampling Justification</vt:lpstr>
      <vt:lpstr> Statistical Analysis – Bayesian Modeling 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Olubayode, Ebenezer O.</dc:creator>
  <cp:lastModifiedBy>Olubayode, Ebenezer O.</cp:lastModifiedBy>
  <cp:revision>2</cp:revision>
  <dcterms:created xsi:type="dcterms:W3CDTF">2025-06-17T02:36:04Z</dcterms:created>
  <dcterms:modified xsi:type="dcterms:W3CDTF">2025-06-25T02:23:48Z</dcterms:modified>
</cp:coreProperties>
</file>