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B62A-15F7-430B-8189-5216B563887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9E8C-B82C-4146-8F79-492699F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9E8C-B82C-4146-8F79-492699F54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4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" TargetMode="External"/><Relationship Id="rId2" Type="http://schemas.openxmlformats.org/officeDocument/2006/relationships/hyperlink" Target="https://www.forbes.com/lists/mlb-valu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galactic.com/info/U.S._cities_with_teams_from_four_major_league_spor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7F4B3-D54B-FEAB-4E0D-412CCB5C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4660952" cy="2715985"/>
          </a:xfrm>
        </p:spPr>
        <p:txBody>
          <a:bodyPr>
            <a:normAutofit/>
          </a:bodyPr>
          <a:lstStyle/>
          <a:p>
            <a:pPr algn="ctr">
              <a:tabLst>
                <a:tab pos="3546475" algn="l"/>
              </a:tabLst>
            </a:pP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Recommendation for MLB Expansion City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52B22-CE3C-9C6F-DC59-5F481463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3718188"/>
            <a:ext cx="4642407" cy="1910440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/>
              <a:t>Data-Driven Analysis and Prediction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i="1" dirty="0"/>
              <a:t>Ebenezer Olubayode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of a baseball team&#10;&#10;Description automatically generated">
            <a:extLst>
              <a:ext uri="{FF2B5EF4-FFF2-40B4-BE49-F238E27FC236}">
                <a16:creationId xmlns:a16="http://schemas.microsoft.com/office/drawing/2014/main" id="{DC010B2D-5057-34D9-A6F0-90960063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2501"/>
            <a:ext cx="5209592" cy="5105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1283-5FB6-9315-540B-DCEBB59B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46809"/>
            <a:ext cx="10995659" cy="1077849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Features Importance and Impacts on  MLB Revenue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E0D1AF0C-F4D7-4F33-2402-8B71C0687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40" y="2247091"/>
            <a:ext cx="4023359" cy="40626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Standardized Coefficient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 the relative importance of features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Larger absolute values indicate stronger effects on revenue.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Unstandardized Coefficient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actual impact of each feature on revenue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P-Value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Indicates the statistical significance of the feature: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 &lt; 0.05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Statistically significant.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 ≥ 0.05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Not statistically significant.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Clearly labels each feature as ‘Significant’ or ‘Not Significant’  based on the p-value.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31E0BA2-51E5-153E-2996-B829E6011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44422"/>
              </p:ext>
            </p:extLst>
          </p:nvPr>
        </p:nvGraphicFramePr>
        <p:xfrm>
          <a:off x="4648200" y="2401435"/>
          <a:ext cx="6995160" cy="377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17">
                  <a:extLst>
                    <a:ext uri="{9D8B030D-6E8A-4147-A177-3AD203B41FA5}">
                      <a16:colId xmlns:a16="http://schemas.microsoft.com/office/drawing/2014/main" val="1589444558"/>
                    </a:ext>
                  </a:extLst>
                </a:gridCol>
                <a:gridCol w="1263309">
                  <a:extLst>
                    <a:ext uri="{9D8B030D-6E8A-4147-A177-3AD203B41FA5}">
                      <a16:colId xmlns:a16="http://schemas.microsoft.com/office/drawing/2014/main" val="1390551275"/>
                    </a:ext>
                  </a:extLst>
                </a:gridCol>
                <a:gridCol w="1729397">
                  <a:extLst>
                    <a:ext uri="{9D8B030D-6E8A-4147-A177-3AD203B41FA5}">
                      <a16:colId xmlns:a16="http://schemas.microsoft.com/office/drawing/2014/main" val="2019908407"/>
                    </a:ext>
                  </a:extLst>
                </a:gridCol>
                <a:gridCol w="1153877">
                  <a:extLst>
                    <a:ext uri="{9D8B030D-6E8A-4147-A177-3AD203B41FA5}">
                      <a16:colId xmlns:a16="http://schemas.microsoft.com/office/drawing/2014/main" val="4005335763"/>
                    </a:ext>
                  </a:extLst>
                </a:gridCol>
                <a:gridCol w="1120760">
                  <a:extLst>
                    <a:ext uri="{9D8B030D-6E8A-4147-A177-3AD203B41FA5}">
                      <a16:colId xmlns:a16="http://schemas.microsoft.com/office/drawing/2014/main" val="977094323"/>
                    </a:ext>
                  </a:extLst>
                </a:gridCol>
              </a:tblGrid>
              <a:tr h="409936">
                <a:tc>
                  <a:txBody>
                    <a:bodyPr/>
                    <a:lstStyle/>
                    <a:p>
                      <a:r>
                        <a:rPr lang="en-US" sz="1000" b="1"/>
                        <a:t>Features 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Standardized Coefficient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Unstandardized Coefficient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P-Value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Significance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3315961414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City Population Estimate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25840500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1.086862e+01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0.367946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1695799242"/>
                  </a:ext>
                </a:extLst>
              </a:tr>
              <a:tr h="409936">
                <a:tc>
                  <a:txBody>
                    <a:bodyPr/>
                    <a:lstStyle/>
                    <a:p>
                      <a:r>
                        <a:rPr lang="en-US" sz="1000" b="1"/>
                        <a:t>Median Household Income (City)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10282910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4.634968e+02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0.537526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983914918"/>
                  </a:ext>
                </a:extLst>
              </a:tr>
              <a:tr h="409936">
                <a:tc>
                  <a:txBody>
                    <a:bodyPr/>
                    <a:lstStyle/>
                    <a:p>
                      <a:r>
                        <a:rPr lang="en-US" sz="1000" b="1"/>
                        <a:t>Metropolitan Population Estimate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17653830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3.816077e+00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0.689971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958570666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NFL Count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923996.4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-7.229860e+06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0.410123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1213651220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NBA Count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14038120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1.270969e+07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0.581616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1401635698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NHL Count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-25795520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-4.048852e+07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0.030477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YES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2279899499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MLS Count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33184880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4.566937e+07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0.780204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3581568109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AAA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30937830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7.229821e+07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0.056851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3637402405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AA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17571270</a:t>
                      </a:r>
                      <a:endParaRPr lang="en-US" sz="1000" b="1" dirty="0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3.798088e+07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0.329891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388435281"/>
                  </a:ext>
                </a:extLst>
              </a:tr>
              <a:tr h="281726">
                <a:tc>
                  <a:txBody>
                    <a:bodyPr/>
                    <a:lstStyle/>
                    <a:p>
                      <a:r>
                        <a:rPr lang="en-US" sz="1000" b="1"/>
                        <a:t>A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8691899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8.346709e+06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0.609195</a:t>
                      </a:r>
                      <a:endParaRPr lang="en-US" sz="1000" b="1" dirty="0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NO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1406662532"/>
                  </a:ext>
                </a:extLst>
              </a:tr>
              <a:tr h="294229">
                <a:tc>
                  <a:txBody>
                    <a:bodyPr/>
                    <a:lstStyle/>
                    <a:p>
                      <a:r>
                        <a:rPr lang="en-US" sz="1000" b="1"/>
                        <a:t>Total_Pro_league</a:t>
                      </a:r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3789407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1.066068e+07</a:t>
                      </a:r>
                    </a:p>
                  </a:txBody>
                  <a:tcPr marL="59383" marR="59383" marT="29691" marB="29691" anchor="ctr"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0.004223</a:t>
                      </a:r>
                      <a:endParaRPr lang="en-US" sz="1000" b="1"/>
                    </a:p>
                  </a:txBody>
                  <a:tcPr marL="47679" marR="47679" marT="23840" marB="2384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YES</a:t>
                      </a:r>
                    </a:p>
                  </a:txBody>
                  <a:tcPr marL="47679" marR="47679" marT="23840" marB="23840"/>
                </a:tc>
                <a:extLst>
                  <a:ext uri="{0D108BD9-81ED-4DB2-BD59-A6C34878D82A}">
                    <a16:rowId xmlns:a16="http://schemas.microsoft.com/office/drawing/2014/main" val="2479307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3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E1BB-C77D-C2CF-535A-A07325ED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Model Equation/</a:t>
            </a:r>
            <a:r>
              <a:rPr lang="en-US" dirty="0" err="1"/>
              <a:t>Perfromance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38C01-A8DC-C53C-D5DB-702E79A68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1" y="1727200"/>
                <a:ext cx="10995660" cy="48564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𝑴𝑳𝑩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𝑹𝒆𝒗𝒆𝒏𝒖𝒆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=2.067105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1.086862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City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Population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Estimate</m:t>
                        </m:r>
                      </m:e>
                    </m:d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463.4968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Median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Household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Income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City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3.816077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Metropolitan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Population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Estimate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7.229860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NFL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Count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1.270969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NBA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Count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4.048852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NHL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Coun</m:t>
                        </m:r>
                        <m:r>
                          <m:rPr>
                            <m:nor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4.566937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MLS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Count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7.229821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AAA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3.798088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AA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8.346709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800" b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1.066068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𝒕𝒐𝒕𝒂𝒍</m:t>
                        </m:r>
                        <m:r>
                          <m:rPr>
                            <m:lit/>
                          </m:r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𝑷𝒓𝒐</m:t>
                        </m:r>
                        <m:r>
                          <m:rPr>
                            <m:lit/>
                          </m:r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𝒍𝒆𝒂𝒈𝒖𝒆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Model Performance</a:t>
                </a:r>
              </a:p>
              <a:p>
                <a:r>
                  <a:rPr lang="en-US" sz="1800" dirty="0"/>
                  <a:t>R-squared: 0.59</a:t>
                </a:r>
              </a:p>
              <a:p>
                <a:r>
                  <a:rPr lang="en-US" sz="1800" dirty="0"/>
                  <a:t>The model explains approximately 59% of the variance in MLB team revenue.</a:t>
                </a:r>
              </a:p>
              <a:p>
                <a:r>
                  <a:rPr lang="en-US" sz="1800" dirty="0"/>
                  <a:t>Mean Squared Error (MSE): $3.6 x10^15</a:t>
                </a:r>
              </a:p>
              <a:p>
                <a:r>
                  <a:rPr lang="en-US" sz="1800" dirty="0"/>
                  <a:t>The average squared difference between predicted and actual revenues.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38C01-A8DC-C53C-D5DB-702E79A68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1" y="1727200"/>
                <a:ext cx="10995660" cy="4856480"/>
              </a:xfrm>
              <a:blipFill>
                <a:blip r:embed="rId2"/>
                <a:stretch>
                  <a:fillRect l="-499" t="-8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63AAC-8E03-340B-6058-6033A571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862127" cy="1673254"/>
          </a:xfrm>
        </p:spPr>
        <p:txBody>
          <a:bodyPr>
            <a:normAutofit/>
          </a:bodyPr>
          <a:lstStyle/>
          <a:p>
            <a:r>
              <a:rPr lang="en-US" sz="4400" dirty="0"/>
              <a:t>Interpretations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15E3747-A113-B74C-2BDE-F42AF94B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3" b="3"/>
          <a:stretch/>
        </p:blipFill>
        <p:spPr>
          <a:xfrm>
            <a:off x="448003" y="2899534"/>
            <a:ext cx="5448300" cy="3162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9374-55EE-434C-FFA1-FD3424DD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234" y="952499"/>
            <a:ext cx="5448300" cy="535719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Population as a Revenue Driver</a:t>
            </a:r>
            <a:r>
              <a:rPr lang="en-US" sz="15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500" b="1" dirty="0"/>
              <a:t>City Population Estimate</a:t>
            </a:r>
            <a:r>
              <a:rPr lang="en-US" sz="1500" dirty="0"/>
              <a:t> has the strongest positive influence on MLB revenue, underscoring the importance of targeting larger markets for MLB expansion or team success.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Economic Factors </a:t>
            </a:r>
            <a:r>
              <a:rPr lang="en-US" sz="15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While </a:t>
            </a:r>
            <a:r>
              <a:rPr lang="en-US" sz="1500" b="1" dirty="0"/>
              <a:t>Median Household Income (City)</a:t>
            </a:r>
            <a:r>
              <a:rPr lang="en-US" sz="1500" dirty="0"/>
              <a:t> shows a positive impact, it is not statistically significant, indicating that revenue depends more on population size than local income levels.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Professional Sports Competition (Market Saturation)</a:t>
            </a:r>
            <a:r>
              <a:rPr lang="en-US" sz="15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500" b="1" dirty="0"/>
              <a:t>NHL Count</a:t>
            </a:r>
            <a:r>
              <a:rPr lang="en-US" sz="1500" dirty="0"/>
              <a:t> negatively impacts revenue the most among competing leagues ($-40.49M per additional team), highlighting the challenges MLB faces in hockey-dominated markets.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Conversely, </a:t>
            </a:r>
            <a:r>
              <a:rPr lang="en-US" sz="1500" b="1" dirty="0"/>
              <a:t>MLS Count</a:t>
            </a:r>
            <a:r>
              <a:rPr lang="en-US" sz="1500" dirty="0"/>
              <a:t> shows a positive (though not statistically significant) correlation, suggesting soccer may complement rather than compete with MLB in some cities.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49A2E-56EA-095A-2E09-0672EB20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C829D-61FF-E891-7DA5-A3A9C850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90" y="836825"/>
            <a:ext cx="10995659" cy="59404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Interpretations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4596-0E2D-853F-04E4-C03FAA3E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45021"/>
            <a:ext cx="5873180" cy="476467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Total Professional Teams as a Cultural Indicator</a:t>
            </a:r>
            <a:r>
              <a:rPr lang="en-US" sz="14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Cities with a higher </a:t>
            </a:r>
            <a:r>
              <a:rPr lang="en-US" sz="1400" b="1" dirty="0" err="1"/>
              <a:t>total_Pro_league</a:t>
            </a:r>
            <a:r>
              <a:rPr lang="en-US" sz="1400" dirty="0"/>
              <a:t> (count of NFL, NBA, NHL, MLS, and MLB teams) demonstrate a positive revenue impact ($10.66M per additional team), indicating that a vibrant sports culture benefits MLB.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Minor League Baseball (MiLB) Presence</a:t>
            </a:r>
            <a:r>
              <a:rPr lang="en-US" sz="14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AAA Teams</a:t>
            </a:r>
            <a:r>
              <a:rPr lang="en-US" sz="1400" dirty="0"/>
              <a:t> provide the strongest minor league contribution to revenue ($72.30M per team), emphasizing the importance of top-tier minor league systems in developing fan engagement and talent pipeline.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Insights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Expansion into larger markets with established sports cultures and a strong minor league presence (especially AAA) is likely to maximize revenue potential.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Cities with fewer NHL teams may offer less competition for MLB fan engagement and higher revenue opportunities.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217C14D-9DE3-991C-A973-8BD2118F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746"/>
          <a:stretch/>
        </p:blipFill>
        <p:spPr>
          <a:xfrm>
            <a:off x="6421821" y="2412462"/>
            <a:ext cx="5141528" cy="3660028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B65F052-B7CE-4E71-B2D6-9D9EF215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92B79-6895-415D-A293-502CBF7E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6652970" cy="688638"/>
          </a:xfrm>
        </p:spPr>
        <p:txBody>
          <a:bodyPr>
            <a:normAutofit/>
          </a:bodyPr>
          <a:lstStyle/>
          <a:p>
            <a:r>
              <a:rPr lang="en-US" sz="4400" dirty="0"/>
              <a:t>TOP 10 Cities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B3D145-119F-40C1-AA84-CDAE7C23F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46B64F80-B941-44AF-F241-65D06096A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41" y="1797269"/>
            <a:ext cx="6652969" cy="43008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Among the 385 cities selected 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New York, Frisco, and Los Angeles dominate due to their combination of market size and/or economic strength.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Cities like Carson, Washington, and San Jose rank lower, reflecting their more saturated markets or limited population bases.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 dirty="0"/>
              <a:t>Smaller cities like Frisco and Sugar Land have lower populations but rank high in revenue due to higher median incomes.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Los Angeles, Minneapolis–St. Paul, and Nashville cluster near the top, balancing population and income.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graph of blue and grey bars&#10;&#10;Description automatically generated with medium confidence">
            <a:extLst>
              <a:ext uri="{FF2B5EF4-FFF2-40B4-BE49-F238E27FC236}">
                <a16:creationId xmlns:a16="http://schemas.microsoft.com/office/drawing/2014/main" id="{5B967D5C-914F-ED36-4743-2B3637496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990051"/>
            <a:ext cx="4094069" cy="2319440"/>
          </a:xfrm>
          <a:prstGeom prst="rect">
            <a:avLst/>
          </a:prstGeom>
        </p:spPr>
      </p:pic>
      <p:pic>
        <p:nvPicPr>
          <p:cNvPr id="11" name="Picture 10" descr="A graph of a number of cities&#10;&#10;Description automatically generated">
            <a:extLst>
              <a:ext uri="{FF2B5EF4-FFF2-40B4-BE49-F238E27FC236}">
                <a16:creationId xmlns:a16="http://schemas.microsoft.com/office/drawing/2014/main" id="{F29BF2F8-CF44-F963-EB75-27220528C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3566370"/>
            <a:ext cx="4178300" cy="24345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B61BC2-0EA2-4A47-9750-E07DF7EB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8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4D889-3885-2893-6A6F-0B63632D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709" y="818316"/>
            <a:ext cx="7428711" cy="19798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CITIES WITH POSSIBLE REVENUE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7BD7-957E-7AE0-3535-EA7EB670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2511"/>
            <a:ext cx="9408593" cy="508718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800" b="1" dirty="0"/>
          </a:p>
          <a:p>
            <a:pPr marL="0" indent="0">
              <a:lnSpc>
                <a:spcPct val="110000"/>
              </a:lnSpc>
              <a:buNone/>
            </a:pPr>
            <a:endParaRPr lang="en-US" sz="1800" b="1" dirty="0"/>
          </a:p>
          <a:p>
            <a:pPr marL="0" indent="0">
              <a:lnSpc>
                <a:spcPct val="110000"/>
              </a:lnSpc>
              <a:buNone/>
            </a:pPr>
            <a:endParaRPr lang="en-US" sz="1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New York Leads by a Wide Margin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Predicted MLB Revenue</a:t>
            </a:r>
            <a:r>
              <a:rPr lang="en-US" sz="1800" dirty="0"/>
              <a:t>: $424.96M.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Population: 8.55M with moderate median income ($67K).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Despite already being a saturated market, New York’s size and economic activity still make it the top candidate.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Frisco as a High Revenue Candidate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Predicted Revenue</a:t>
            </a:r>
            <a:r>
              <a:rPr lang="en-US" sz="1800" dirty="0"/>
              <a:t>: $386.89M, ranking 2nd.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Despite its smaller population (154K), Frisco benefits from a </a:t>
            </a:r>
            <a:r>
              <a:rPr lang="en-US" sz="1800" b="1" dirty="0"/>
              <a:t>high median household income ($116.88K)</a:t>
            </a:r>
            <a:r>
              <a:rPr lang="en-US" sz="1800" dirty="0"/>
              <a:t>, indicating significant spending power in the region.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1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1301C-E5EE-A250-BEDF-A07482A20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23959-CD95-2673-825D-6ABAB0398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4774-7CC1-2768-4058-7F507018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709" y="818316"/>
            <a:ext cx="7428711" cy="19798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CITIES WITH POSSIBLE REVENUE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92DE87-1CC1-D68B-D4DF-A7988C028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2C65-1EA5-BE62-C5E3-9FBAB408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2511"/>
            <a:ext cx="11376047" cy="508718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800" b="1" dirty="0"/>
          </a:p>
          <a:p>
            <a:pPr marL="0" indent="0">
              <a:lnSpc>
                <a:spcPct val="110000"/>
              </a:lnSpc>
              <a:buNone/>
            </a:pPr>
            <a:endParaRPr lang="en-US" sz="1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Los Angeles Stands Out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With a </a:t>
            </a:r>
            <a:r>
              <a:rPr lang="en-US" sz="1800" b="1" dirty="0"/>
              <a:t>large population (3.97M)</a:t>
            </a:r>
            <a:r>
              <a:rPr lang="en-US" sz="1800" dirty="0"/>
              <a:t> and strong economic activity, Los Angeles ranks 3rd with </a:t>
            </a:r>
            <a:r>
              <a:rPr lang="en-US" sz="1800" b="1" dirty="0"/>
              <a:t>$380.33M in predicted revenue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However, this market may already be saturated with other professional sports teams.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Cities with Balanced Growth Potential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Columbus ($378.18M)</a:t>
            </a:r>
            <a:r>
              <a:rPr lang="en-US" sz="1800" dirty="0"/>
              <a:t>, </a:t>
            </a:r>
            <a:r>
              <a:rPr lang="en-US" sz="1800" b="1" dirty="0"/>
              <a:t>Nashville ($377.94M)</a:t>
            </a:r>
            <a:r>
              <a:rPr lang="en-US" sz="1800" dirty="0"/>
              <a:t>, and </a:t>
            </a:r>
            <a:r>
              <a:rPr lang="en-US" sz="1800" b="1" dirty="0"/>
              <a:t>Minneapolis–St. Paul ($375.81M)</a:t>
            </a:r>
            <a:r>
              <a:rPr lang="en-US" sz="1800" dirty="0"/>
              <a:t> rank 4th, 5th, and 6th, respectively, combining </a:t>
            </a:r>
            <a:r>
              <a:rPr lang="en-US" sz="1800" b="1" dirty="0"/>
              <a:t>moderate population and income levels</a:t>
            </a:r>
            <a:r>
              <a:rPr lang="en-US" sz="1800" dirty="0"/>
              <a:t> with potential for additional sports market penetration.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Smaller Markets with High Income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Sugar Land ($364.28M)</a:t>
            </a:r>
            <a:r>
              <a:rPr lang="en-US" sz="1800" dirty="0"/>
              <a:t>: Although the population is small (88K), its high median income ($123.26K) elevates its potential revenue.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0E9B76-3575-38CD-7EFD-ECBE3DB6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6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6953-C0A0-1249-1C11-76360D48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CITIES AND CONTRIBUTOR FACTORS</a:t>
            </a:r>
          </a:p>
        </p:txBody>
      </p:sp>
      <p:pic>
        <p:nvPicPr>
          <p:cNvPr id="7" name="Picture 6" descr="A graph with green and black bars&#10;&#10;Description automatically generated">
            <a:extLst>
              <a:ext uri="{FF2B5EF4-FFF2-40B4-BE49-F238E27FC236}">
                <a16:creationId xmlns:a16="http://schemas.microsoft.com/office/drawing/2014/main" id="{EC1C05E2-6FD7-02FF-BEE7-15979DDF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22" y="2028824"/>
            <a:ext cx="3723045" cy="2106295"/>
          </a:xfrm>
          <a:prstGeom prst="rect">
            <a:avLst/>
          </a:prstGeom>
        </p:spPr>
      </p:pic>
      <p:pic>
        <p:nvPicPr>
          <p:cNvPr id="9" name="Picture 8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9B9CA194-14C4-4E4B-7CF7-F81AB9BE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33" y="2192178"/>
            <a:ext cx="3484007" cy="1779588"/>
          </a:xfrm>
          <a:prstGeom prst="rect">
            <a:avLst/>
          </a:prstGeom>
        </p:spPr>
      </p:pic>
      <p:pic>
        <p:nvPicPr>
          <p:cNvPr id="11" name="Picture 10" descr="A graph with green and red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F6E76966-A902-351C-1553-1CF5FE381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90" y="4135119"/>
            <a:ext cx="3484007" cy="2011680"/>
          </a:xfrm>
          <a:prstGeom prst="rect">
            <a:avLst/>
          </a:prstGeom>
        </p:spPr>
      </p:pic>
      <p:pic>
        <p:nvPicPr>
          <p:cNvPr id="13" name="Picture 12" descr="A graph with green and red squares&#10;&#10;Description automatically generated">
            <a:extLst>
              <a:ext uri="{FF2B5EF4-FFF2-40B4-BE49-F238E27FC236}">
                <a16:creationId xmlns:a16="http://schemas.microsoft.com/office/drawing/2014/main" id="{0D98DF67-5B37-A25D-7D5C-A85075342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67" y="4135120"/>
            <a:ext cx="3364577" cy="2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DED4-39D0-4D5D-7301-AB1CF76A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E8D7-39BC-08A0-1C3D-4FAC1126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Prioritize Large Cities with Untapped Potential</a:t>
            </a:r>
          </a:p>
          <a:p>
            <a:r>
              <a:rPr lang="en-US" b="1" dirty="0"/>
              <a:t>Nashville, Columbus, and Minneapolis–St. Paul </a:t>
            </a:r>
            <a:r>
              <a:rPr lang="en-US" dirty="0"/>
              <a:t>provide strong growth opportunities with moderate population sizes and spending power.</a:t>
            </a:r>
          </a:p>
          <a:p>
            <a:r>
              <a:rPr lang="en-US" dirty="0"/>
              <a:t>These cities also face less saturation compared to </a:t>
            </a:r>
            <a:r>
              <a:rPr lang="en-US" b="1" dirty="0"/>
              <a:t>New York and Los Angeles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Consider High-Income, Smaller Markets</a:t>
            </a:r>
          </a:p>
          <a:p>
            <a:r>
              <a:rPr lang="en-US" dirty="0"/>
              <a:t>Cities like </a:t>
            </a:r>
            <a:r>
              <a:rPr lang="en-US" b="1" dirty="0"/>
              <a:t>Frisco and Sugar Land</a:t>
            </a:r>
            <a:r>
              <a:rPr lang="en-US" dirty="0"/>
              <a:t> highlight the potential of affluent </a:t>
            </a:r>
            <a:r>
              <a:rPr lang="en-US" b="1" dirty="0"/>
              <a:t>but smaller markets</a:t>
            </a:r>
            <a:r>
              <a:rPr lang="en-US" dirty="0"/>
              <a:t>. Their high </a:t>
            </a:r>
            <a:r>
              <a:rPr lang="en-US" b="1" dirty="0"/>
              <a:t>spending power compensates </a:t>
            </a:r>
            <a:r>
              <a:rPr lang="en-US" dirty="0"/>
              <a:t>for their lower </a:t>
            </a:r>
            <a:r>
              <a:rPr lang="en-US" b="1" dirty="0"/>
              <a:t>population bases.</a:t>
            </a:r>
          </a:p>
          <a:p>
            <a:pPr marL="0" indent="0">
              <a:buNone/>
            </a:pPr>
            <a:r>
              <a:rPr lang="en-US" b="1" dirty="0"/>
              <a:t>Account for Market Saturation</a:t>
            </a:r>
            <a:r>
              <a:rPr lang="en-US" dirty="0"/>
              <a:t>:</a:t>
            </a:r>
          </a:p>
          <a:p>
            <a:r>
              <a:rPr lang="en-US" dirty="0"/>
              <a:t>While cities like </a:t>
            </a:r>
            <a:r>
              <a:rPr lang="en-US" b="1" dirty="0"/>
              <a:t>New York and Los Angeles </a:t>
            </a:r>
            <a:r>
              <a:rPr lang="en-US" dirty="0"/>
              <a:t>generate </a:t>
            </a:r>
            <a:r>
              <a:rPr lang="en-US" b="1" dirty="0"/>
              <a:t>high predicted revenues</a:t>
            </a:r>
            <a:r>
              <a:rPr lang="en-US" dirty="0"/>
              <a:t>, their existing </a:t>
            </a:r>
            <a:r>
              <a:rPr lang="en-US" b="1" dirty="0"/>
              <a:t>sports saturation </a:t>
            </a:r>
            <a:r>
              <a:rPr lang="en-US" dirty="0"/>
              <a:t>may limit opportunities for additional MLB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3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448-67D8-A800-9288-5F3F608E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9C43-3EA0-471A-9B1F-428FC3B9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metrics would also be helpful for </a:t>
            </a:r>
            <a:r>
              <a:rPr lang="en-US"/>
              <a:t>further analysis </a:t>
            </a:r>
            <a:endParaRPr lang="en-US" dirty="0"/>
          </a:p>
          <a:p>
            <a:endParaRPr lang="en-US" dirty="0"/>
          </a:p>
          <a:p>
            <a:r>
              <a:rPr lang="en-US" dirty="0"/>
              <a:t>Fan Engagement Metrics</a:t>
            </a:r>
          </a:p>
          <a:p>
            <a:r>
              <a:rPr lang="en-US" dirty="0"/>
              <a:t>Sponsorship and Partnership Deals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3A994-C0D0-D95B-1B95-5BD09B1F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Problem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17FA-C224-F11F-C813-E440EF45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47524"/>
            <a:ext cx="4937760" cy="44317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1198563" algn="l"/>
              </a:tabLst>
            </a:pPr>
            <a:r>
              <a:rPr lang="en-US" sz="1800" b="1" dirty="0"/>
              <a:t>Goal: </a:t>
            </a:r>
            <a:r>
              <a:rPr lang="en-US" sz="1800" dirty="0"/>
              <a:t>Identifying most profitable and stable intercontinental city for a new MLB franchise via data-driven insights</a:t>
            </a:r>
          </a:p>
          <a:p>
            <a:pPr marL="0" indent="0">
              <a:lnSpc>
                <a:spcPct val="110000"/>
              </a:lnSpc>
              <a:buNone/>
              <a:tabLst>
                <a:tab pos="1198563" algn="l"/>
              </a:tabLst>
            </a:pPr>
            <a:endParaRPr lang="en-US" sz="1800" b="1" dirty="0"/>
          </a:p>
          <a:p>
            <a:pPr marL="0" indent="0">
              <a:lnSpc>
                <a:spcPct val="110000"/>
              </a:lnSpc>
              <a:buNone/>
              <a:tabLst>
                <a:tab pos="1198563" algn="l"/>
              </a:tabLst>
            </a:pPr>
            <a:r>
              <a:rPr lang="en-US" sz="1800" b="1" dirty="0"/>
              <a:t>Success Metrics Could Include:</a:t>
            </a:r>
          </a:p>
          <a:p>
            <a:pPr>
              <a:lnSpc>
                <a:spcPct val="110000"/>
              </a:lnSpc>
              <a:tabLst>
                <a:tab pos="1198563" algn="l"/>
              </a:tabLst>
            </a:pPr>
            <a:r>
              <a:rPr lang="en-US" sz="1800" dirty="0"/>
              <a:t>Population size and growth potential</a:t>
            </a:r>
          </a:p>
          <a:p>
            <a:pPr>
              <a:lnSpc>
                <a:spcPct val="110000"/>
              </a:lnSpc>
              <a:tabLst>
                <a:tab pos="1198563" algn="l"/>
              </a:tabLst>
            </a:pPr>
            <a:r>
              <a:rPr lang="en-US" sz="1800" dirty="0"/>
              <a:t>Economic Factors e.g. Median Household Income</a:t>
            </a:r>
          </a:p>
          <a:p>
            <a:pPr>
              <a:lnSpc>
                <a:spcPct val="110000"/>
              </a:lnSpc>
              <a:tabLst>
                <a:tab pos="1198563" algn="l"/>
              </a:tabLst>
            </a:pPr>
            <a:r>
              <a:rPr lang="en-US" sz="1800" dirty="0"/>
              <a:t>Sports Market Saturation (Other Pro League)</a:t>
            </a:r>
          </a:p>
          <a:p>
            <a:pPr>
              <a:lnSpc>
                <a:spcPct val="110000"/>
              </a:lnSpc>
              <a:tabLst>
                <a:tab pos="1198563" algn="l"/>
              </a:tabLst>
            </a:pPr>
            <a:r>
              <a:rPr lang="en-US" sz="1800" dirty="0"/>
              <a:t>Existing Baseball Ecosystem (Minor League Teams)</a:t>
            </a:r>
          </a:p>
          <a:p>
            <a:pPr>
              <a:lnSpc>
                <a:spcPct val="110000"/>
              </a:lnSpc>
              <a:tabLst>
                <a:tab pos="1198563" algn="l"/>
              </a:tabLst>
            </a:pPr>
            <a:endParaRPr lang="en-US" sz="1800" dirty="0"/>
          </a:p>
        </p:txBody>
      </p:sp>
      <p:pic>
        <p:nvPicPr>
          <p:cNvPr id="5" name="Picture 4" descr="A finger pointing at a map&#10;&#10;Description automatically generated">
            <a:extLst>
              <a:ext uri="{FF2B5EF4-FFF2-40B4-BE49-F238E27FC236}">
                <a16:creationId xmlns:a16="http://schemas.microsoft.com/office/drawing/2014/main" id="{3D281E38-E4F1-E299-1051-789B2E2B7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" r="1" b="17375"/>
          <a:stretch/>
        </p:blipFill>
        <p:spPr>
          <a:xfrm>
            <a:off x="5618480" y="2412465"/>
            <a:ext cx="5669280" cy="366002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7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0DB-F43F-9F6F-3EFB-4E7BB5E3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F65E-1377-7A67-93B2-C4ADD26B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https://www.forbes.com/lists/mlb-valuations/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https://www.census.gov/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https://infogalactic.com/info/U.S._cities_with_teams_from_four_major_league_sports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0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9EF84-97AF-4F41-0E39-9BC7A0F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/>
              <a:t>DATA COLLECTION &amp; SOURCES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C005-BE73-C71C-B4BE-83DC9FC2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944423"/>
            <a:ext cx="6434244" cy="412626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Data was collected for both </a:t>
            </a:r>
            <a:r>
              <a:rPr lang="en-US" sz="1800" b="1" dirty="0"/>
              <a:t>cities with existing 30 MLB teams </a:t>
            </a:r>
            <a:r>
              <a:rPr lang="en-US" sz="1800" dirty="0"/>
              <a:t>and </a:t>
            </a:r>
            <a:r>
              <a:rPr lang="en-US" sz="1800" b="1" dirty="0"/>
              <a:t>385 cities with and without MLB teams </a:t>
            </a:r>
            <a:r>
              <a:rPr lang="en-US" sz="1800" dirty="0"/>
              <a:t>to identify patterns and evaluate potential markets for expansion, covering metrics such as: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Population size (city and metro).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Median household income.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Total revenue of MLB teams.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Minor league and other sports teams (NFL, NBA, NHL, MLS)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Presence of minor league teams (AAA, AA, A).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Sources; </a:t>
            </a:r>
            <a:r>
              <a:rPr lang="en-US" sz="1800" dirty="0"/>
              <a:t>Forbes, US Census Data and others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7" name="Graphic 6" descr="Baseball">
            <a:extLst>
              <a:ext uri="{FF2B5EF4-FFF2-40B4-BE49-F238E27FC236}">
                <a16:creationId xmlns:a16="http://schemas.microsoft.com/office/drawing/2014/main" id="{58D4323F-E8FB-A644-6948-5B182625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404" y="1109541"/>
            <a:ext cx="4804105" cy="4804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9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C3F6C-A1E9-BA32-D591-D43845C2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dirty="0"/>
              <a:t>Current Market Size of MLB Teams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EF15-B0CD-13AA-2884-BD3F9066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935988"/>
            <a:ext cx="4412242" cy="4243277"/>
          </a:xfrm>
        </p:spPr>
        <p:txBody>
          <a:bodyPr>
            <a:noAutofit/>
          </a:bodyPr>
          <a:lstStyle/>
          <a:p>
            <a:r>
              <a:rPr lang="en-US" sz="1800" dirty="0"/>
              <a:t>Teams </a:t>
            </a:r>
            <a:r>
              <a:rPr lang="en-US" sz="1800" b="1" dirty="0"/>
              <a:t>like New York Yankees </a:t>
            </a:r>
            <a:r>
              <a:rPr lang="en-US" sz="1800" dirty="0"/>
              <a:t>and </a:t>
            </a:r>
            <a:r>
              <a:rPr lang="en-US" sz="1800" b="1" dirty="0"/>
              <a:t>Los Angeles Dodgers </a:t>
            </a:r>
            <a:r>
              <a:rPr lang="en-US" sz="1800" dirty="0"/>
              <a:t>generate significantly </a:t>
            </a:r>
            <a:r>
              <a:rPr lang="en-US" sz="1800" b="1" dirty="0"/>
              <a:t>higher revenues</a:t>
            </a:r>
            <a:r>
              <a:rPr lang="en-US" sz="1800" dirty="0"/>
              <a:t>, indicating dominant markets.</a:t>
            </a:r>
          </a:p>
          <a:p>
            <a:endParaRPr lang="en-US" sz="1800" dirty="0"/>
          </a:p>
          <a:p>
            <a:r>
              <a:rPr lang="en-US" sz="1800" b="1" dirty="0"/>
              <a:t>Lower revenue team </a:t>
            </a:r>
            <a:r>
              <a:rPr lang="en-US" sz="1800" dirty="0"/>
              <a:t>may struggle in smaller or </a:t>
            </a:r>
            <a:r>
              <a:rPr lang="en-US" sz="1800" b="1" dirty="0"/>
              <a:t>less lucrative markets.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Revenue is likely influenced by </a:t>
            </a:r>
            <a:r>
              <a:rPr lang="en-US" sz="1800" b="1" dirty="0"/>
              <a:t>median Income</a:t>
            </a:r>
            <a:r>
              <a:rPr lang="en-US" sz="1800" dirty="0"/>
              <a:t> and fan engagement and other economic factors </a:t>
            </a:r>
          </a:p>
        </p:txBody>
      </p:sp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595F865-DBDB-8725-17B5-1C5EEA5C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63" y="1840346"/>
            <a:ext cx="6612498" cy="443456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D4FFE-15DD-4A74-E082-040437E7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7"/>
            <a:ext cx="10995659" cy="72542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Current Market Size of MLB Teams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0CFA-40EE-21CA-CB7C-57B020D8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57681"/>
            <a:ext cx="5904711" cy="431481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A </a:t>
            </a:r>
            <a:r>
              <a:rPr lang="en-US" sz="1800" b="1" dirty="0"/>
              <a:t>positive correlation</a:t>
            </a:r>
            <a:r>
              <a:rPr lang="en-US" sz="1800" dirty="0"/>
              <a:t> between </a:t>
            </a:r>
            <a:r>
              <a:rPr lang="en-US" sz="1800" b="1" dirty="0"/>
              <a:t>population</a:t>
            </a:r>
            <a:r>
              <a:rPr lang="en-US" sz="1800" dirty="0"/>
              <a:t> and </a:t>
            </a:r>
            <a:r>
              <a:rPr lang="en-US" sz="1800" b="1" dirty="0"/>
              <a:t>revenue is evident </a:t>
            </a:r>
            <a:r>
              <a:rPr lang="en-US" sz="1800" dirty="0"/>
              <a:t>(e.g., New York and Los Angeles lead both population and revenue).</a:t>
            </a:r>
          </a:p>
          <a:p>
            <a:pPr algn="just">
              <a:lnSpc>
                <a:spcPct val="110000"/>
              </a:lnSpc>
            </a:pP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/>
              <a:t>Some smaller cities like </a:t>
            </a:r>
            <a:r>
              <a:rPr lang="en-US" sz="1800" b="1" dirty="0"/>
              <a:t>San Francisco </a:t>
            </a:r>
            <a:r>
              <a:rPr lang="en-US" sz="1800" dirty="0"/>
              <a:t>achieve </a:t>
            </a:r>
            <a:r>
              <a:rPr lang="en-US" sz="1800" b="1" dirty="0"/>
              <a:t>high revenues</a:t>
            </a:r>
            <a:r>
              <a:rPr lang="en-US" sz="1800" dirty="0"/>
              <a:t> despite </a:t>
            </a:r>
            <a:r>
              <a:rPr lang="en-US" sz="1800" b="1" dirty="0"/>
              <a:t>lower populations</a:t>
            </a:r>
            <a:r>
              <a:rPr lang="en-US" sz="1800" dirty="0"/>
              <a:t>, likely due to </a:t>
            </a:r>
            <a:r>
              <a:rPr lang="en-US" sz="1800" b="1" dirty="0"/>
              <a:t>high median incomes</a:t>
            </a:r>
            <a:r>
              <a:rPr lang="en-US" sz="1800" dirty="0"/>
              <a:t> or strong brand value compared to </a:t>
            </a:r>
            <a:r>
              <a:rPr lang="en-US" sz="1800" b="1" dirty="0"/>
              <a:t>Houston and Arlington </a:t>
            </a:r>
            <a:r>
              <a:rPr lang="en-US" sz="1800" dirty="0"/>
              <a:t>with larger Population.</a:t>
            </a:r>
          </a:p>
          <a:p>
            <a:pPr algn="just">
              <a:lnSpc>
                <a:spcPct val="110000"/>
              </a:lnSpc>
            </a:pP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b="1" dirty="0"/>
              <a:t>Income levels </a:t>
            </a:r>
            <a:r>
              <a:rPr lang="en-US" sz="1800" dirty="0"/>
              <a:t>play a role, as </a:t>
            </a:r>
            <a:r>
              <a:rPr lang="en-US" sz="1800" b="1" dirty="0"/>
              <a:t>higher-income cities </a:t>
            </a:r>
            <a:r>
              <a:rPr lang="en-US" sz="1800" dirty="0"/>
              <a:t>(e.g., San Francisco, Boston) tend to generate higher revenues even with </a:t>
            </a:r>
            <a:r>
              <a:rPr lang="en-US" sz="1800" b="1" dirty="0"/>
              <a:t>moderate populations.</a:t>
            </a:r>
          </a:p>
        </p:txBody>
      </p:sp>
      <p:pic>
        <p:nvPicPr>
          <p:cNvPr id="7" name="Picture 6" descr="A graph with numbers and a number of cities&#10;&#10;Description automatically generated with medium confidence">
            <a:extLst>
              <a:ext uri="{FF2B5EF4-FFF2-40B4-BE49-F238E27FC236}">
                <a16:creationId xmlns:a16="http://schemas.microsoft.com/office/drawing/2014/main" id="{E60FB4B4-FF2C-4FB7-909D-ECCAAE91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r="-1" b="-1"/>
          <a:stretch/>
        </p:blipFill>
        <p:spPr>
          <a:xfrm>
            <a:off x="6532880" y="2302489"/>
            <a:ext cx="5363263" cy="38064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0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7A4F7-2015-FD6F-81DB-A0CDEFFF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9752-89A7-6932-7E93-9963692C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/>
              <a:t>Current Market Size of MLB Teams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7A52-3989-51FD-E05D-34C0DA44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575041"/>
            <a:ext cx="4931264" cy="360422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Sports Market Saturation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Cities like New York and Los Angeles are heavily saturated with other professional teams.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saturation may create competition for fan engagement but also indicates strong sports markets.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Cities with fewer competing teams (e.g., Seattle or Oakland) may rely more heavily on MLB for sports entertainment.</a:t>
            </a:r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4C2F770-E520-00A2-83A4-C5DBD18B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" r="-2" b="532"/>
          <a:stretch/>
        </p:blipFill>
        <p:spPr>
          <a:xfrm>
            <a:off x="5160579" y="952500"/>
            <a:ext cx="6390930" cy="510539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B932B-0E97-F55A-D7FD-D1EB3746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24C379-1881-0FCF-8EE9-8EFA88462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F503D-0F2C-6FFF-5A6C-F772797E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5628640" cy="977078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Market Size of MLB Teams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33041E-5FD0-C30D-AE38-97C613831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7488-927E-65CB-4F14-6E834BB9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757682"/>
            <a:ext cx="5351678" cy="4515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Relationship Between MiLB Teams and Revenue:</a:t>
            </a:r>
          </a:p>
          <a:p>
            <a:r>
              <a:rPr lang="en-US" sz="1500" dirty="0"/>
              <a:t>Teams with a balanced presence across AAA, AA, and A levels in their Cities tend to show stronger ecosystems, which might correlate with consistent revenue (e.g., Yankees, Giants).</a:t>
            </a:r>
          </a:p>
          <a:p>
            <a:r>
              <a:rPr lang="en-US" sz="1500" dirty="0"/>
              <a:t>High revenue teams don’t always rely on a strong MiLB presence (e.g., Dodgers), suggesting market size and branding could be factors.</a:t>
            </a:r>
          </a:p>
          <a:p>
            <a:pPr marL="0" indent="0">
              <a:buNone/>
            </a:pPr>
            <a:r>
              <a:rPr lang="en-US" sz="1500" b="1" dirty="0"/>
              <a:t>Outliers</a:t>
            </a:r>
            <a:r>
              <a:rPr lang="en-US" sz="1500" dirty="0"/>
              <a:t>:</a:t>
            </a:r>
          </a:p>
          <a:p>
            <a:r>
              <a:rPr lang="en-US" sz="1500" b="1" dirty="0"/>
              <a:t>Washington Nationals</a:t>
            </a:r>
            <a:r>
              <a:rPr lang="en-US" sz="1500" dirty="0"/>
              <a:t>: High AAA team presence but moderate revenue, highlighting a potential gap in leveraging minor league  ecosystem presence in the city.</a:t>
            </a:r>
          </a:p>
          <a:p>
            <a:r>
              <a:rPr lang="en-US" sz="1500" b="1" dirty="0"/>
              <a:t>Tampa Bay Rays</a:t>
            </a:r>
            <a:r>
              <a:rPr lang="en-US" sz="1500" dirty="0"/>
              <a:t>: Low MiLB presence in the city and low revenue,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89D870-A76A-13EC-B34A-08BD3323C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different colored lines and orange dots&#10;&#10;Description automatically generated">
            <a:extLst>
              <a:ext uri="{FF2B5EF4-FFF2-40B4-BE49-F238E27FC236}">
                <a16:creationId xmlns:a16="http://schemas.microsoft.com/office/drawing/2014/main" id="{4E3DA8C9-6F38-A3D3-89DA-EE4FE0F0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6" y="1357439"/>
            <a:ext cx="603016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B2C33-03D0-EF4E-7C5B-3F77A7FA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dirty="0"/>
              <a:t>FINDINGS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5E78-3900-86B6-9564-D5CA730B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29696"/>
            <a:ext cx="6586218" cy="467999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Revenue Drivers: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Population and income are factors but are not absolute determinants.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MiLB Presence Supports Revenue, But It's Not a primary driver: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Market Saturation: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Saturated cities like New York and Los Angeles can still thrive due to their large populations and economic power.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Markets with fewer competing teams may offer opportunities for deeper fan engagement.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Expansion Opportunities: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New MLB markets should prioritize cities with a balance of population, income, and minimal competition from other sports like NFL, MLS, NHL, NBA and also Cities with MiLB (esp. AAA)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60AAE-3E25-76E0-BDFE-EA50E737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4858" y="2372818"/>
            <a:ext cx="4409440" cy="38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5A4E-86A2-6A07-44D6-F11BB039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185D-92CC-ECF0-6A14-5B68DE1E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regression model </a:t>
            </a:r>
            <a:r>
              <a:rPr lang="en-US" dirty="0"/>
              <a:t>was used to determine the </a:t>
            </a:r>
            <a:r>
              <a:rPr lang="en-US" b="1" dirty="0"/>
              <a:t>relationship between various factors (population, income, sports saturation and total Pro League)</a:t>
            </a:r>
            <a:r>
              <a:rPr lang="en-US" dirty="0"/>
              <a:t> and </a:t>
            </a:r>
            <a:r>
              <a:rPr lang="en-US" b="1" dirty="0"/>
              <a:t>MLB team revenue</a:t>
            </a:r>
            <a:r>
              <a:rPr lang="en-US" dirty="0"/>
              <a:t>.</a:t>
            </a:r>
          </a:p>
          <a:p>
            <a:r>
              <a:rPr lang="en-US" dirty="0"/>
              <a:t>The model was trained </a:t>
            </a:r>
            <a:r>
              <a:rPr lang="en-US" b="1" dirty="0"/>
              <a:t>using both standardized </a:t>
            </a:r>
            <a:r>
              <a:rPr lang="en-US" dirty="0"/>
              <a:t>and</a:t>
            </a:r>
            <a:r>
              <a:rPr lang="en-US" b="1" dirty="0"/>
              <a:t> unstandardized features </a:t>
            </a:r>
            <a:r>
              <a:rPr lang="en-US" dirty="0"/>
              <a:t>to calculate coefficients and identify the importance of each predictor."</a:t>
            </a:r>
          </a:p>
          <a:p>
            <a:r>
              <a:rPr lang="en-US" b="1" dirty="0"/>
              <a:t>Features included:</a:t>
            </a:r>
          </a:p>
          <a:p>
            <a:r>
              <a:rPr lang="en-US" dirty="0"/>
              <a:t>Populations (city population and metropolitan population) and income metrics.</a:t>
            </a:r>
          </a:p>
          <a:p>
            <a:r>
              <a:rPr lang="en-US" dirty="0"/>
              <a:t>Counts of other professional sports teams (A new feature, </a:t>
            </a:r>
            <a:r>
              <a:rPr lang="en-US" dirty="0" err="1"/>
              <a:t>total_Pro_league</a:t>
            </a:r>
            <a:r>
              <a:rPr lang="en-US" dirty="0"/>
              <a:t>, counts of all professional sports teams in a city)</a:t>
            </a:r>
          </a:p>
          <a:p>
            <a:r>
              <a:rPr lang="en-US" dirty="0"/>
              <a:t>Minor league baseball presence (AAA, AA, 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206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1700</Words>
  <Application>Microsoft Office PowerPoint</Application>
  <PresentationFormat>Widescreen</PresentationFormat>
  <Paragraphs>203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Amasis MT Pro Medium</vt:lpstr>
      <vt:lpstr>Aptos</vt:lpstr>
      <vt:lpstr>Arial</vt:lpstr>
      <vt:lpstr>Cambria Math</vt:lpstr>
      <vt:lpstr>Univers Light</vt:lpstr>
      <vt:lpstr>TribuneVTI</vt:lpstr>
      <vt:lpstr>   Recommendation for MLB Expansion City </vt:lpstr>
      <vt:lpstr>Problem</vt:lpstr>
      <vt:lpstr>DATA COLLECTION &amp; SOURCES</vt:lpstr>
      <vt:lpstr>Current Market Size of MLB Teams</vt:lpstr>
      <vt:lpstr>Current Market Size of MLB Teams</vt:lpstr>
      <vt:lpstr>Current Market Size of MLB Teams</vt:lpstr>
      <vt:lpstr>Current Market Size of MLB Teams</vt:lpstr>
      <vt:lpstr>FINDINGS</vt:lpstr>
      <vt:lpstr>METHOD/APPROACH</vt:lpstr>
      <vt:lpstr>Features Importance and Impacts on  MLB Revenue</vt:lpstr>
      <vt:lpstr>Regression Model Equation/Perfromance</vt:lpstr>
      <vt:lpstr>Interpretations</vt:lpstr>
      <vt:lpstr>Interpretations</vt:lpstr>
      <vt:lpstr>TOP 10 Cities </vt:lpstr>
      <vt:lpstr>TOP CITIES WITH POSSIBLE REVENUE</vt:lpstr>
      <vt:lpstr>TOP CITIES WITH POSSIBLE REVENUE</vt:lpstr>
      <vt:lpstr>TOP CITIES AND CONTRIBUTOR FACTORS</vt:lpstr>
      <vt:lpstr>Recommendations</vt:lpstr>
      <vt:lpstr>ADDITIONAL METRICS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Olubayode, Ebenezer O.</dc:creator>
  <cp:lastModifiedBy>Olubayode, Ebenezer O.</cp:lastModifiedBy>
  <cp:revision>3</cp:revision>
  <dcterms:created xsi:type="dcterms:W3CDTF">2024-11-22T11:01:25Z</dcterms:created>
  <dcterms:modified xsi:type="dcterms:W3CDTF">2024-11-22T15:53:59Z</dcterms:modified>
</cp:coreProperties>
</file>