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comment1.xml" ContentType="application/vnd.openxmlformats-officedocument.presentationml.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se 1: Which product category had the highest sales?" id="{22F4D4C4-1926-4A36-B546-16002D910D86}">
          <p14:sldIdLst>
            <p14:sldId id="268"/>
          </p14:sldIdLst>
        </p14:section>
        <p14:section name="Case 1: Which product category had the highest sales?" id="{FD4C8764-7FFE-4800-A58B-FE30A30FC006}">
          <p14:sldIdLst>
            <p14:sldId id="256"/>
          </p14:sldIdLst>
        </p14:section>
        <p14:section name="Case 2: What are the Top 3 and Bottom 3 Regions with regards to" id="{34DA5E93-EBF8-4AE6-BCCF-A188D0D1FD3B}">
          <p14:sldIdLst>
            <p14:sldId id="257"/>
            <p14:sldId id="258"/>
          </p14:sldIdLst>
        </p14:section>
        <p14:section name="Case 3: What was the total sales of appliances in Ontario?" id="{27100A99-C8F5-48C6-9D35-C4686FCF651D}">
          <p14:sldIdLst>
            <p14:sldId id="259"/>
          </p14:sldIdLst>
        </p14:section>
        <p14:section name="Case 4: Advise the management of KMS on what to to do to increase" id="{235C7F06-1221-4601-91FC-6A3FDA1E7448}">
          <p14:sldIdLst>
            <p14:sldId id="260"/>
          </p14:sldIdLst>
        </p14:section>
        <p14:section name="Case 5: KMS incurred the most shipping cost using which shipping" id="{5AFBEC6A-4BC8-4B33-AB42-94F33B3267B3}">
          <p14:sldIdLst>
            <p14:sldId id="261"/>
          </p14:sldIdLst>
        </p14:section>
        <p14:section name="Case 6: Who are the most valuable customers and what do they" id="{E5A70FEA-5132-4EE9-B2D5-EC354DECAA74}">
          <p14:sldIdLst>
            <p14:sldId id="262"/>
          </p14:sldIdLst>
        </p14:section>
        <p14:section name="Case 7: If the delivery truck is the most economical but the slowest" id="{7D5DC332-E438-455C-8C6D-B928B72C4BAE}">
          <p14:sldIdLst>
            <p14:sldId id="263"/>
          </p14:sldIdLst>
        </p14:section>
        <p14:section name="Case 8: Which small business customer had the highest sales?" id="{C08470FB-E168-4C32-AD6E-1E48C29085DD}">
          <p14:sldIdLst>
            <p14:sldId id="264"/>
          </p14:sldIdLst>
        </p14:section>
        <p14:section name="Case 9: Which Corporate Customer placed the most number of orders" id="{A9A35C59-8F93-4246-B722-29168D462ADB}">
          <p14:sldIdLst>
            <p14:sldId id="265"/>
          </p14:sldIdLst>
        </p14:section>
        <p14:section name="Case 10: Which consumer customer was the most profitable one?" id="{801F58A0-0F81-447A-AEB8-26A665B83484}">
          <p14:sldIdLst>
            <p14:sldId id="266"/>
          </p14:sldIdLst>
        </p14:section>
        <p14:section name="Case 11: Which customer returned items and what segment do they" id="{96A59D4F-E9BB-4313-85B9-AFC4F89FF2A9}">
          <p14:sldIdLst>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peyemi Victor" initials="OV" lastIdx="5" clrIdx="0">
    <p:extLst>
      <p:ext uri="{19B8F6BF-5375-455C-9EA6-DF929625EA0E}">
        <p15:presenceInfo xmlns:p15="http://schemas.microsoft.com/office/powerpoint/2012/main" userId="fafed4ec19a683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p:cViewPr varScale="1">
        <p:scale>
          <a:sx n="83" d="100"/>
          <a:sy n="83" d="100"/>
        </p:scale>
        <p:origin x="126" y="138"/>
      </p:cViewPr>
      <p:guideLst/>
    </p:cSldViewPr>
  </p:slideViewPr>
  <p:notesTextViewPr>
    <p:cViewPr>
      <p:scale>
        <a:sx n="1" d="1"/>
        <a:sy n="1" d="1"/>
      </p:scale>
      <p:origin x="0" y="0"/>
    </p:cViewPr>
  </p:notesTextViewPr>
  <p:notesViewPr>
    <p:cSldViewPr snapToGrid="0">
      <p:cViewPr varScale="1">
        <p:scale>
          <a:sx n="45" d="100"/>
          <a:sy n="45" d="100"/>
        </p:scale>
        <p:origin x="2574"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23490\Downloads\KMS2%20Superstore%20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Data.xlsx]Sales by Product Category!PivotTable2</c:name>
    <c:fmtId val="3"/>
  </c:pivotSource>
  <c:chart>
    <c:title>
      <c:tx>
        <c:rich>
          <a:bodyPr rot="0" spcFirstLastPara="1" vertOverflow="ellipsis" vert="horz" wrap="square" anchor="ctr" anchorCtr="1"/>
          <a:lstStyle/>
          <a:p>
            <a:pPr>
              <a:defRPr sz="1510" b="0" i="0" u="none" strike="noStrike" kern="1200" spc="0" baseline="0">
                <a:solidFill>
                  <a:schemeClr val="tx1">
                    <a:lumMod val="65000"/>
                    <a:lumOff val="35000"/>
                  </a:schemeClr>
                </a:solidFill>
                <a:latin typeface="+mn-lt"/>
                <a:ea typeface="+mn-ea"/>
                <a:cs typeface="+mn-cs"/>
              </a:defRPr>
            </a:pPr>
            <a:r>
              <a:rPr lang="en-GB" sz="1510" baseline="0"/>
              <a:t>Sales by Product Category</a:t>
            </a:r>
          </a:p>
        </c:rich>
      </c:tx>
      <c:overlay val="0"/>
      <c:spPr>
        <a:noFill/>
        <a:ln>
          <a:noFill/>
        </a:ln>
        <a:effectLst/>
      </c:spPr>
      <c:txPr>
        <a:bodyPr rot="0" spcFirstLastPara="1" vertOverflow="ellipsis" vert="horz" wrap="square" anchor="ctr" anchorCtr="1"/>
        <a:lstStyle/>
        <a:p>
          <a:pPr>
            <a:defRPr sz="151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solidFill>
              <a:schemeClr val="accent3">
                <a:lumMod val="75000"/>
              </a:schemeClr>
            </a:solid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1">
              <a:lumMod val="50000"/>
              <a:lumOff val="50000"/>
            </a:schemeClr>
          </a:solidFill>
          <a:ln>
            <a:solidFill>
              <a:schemeClr val="accent3">
                <a:lumMod val="75000"/>
              </a:schemeClr>
            </a:solidFill>
          </a:ln>
          <a:effectLst/>
        </c:spPr>
      </c:pivotFmt>
      <c:pivotFmt>
        <c:idx val="2"/>
        <c:spPr>
          <a:solidFill>
            <a:schemeClr val="bg1">
              <a:lumMod val="65000"/>
            </a:schemeClr>
          </a:solidFill>
          <a:ln>
            <a:solidFill>
              <a:schemeClr val="accent3">
                <a:lumMod val="75000"/>
              </a:schemeClr>
            </a:solidFill>
          </a:ln>
          <a:effectLst/>
        </c:spPr>
      </c:pivotFmt>
      <c:pivotFmt>
        <c:idx val="3"/>
        <c:spPr>
          <a:solidFill>
            <a:srgbClr val="00B050"/>
          </a:solidFill>
          <a:ln>
            <a:solidFill>
              <a:schemeClr val="accent3">
                <a:lumMod val="75000"/>
              </a:schemeClr>
            </a:solid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bg1">
              <a:lumMod val="65000"/>
            </a:schemeClr>
          </a:solidFill>
          <a:ln>
            <a:solidFill>
              <a:schemeClr val="accent3">
                <a:lumMod val="75000"/>
              </a:schemeClr>
            </a:solidFill>
          </a:ln>
          <a:effectLst/>
        </c:spPr>
      </c:pivotFmt>
      <c:pivotFmt>
        <c:idx val="5"/>
        <c:spPr>
          <a:solidFill>
            <a:schemeClr val="tx1">
              <a:lumMod val="50000"/>
              <a:lumOff val="50000"/>
            </a:schemeClr>
          </a:solidFill>
          <a:ln>
            <a:solidFill>
              <a:schemeClr val="accent3">
                <a:lumMod val="75000"/>
              </a:schemeClr>
            </a:solidFill>
          </a:ln>
          <a:effectLst/>
        </c:spPr>
      </c:pivotFmt>
      <c:pivotFmt>
        <c:idx val="6"/>
        <c:spPr>
          <a:solidFill>
            <a:srgbClr val="00B050"/>
          </a:solidFill>
          <a:ln>
            <a:solidFill>
              <a:schemeClr val="accent3">
                <a:lumMod val="75000"/>
              </a:schemeClr>
            </a:solid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1">
              <a:lumMod val="65000"/>
            </a:schemeClr>
          </a:solidFill>
          <a:ln>
            <a:solidFill>
              <a:schemeClr val="accent3">
                <a:lumMod val="75000"/>
              </a:schemeClr>
            </a:solidFill>
          </a:ln>
          <a:effectLst/>
        </c:spPr>
      </c:pivotFmt>
      <c:pivotFmt>
        <c:idx val="8"/>
        <c:spPr>
          <a:solidFill>
            <a:schemeClr val="tx1">
              <a:lumMod val="50000"/>
              <a:lumOff val="50000"/>
            </a:schemeClr>
          </a:solidFill>
          <a:ln>
            <a:solidFill>
              <a:schemeClr val="accent3">
                <a:lumMod val="75000"/>
              </a:schemeClr>
            </a:solidFill>
          </a:ln>
          <a:effectLst/>
        </c:spPr>
      </c:pivotFmt>
    </c:pivotFmts>
    <c:plotArea>
      <c:layout>
        <c:manualLayout>
          <c:layoutTarget val="inner"/>
          <c:xMode val="edge"/>
          <c:yMode val="edge"/>
          <c:x val="6.608035183468715E-3"/>
          <c:y val="0.12236759151878815"/>
          <c:w val="0.81841098503118737"/>
          <c:h val="0.79182860850053272"/>
        </c:manualLayout>
      </c:layout>
      <c:barChart>
        <c:barDir val="col"/>
        <c:grouping val="clustered"/>
        <c:varyColors val="0"/>
        <c:ser>
          <c:idx val="0"/>
          <c:order val="0"/>
          <c:tx>
            <c:strRef>
              <c:f>'Sales by Product Category'!$D$6</c:f>
              <c:strCache>
                <c:ptCount val="1"/>
                <c:pt idx="0">
                  <c:v>Total</c:v>
                </c:pt>
              </c:strCache>
            </c:strRef>
          </c:tx>
          <c:spPr>
            <a:solidFill>
              <a:srgbClr val="00B050"/>
            </a:solidFill>
            <a:ln>
              <a:solidFill>
                <a:schemeClr val="accent3">
                  <a:lumMod val="75000"/>
                </a:schemeClr>
              </a:solidFill>
            </a:ln>
            <a:effectLst/>
          </c:spPr>
          <c:invertIfNegative val="0"/>
          <c:dPt>
            <c:idx val="1"/>
            <c:invertIfNegative val="0"/>
            <c:bubble3D val="0"/>
            <c:spPr>
              <a:solidFill>
                <a:schemeClr val="bg1">
                  <a:lumMod val="65000"/>
                </a:schemeClr>
              </a:solidFill>
              <a:ln>
                <a:solidFill>
                  <a:schemeClr val="accent3">
                    <a:lumMod val="75000"/>
                  </a:schemeClr>
                </a:solidFill>
              </a:ln>
              <a:effectLst/>
            </c:spPr>
            <c:extLst>
              <c:ext xmlns:c16="http://schemas.microsoft.com/office/drawing/2014/chart" uri="{C3380CC4-5D6E-409C-BE32-E72D297353CC}">
                <c16:uniqueId val="{00000001-DEE2-4DBE-96C0-40AF7F0EB6DE}"/>
              </c:ext>
            </c:extLst>
          </c:dPt>
          <c:dPt>
            <c:idx val="2"/>
            <c:invertIfNegative val="0"/>
            <c:bubble3D val="0"/>
            <c:spPr>
              <a:solidFill>
                <a:schemeClr val="tx1">
                  <a:lumMod val="50000"/>
                  <a:lumOff val="50000"/>
                </a:schemeClr>
              </a:solidFill>
              <a:ln>
                <a:solidFill>
                  <a:schemeClr val="accent3">
                    <a:lumMod val="75000"/>
                  </a:schemeClr>
                </a:solidFill>
              </a:ln>
              <a:effectLst/>
            </c:spPr>
            <c:extLst>
              <c:ext xmlns:c16="http://schemas.microsoft.com/office/drawing/2014/chart" uri="{C3380CC4-5D6E-409C-BE32-E72D297353CC}">
                <c16:uniqueId val="{00000003-DEE2-4DBE-96C0-40AF7F0EB6DE}"/>
              </c:ext>
            </c:extLst>
          </c:dPt>
          <c:dLbls>
            <c:numFmt formatCode="[$$-1009]#,##0.00" sourceLinked="0"/>
            <c:spPr>
              <a:noFill/>
              <a:ln>
                <a:noFill/>
              </a:ln>
              <a:effectLst/>
            </c:spPr>
            <c:txPr>
              <a:bodyPr rot="0" spcFirstLastPara="1" vertOverflow="ellipsis" vert="horz" wrap="square" lIns="38100" tIns="19050" rIns="38100" bIns="19050" anchor="ctr" anchorCtr="1">
                <a:spAutoFit/>
              </a:bodyPr>
              <a:lstStyle/>
              <a:p>
                <a:pPr>
                  <a:defRPr sz="154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by Product Category'!$C$7:$C$10</c:f>
              <c:strCache>
                <c:ptCount val="3"/>
                <c:pt idx="0">
                  <c:v>Technology</c:v>
                </c:pt>
                <c:pt idx="1">
                  <c:v>Furniture</c:v>
                </c:pt>
                <c:pt idx="2">
                  <c:v>Office Supplies</c:v>
                </c:pt>
              </c:strCache>
            </c:strRef>
          </c:cat>
          <c:val>
            <c:numRef>
              <c:f>'Sales by Product Category'!$D$7:$D$10</c:f>
              <c:numCache>
                <c:formatCode>General</c:formatCode>
                <c:ptCount val="3"/>
                <c:pt idx="0">
                  <c:v>5984248.1819999907</c:v>
                </c:pt>
                <c:pt idx="1">
                  <c:v>5178590.5419999901</c:v>
                </c:pt>
                <c:pt idx="2">
                  <c:v>3752762.099999994</c:v>
                </c:pt>
              </c:numCache>
            </c:numRef>
          </c:val>
          <c:extLst>
            <c:ext xmlns:c16="http://schemas.microsoft.com/office/drawing/2014/chart" uri="{C3380CC4-5D6E-409C-BE32-E72D297353CC}">
              <c16:uniqueId val="{00000004-DEE2-4DBE-96C0-40AF7F0EB6DE}"/>
            </c:ext>
          </c:extLst>
        </c:ser>
        <c:dLbls>
          <c:dLblPos val="outEnd"/>
          <c:showLegendKey val="0"/>
          <c:showVal val="1"/>
          <c:showCatName val="0"/>
          <c:showSerName val="0"/>
          <c:showPercent val="0"/>
          <c:showBubbleSize val="0"/>
        </c:dLbls>
        <c:gapWidth val="219"/>
        <c:overlap val="-27"/>
        <c:axId val="2108926416"/>
        <c:axId val="2119159600"/>
      </c:barChart>
      <c:catAx>
        <c:axId val="21089264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endParaRPr lang="en-US"/>
          </a:p>
        </c:txPr>
        <c:crossAx val="2119159600"/>
        <c:crosses val="autoZero"/>
        <c:auto val="1"/>
        <c:lblAlgn val="ctr"/>
        <c:lblOffset val="100"/>
        <c:noMultiLvlLbl val="0"/>
      </c:catAx>
      <c:valAx>
        <c:axId val="2119159600"/>
        <c:scaling>
          <c:orientation val="minMax"/>
        </c:scaling>
        <c:delete val="1"/>
        <c:axPos val="l"/>
        <c:numFmt formatCode="General" sourceLinked="1"/>
        <c:majorTickMark val="out"/>
        <c:minorTickMark val="none"/>
        <c:tickLblPos val="nextTo"/>
        <c:crossAx val="21089264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Data.xlsx]corporate cust with most orders!PivotTable12</c:name>
    <c:fmtId val="3"/>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aseline="0"/>
              <a:t>Corporate Customer with the most orders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manualLayout>
          <c:layoutTarget val="inner"/>
          <c:xMode val="edge"/>
          <c:yMode val="edge"/>
          <c:x val="0.10277777777777776"/>
          <c:y val="0.12541666666666668"/>
          <c:w val="0.82248140857392826"/>
          <c:h val="0.72088764946048411"/>
        </c:manualLayout>
      </c:layout>
      <c:barChart>
        <c:barDir val="col"/>
        <c:grouping val="clustered"/>
        <c:varyColors val="0"/>
        <c:ser>
          <c:idx val="0"/>
          <c:order val="0"/>
          <c:tx>
            <c:strRef>
              <c:f>'corporate cust with most orders'!$F$10</c:f>
              <c:strCache>
                <c:ptCount val="1"/>
                <c:pt idx="0">
                  <c:v>Total</c:v>
                </c:pt>
              </c:strCache>
            </c:strRef>
          </c:tx>
          <c:spPr>
            <a:solidFill>
              <a:schemeClr val="accent1"/>
            </a:solidFill>
            <a:ln>
              <a:noFill/>
            </a:ln>
            <a:effectLst/>
          </c:spPr>
          <c:invertIfNegative val="0"/>
          <c:cat>
            <c:strRef>
              <c:f>'corporate cust with most orders'!$E$11:$E$12</c:f>
              <c:strCache>
                <c:ptCount val="1"/>
                <c:pt idx="0">
                  <c:v>Adam Hart</c:v>
                </c:pt>
              </c:strCache>
            </c:strRef>
          </c:cat>
          <c:val>
            <c:numRef>
              <c:f>'corporate cust with most orders'!$F$11:$F$12</c:f>
              <c:numCache>
                <c:formatCode>General</c:formatCode>
                <c:ptCount val="1"/>
                <c:pt idx="0">
                  <c:v>27</c:v>
                </c:pt>
              </c:numCache>
            </c:numRef>
          </c:val>
          <c:extLst>
            <c:ext xmlns:c16="http://schemas.microsoft.com/office/drawing/2014/chart" uri="{C3380CC4-5D6E-409C-BE32-E72D297353CC}">
              <c16:uniqueId val="{00000000-0FA6-4BE5-A471-9D9C8E541DED}"/>
            </c:ext>
          </c:extLst>
        </c:ser>
        <c:dLbls>
          <c:showLegendKey val="0"/>
          <c:showVal val="0"/>
          <c:showCatName val="0"/>
          <c:showSerName val="0"/>
          <c:showPercent val="0"/>
          <c:showBubbleSize val="0"/>
        </c:dLbls>
        <c:gapWidth val="219"/>
        <c:overlap val="-27"/>
        <c:axId val="742298864"/>
        <c:axId val="738925792"/>
      </c:barChart>
      <c:catAx>
        <c:axId val="742298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770" b="0" i="0" u="none" strike="noStrike" kern="1200" baseline="0">
                <a:solidFill>
                  <a:schemeClr val="tx1">
                    <a:lumMod val="65000"/>
                    <a:lumOff val="35000"/>
                  </a:schemeClr>
                </a:solidFill>
                <a:latin typeface="+mn-lt"/>
                <a:ea typeface="+mn-ea"/>
                <a:cs typeface="+mn-cs"/>
              </a:defRPr>
            </a:pPr>
            <a:endParaRPr lang="en-US"/>
          </a:p>
        </c:txPr>
        <c:crossAx val="738925792"/>
        <c:crosses val="autoZero"/>
        <c:auto val="1"/>
        <c:lblAlgn val="ctr"/>
        <c:lblOffset val="100"/>
        <c:noMultiLvlLbl val="0"/>
      </c:catAx>
      <c:valAx>
        <c:axId val="738925792"/>
        <c:scaling>
          <c:orientation val="minMax"/>
        </c:scaling>
        <c:delete val="1"/>
        <c:axPos val="l"/>
        <c:numFmt formatCode="General" sourceLinked="1"/>
        <c:majorTickMark val="none"/>
        <c:minorTickMark val="none"/>
        <c:tickLblPos val="nextTo"/>
        <c:crossAx val="742298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Data.xlsx]most profitable cons cust!PivotTable13</c:name>
    <c:fmtId val="3"/>
  </c:pivotSource>
  <c:chart>
    <c:title>
      <c:tx>
        <c:rich>
          <a:bodyPr rot="0" spcFirstLastPara="1" vertOverflow="ellipsis" vert="horz" wrap="square" anchor="ctr" anchorCtr="1"/>
          <a:lstStyle/>
          <a:p>
            <a:pPr>
              <a:defRPr sz="1740" b="0" i="0" u="none" strike="noStrike" kern="1200" spc="0" baseline="0">
                <a:solidFill>
                  <a:schemeClr val="tx1">
                    <a:lumMod val="65000"/>
                    <a:lumOff val="35000"/>
                  </a:schemeClr>
                </a:solidFill>
                <a:latin typeface="+mn-lt"/>
                <a:ea typeface="+mn-ea"/>
                <a:cs typeface="+mn-cs"/>
              </a:defRPr>
            </a:pPr>
            <a:r>
              <a:rPr lang="en-US" sz="1740" baseline="0"/>
              <a:t>Most profitable consumer Customer</a:t>
            </a:r>
          </a:p>
        </c:rich>
      </c:tx>
      <c:overlay val="0"/>
      <c:spPr>
        <a:noFill/>
        <a:ln>
          <a:noFill/>
        </a:ln>
        <a:effectLst/>
      </c:spPr>
      <c:txPr>
        <a:bodyPr rot="0" spcFirstLastPara="1" vertOverflow="ellipsis" vert="horz" wrap="square" anchor="ctr" anchorCtr="1"/>
        <a:lstStyle/>
        <a:p>
          <a:pPr>
            <a:defRPr sz="17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3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3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3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'most profitable cons cust'!$F$9</c:f>
              <c:strCache>
                <c:ptCount val="1"/>
                <c:pt idx="0">
                  <c:v>Total</c:v>
                </c:pt>
              </c:strCache>
            </c:strRef>
          </c:tx>
          <c:spPr>
            <a:solidFill>
              <a:schemeClr val="accent1"/>
            </a:solidFill>
            <a:ln>
              <a:noFill/>
            </a:ln>
            <a:effectLst/>
          </c:spPr>
          <c:invertIfNegative val="0"/>
          <c:dLbls>
            <c:numFmt formatCode="[$$-1009]#,##0.00" sourceLinked="0"/>
            <c:spPr>
              <a:noFill/>
              <a:ln>
                <a:noFill/>
              </a:ln>
              <a:effectLst/>
            </c:spPr>
            <c:txPr>
              <a:bodyPr rot="0" spcFirstLastPara="1" vertOverflow="ellipsis" vert="horz" wrap="square" lIns="38100" tIns="19050" rIns="38100" bIns="19050" anchor="ctr" anchorCtr="1">
                <a:spAutoFit/>
              </a:bodyPr>
              <a:lstStyle/>
              <a:p>
                <a:pPr>
                  <a:defRPr sz="178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profitable cons cust'!$E$10:$E$11</c:f>
              <c:strCache>
                <c:ptCount val="1"/>
                <c:pt idx="0">
                  <c:v>Emily Phan</c:v>
                </c:pt>
              </c:strCache>
            </c:strRef>
          </c:cat>
          <c:val>
            <c:numRef>
              <c:f>'most profitable cons cust'!$F$10:$F$11</c:f>
              <c:numCache>
                <c:formatCode>General</c:formatCode>
                <c:ptCount val="1"/>
                <c:pt idx="0">
                  <c:v>34005.445500000002</c:v>
                </c:pt>
              </c:numCache>
            </c:numRef>
          </c:val>
          <c:extLst>
            <c:ext xmlns:c16="http://schemas.microsoft.com/office/drawing/2014/chart" uri="{C3380CC4-5D6E-409C-BE32-E72D297353CC}">
              <c16:uniqueId val="{00000000-2520-405F-85BE-D8EB5958541F}"/>
            </c:ext>
          </c:extLst>
        </c:ser>
        <c:dLbls>
          <c:dLblPos val="outEnd"/>
          <c:showLegendKey val="0"/>
          <c:showVal val="1"/>
          <c:showCatName val="0"/>
          <c:showSerName val="0"/>
          <c:showPercent val="0"/>
          <c:showBubbleSize val="0"/>
        </c:dLbls>
        <c:gapWidth val="219"/>
        <c:overlap val="-27"/>
        <c:axId val="2114640352"/>
        <c:axId val="2073736768"/>
      </c:barChart>
      <c:catAx>
        <c:axId val="211464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750" b="0" i="0" u="none" strike="noStrike" kern="1200" baseline="0">
                <a:solidFill>
                  <a:schemeClr val="tx1">
                    <a:lumMod val="65000"/>
                    <a:lumOff val="35000"/>
                  </a:schemeClr>
                </a:solidFill>
                <a:latin typeface="+mn-lt"/>
                <a:ea typeface="+mn-ea"/>
                <a:cs typeface="+mn-cs"/>
              </a:defRPr>
            </a:pPr>
            <a:endParaRPr lang="en-US"/>
          </a:p>
        </c:txPr>
        <c:crossAx val="2073736768"/>
        <c:crosses val="autoZero"/>
        <c:auto val="1"/>
        <c:lblAlgn val="ctr"/>
        <c:lblOffset val="100"/>
        <c:noMultiLvlLbl val="0"/>
      </c:catAx>
      <c:valAx>
        <c:axId val="2073736768"/>
        <c:scaling>
          <c:orientation val="minMax"/>
        </c:scaling>
        <c:delete val="1"/>
        <c:axPos val="l"/>
        <c:numFmt formatCode="General" sourceLinked="1"/>
        <c:majorTickMark val="none"/>
        <c:minorTickMark val="none"/>
        <c:tickLblPos val="nextTo"/>
        <c:crossAx val="2114640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Data.xlsx]cust who retur item &amp; their seg!PivotTable15</c:name>
    <c:fmtId val="3"/>
  </c:pivotSource>
  <c:chart>
    <c:title>
      <c:tx>
        <c:rich>
          <a:bodyPr rot="0" spcFirstLastPara="1" vertOverflow="ellipsis" vert="horz" wrap="square" anchor="ctr" anchorCtr="1"/>
          <a:lstStyle/>
          <a:p>
            <a:pPr>
              <a:defRPr sz="1700" b="0" i="0" u="none" strike="noStrike" kern="1200" spc="0" baseline="0">
                <a:solidFill>
                  <a:schemeClr val="tx1">
                    <a:lumMod val="65000"/>
                    <a:lumOff val="35000"/>
                  </a:schemeClr>
                </a:solidFill>
                <a:latin typeface="+mn-lt"/>
                <a:ea typeface="+mn-ea"/>
                <a:cs typeface="+mn-cs"/>
              </a:defRPr>
            </a:pPr>
            <a:r>
              <a:rPr lang="en-US" sz="1700" baseline="0"/>
              <a:t>Customer who retured Item and their Segment</a:t>
            </a:r>
          </a:p>
        </c:rich>
      </c:tx>
      <c:overlay val="0"/>
      <c:spPr>
        <a:noFill/>
        <a:ln>
          <a:noFill/>
        </a:ln>
        <a:effectLst/>
      </c:spPr>
      <c:txPr>
        <a:bodyPr rot="0" spcFirstLastPara="1" vertOverflow="ellipsis" vert="horz" wrap="square" anchor="ctr" anchorCtr="1"/>
        <a:lstStyle/>
        <a:p>
          <a:pPr>
            <a:defRPr sz="17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6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6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6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 who retur item &amp; their seg'!$F$5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74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 who retur item &amp; their seg'!$E$6:$E$10</c:f>
              <c:strCache>
                <c:ptCount val="4"/>
                <c:pt idx="0">
                  <c:v>Corporate</c:v>
                </c:pt>
                <c:pt idx="1">
                  <c:v>Home Office</c:v>
                </c:pt>
                <c:pt idx="2">
                  <c:v>Consumer</c:v>
                </c:pt>
                <c:pt idx="3">
                  <c:v>Small Business</c:v>
                </c:pt>
              </c:strCache>
            </c:strRef>
          </c:cat>
          <c:val>
            <c:numRef>
              <c:f>'cust who retur item &amp; their seg'!$F$6:$F$10</c:f>
              <c:numCache>
                <c:formatCode>General</c:formatCode>
                <c:ptCount val="4"/>
                <c:pt idx="0">
                  <c:v>59610617</c:v>
                </c:pt>
                <c:pt idx="1">
                  <c:v>41744131</c:v>
                </c:pt>
                <c:pt idx="2">
                  <c:v>33930777</c:v>
                </c:pt>
                <c:pt idx="3">
                  <c:v>29418522</c:v>
                </c:pt>
              </c:numCache>
            </c:numRef>
          </c:val>
          <c:extLst>
            <c:ext xmlns:c16="http://schemas.microsoft.com/office/drawing/2014/chart" uri="{C3380CC4-5D6E-409C-BE32-E72D297353CC}">
              <c16:uniqueId val="{00000000-78AE-4D04-BFBD-D332AA64C7AD}"/>
            </c:ext>
          </c:extLst>
        </c:ser>
        <c:dLbls>
          <c:dLblPos val="outEnd"/>
          <c:showLegendKey val="0"/>
          <c:showVal val="1"/>
          <c:showCatName val="0"/>
          <c:showSerName val="0"/>
          <c:showPercent val="0"/>
          <c:showBubbleSize val="0"/>
        </c:dLbls>
        <c:gapWidth val="219"/>
        <c:overlap val="-27"/>
        <c:axId val="917456144"/>
        <c:axId val="845676336"/>
      </c:barChart>
      <c:catAx>
        <c:axId val="917456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700" b="0" i="0" u="none" strike="noStrike" kern="1200" baseline="0">
                <a:solidFill>
                  <a:schemeClr val="tx1">
                    <a:lumMod val="65000"/>
                    <a:lumOff val="35000"/>
                  </a:schemeClr>
                </a:solidFill>
                <a:latin typeface="+mn-lt"/>
                <a:ea typeface="+mn-ea"/>
                <a:cs typeface="+mn-cs"/>
              </a:defRPr>
            </a:pPr>
            <a:endParaRPr lang="en-US"/>
          </a:p>
        </c:txPr>
        <c:crossAx val="845676336"/>
        <c:crosses val="autoZero"/>
        <c:auto val="1"/>
        <c:lblAlgn val="ctr"/>
        <c:lblOffset val="100"/>
        <c:noMultiLvlLbl val="0"/>
      </c:catAx>
      <c:valAx>
        <c:axId val="845676336"/>
        <c:scaling>
          <c:orientation val="minMax"/>
        </c:scaling>
        <c:delete val="1"/>
        <c:axPos val="l"/>
        <c:numFmt formatCode="General" sourceLinked="1"/>
        <c:majorTickMark val="none"/>
        <c:minorTickMark val="none"/>
        <c:tickLblPos val="nextTo"/>
        <c:crossAx val="91745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Data.xlsx]Top &amp; Bottom 3 Regions by sales!PivotTable3</c:name>
    <c:fmtId val="15"/>
  </c:pivotSource>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baseline="0"/>
              <a:t>Top 3 Regions by Sales</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
          <c:y val="0.14393518518518519"/>
          <c:w val="0.82248140857392826"/>
          <c:h val="0.72088764946048411"/>
        </c:manualLayout>
      </c:layout>
      <c:barChart>
        <c:barDir val="col"/>
        <c:grouping val="clustered"/>
        <c:varyColors val="0"/>
        <c:ser>
          <c:idx val="0"/>
          <c:order val="0"/>
          <c:tx>
            <c:strRef>
              <c:f>'Top &amp; Bottom 3 Regions by sales'!$D$8</c:f>
              <c:strCache>
                <c:ptCount val="1"/>
                <c:pt idx="0">
                  <c:v>Total</c:v>
                </c:pt>
              </c:strCache>
            </c:strRef>
          </c:tx>
          <c:spPr>
            <a:solidFill>
              <a:srgbClr val="00B050"/>
            </a:solidFill>
            <a:ln>
              <a:noFill/>
            </a:ln>
            <a:effectLst/>
          </c:spPr>
          <c:invertIfNegative val="0"/>
          <c:dLbls>
            <c:numFmt formatCode="[$$-1009]#,##0.00" sourceLinked="0"/>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&amp; Bottom 3 Regions by sales'!$C$9:$C$12</c:f>
              <c:strCache>
                <c:ptCount val="3"/>
                <c:pt idx="0">
                  <c:v>West</c:v>
                </c:pt>
                <c:pt idx="1">
                  <c:v>Ontario</c:v>
                </c:pt>
                <c:pt idx="2">
                  <c:v>Prarie</c:v>
                </c:pt>
              </c:strCache>
            </c:strRef>
          </c:cat>
          <c:val>
            <c:numRef>
              <c:f>'Top &amp; Bottom 3 Regions by sales'!$D$9:$D$12</c:f>
              <c:numCache>
                <c:formatCode>General</c:formatCode>
                <c:ptCount val="3"/>
                <c:pt idx="0">
                  <c:v>3597549.2754999995</c:v>
                </c:pt>
                <c:pt idx="1">
                  <c:v>3063212.4794999976</c:v>
                </c:pt>
                <c:pt idx="2">
                  <c:v>2837304.6014999985</c:v>
                </c:pt>
              </c:numCache>
            </c:numRef>
          </c:val>
          <c:extLst>
            <c:ext xmlns:c16="http://schemas.microsoft.com/office/drawing/2014/chart" uri="{C3380CC4-5D6E-409C-BE32-E72D297353CC}">
              <c16:uniqueId val="{00000000-5048-445B-B401-298E7A50978C}"/>
            </c:ext>
          </c:extLst>
        </c:ser>
        <c:dLbls>
          <c:dLblPos val="outEnd"/>
          <c:showLegendKey val="0"/>
          <c:showVal val="1"/>
          <c:showCatName val="0"/>
          <c:showSerName val="0"/>
          <c:showPercent val="0"/>
          <c:showBubbleSize val="0"/>
        </c:dLbls>
        <c:gapWidth val="219"/>
        <c:overlap val="-27"/>
        <c:axId val="730741552"/>
        <c:axId val="730709808"/>
      </c:barChart>
      <c:catAx>
        <c:axId val="73074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730709808"/>
        <c:crosses val="autoZero"/>
        <c:auto val="1"/>
        <c:lblAlgn val="ctr"/>
        <c:lblOffset val="100"/>
        <c:noMultiLvlLbl val="0"/>
      </c:catAx>
      <c:valAx>
        <c:axId val="730709808"/>
        <c:scaling>
          <c:orientation val="minMax"/>
        </c:scaling>
        <c:delete val="1"/>
        <c:axPos val="l"/>
        <c:numFmt formatCode="General" sourceLinked="1"/>
        <c:majorTickMark val="none"/>
        <c:minorTickMark val="none"/>
        <c:tickLblPos val="nextTo"/>
        <c:crossAx val="730741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Data.xlsx]Top &amp; Bottom 3 Regions by sales!PivotTable4</c:name>
    <c:fmtId val="3"/>
  </c:pivotSource>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baseline="0"/>
              <a:t>Buttom 3 Regions by sales</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&amp; Bottom 3 Regions by sales'!$D$35</c:f>
              <c:strCache>
                <c:ptCount val="1"/>
                <c:pt idx="0">
                  <c:v>Total</c:v>
                </c:pt>
              </c:strCache>
            </c:strRef>
          </c:tx>
          <c:spPr>
            <a:solidFill>
              <a:srgbClr val="FF0000"/>
            </a:solidFill>
            <a:ln>
              <a:noFill/>
            </a:ln>
            <a:effectLst/>
          </c:spPr>
          <c:invertIfNegative val="0"/>
          <c:dLbls>
            <c:numFmt formatCode="[$$-1009]#,##0.00" sourceLinked="0"/>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&amp; Bottom 3 Regions by sales'!$C$36:$C$39</c:f>
              <c:strCache>
                <c:ptCount val="3"/>
                <c:pt idx="0">
                  <c:v>Nunavut</c:v>
                </c:pt>
                <c:pt idx="1">
                  <c:v>Northwest Territories</c:v>
                </c:pt>
                <c:pt idx="2">
                  <c:v>Yukon</c:v>
                </c:pt>
              </c:strCache>
            </c:strRef>
          </c:cat>
          <c:val>
            <c:numRef>
              <c:f>'Top &amp; Bottom 3 Regions by sales'!$D$36:$D$39</c:f>
              <c:numCache>
                <c:formatCode>General</c:formatCode>
                <c:ptCount val="3"/>
                <c:pt idx="0">
                  <c:v>116376.4835</c:v>
                </c:pt>
                <c:pt idx="1">
                  <c:v>800847.32950000011</c:v>
                </c:pt>
                <c:pt idx="2">
                  <c:v>975867.370999999</c:v>
                </c:pt>
              </c:numCache>
            </c:numRef>
          </c:val>
          <c:extLst>
            <c:ext xmlns:c16="http://schemas.microsoft.com/office/drawing/2014/chart" uri="{C3380CC4-5D6E-409C-BE32-E72D297353CC}">
              <c16:uniqueId val="{00000000-8572-436D-8D29-734B6786DC40}"/>
            </c:ext>
          </c:extLst>
        </c:ser>
        <c:dLbls>
          <c:showLegendKey val="0"/>
          <c:showVal val="0"/>
          <c:showCatName val="0"/>
          <c:showSerName val="0"/>
          <c:showPercent val="0"/>
          <c:showBubbleSize val="0"/>
        </c:dLbls>
        <c:gapWidth val="219"/>
        <c:overlap val="-27"/>
        <c:axId val="745552016"/>
        <c:axId val="740653904"/>
      </c:barChart>
      <c:catAx>
        <c:axId val="74555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740653904"/>
        <c:crosses val="autoZero"/>
        <c:auto val="1"/>
        <c:lblAlgn val="ctr"/>
        <c:lblOffset val="100"/>
        <c:noMultiLvlLbl val="0"/>
      </c:catAx>
      <c:valAx>
        <c:axId val="740653904"/>
        <c:scaling>
          <c:orientation val="minMax"/>
        </c:scaling>
        <c:delete val="1"/>
        <c:axPos val="l"/>
        <c:numFmt formatCode="General" sourceLinked="1"/>
        <c:majorTickMark val="none"/>
        <c:minorTickMark val="none"/>
        <c:tickLblPos val="nextTo"/>
        <c:crossAx val="745552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Data.xlsx]Total Sales Appliances in Ontar!PivotTable5</c:name>
    <c:fmtId val="3"/>
  </c:pivotSource>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baseline="0"/>
              <a:t>Total Sales of Appliances in Ontario</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222222222222224E-2"/>
          <c:y val="0.17171296296296298"/>
          <c:w val="0.82248140857392826"/>
          <c:h val="0.70368802857976087"/>
        </c:manualLayout>
      </c:layout>
      <c:barChart>
        <c:barDir val="col"/>
        <c:grouping val="clustered"/>
        <c:varyColors val="0"/>
        <c:ser>
          <c:idx val="0"/>
          <c:order val="0"/>
          <c:tx>
            <c:strRef>
              <c:f>'Total Sales Appliances in Ontar'!$D$6</c:f>
              <c:strCache>
                <c:ptCount val="1"/>
                <c:pt idx="0">
                  <c:v>Total</c:v>
                </c:pt>
              </c:strCache>
            </c:strRef>
          </c:tx>
          <c:spPr>
            <a:solidFill>
              <a:srgbClr val="00B050"/>
            </a:solidFill>
            <a:ln>
              <a:noFill/>
            </a:ln>
            <a:effectLst/>
          </c:spPr>
          <c:invertIfNegative val="0"/>
          <c:dLbls>
            <c:numFmt formatCode="[$$-1009]#,##0.00" sourceLinked="0"/>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Sales Appliances in Ontar'!$C$7:$C$8</c:f>
              <c:strCache>
                <c:ptCount val="1"/>
                <c:pt idx="0">
                  <c:v>Ontario</c:v>
                </c:pt>
              </c:strCache>
            </c:strRef>
          </c:cat>
          <c:val>
            <c:numRef>
              <c:f>'Total Sales Appliances in Ontar'!$D$7:$D$8</c:f>
              <c:numCache>
                <c:formatCode>General</c:formatCode>
                <c:ptCount val="1"/>
                <c:pt idx="0">
                  <c:v>202346.83999999997</c:v>
                </c:pt>
              </c:numCache>
            </c:numRef>
          </c:val>
          <c:extLst>
            <c:ext xmlns:c16="http://schemas.microsoft.com/office/drawing/2014/chart" uri="{C3380CC4-5D6E-409C-BE32-E72D297353CC}">
              <c16:uniqueId val="{00000000-4E93-46AD-88D7-3C5E35C534DF}"/>
            </c:ext>
          </c:extLst>
        </c:ser>
        <c:dLbls>
          <c:dLblPos val="outEnd"/>
          <c:showLegendKey val="0"/>
          <c:showVal val="1"/>
          <c:showCatName val="0"/>
          <c:showSerName val="0"/>
          <c:showPercent val="0"/>
          <c:showBubbleSize val="0"/>
        </c:dLbls>
        <c:gapWidth val="219"/>
        <c:overlap val="-27"/>
        <c:axId val="852722816"/>
        <c:axId val="847082240"/>
      </c:barChart>
      <c:catAx>
        <c:axId val="85272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normalizeH="1" baseline="0">
                <a:solidFill>
                  <a:schemeClr val="tx1">
                    <a:lumMod val="65000"/>
                    <a:lumOff val="35000"/>
                  </a:schemeClr>
                </a:solidFill>
                <a:latin typeface="+mn-lt"/>
                <a:ea typeface="+mn-ea"/>
                <a:cs typeface="+mn-cs"/>
              </a:defRPr>
            </a:pPr>
            <a:endParaRPr lang="en-US"/>
          </a:p>
        </c:txPr>
        <c:crossAx val="847082240"/>
        <c:crosses val="autoZero"/>
        <c:auto val="1"/>
        <c:lblAlgn val="ctr"/>
        <c:lblOffset val="100"/>
        <c:noMultiLvlLbl val="0"/>
      </c:catAx>
      <c:valAx>
        <c:axId val="847082240"/>
        <c:scaling>
          <c:orientation val="minMax"/>
        </c:scaling>
        <c:delete val="1"/>
        <c:axPos val="l"/>
        <c:numFmt formatCode="General" sourceLinked="1"/>
        <c:majorTickMark val="none"/>
        <c:minorTickMark val="none"/>
        <c:tickLblPos val="nextTo"/>
        <c:crossAx val="852722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Data.xlsx]Buttom 10 Customers!PivotTable6</c:name>
    <c:fmtId val="3"/>
  </c:pivotSource>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baseline="0"/>
              <a:t>Buttom 10 Customers Sales</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3250308810766873E-2"/>
          <c:y val="3.0435178909916608E-2"/>
          <c:w val="0.90479449845305648"/>
          <c:h val="0.73417884710036563"/>
        </c:manualLayout>
      </c:layout>
      <c:barChart>
        <c:barDir val="col"/>
        <c:grouping val="clustered"/>
        <c:varyColors val="0"/>
        <c:ser>
          <c:idx val="0"/>
          <c:order val="0"/>
          <c:tx>
            <c:strRef>
              <c:f>'Buttom 10 Customers'!$D$9</c:f>
              <c:strCache>
                <c:ptCount val="1"/>
                <c:pt idx="0">
                  <c:v>Total</c:v>
                </c:pt>
              </c:strCache>
            </c:strRef>
          </c:tx>
          <c:spPr>
            <a:solidFill>
              <a:srgbClr val="FF0000"/>
            </a:solidFill>
            <a:ln>
              <a:noFill/>
            </a:ln>
            <a:effectLst/>
          </c:spPr>
          <c:invertIfNegative val="0"/>
          <c:dLbls>
            <c:numFmt formatCode="[$$-1009]#,##0.00" sourceLinked="0"/>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'Buttom 10 Customers'!$C$10:$C$20</c:f>
              <c:strCache>
                <c:ptCount val="10"/>
                <c:pt idx="0">
                  <c:v>Jeremy Farry</c:v>
                </c:pt>
                <c:pt idx="1">
                  <c:v>Natalie DeCherney</c:v>
                </c:pt>
                <c:pt idx="2">
                  <c:v>Nicole Fjeld</c:v>
                </c:pt>
                <c:pt idx="3">
                  <c:v>Katrina Edelman</c:v>
                </c:pt>
                <c:pt idx="4">
                  <c:v>Dorothy Dickinson</c:v>
                </c:pt>
                <c:pt idx="5">
                  <c:v>Christine Kargatis</c:v>
                </c:pt>
                <c:pt idx="6">
                  <c:v>Eric Murdock</c:v>
                </c:pt>
                <c:pt idx="7">
                  <c:v>Chris McAfee</c:v>
                </c:pt>
                <c:pt idx="8">
                  <c:v>Rick Huthwaite</c:v>
                </c:pt>
                <c:pt idx="9">
                  <c:v>Mark Hamilton</c:v>
                </c:pt>
              </c:strCache>
            </c:strRef>
          </c:cat>
          <c:val>
            <c:numRef>
              <c:f>'Buttom 10 Customers'!$D$10:$D$20</c:f>
              <c:numCache>
                <c:formatCode>General</c:formatCode>
                <c:ptCount val="10"/>
                <c:pt idx="0">
                  <c:v>85.72</c:v>
                </c:pt>
                <c:pt idx="1">
                  <c:v>125.9</c:v>
                </c:pt>
                <c:pt idx="2">
                  <c:v>153.03</c:v>
                </c:pt>
                <c:pt idx="3">
                  <c:v>180.76000000000002</c:v>
                </c:pt>
                <c:pt idx="4">
                  <c:v>198.08</c:v>
                </c:pt>
                <c:pt idx="5">
                  <c:v>293.21999999999997</c:v>
                </c:pt>
                <c:pt idx="6">
                  <c:v>343.32799999999997</c:v>
                </c:pt>
                <c:pt idx="7">
                  <c:v>350.18</c:v>
                </c:pt>
                <c:pt idx="8">
                  <c:v>415.82000000000005</c:v>
                </c:pt>
                <c:pt idx="9">
                  <c:v>450.99</c:v>
                </c:pt>
              </c:numCache>
            </c:numRef>
          </c:val>
          <c:extLst>
            <c:ext xmlns:c16="http://schemas.microsoft.com/office/drawing/2014/chart" uri="{C3380CC4-5D6E-409C-BE32-E72D297353CC}">
              <c16:uniqueId val="{00000000-671B-4AB7-941C-E27ED84E5A86}"/>
            </c:ext>
          </c:extLst>
        </c:ser>
        <c:dLbls>
          <c:showLegendKey val="0"/>
          <c:showVal val="0"/>
          <c:showCatName val="0"/>
          <c:showSerName val="0"/>
          <c:showPercent val="0"/>
          <c:showBubbleSize val="0"/>
        </c:dLbls>
        <c:gapWidth val="219"/>
        <c:overlap val="-27"/>
        <c:axId val="2017415472"/>
        <c:axId val="1897122064"/>
      </c:barChart>
      <c:catAx>
        <c:axId val="2017415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897122064"/>
        <c:crosses val="autoZero"/>
        <c:auto val="1"/>
        <c:lblAlgn val="ctr"/>
        <c:lblOffset val="100"/>
        <c:noMultiLvlLbl val="0"/>
      </c:catAx>
      <c:valAx>
        <c:axId val="1897122064"/>
        <c:scaling>
          <c:orientation val="minMax"/>
        </c:scaling>
        <c:delete val="1"/>
        <c:axPos val="l"/>
        <c:numFmt formatCode="General" sourceLinked="1"/>
        <c:majorTickMark val="none"/>
        <c:minorTickMark val="none"/>
        <c:tickLblPos val="nextTo"/>
        <c:crossAx val="2017415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Data.xlsx]shipping cost by ship mode!PivotTable7</c:name>
    <c:fmtId val="3"/>
  </c:pivotSource>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US" sz="1500" baseline="0"/>
              <a:t>Shipping Cost by Ship Mode</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1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1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1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4482758620689655E-2"/>
          <c:y val="0.15319444444444447"/>
          <c:w val="0.89240225359761061"/>
          <c:h val="0.70283974919801695"/>
        </c:manualLayout>
      </c:layout>
      <c:barChart>
        <c:barDir val="col"/>
        <c:grouping val="clustered"/>
        <c:varyColors val="0"/>
        <c:ser>
          <c:idx val="0"/>
          <c:order val="0"/>
          <c:tx>
            <c:strRef>
              <c:f>'shipping cost by ship mode'!$E$7</c:f>
              <c:strCache>
                <c:ptCount val="1"/>
                <c:pt idx="0">
                  <c:v>Total</c:v>
                </c:pt>
              </c:strCache>
            </c:strRef>
          </c:tx>
          <c:spPr>
            <a:solidFill>
              <a:schemeClr val="accent1"/>
            </a:solidFill>
            <a:ln>
              <a:noFill/>
            </a:ln>
            <a:effectLst/>
          </c:spPr>
          <c:invertIfNegative val="0"/>
          <c:dLbls>
            <c:numFmt formatCode="[$$-1009]#,##0.00" sourceLinked="0"/>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'shipping cost by ship mode'!$D$8:$D$11</c:f>
              <c:strCache>
                <c:ptCount val="3"/>
                <c:pt idx="0">
                  <c:v>Delivery Truck</c:v>
                </c:pt>
                <c:pt idx="1">
                  <c:v>Regular Air</c:v>
                </c:pt>
                <c:pt idx="2">
                  <c:v>Express Air</c:v>
                </c:pt>
              </c:strCache>
            </c:strRef>
          </c:cat>
          <c:val>
            <c:numRef>
              <c:f>'shipping cost by ship mode'!$E$8:$E$11</c:f>
              <c:numCache>
                <c:formatCode>General</c:formatCode>
                <c:ptCount val="3"/>
                <c:pt idx="0">
                  <c:v>51971.94</c:v>
                </c:pt>
                <c:pt idx="1">
                  <c:v>48008.19</c:v>
                </c:pt>
                <c:pt idx="2">
                  <c:v>7850.91</c:v>
                </c:pt>
              </c:numCache>
            </c:numRef>
          </c:val>
          <c:extLst>
            <c:ext xmlns:c16="http://schemas.microsoft.com/office/drawing/2014/chart" uri="{C3380CC4-5D6E-409C-BE32-E72D297353CC}">
              <c16:uniqueId val="{00000000-CB46-454E-B8D5-10FB43D20072}"/>
            </c:ext>
          </c:extLst>
        </c:ser>
        <c:dLbls>
          <c:dLblPos val="outEnd"/>
          <c:showLegendKey val="0"/>
          <c:showVal val="1"/>
          <c:showCatName val="0"/>
          <c:showSerName val="0"/>
          <c:showPercent val="0"/>
          <c:showBubbleSize val="0"/>
        </c:dLbls>
        <c:gapWidth val="219"/>
        <c:overlap val="-27"/>
        <c:axId val="1899777504"/>
        <c:axId val="2022492224"/>
      </c:barChart>
      <c:catAx>
        <c:axId val="189977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022492224"/>
        <c:crosses val="autoZero"/>
        <c:auto val="1"/>
        <c:lblAlgn val="ctr"/>
        <c:lblOffset val="100"/>
        <c:noMultiLvlLbl val="0"/>
      </c:catAx>
      <c:valAx>
        <c:axId val="2022492224"/>
        <c:scaling>
          <c:orientation val="minMax"/>
        </c:scaling>
        <c:delete val="1"/>
        <c:axPos val="l"/>
        <c:numFmt formatCode="General" sourceLinked="1"/>
        <c:majorTickMark val="none"/>
        <c:minorTickMark val="none"/>
        <c:tickLblPos val="nextTo"/>
        <c:crossAx val="1899777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Data.xlsx]top 10 Valuable customers!PivotTable8</c:name>
    <c:fmtId val="3"/>
  </c:pivotSource>
  <c:chart>
    <c:title>
      <c:tx>
        <c:rich>
          <a:bodyPr rot="0" spcFirstLastPara="1" vertOverflow="ellipsis" vert="horz" wrap="square" anchor="ctr" anchorCtr="1"/>
          <a:lstStyle/>
          <a:p>
            <a:pPr>
              <a:defRPr sz="1720" b="0" i="0" u="none" strike="noStrike" kern="1200" spc="0" baseline="0">
                <a:solidFill>
                  <a:schemeClr val="tx1">
                    <a:lumMod val="65000"/>
                    <a:lumOff val="35000"/>
                  </a:schemeClr>
                </a:solidFill>
                <a:latin typeface="+mn-lt"/>
                <a:ea typeface="+mn-ea"/>
                <a:cs typeface="+mn-cs"/>
              </a:defRPr>
            </a:pPr>
            <a:r>
              <a:rPr lang="en-US" sz="1720" baseline="0"/>
              <a:t>Top 10 Valuable  customers</a:t>
            </a:r>
          </a:p>
        </c:rich>
      </c:tx>
      <c:overlay val="0"/>
      <c:spPr>
        <a:noFill/>
        <a:ln>
          <a:noFill/>
        </a:ln>
        <a:effectLst/>
      </c:spPr>
      <c:txPr>
        <a:bodyPr rot="0" spcFirstLastPara="1" vertOverflow="ellipsis" vert="horz" wrap="square" anchor="ctr" anchorCtr="1"/>
        <a:lstStyle/>
        <a:p>
          <a:pPr>
            <a:defRPr sz="172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 Valuable customers'!$E$7</c:f>
              <c:strCache>
                <c:ptCount val="1"/>
                <c:pt idx="0">
                  <c:v>Total</c:v>
                </c:pt>
              </c:strCache>
            </c:strRef>
          </c:tx>
          <c:spPr>
            <a:solidFill>
              <a:schemeClr val="accent1"/>
            </a:solidFill>
            <a:ln>
              <a:noFill/>
            </a:ln>
            <a:effectLst/>
          </c:spPr>
          <c:invertIfNegative val="0"/>
          <c:dLbls>
            <c:numFmt formatCode="[$$-1009]#,##0.00" sourceLinked="0"/>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 Valuable customers'!$D$8:$D$18</c:f>
              <c:strCache>
                <c:ptCount val="10"/>
                <c:pt idx="0">
                  <c:v>Emily Phan</c:v>
                </c:pt>
                <c:pt idx="1">
                  <c:v>Deborah Brumfield</c:v>
                </c:pt>
                <c:pt idx="2">
                  <c:v>Grant Carroll</c:v>
                </c:pt>
                <c:pt idx="3">
                  <c:v>Karen Carlisle</c:v>
                </c:pt>
                <c:pt idx="4">
                  <c:v>Alejandro Grove</c:v>
                </c:pt>
                <c:pt idx="5">
                  <c:v>Liz MacKendrick</c:v>
                </c:pt>
                <c:pt idx="6">
                  <c:v>John Stevenson</c:v>
                </c:pt>
                <c:pt idx="7">
                  <c:v>Clytie Kelty</c:v>
                </c:pt>
                <c:pt idx="8">
                  <c:v>Raymond Book</c:v>
                </c:pt>
                <c:pt idx="9">
                  <c:v>Logan Haushalter</c:v>
                </c:pt>
              </c:strCache>
            </c:strRef>
          </c:cat>
          <c:val>
            <c:numRef>
              <c:f>'top 10 Valuable customers'!$E$8:$E$18</c:f>
              <c:numCache>
                <c:formatCode>General</c:formatCode>
                <c:ptCount val="10"/>
                <c:pt idx="0">
                  <c:v>34005.445500000002</c:v>
                </c:pt>
                <c:pt idx="1">
                  <c:v>31121.218999999997</c:v>
                </c:pt>
                <c:pt idx="2">
                  <c:v>27977.279499999997</c:v>
                </c:pt>
                <c:pt idx="3">
                  <c:v>21731.524500000003</c:v>
                </c:pt>
                <c:pt idx="4">
                  <c:v>20588.918428000001</c:v>
                </c:pt>
                <c:pt idx="5">
                  <c:v>20397.235000000001</c:v>
                </c:pt>
                <c:pt idx="6">
                  <c:v>18849.930500000002</c:v>
                </c:pt>
                <c:pt idx="7">
                  <c:v>18792.814200000001</c:v>
                </c:pt>
                <c:pt idx="8">
                  <c:v>18760.592499999999</c:v>
                </c:pt>
                <c:pt idx="9">
                  <c:v>18348.537700000001</c:v>
                </c:pt>
              </c:numCache>
            </c:numRef>
          </c:val>
          <c:extLst>
            <c:ext xmlns:c16="http://schemas.microsoft.com/office/drawing/2014/chart" uri="{C3380CC4-5D6E-409C-BE32-E72D297353CC}">
              <c16:uniqueId val="{00000000-3A4C-4515-AC1E-640CB5FF851B}"/>
            </c:ext>
          </c:extLst>
        </c:ser>
        <c:dLbls>
          <c:dLblPos val="outEnd"/>
          <c:showLegendKey val="0"/>
          <c:showVal val="1"/>
          <c:showCatName val="0"/>
          <c:showSerName val="0"/>
          <c:showPercent val="0"/>
          <c:showBubbleSize val="0"/>
        </c:dLbls>
        <c:gapWidth val="219"/>
        <c:overlap val="-27"/>
        <c:axId val="730105568"/>
        <c:axId val="734358992"/>
      </c:barChart>
      <c:catAx>
        <c:axId val="73010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34358992"/>
        <c:crosses val="autoZero"/>
        <c:auto val="1"/>
        <c:lblAlgn val="ctr"/>
        <c:lblOffset val="100"/>
        <c:noMultiLvlLbl val="0"/>
      </c:catAx>
      <c:valAx>
        <c:axId val="734358992"/>
        <c:scaling>
          <c:orientation val="minMax"/>
        </c:scaling>
        <c:delete val="1"/>
        <c:axPos val="l"/>
        <c:numFmt formatCode="General" sourceLinked="1"/>
        <c:majorTickMark val="none"/>
        <c:minorTickMark val="none"/>
        <c:tickLblPos val="nextTo"/>
        <c:crossAx val="730105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Data.xlsx]shipping cost analysis!PivotTable9</c:name>
    <c:fmtId val="4"/>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GB" sz="1600" baseline="0"/>
              <a:t>Shipping cost Analysis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'shipping cost analysis'!$E$6:$E$7</c:f>
              <c:strCache>
                <c:ptCount val="1"/>
                <c:pt idx="0">
                  <c:v>Delivery Truck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'shipping cost analysis'!$D$8:$D$13</c:f>
              <c:strCache>
                <c:ptCount val="5"/>
                <c:pt idx="0">
                  <c:v>Low</c:v>
                </c:pt>
                <c:pt idx="1">
                  <c:v>High</c:v>
                </c:pt>
                <c:pt idx="2">
                  <c:v>Critical</c:v>
                </c:pt>
                <c:pt idx="3">
                  <c:v>Not Specified</c:v>
                </c:pt>
                <c:pt idx="4">
                  <c:v>Medium</c:v>
                </c:pt>
              </c:strCache>
            </c:strRef>
          </c:cat>
          <c:val>
            <c:numRef>
              <c:f>'shipping cost analysis'!$E$8:$E$13</c:f>
              <c:numCache>
                <c:formatCode>0.00%</c:formatCode>
                <c:ptCount val="5"/>
                <c:pt idx="0">
                  <c:v>0.48510384427324699</c:v>
                </c:pt>
                <c:pt idx="1">
                  <c:v>0.49444837113100043</c:v>
                </c:pt>
                <c:pt idx="2">
                  <c:v>0.51077456770054774</c:v>
                </c:pt>
                <c:pt idx="3">
                  <c:v>0.45590237056353999</c:v>
                </c:pt>
                <c:pt idx="4">
                  <c:v>0.46122902827493323</c:v>
                </c:pt>
              </c:numCache>
            </c:numRef>
          </c:val>
          <c:extLst>
            <c:ext xmlns:c16="http://schemas.microsoft.com/office/drawing/2014/chart" uri="{C3380CC4-5D6E-409C-BE32-E72D297353CC}">
              <c16:uniqueId val="{00000000-FCD4-4E04-8960-1950430BB7D3}"/>
            </c:ext>
          </c:extLst>
        </c:ser>
        <c:ser>
          <c:idx val="1"/>
          <c:order val="1"/>
          <c:tx>
            <c:strRef>
              <c:f>'shipping cost analysis'!$F$6:$F$7</c:f>
              <c:strCache>
                <c:ptCount val="1"/>
                <c:pt idx="0">
                  <c:v>Express Air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1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'shipping cost analysis'!$D$8:$D$13</c:f>
              <c:strCache>
                <c:ptCount val="5"/>
                <c:pt idx="0">
                  <c:v>Low</c:v>
                </c:pt>
                <c:pt idx="1">
                  <c:v>High</c:v>
                </c:pt>
                <c:pt idx="2">
                  <c:v>Critical</c:v>
                </c:pt>
                <c:pt idx="3">
                  <c:v>Not Specified</c:v>
                </c:pt>
                <c:pt idx="4">
                  <c:v>Medium</c:v>
                </c:pt>
              </c:strCache>
            </c:strRef>
          </c:cat>
          <c:val>
            <c:numRef>
              <c:f>'shipping cost analysis'!$F$8:$F$13</c:f>
              <c:numCache>
                <c:formatCode>0.00%</c:formatCode>
                <c:ptCount val="5"/>
                <c:pt idx="0">
                  <c:v>6.7618401820554105E-2</c:v>
                </c:pt>
                <c:pt idx="1">
                  <c:v>6.4129850671198682E-2</c:v>
                </c:pt>
                <c:pt idx="2">
                  <c:v>8.2514394193442045E-2</c:v>
                </c:pt>
                <c:pt idx="3">
                  <c:v>7.1389340112615718E-2</c:v>
                </c:pt>
                <c:pt idx="4">
                  <c:v>7.9633205339006224E-2</c:v>
                </c:pt>
              </c:numCache>
            </c:numRef>
          </c:val>
          <c:extLst>
            <c:ext xmlns:c16="http://schemas.microsoft.com/office/drawing/2014/chart" uri="{C3380CC4-5D6E-409C-BE32-E72D297353CC}">
              <c16:uniqueId val="{00000001-FCD4-4E04-8960-1950430BB7D3}"/>
            </c:ext>
          </c:extLst>
        </c:ser>
        <c:ser>
          <c:idx val="2"/>
          <c:order val="2"/>
          <c:tx>
            <c:strRef>
              <c:f>'shipping cost analysis'!$G$6:$G$7</c:f>
              <c:strCache>
                <c:ptCount val="1"/>
                <c:pt idx="0">
                  <c:v>Regular Air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'shipping cost analysis'!$D$8:$D$13</c:f>
              <c:strCache>
                <c:ptCount val="5"/>
                <c:pt idx="0">
                  <c:v>Low</c:v>
                </c:pt>
                <c:pt idx="1">
                  <c:v>High</c:v>
                </c:pt>
                <c:pt idx="2">
                  <c:v>Critical</c:v>
                </c:pt>
                <c:pt idx="3">
                  <c:v>Not Specified</c:v>
                </c:pt>
                <c:pt idx="4">
                  <c:v>Medium</c:v>
                </c:pt>
              </c:strCache>
            </c:strRef>
          </c:cat>
          <c:val>
            <c:numRef>
              <c:f>'shipping cost analysis'!$G$8:$G$13</c:f>
              <c:numCache>
                <c:formatCode>0.00%</c:formatCode>
                <c:ptCount val="5"/>
                <c:pt idx="0">
                  <c:v>0.44727775390619895</c:v>
                </c:pt>
                <c:pt idx="1">
                  <c:v>0.44142177819780093</c:v>
                </c:pt>
                <c:pt idx="2">
                  <c:v>0.40671103810601023</c:v>
                </c:pt>
                <c:pt idx="3">
                  <c:v>0.47270828932384423</c:v>
                </c:pt>
                <c:pt idx="4">
                  <c:v>0.45913776638606058</c:v>
                </c:pt>
              </c:numCache>
            </c:numRef>
          </c:val>
          <c:extLst>
            <c:ext xmlns:c16="http://schemas.microsoft.com/office/drawing/2014/chart" uri="{C3380CC4-5D6E-409C-BE32-E72D297353CC}">
              <c16:uniqueId val="{00000002-FCD4-4E04-8960-1950430BB7D3}"/>
            </c:ext>
          </c:extLst>
        </c:ser>
        <c:dLbls>
          <c:dLblPos val="outEnd"/>
          <c:showLegendKey val="0"/>
          <c:showVal val="1"/>
          <c:showCatName val="0"/>
          <c:showSerName val="0"/>
          <c:showPercent val="0"/>
          <c:showBubbleSize val="0"/>
        </c:dLbls>
        <c:gapWidth val="219"/>
        <c:overlap val="-27"/>
        <c:axId val="742290464"/>
        <c:axId val="2084410528"/>
      </c:barChart>
      <c:catAx>
        <c:axId val="74229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4410528"/>
        <c:crosses val="autoZero"/>
        <c:auto val="1"/>
        <c:lblAlgn val="ctr"/>
        <c:lblOffset val="100"/>
        <c:noMultiLvlLbl val="0"/>
      </c:catAx>
      <c:valAx>
        <c:axId val="2084410528"/>
        <c:scaling>
          <c:orientation val="minMax"/>
        </c:scaling>
        <c:delete val="1"/>
        <c:axPos val="l"/>
        <c:numFmt formatCode="0.00%" sourceLinked="1"/>
        <c:majorTickMark val="none"/>
        <c:minorTickMark val="none"/>
        <c:tickLblPos val="nextTo"/>
        <c:crossAx val="742290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[KMS2 Superstore Data.xlsx]small biz cust with most sales !PivotTable10</c:name>
    <c:fmtId val="6"/>
  </c:pivotSource>
  <c:chart>
    <c:title>
      <c:tx>
        <c:rich>
          <a:bodyPr rot="0" spcFirstLastPara="1" vertOverflow="ellipsis" vert="horz" wrap="square" anchor="ctr" anchorCtr="1"/>
          <a:lstStyle/>
          <a:p>
            <a:pPr>
              <a:defRPr sz="1710" b="0" i="0" u="none" strike="noStrike" kern="1200" spc="0" baseline="0">
                <a:solidFill>
                  <a:schemeClr val="tx1">
                    <a:lumMod val="65000"/>
                    <a:lumOff val="35000"/>
                  </a:schemeClr>
                </a:solidFill>
                <a:latin typeface="+mn-lt"/>
                <a:ea typeface="+mn-ea"/>
                <a:cs typeface="+mn-cs"/>
              </a:defRPr>
            </a:pPr>
            <a:r>
              <a:rPr lang="en-US" sz="1710" baseline="0"/>
              <a:t>Small Business Customer with the most Sales</a:t>
            </a:r>
          </a:p>
        </c:rich>
      </c:tx>
      <c:overlay val="0"/>
      <c:spPr>
        <a:noFill/>
        <a:ln>
          <a:noFill/>
        </a:ln>
        <a:effectLst/>
      </c:spPr>
      <c:txPr>
        <a:bodyPr rot="0" spcFirstLastPara="1" vertOverflow="ellipsis" vert="horz" wrap="square" anchor="ctr" anchorCtr="1"/>
        <a:lstStyle/>
        <a:p>
          <a:pPr>
            <a:defRPr sz="171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3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3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1009]#,##0.00" sourceLinked="0"/>
          <c:spPr>
            <a:noFill/>
            <a:ln>
              <a:noFill/>
            </a:ln>
            <a:effectLst/>
          </c:spPr>
          <c:txPr>
            <a:bodyPr rot="0" spcFirstLastPara="1" vertOverflow="ellipsis" vert="horz" wrap="square" lIns="38100" tIns="19050" rIns="38100" bIns="19050" anchor="ctr" anchorCtr="1">
              <a:spAutoFit/>
            </a:bodyPr>
            <a:lstStyle/>
            <a:p>
              <a:pPr>
                <a:defRPr sz="113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039341176665903"/>
          <c:y val="0.19239641576921809"/>
          <c:w val="0.82248140857392826"/>
          <c:h val="0.72088764946048411"/>
        </c:manualLayout>
      </c:layout>
      <c:barChart>
        <c:barDir val="col"/>
        <c:grouping val="clustered"/>
        <c:varyColors val="0"/>
        <c:ser>
          <c:idx val="0"/>
          <c:order val="0"/>
          <c:tx>
            <c:strRef>
              <c:f>'small biz cust with most sales '!$E$7</c:f>
              <c:strCache>
                <c:ptCount val="1"/>
                <c:pt idx="0">
                  <c:v>Total</c:v>
                </c:pt>
              </c:strCache>
            </c:strRef>
          </c:tx>
          <c:spPr>
            <a:solidFill>
              <a:schemeClr val="accent1"/>
            </a:solidFill>
            <a:ln>
              <a:noFill/>
            </a:ln>
            <a:effectLst/>
          </c:spPr>
          <c:invertIfNegative val="0"/>
          <c:dLbls>
            <c:numFmt formatCode="[$$-1009]#,##0.00" sourceLinked="0"/>
            <c:spPr>
              <a:noFill/>
              <a:ln>
                <a:noFill/>
              </a:ln>
              <a:effectLst/>
            </c:spPr>
            <c:txPr>
              <a:bodyPr rot="0" spcFirstLastPara="1" vertOverflow="ellipsis" vert="horz" wrap="square" lIns="38100" tIns="19050" rIns="38100" bIns="19050" anchor="ctr" anchorCtr="1">
                <a:spAutoFit/>
              </a:bodyPr>
              <a:lstStyle/>
              <a:p>
                <a:pPr>
                  <a:defRPr sz="16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'small biz cust with most sales '!$D$8:$D$9</c:f>
              <c:strCache>
                <c:ptCount val="1"/>
                <c:pt idx="0">
                  <c:v>Dennis Kane</c:v>
                </c:pt>
              </c:strCache>
            </c:strRef>
          </c:cat>
          <c:val>
            <c:numRef>
              <c:f>'small biz cust with most sales '!$E$8:$E$9</c:f>
              <c:numCache>
                <c:formatCode>General</c:formatCode>
                <c:ptCount val="1"/>
                <c:pt idx="0">
                  <c:v>75967.590499999991</c:v>
                </c:pt>
              </c:numCache>
            </c:numRef>
          </c:val>
          <c:extLst>
            <c:ext xmlns:c16="http://schemas.microsoft.com/office/drawing/2014/chart" uri="{C3380CC4-5D6E-409C-BE32-E72D297353CC}">
              <c16:uniqueId val="{00000000-4D96-479E-B612-6009344137EC}"/>
            </c:ext>
          </c:extLst>
        </c:ser>
        <c:dLbls>
          <c:dLblPos val="outEnd"/>
          <c:showLegendKey val="0"/>
          <c:showVal val="1"/>
          <c:showCatName val="0"/>
          <c:showSerName val="0"/>
          <c:showPercent val="0"/>
          <c:showBubbleSize val="0"/>
        </c:dLbls>
        <c:gapWidth val="219"/>
        <c:overlap val="-27"/>
        <c:axId val="853473184"/>
        <c:axId val="740652656"/>
      </c:barChart>
      <c:catAx>
        <c:axId val="853473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80" b="0" i="0" u="none" strike="noStrike" kern="1200" baseline="0">
                <a:solidFill>
                  <a:schemeClr val="tx1">
                    <a:lumMod val="65000"/>
                    <a:lumOff val="35000"/>
                  </a:schemeClr>
                </a:solidFill>
                <a:latin typeface="+mn-lt"/>
                <a:ea typeface="+mn-ea"/>
                <a:cs typeface="+mn-cs"/>
              </a:defRPr>
            </a:pPr>
            <a:endParaRPr lang="en-US"/>
          </a:p>
        </c:txPr>
        <c:crossAx val="740652656"/>
        <c:crosses val="autoZero"/>
        <c:auto val="1"/>
        <c:lblAlgn val="ctr"/>
        <c:lblOffset val="100"/>
        <c:noMultiLvlLbl val="0"/>
      </c:catAx>
      <c:valAx>
        <c:axId val="740652656"/>
        <c:scaling>
          <c:orientation val="minMax"/>
        </c:scaling>
        <c:delete val="1"/>
        <c:axPos val="l"/>
        <c:numFmt formatCode="General" sourceLinked="1"/>
        <c:majorTickMark val="none"/>
        <c:minorTickMark val="none"/>
        <c:tickLblPos val="nextTo"/>
        <c:crossAx val="853473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06-15T18:38:52.912" idx="3">
    <p:pos x="10" y="10"/>
    <p:text>The management should increase the Advertisement Rate of Several Product Categories to the Customers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C7E67-BED7-4E56-AA8B-D484BAB9BDA2}" type="datetimeFigureOut">
              <a:rPr lang="en-GB" smtClean="0"/>
              <a:t>15/06/2022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C4BE5-A15F-4513-8762-7EBA2F4AF0CC}" type="slidenum">
              <a:rPr lang="en-GB" smtClean="0"/>
              <a:t>‹#›</a:t>
            </a:fld>
            <a:endParaRPr lang="en-GB"/>
          </a:p>
        </p:txBody>
      </p:sp>
    </p:spTree>
    <p:extLst>
      <p:ext uri="{BB962C8B-B14F-4D97-AF65-F5344CB8AC3E}">
        <p14:creationId xmlns:p14="http://schemas.microsoft.com/office/powerpoint/2010/main" val="1764239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0C4BE5-A15F-4513-8762-7EBA2F4AF0CC}" type="slidenum">
              <a:rPr lang="en-GB" smtClean="0"/>
              <a:t>2</a:t>
            </a:fld>
            <a:endParaRPr lang="en-GB"/>
          </a:p>
        </p:txBody>
      </p:sp>
    </p:spTree>
    <p:extLst>
      <p:ext uri="{BB962C8B-B14F-4D97-AF65-F5344CB8AC3E}">
        <p14:creationId xmlns:p14="http://schemas.microsoft.com/office/powerpoint/2010/main" val="1688072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Case 11: Which customer returned items and what segment do they belong</a:t>
            </a:r>
          </a:p>
        </p:txBody>
      </p:sp>
      <p:sp>
        <p:nvSpPr>
          <p:cNvPr id="4" name="Slide Number Placeholder 3"/>
          <p:cNvSpPr>
            <a:spLocks noGrp="1"/>
          </p:cNvSpPr>
          <p:nvPr>
            <p:ph type="sldNum" sz="quarter" idx="5"/>
          </p:nvPr>
        </p:nvSpPr>
        <p:spPr/>
        <p:txBody>
          <a:bodyPr/>
          <a:lstStyle/>
          <a:p>
            <a:fld id="{AD0C4BE5-A15F-4513-8762-7EBA2F4AF0CC}" type="slidenum">
              <a:rPr lang="en-GB" smtClean="0"/>
              <a:t>13</a:t>
            </a:fld>
            <a:endParaRPr lang="en-GB"/>
          </a:p>
        </p:txBody>
      </p:sp>
    </p:spTree>
    <p:extLst>
      <p:ext uri="{BB962C8B-B14F-4D97-AF65-F5344CB8AC3E}">
        <p14:creationId xmlns:p14="http://schemas.microsoft.com/office/powerpoint/2010/main" val="278932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0C4BE5-A15F-4513-8762-7EBA2F4AF0CC}" type="slidenum">
              <a:rPr lang="en-GB" smtClean="0"/>
              <a:t>3</a:t>
            </a:fld>
            <a:endParaRPr lang="en-GB"/>
          </a:p>
        </p:txBody>
      </p:sp>
    </p:spTree>
    <p:extLst>
      <p:ext uri="{BB962C8B-B14F-4D97-AF65-F5344CB8AC3E}">
        <p14:creationId xmlns:p14="http://schemas.microsoft.com/office/powerpoint/2010/main" val="3502977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0C4BE5-A15F-4513-8762-7EBA2F4AF0CC}" type="slidenum">
              <a:rPr lang="en-GB" smtClean="0"/>
              <a:t>4</a:t>
            </a:fld>
            <a:endParaRPr lang="en-GB"/>
          </a:p>
        </p:txBody>
      </p:sp>
    </p:spTree>
    <p:extLst>
      <p:ext uri="{BB962C8B-B14F-4D97-AF65-F5344CB8AC3E}">
        <p14:creationId xmlns:p14="http://schemas.microsoft.com/office/powerpoint/2010/main" val="215077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0C4BE5-A15F-4513-8762-7EBA2F4AF0CC}" type="slidenum">
              <a:rPr lang="en-GB" smtClean="0"/>
              <a:t>5</a:t>
            </a:fld>
            <a:endParaRPr lang="en-GB"/>
          </a:p>
        </p:txBody>
      </p:sp>
    </p:spTree>
    <p:extLst>
      <p:ext uri="{BB962C8B-B14F-4D97-AF65-F5344CB8AC3E}">
        <p14:creationId xmlns:p14="http://schemas.microsoft.com/office/powerpoint/2010/main" val="146397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Case 4: Advise the management of KMS on what to </a:t>
            </a:r>
            <a:r>
              <a:rPr lang="en-GB" dirty="0" err="1"/>
              <a:t>to</a:t>
            </a:r>
            <a:r>
              <a:rPr lang="en-GB" dirty="0"/>
              <a:t> do to increase the revenue from the bottom 10 customers</a:t>
            </a:r>
          </a:p>
          <a:p>
            <a:endParaRPr lang="en-GB" dirty="0"/>
          </a:p>
        </p:txBody>
      </p:sp>
      <p:sp>
        <p:nvSpPr>
          <p:cNvPr id="4" name="Slide Number Placeholder 3"/>
          <p:cNvSpPr>
            <a:spLocks noGrp="1"/>
          </p:cNvSpPr>
          <p:nvPr>
            <p:ph type="sldNum" sz="quarter" idx="5"/>
          </p:nvPr>
        </p:nvSpPr>
        <p:spPr/>
        <p:txBody>
          <a:bodyPr/>
          <a:lstStyle/>
          <a:p>
            <a:fld id="{AD0C4BE5-A15F-4513-8762-7EBA2F4AF0CC}" type="slidenum">
              <a:rPr lang="en-GB" smtClean="0"/>
              <a:t>6</a:t>
            </a:fld>
            <a:endParaRPr lang="en-GB"/>
          </a:p>
        </p:txBody>
      </p:sp>
    </p:spTree>
    <p:extLst>
      <p:ext uri="{BB962C8B-B14F-4D97-AF65-F5344CB8AC3E}">
        <p14:creationId xmlns:p14="http://schemas.microsoft.com/office/powerpoint/2010/main" val="260038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Case 7: If the delivery truck is the most economical but the slowest shipping method and Express Air is the fastest but the most expensive one, do you think the company appropriately spent shipping costs based on the Order Priority? Explain your answer</a:t>
            </a:r>
          </a:p>
          <a:p>
            <a:endParaRPr lang="en-GB" dirty="0"/>
          </a:p>
        </p:txBody>
      </p:sp>
      <p:sp>
        <p:nvSpPr>
          <p:cNvPr id="4" name="Slide Number Placeholder 3"/>
          <p:cNvSpPr>
            <a:spLocks noGrp="1"/>
          </p:cNvSpPr>
          <p:nvPr>
            <p:ph type="sldNum" sz="quarter" idx="5"/>
          </p:nvPr>
        </p:nvSpPr>
        <p:spPr/>
        <p:txBody>
          <a:bodyPr/>
          <a:lstStyle/>
          <a:p>
            <a:fld id="{AD0C4BE5-A15F-4513-8762-7EBA2F4AF0CC}" type="slidenum">
              <a:rPr lang="en-GB" smtClean="0"/>
              <a:t>9</a:t>
            </a:fld>
            <a:endParaRPr lang="en-GB"/>
          </a:p>
        </p:txBody>
      </p:sp>
    </p:spTree>
    <p:extLst>
      <p:ext uri="{BB962C8B-B14F-4D97-AF65-F5344CB8AC3E}">
        <p14:creationId xmlns:p14="http://schemas.microsoft.com/office/powerpoint/2010/main" val="3042193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Case 8: Which small business customer had the highest sales? </a:t>
            </a:r>
          </a:p>
        </p:txBody>
      </p:sp>
      <p:sp>
        <p:nvSpPr>
          <p:cNvPr id="4" name="Slide Number Placeholder 3"/>
          <p:cNvSpPr>
            <a:spLocks noGrp="1"/>
          </p:cNvSpPr>
          <p:nvPr>
            <p:ph type="sldNum" sz="quarter" idx="5"/>
          </p:nvPr>
        </p:nvSpPr>
        <p:spPr/>
        <p:txBody>
          <a:bodyPr/>
          <a:lstStyle/>
          <a:p>
            <a:fld id="{AD0C4BE5-A15F-4513-8762-7EBA2F4AF0CC}" type="slidenum">
              <a:rPr lang="en-GB" smtClean="0"/>
              <a:t>10</a:t>
            </a:fld>
            <a:endParaRPr lang="en-GB"/>
          </a:p>
        </p:txBody>
      </p:sp>
    </p:spTree>
    <p:extLst>
      <p:ext uri="{BB962C8B-B14F-4D97-AF65-F5344CB8AC3E}">
        <p14:creationId xmlns:p14="http://schemas.microsoft.com/office/powerpoint/2010/main" val="128188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Case 9: Which Corporate Customer placed the most number of orders in 2009 – 2012? How many orders were placed by the Corporate customer?</a:t>
            </a:r>
          </a:p>
        </p:txBody>
      </p:sp>
      <p:sp>
        <p:nvSpPr>
          <p:cNvPr id="4" name="Slide Number Placeholder 3"/>
          <p:cNvSpPr>
            <a:spLocks noGrp="1"/>
          </p:cNvSpPr>
          <p:nvPr>
            <p:ph type="sldNum" sz="quarter" idx="5"/>
          </p:nvPr>
        </p:nvSpPr>
        <p:spPr/>
        <p:txBody>
          <a:bodyPr/>
          <a:lstStyle/>
          <a:p>
            <a:fld id="{AD0C4BE5-A15F-4513-8762-7EBA2F4AF0CC}" type="slidenum">
              <a:rPr lang="en-GB" smtClean="0"/>
              <a:t>11</a:t>
            </a:fld>
            <a:endParaRPr lang="en-GB"/>
          </a:p>
        </p:txBody>
      </p:sp>
    </p:spTree>
    <p:extLst>
      <p:ext uri="{BB962C8B-B14F-4D97-AF65-F5344CB8AC3E}">
        <p14:creationId xmlns:p14="http://schemas.microsoft.com/office/powerpoint/2010/main" val="121339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Case 10: Which consumer customer was the most profitable one? </a:t>
            </a:r>
          </a:p>
        </p:txBody>
      </p:sp>
      <p:sp>
        <p:nvSpPr>
          <p:cNvPr id="4" name="Slide Number Placeholder 3"/>
          <p:cNvSpPr>
            <a:spLocks noGrp="1"/>
          </p:cNvSpPr>
          <p:nvPr>
            <p:ph type="sldNum" sz="quarter" idx="5"/>
          </p:nvPr>
        </p:nvSpPr>
        <p:spPr/>
        <p:txBody>
          <a:bodyPr/>
          <a:lstStyle/>
          <a:p>
            <a:fld id="{AD0C4BE5-A15F-4513-8762-7EBA2F4AF0CC}" type="slidenum">
              <a:rPr lang="en-GB" smtClean="0"/>
              <a:t>12</a:t>
            </a:fld>
            <a:endParaRPr lang="en-GB"/>
          </a:p>
        </p:txBody>
      </p:sp>
    </p:spTree>
    <p:extLst>
      <p:ext uri="{BB962C8B-B14F-4D97-AF65-F5344CB8AC3E}">
        <p14:creationId xmlns:p14="http://schemas.microsoft.com/office/powerpoint/2010/main" val="410372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0D8431-3047-4D9B-9AFE-2763B764BBB5}" type="datetimeFigureOut">
              <a:rPr lang="en-GB" smtClean="0"/>
              <a:t>15/06/2022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285993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D8431-3047-4D9B-9AFE-2763B764BBB5}" type="datetimeFigureOut">
              <a:rPr lang="en-GB" smtClean="0"/>
              <a:t>15/06/2022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229889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D8431-3047-4D9B-9AFE-2763B764BBB5}" type="datetimeFigureOut">
              <a:rPr lang="en-GB" smtClean="0"/>
              <a:t>15/06/2022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208038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D8431-3047-4D9B-9AFE-2763B764BBB5}" type="datetimeFigureOut">
              <a:rPr lang="en-GB" smtClean="0"/>
              <a:t>15/06/2022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27808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0D8431-3047-4D9B-9AFE-2763B764BBB5}" type="datetimeFigureOut">
              <a:rPr lang="en-GB" smtClean="0"/>
              <a:t>15/06/2022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410507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D8431-3047-4D9B-9AFE-2763B764BBB5}" type="datetimeFigureOut">
              <a:rPr lang="en-GB" smtClean="0"/>
              <a:t>15/06/2022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321166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D8431-3047-4D9B-9AFE-2763B764BBB5}" type="datetimeFigureOut">
              <a:rPr lang="en-GB" smtClean="0"/>
              <a:t>15/06/2022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421736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0D8431-3047-4D9B-9AFE-2763B764BBB5}" type="datetimeFigureOut">
              <a:rPr lang="en-GB" smtClean="0"/>
              <a:t>15/06/2022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340888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D8431-3047-4D9B-9AFE-2763B764BBB5}" type="datetimeFigureOut">
              <a:rPr lang="en-GB" smtClean="0"/>
              <a:t>15/06/2022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196634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0D8431-3047-4D9B-9AFE-2763B764BBB5}" type="datetimeFigureOut">
              <a:rPr lang="en-GB" smtClean="0"/>
              <a:t>15/06/2022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350171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0D8431-3047-4D9B-9AFE-2763B764BBB5}" type="datetimeFigureOut">
              <a:rPr lang="en-GB" smtClean="0"/>
              <a:t>15/06/2022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66C7D5-95E4-47E7-832C-4AAC876B64B0}" type="slidenum">
              <a:rPr lang="en-GB" smtClean="0"/>
              <a:t>‹#›</a:t>
            </a:fld>
            <a:endParaRPr lang="en-GB"/>
          </a:p>
        </p:txBody>
      </p:sp>
    </p:spTree>
    <p:extLst>
      <p:ext uri="{BB962C8B-B14F-4D97-AF65-F5344CB8AC3E}">
        <p14:creationId xmlns:p14="http://schemas.microsoft.com/office/powerpoint/2010/main" val="198335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D8431-3047-4D9B-9AFE-2763B764BBB5}" type="datetimeFigureOut">
              <a:rPr lang="en-GB" smtClean="0"/>
              <a:t>15/06/2022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6C7D5-95E4-47E7-832C-4AAC876B64B0}" type="slidenum">
              <a:rPr lang="en-GB" smtClean="0"/>
              <a:t>‹#›</a:t>
            </a:fld>
            <a:endParaRPr lang="en-GB"/>
          </a:p>
        </p:txBody>
      </p:sp>
    </p:spTree>
    <p:extLst>
      <p:ext uri="{BB962C8B-B14F-4D97-AF65-F5344CB8AC3E}">
        <p14:creationId xmlns:p14="http://schemas.microsoft.com/office/powerpoint/2010/main" val="9606469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chart" Target="../charts/chart11.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58BE-9099-437C-B4C5-A0157FC4002C}"/>
              </a:ext>
            </a:extLst>
          </p:cNvPr>
          <p:cNvSpPr>
            <a:spLocks noGrp="1"/>
          </p:cNvSpPr>
          <p:nvPr>
            <p:ph type="title"/>
          </p:nvPr>
        </p:nvSpPr>
        <p:spPr/>
        <p:txBody>
          <a:bodyPr/>
          <a:lstStyle/>
          <a:p>
            <a:r>
              <a:rPr lang="en-GB" dirty="0"/>
              <a:t>Report and Insight from Analysis</a:t>
            </a:r>
          </a:p>
        </p:txBody>
      </p:sp>
      <p:sp>
        <p:nvSpPr>
          <p:cNvPr id="3" name="Content Placeholder 2">
            <a:extLst>
              <a:ext uri="{FF2B5EF4-FFF2-40B4-BE49-F238E27FC236}">
                <a16:creationId xmlns:a16="http://schemas.microsoft.com/office/drawing/2014/main" id="{7C315BFC-920A-42A4-96D2-415450DC4171}"/>
              </a:ext>
            </a:extLst>
          </p:cNvPr>
          <p:cNvSpPr>
            <a:spLocks noGrp="1"/>
          </p:cNvSpPr>
          <p:nvPr>
            <p:ph idx="1"/>
          </p:nvPr>
        </p:nvSpPr>
        <p:spPr/>
        <p:txBody>
          <a:bodyPr>
            <a:normAutofit fontScale="85000" lnSpcReduction="20000"/>
          </a:bodyPr>
          <a:lstStyle/>
          <a:p>
            <a:pPr marL="0" indent="0" algn="ctr">
              <a:buNone/>
            </a:pPr>
            <a:r>
              <a:rPr lang="en-GB" dirty="0"/>
              <a:t>Business Question</a:t>
            </a:r>
          </a:p>
          <a:p>
            <a:r>
              <a:rPr lang="en-GB" sz="1900" dirty="0"/>
              <a:t> Which product category had the highest sales</a:t>
            </a:r>
          </a:p>
          <a:p>
            <a:r>
              <a:rPr lang="en-GB" sz="1900" dirty="0"/>
              <a:t>What are the Top 3 and Bottom 3 Regions with regards to sales</a:t>
            </a:r>
          </a:p>
          <a:p>
            <a:r>
              <a:rPr lang="en-GB" sz="1900" dirty="0"/>
              <a:t>What was the total sales of appliances in Ontario</a:t>
            </a:r>
          </a:p>
          <a:p>
            <a:r>
              <a:rPr lang="en-GB" sz="1900" dirty="0"/>
              <a:t>Advise the management of KMS on what to do to increase the revenue from the bottom 10 customers</a:t>
            </a:r>
          </a:p>
          <a:p>
            <a:r>
              <a:rPr lang="en-GB" sz="1900" dirty="0"/>
              <a:t>KMS incurred the most shipping cost using which shipping method</a:t>
            </a:r>
          </a:p>
          <a:p>
            <a:r>
              <a:rPr lang="en-GB" sz="1900" dirty="0"/>
              <a:t>Who are the most valuable customers and what do they purchase</a:t>
            </a:r>
          </a:p>
          <a:p>
            <a:r>
              <a:rPr lang="en-GB" sz="1900" dirty="0"/>
              <a:t>If the delivery truck is the most economical but the slowest shipping method and Express Air is the fastest but the most expensive one, do you think the company appropriately spent shipping costs based on the Order Priority? Explain your answer</a:t>
            </a:r>
          </a:p>
          <a:p>
            <a:r>
              <a:rPr lang="en-GB" sz="2000" dirty="0"/>
              <a:t>Which small business customer had the highest sales</a:t>
            </a:r>
          </a:p>
          <a:p>
            <a:r>
              <a:rPr lang="en-GB" sz="2000" dirty="0"/>
              <a:t>Which Corporate Customer placed the most number of orders in 2009 – 2012? How many orders were placed by the Corporate customer?</a:t>
            </a:r>
          </a:p>
          <a:p>
            <a:r>
              <a:rPr lang="en-GB" sz="2000" dirty="0"/>
              <a:t>Which consumer customer was the most profitable one? </a:t>
            </a:r>
          </a:p>
          <a:p>
            <a:r>
              <a:rPr lang="en-GB" sz="2000" dirty="0"/>
              <a:t>Which customer returned items and what segment do they belong</a:t>
            </a:r>
            <a:endParaRPr lang="en-GB" sz="1900" dirty="0"/>
          </a:p>
          <a:p>
            <a:endParaRPr lang="en-GB" dirty="0"/>
          </a:p>
          <a:p>
            <a:endParaRPr lang="en-GB" dirty="0"/>
          </a:p>
        </p:txBody>
      </p:sp>
    </p:spTree>
    <p:extLst>
      <p:ext uri="{BB962C8B-B14F-4D97-AF65-F5344CB8AC3E}">
        <p14:creationId xmlns:p14="http://schemas.microsoft.com/office/powerpoint/2010/main" val="3518746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D48A0CF-D0C7-47A0-A9A6-CC349E56BF05}"/>
              </a:ext>
            </a:extLst>
          </p:cNvPr>
          <p:cNvGraphicFramePr>
            <a:graphicFrameLocks/>
          </p:cNvGraphicFramePr>
          <p:nvPr>
            <p:extLst>
              <p:ext uri="{D42A27DB-BD31-4B8C-83A1-F6EECF244321}">
                <p14:modId xmlns:p14="http://schemas.microsoft.com/office/powerpoint/2010/main" val="3076311010"/>
              </p:ext>
            </p:extLst>
          </p:nvPr>
        </p:nvGraphicFramePr>
        <p:xfrm>
          <a:off x="551543" y="798287"/>
          <a:ext cx="9637485" cy="57621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0342827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B82B9F1-4476-4BEF-9203-8ECD5D843819}"/>
              </a:ext>
            </a:extLst>
          </p:cNvPr>
          <p:cNvGraphicFramePr>
            <a:graphicFrameLocks/>
          </p:cNvGraphicFramePr>
          <p:nvPr>
            <p:extLst>
              <p:ext uri="{D42A27DB-BD31-4B8C-83A1-F6EECF244321}">
                <p14:modId xmlns:p14="http://schemas.microsoft.com/office/powerpoint/2010/main" val="4242254376"/>
              </p:ext>
            </p:extLst>
          </p:nvPr>
        </p:nvGraphicFramePr>
        <p:xfrm>
          <a:off x="1494971" y="928915"/>
          <a:ext cx="8577943" cy="45139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092998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EDC790F-68B4-46BB-8AFD-787827898FE1}"/>
              </a:ext>
            </a:extLst>
          </p:cNvPr>
          <p:cNvGraphicFramePr>
            <a:graphicFrameLocks/>
          </p:cNvGraphicFramePr>
          <p:nvPr>
            <p:extLst>
              <p:ext uri="{D42A27DB-BD31-4B8C-83A1-F6EECF244321}">
                <p14:modId xmlns:p14="http://schemas.microsoft.com/office/powerpoint/2010/main" val="3724955538"/>
              </p:ext>
            </p:extLst>
          </p:nvPr>
        </p:nvGraphicFramePr>
        <p:xfrm>
          <a:off x="1393371" y="885371"/>
          <a:ext cx="9826172" cy="53122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487285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47808EC-D538-4856-9603-4AB329074027}"/>
              </a:ext>
            </a:extLst>
          </p:cNvPr>
          <p:cNvGraphicFramePr>
            <a:graphicFrameLocks/>
          </p:cNvGraphicFramePr>
          <p:nvPr>
            <p:extLst>
              <p:ext uri="{D42A27DB-BD31-4B8C-83A1-F6EECF244321}">
                <p14:modId xmlns:p14="http://schemas.microsoft.com/office/powerpoint/2010/main" val="2193558793"/>
              </p:ext>
            </p:extLst>
          </p:nvPr>
        </p:nvGraphicFramePr>
        <p:xfrm>
          <a:off x="1306287" y="638629"/>
          <a:ext cx="10014856" cy="49348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3810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5AC6AAF-9547-43AC-AD41-B9A3AB47305D}"/>
              </a:ext>
            </a:extLst>
          </p:cNvPr>
          <p:cNvGraphicFramePr>
            <a:graphicFrameLocks/>
          </p:cNvGraphicFramePr>
          <p:nvPr>
            <p:extLst>
              <p:ext uri="{D42A27DB-BD31-4B8C-83A1-F6EECF244321}">
                <p14:modId xmlns:p14="http://schemas.microsoft.com/office/powerpoint/2010/main" val="3920218514"/>
              </p:ext>
            </p:extLst>
          </p:nvPr>
        </p:nvGraphicFramePr>
        <p:xfrm>
          <a:off x="1429789" y="432262"/>
          <a:ext cx="9609513" cy="4368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8789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373E3350-D06F-4FF5-9D11-007FD111FC54}"/>
              </a:ext>
            </a:extLst>
          </p:cNvPr>
          <p:cNvGraphicFramePr>
            <a:graphicFrameLocks/>
          </p:cNvGraphicFramePr>
          <p:nvPr>
            <p:extLst>
              <p:ext uri="{D42A27DB-BD31-4B8C-83A1-F6EECF244321}">
                <p14:modId xmlns:p14="http://schemas.microsoft.com/office/powerpoint/2010/main" val="1198736649"/>
              </p:ext>
            </p:extLst>
          </p:nvPr>
        </p:nvGraphicFramePr>
        <p:xfrm>
          <a:off x="2668772" y="1015408"/>
          <a:ext cx="6624084" cy="36310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52718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29CAC959-4839-4AC0-BC21-F24DA1A37C14}"/>
              </a:ext>
            </a:extLst>
          </p:cNvPr>
          <p:cNvGraphicFramePr>
            <a:graphicFrameLocks/>
          </p:cNvGraphicFramePr>
          <p:nvPr>
            <p:extLst>
              <p:ext uri="{D42A27DB-BD31-4B8C-83A1-F6EECF244321}">
                <p14:modId xmlns:p14="http://schemas.microsoft.com/office/powerpoint/2010/main" val="3272789393"/>
              </p:ext>
            </p:extLst>
          </p:nvPr>
        </p:nvGraphicFramePr>
        <p:xfrm>
          <a:off x="2187615" y="1041722"/>
          <a:ext cx="8808333" cy="47224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539896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4CD91D7-1882-49E0-A29F-340E50B7AD2A}"/>
              </a:ext>
            </a:extLst>
          </p:cNvPr>
          <p:cNvGraphicFramePr>
            <a:graphicFrameLocks/>
          </p:cNvGraphicFramePr>
          <p:nvPr>
            <p:extLst>
              <p:ext uri="{D42A27DB-BD31-4B8C-83A1-F6EECF244321}">
                <p14:modId xmlns:p14="http://schemas.microsoft.com/office/powerpoint/2010/main" val="882079075"/>
              </p:ext>
            </p:extLst>
          </p:nvPr>
        </p:nvGraphicFramePr>
        <p:xfrm>
          <a:off x="1296365" y="509285"/>
          <a:ext cx="9954227" cy="56021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46395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829AC1D-14D2-48A8-8024-A87D7F7B1524}"/>
              </a:ext>
            </a:extLst>
          </p:cNvPr>
          <p:cNvGraphicFramePr>
            <a:graphicFrameLocks/>
          </p:cNvGraphicFramePr>
          <p:nvPr>
            <p:extLst>
              <p:ext uri="{D42A27DB-BD31-4B8C-83A1-F6EECF244321}">
                <p14:modId xmlns:p14="http://schemas.microsoft.com/office/powerpoint/2010/main" val="1444831262"/>
              </p:ext>
            </p:extLst>
          </p:nvPr>
        </p:nvGraphicFramePr>
        <p:xfrm>
          <a:off x="1798838" y="1009891"/>
          <a:ext cx="9521203" cy="48382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2392664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AA87F57E-D3DE-4334-8C5B-20E52E702E28}"/>
              </a:ext>
            </a:extLst>
          </p:cNvPr>
          <p:cNvGraphicFramePr>
            <a:graphicFrameLocks/>
          </p:cNvGraphicFramePr>
          <p:nvPr>
            <p:extLst>
              <p:ext uri="{D42A27DB-BD31-4B8C-83A1-F6EECF244321}">
                <p14:modId xmlns:p14="http://schemas.microsoft.com/office/powerpoint/2010/main" val="3644199961"/>
              </p:ext>
            </p:extLst>
          </p:nvPr>
        </p:nvGraphicFramePr>
        <p:xfrm>
          <a:off x="812801" y="1215570"/>
          <a:ext cx="10871200" cy="47643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080307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E10A332-1CEB-4C47-934C-6B16950F32E9}"/>
              </a:ext>
            </a:extLst>
          </p:cNvPr>
          <p:cNvGraphicFramePr>
            <a:graphicFrameLocks/>
          </p:cNvGraphicFramePr>
          <p:nvPr>
            <p:extLst>
              <p:ext uri="{D42A27DB-BD31-4B8C-83A1-F6EECF244321}">
                <p14:modId xmlns:p14="http://schemas.microsoft.com/office/powerpoint/2010/main" val="838778138"/>
              </p:ext>
            </p:extLst>
          </p:nvPr>
        </p:nvGraphicFramePr>
        <p:xfrm>
          <a:off x="638630" y="754744"/>
          <a:ext cx="10740570" cy="42625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4305244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D3D560F-62D8-4729-A3C4-904BAD84B9B2}"/>
              </a:ext>
            </a:extLst>
          </p:cNvPr>
          <p:cNvGraphicFramePr>
            <a:graphicFrameLocks/>
          </p:cNvGraphicFramePr>
          <p:nvPr>
            <p:extLst>
              <p:ext uri="{D42A27DB-BD31-4B8C-83A1-F6EECF244321}">
                <p14:modId xmlns:p14="http://schemas.microsoft.com/office/powerpoint/2010/main" val="2412004735"/>
              </p:ext>
            </p:extLst>
          </p:nvPr>
        </p:nvGraphicFramePr>
        <p:xfrm>
          <a:off x="1146629" y="754743"/>
          <a:ext cx="9593941" cy="54283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275295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148</TotalTime>
  <Words>372</Words>
  <Application>Microsoft Office PowerPoint</Application>
  <PresentationFormat>Widescreen</PresentationFormat>
  <Paragraphs>41</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Report and Insight from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Opeyemi Victor</dc:creator>
  <cp:lastModifiedBy>Opeyemi Victor</cp:lastModifiedBy>
  <cp:revision>16</cp:revision>
  <dcterms:created xsi:type="dcterms:W3CDTF">2022-06-15T17:00:54Z</dcterms:created>
  <dcterms:modified xsi:type="dcterms:W3CDTF">2022-06-15T19:29:38Z</dcterms:modified>
</cp:coreProperties>
</file>