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6" r:id="rId3"/>
    <p:sldId id="257" r:id="rId4"/>
    <p:sldId id="270" r:id="rId5"/>
    <p:sldId id="258" r:id="rId6"/>
    <p:sldId id="262" r:id="rId7"/>
    <p:sldId id="259" r:id="rId8"/>
    <p:sldId id="260" r:id="rId9"/>
    <p:sldId id="261" r:id="rId10"/>
    <p:sldId id="263" r:id="rId11"/>
    <p:sldId id="267" r:id="rId12"/>
    <p:sldId id="268" r:id="rId13"/>
    <p:sldId id="269"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8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82" d="100"/>
          <a:sy n="82" d="100"/>
        </p:scale>
        <p:origin x="5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wner\Downloads\Olubowale%20Salisu%20Excel%20Capstone%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Owner\Downloads\Cafe_Harmony_Capstone_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Table!PivotTable6</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Sales</a:t>
            </a:r>
            <a:r>
              <a:rPr lang="en-US" sz="1600" b="1" baseline="0" dirty="0"/>
              <a:t> Trend</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Table'!$F$2</c:f>
              <c:strCache>
                <c:ptCount val="1"/>
                <c:pt idx="0">
                  <c:v>Total</c:v>
                </c:pt>
              </c:strCache>
            </c:strRef>
          </c:tx>
          <c:spPr>
            <a:ln w="28575" cap="rnd">
              <a:solidFill>
                <a:schemeClr val="accent3">
                  <a:lumMod val="75000"/>
                </a:schemeClr>
              </a:solidFill>
              <a:round/>
            </a:ln>
            <a:effectLst/>
          </c:spPr>
          <c:marker>
            <c:symbol val="none"/>
          </c:marker>
          <c:cat>
            <c:strRef>
              <c:f>'Pivot Table'!$E$3:$E$15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Table'!$F$3:$F$15</c:f>
              <c:numCache>
                <c:formatCode>0</c:formatCode>
                <c:ptCount val="12"/>
                <c:pt idx="0">
                  <c:v>1171.5100000000004</c:v>
                </c:pt>
                <c:pt idx="1">
                  <c:v>992.86999999999955</c:v>
                </c:pt>
                <c:pt idx="2">
                  <c:v>1156.3900000000003</c:v>
                </c:pt>
                <c:pt idx="3">
                  <c:v>1118.6500000000005</c:v>
                </c:pt>
                <c:pt idx="4">
                  <c:v>1177.7599999999998</c:v>
                </c:pt>
                <c:pt idx="5">
                  <c:v>1024.3</c:v>
                </c:pt>
                <c:pt idx="6">
                  <c:v>1134.3399999999999</c:v>
                </c:pt>
                <c:pt idx="7">
                  <c:v>1220.3499999999997</c:v>
                </c:pt>
                <c:pt idx="8">
                  <c:v>1076.93</c:v>
                </c:pt>
                <c:pt idx="9">
                  <c:v>839.18000000000018</c:v>
                </c:pt>
                <c:pt idx="10">
                  <c:v>782.85999999999979</c:v>
                </c:pt>
                <c:pt idx="11">
                  <c:v>894.81000000000006</c:v>
                </c:pt>
              </c:numCache>
            </c:numRef>
          </c:val>
          <c:smooth val="1"/>
          <c:extLst>
            <c:ext xmlns:c16="http://schemas.microsoft.com/office/drawing/2014/chart" uri="{C3380CC4-5D6E-409C-BE32-E72D297353CC}">
              <c16:uniqueId val="{00000000-2D03-407E-8E84-4179AFDB197F}"/>
            </c:ext>
          </c:extLst>
        </c:ser>
        <c:dLbls>
          <c:showLegendKey val="0"/>
          <c:showVal val="0"/>
          <c:showCatName val="0"/>
          <c:showSerName val="0"/>
          <c:showPercent val="0"/>
          <c:showBubbleSize val="0"/>
        </c:dLbls>
        <c:smooth val="0"/>
        <c:axId val="515662720"/>
        <c:axId val="515667040"/>
      </c:lineChart>
      <c:catAx>
        <c:axId val="51566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15667040"/>
        <c:crosses val="autoZero"/>
        <c:auto val="1"/>
        <c:lblAlgn val="ctr"/>
        <c:lblOffset val="100"/>
        <c:noMultiLvlLbl val="0"/>
      </c:catAx>
      <c:valAx>
        <c:axId val="5156670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15662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Table!PivotTable7</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Revenue</a:t>
            </a:r>
            <a:r>
              <a:rPr lang="en-US" sz="1600" b="1" baseline="0" dirty="0"/>
              <a:t> by Product</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Table'!$F$18</c:f>
              <c:strCache>
                <c:ptCount val="1"/>
                <c:pt idx="0">
                  <c:v>Total</c:v>
                </c:pt>
              </c:strCache>
            </c:strRef>
          </c:tx>
          <c:spPr>
            <a:solidFill>
              <a:schemeClr val="accent3">
                <a:lumMod val="75000"/>
              </a:schemeClr>
            </a:solidFill>
            <a:ln>
              <a:noFill/>
            </a:ln>
            <a:effectLst/>
            <a:sp3d/>
          </c:spPr>
          <c:invertIfNegative val="0"/>
          <c:dPt>
            <c:idx val="1"/>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1-E4F7-4FFF-BF7D-7E95B227554D}"/>
              </c:ext>
            </c:extLst>
          </c:dPt>
          <c:dPt>
            <c:idx val="2"/>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2-E4F7-4FFF-BF7D-7E95B227554D}"/>
              </c:ext>
            </c:extLst>
          </c:dPt>
          <c:dPt>
            <c:idx val="3"/>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3-E4F7-4FFF-BF7D-7E95B227554D}"/>
              </c:ext>
            </c:extLst>
          </c:dPt>
          <c:dPt>
            <c:idx val="4"/>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4-E4F7-4FFF-BF7D-7E95B227554D}"/>
              </c:ext>
            </c:extLst>
          </c:dPt>
          <c:dPt>
            <c:idx val="5"/>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5-E4F7-4FFF-BF7D-7E95B227554D}"/>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Table'!$E$19:$E$25</c:f>
              <c:strCache>
                <c:ptCount val="6"/>
                <c:pt idx="0">
                  <c:v>Cappuccino</c:v>
                </c:pt>
                <c:pt idx="1">
                  <c:v>Croissant</c:v>
                </c:pt>
                <c:pt idx="2">
                  <c:v>Iced Tea</c:v>
                </c:pt>
                <c:pt idx="3">
                  <c:v>Latte</c:v>
                </c:pt>
                <c:pt idx="4">
                  <c:v>Muffin</c:v>
                </c:pt>
                <c:pt idx="5">
                  <c:v>Sandwich</c:v>
                </c:pt>
              </c:strCache>
            </c:strRef>
          </c:cat>
          <c:val>
            <c:numRef>
              <c:f>'Pivot Table'!$F$19:$F$25</c:f>
              <c:numCache>
                <c:formatCode>0</c:formatCode>
                <c:ptCount val="6"/>
                <c:pt idx="0">
                  <c:v>2315.0600000000018</c:v>
                </c:pt>
                <c:pt idx="1">
                  <c:v>1845.26</c:v>
                </c:pt>
                <c:pt idx="2">
                  <c:v>2234.5600000000004</c:v>
                </c:pt>
                <c:pt idx="3">
                  <c:v>1957.2200000000003</c:v>
                </c:pt>
                <c:pt idx="4">
                  <c:v>2401.0700000000011</c:v>
                </c:pt>
                <c:pt idx="5">
                  <c:v>1836.7799999999995</c:v>
                </c:pt>
              </c:numCache>
            </c:numRef>
          </c:val>
          <c:extLst>
            <c:ext xmlns:c16="http://schemas.microsoft.com/office/drawing/2014/chart" uri="{C3380CC4-5D6E-409C-BE32-E72D297353CC}">
              <c16:uniqueId val="{00000000-E4F7-4FFF-BF7D-7E95B227554D}"/>
            </c:ext>
          </c:extLst>
        </c:ser>
        <c:dLbls>
          <c:showLegendKey val="0"/>
          <c:showVal val="1"/>
          <c:showCatName val="0"/>
          <c:showSerName val="0"/>
          <c:showPercent val="0"/>
          <c:showBubbleSize val="0"/>
        </c:dLbls>
        <c:gapWidth val="150"/>
        <c:shape val="box"/>
        <c:axId val="512315808"/>
        <c:axId val="512316768"/>
        <c:axId val="0"/>
      </c:bar3DChart>
      <c:catAx>
        <c:axId val="5123158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2316768"/>
        <c:crosses val="autoZero"/>
        <c:auto val="1"/>
        <c:lblAlgn val="ctr"/>
        <c:lblOffset val="100"/>
        <c:noMultiLvlLbl val="0"/>
      </c:catAx>
      <c:valAx>
        <c:axId val="512316768"/>
        <c:scaling>
          <c:orientation val="minMax"/>
        </c:scaling>
        <c:delete val="1"/>
        <c:axPos val="l"/>
        <c:numFmt formatCode="0" sourceLinked="1"/>
        <c:majorTickMark val="none"/>
        <c:minorTickMark val="none"/>
        <c:tickLblPos val="nextTo"/>
        <c:crossAx val="51231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Table!PivotTable14</c:name>
    <c:fmtId val="7"/>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baseline="0" dirty="0"/>
              <a:t>Menu Performance across Locations</a:t>
            </a:r>
            <a:endParaRPr lang="en-US" sz="1800" b="1" dirty="0"/>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Table'!$F$69</c:f>
              <c:strCache>
                <c:ptCount val="1"/>
                <c:pt idx="0">
                  <c:v>Total</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0-5F09-47E4-BD9D-F7F8C8D6B272}"/>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4-5F09-47E4-BD9D-F7F8C8D6B272}"/>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8-5F09-47E4-BD9D-F7F8C8D6B272}"/>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C-5F09-47E4-BD9D-F7F8C8D6B272}"/>
              </c:ext>
            </c:extLst>
          </c:dPt>
          <c:dPt>
            <c:idx val="4"/>
            <c:invertIfNegative val="0"/>
            <c:bubble3D val="0"/>
            <c:spPr>
              <a:solidFill>
                <a:schemeClr val="accent3"/>
              </a:solidFill>
              <a:ln>
                <a:noFill/>
              </a:ln>
              <a:effectLst/>
            </c:spPr>
            <c:extLst>
              <c:ext xmlns:c16="http://schemas.microsoft.com/office/drawing/2014/chart" uri="{C3380CC4-5D6E-409C-BE32-E72D297353CC}">
                <c16:uniqueId val="{00000010-5F09-47E4-BD9D-F7F8C8D6B272}"/>
              </c:ext>
            </c:extLst>
          </c:dPt>
          <c:dPt>
            <c:idx val="5"/>
            <c:invertIfNegative val="0"/>
            <c:bubble3D val="0"/>
            <c:spPr>
              <a:solidFill>
                <a:schemeClr val="accent3"/>
              </a:solidFill>
              <a:ln>
                <a:noFill/>
              </a:ln>
              <a:effectLst/>
            </c:spPr>
            <c:extLst>
              <c:ext xmlns:c16="http://schemas.microsoft.com/office/drawing/2014/chart" uri="{C3380CC4-5D6E-409C-BE32-E72D297353CC}">
                <c16:uniqueId val="{00000028-1950-4854-8194-847C3A6F5D03}"/>
              </c:ext>
            </c:extLst>
          </c:dPt>
          <c:dPt>
            <c:idx val="6"/>
            <c:invertIfNegative val="0"/>
            <c:bubble3D val="0"/>
            <c:spPr>
              <a:solidFill>
                <a:schemeClr val="accent3"/>
              </a:solidFill>
              <a:ln>
                <a:noFill/>
              </a:ln>
              <a:effectLst/>
            </c:spPr>
            <c:extLst>
              <c:ext xmlns:c16="http://schemas.microsoft.com/office/drawing/2014/chart" uri="{C3380CC4-5D6E-409C-BE32-E72D297353CC}">
                <c16:uniqueId val="{00000001-5F09-47E4-BD9D-F7F8C8D6B272}"/>
              </c:ext>
            </c:extLst>
          </c:dPt>
          <c:dPt>
            <c:idx val="7"/>
            <c:invertIfNegative val="0"/>
            <c:bubble3D val="0"/>
            <c:spPr>
              <a:solidFill>
                <a:schemeClr val="accent3"/>
              </a:solidFill>
              <a:ln>
                <a:noFill/>
              </a:ln>
              <a:effectLst/>
            </c:spPr>
            <c:extLst>
              <c:ext xmlns:c16="http://schemas.microsoft.com/office/drawing/2014/chart" uri="{C3380CC4-5D6E-409C-BE32-E72D297353CC}">
                <c16:uniqueId val="{00000005-5F09-47E4-BD9D-F7F8C8D6B272}"/>
              </c:ext>
            </c:extLst>
          </c:dPt>
          <c:dPt>
            <c:idx val="8"/>
            <c:invertIfNegative val="0"/>
            <c:bubble3D val="0"/>
            <c:spPr>
              <a:solidFill>
                <a:schemeClr val="accent3"/>
              </a:solidFill>
              <a:ln>
                <a:noFill/>
              </a:ln>
              <a:effectLst/>
            </c:spPr>
            <c:extLst>
              <c:ext xmlns:c16="http://schemas.microsoft.com/office/drawing/2014/chart" uri="{C3380CC4-5D6E-409C-BE32-E72D297353CC}">
                <c16:uniqueId val="{00000009-5F09-47E4-BD9D-F7F8C8D6B272}"/>
              </c:ext>
            </c:extLst>
          </c:dPt>
          <c:dPt>
            <c:idx val="9"/>
            <c:invertIfNegative val="0"/>
            <c:bubble3D val="0"/>
            <c:spPr>
              <a:solidFill>
                <a:schemeClr val="accent3"/>
              </a:solidFill>
              <a:ln>
                <a:noFill/>
              </a:ln>
              <a:effectLst/>
            </c:spPr>
            <c:extLst>
              <c:ext xmlns:c16="http://schemas.microsoft.com/office/drawing/2014/chart" uri="{C3380CC4-5D6E-409C-BE32-E72D297353CC}">
                <c16:uniqueId val="{0000000D-5F09-47E4-BD9D-F7F8C8D6B272}"/>
              </c:ext>
            </c:extLst>
          </c:dPt>
          <c:dPt>
            <c:idx val="10"/>
            <c:invertIfNegative val="0"/>
            <c:bubble3D val="0"/>
            <c:spPr>
              <a:solidFill>
                <a:schemeClr val="accent3"/>
              </a:solidFill>
              <a:ln>
                <a:noFill/>
              </a:ln>
              <a:effectLst/>
            </c:spPr>
            <c:extLst>
              <c:ext xmlns:c16="http://schemas.microsoft.com/office/drawing/2014/chart" uri="{C3380CC4-5D6E-409C-BE32-E72D297353CC}">
                <c16:uniqueId val="{00000011-5F09-47E4-BD9D-F7F8C8D6B272}"/>
              </c:ext>
            </c:extLst>
          </c:dPt>
          <c:dPt>
            <c:idx val="12"/>
            <c:invertIfNegative val="0"/>
            <c:bubble3D val="0"/>
            <c:spPr>
              <a:solidFill>
                <a:schemeClr val="accent3"/>
              </a:solidFill>
              <a:ln>
                <a:noFill/>
              </a:ln>
              <a:effectLst/>
            </c:spPr>
            <c:extLst>
              <c:ext xmlns:c16="http://schemas.microsoft.com/office/drawing/2014/chart" uri="{C3380CC4-5D6E-409C-BE32-E72D297353CC}">
                <c16:uniqueId val="{00000002-5F09-47E4-BD9D-F7F8C8D6B272}"/>
              </c:ext>
            </c:extLst>
          </c:dPt>
          <c:dPt>
            <c:idx val="13"/>
            <c:invertIfNegative val="0"/>
            <c:bubble3D val="0"/>
            <c:spPr>
              <a:solidFill>
                <a:schemeClr val="accent3"/>
              </a:solidFill>
              <a:ln>
                <a:noFill/>
              </a:ln>
              <a:effectLst/>
            </c:spPr>
            <c:extLst>
              <c:ext xmlns:c16="http://schemas.microsoft.com/office/drawing/2014/chart" uri="{C3380CC4-5D6E-409C-BE32-E72D297353CC}">
                <c16:uniqueId val="{00000006-5F09-47E4-BD9D-F7F8C8D6B272}"/>
              </c:ext>
            </c:extLst>
          </c:dPt>
          <c:dPt>
            <c:idx val="14"/>
            <c:invertIfNegative val="0"/>
            <c:bubble3D val="0"/>
            <c:spPr>
              <a:solidFill>
                <a:schemeClr val="accent3"/>
              </a:solidFill>
              <a:ln>
                <a:noFill/>
              </a:ln>
              <a:effectLst/>
            </c:spPr>
            <c:extLst>
              <c:ext xmlns:c16="http://schemas.microsoft.com/office/drawing/2014/chart" uri="{C3380CC4-5D6E-409C-BE32-E72D297353CC}">
                <c16:uniqueId val="{0000000A-5F09-47E4-BD9D-F7F8C8D6B272}"/>
              </c:ext>
            </c:extLst>
          </c:dPt>
          <c:dPt>
            <c:idx val="15"/>
            <c:invertIfNegative val="0"/>
            <c:bubble3D val="0"/>
            <c:spPr>
              <a:solidFill>
                <a:schemeClr val="accent3"/>
              </a:solidFill>
              <a:ln>
                <a:noFill/>
              </a:ln>
              <a:effectLst/>
            </c:spPr>
            <c:extLst>
              <c:ext xmlns:c16="http://schemas.microsoft.com/office/drawing/2014/chart" uri="{C3380CC4-5D6E-409C-BE32-E72D297353CC}">
                <c16:uniqueId val="{0000000E-5F09-47E4-BD9D-F7F8C8D6B272}"/>
              </c:ext>
            </c:extLst>
          </c:dPt>
          <c:dPt>
            <c:idx val="16"/>
            <c:invertIfNegative val="0"/>
            <c:bubble3D val="0"/>
            <c:spPr>
              <a:solidFill>
                <a:schemeClr val="accent3"/>
              </a:solidFill>
              <a:ln>
                <a:noFill/>
              </a:ln>
              <a:effectLst/>
            </c:spPr>
            <c:extLst>
              <c:ext xmlns:c16="http://schemas.microsoft.com/office/drawing/2014/chart" uri="{C3380CC4-5D6E-409C-BE32-E72D297353CC}">
                <c16:uniqueId val="{00000012-5F09-47E4-BD9D-F7F8C8D6B272}"/>
              </c:ext>
            </c:extLst>
          </c:dPt>
          <c:dPt>
            <c:idx val="18"/>
            <c:invertIfNegative val="0"/>
            <c:bubble3D val="0"/>
            <c:spPr>
              <a:solidFill>
                <a:schemeClr val="accent3"/>
              </a:solidFill>
              <a:ln>
                <a:noFill/>
              </a:ln>
              <a:effectLst/>
            </c:spPr>
            <c:extLst>
              <c:ext xmlns:c16="http://schemas.microsoft.com/office/drawing/2014/chart" uri="{C3380CC4-5D6E-409C-BE32-E72D297353CC}">
                <c16:uniqueId val="{00000003-5F09-47E4-BD9D-F7F8C8D6B272}"/>
              </c:ext>
            </c:extLst>
          </c:dPt>
          <c:dPt>
            <c:idx val="19"/>
            <c:invertIfNegative val="0"/>
            <c:bubble3D val="0"/>
            <c:spPr>
              <a:solidFill>
                <a:schemeClr val="accent3"/>
              </a:solidFill>
              <a:ln>
                <a:noFill/>
              </a:ln>
              <a:effectLst/>
            </c:spPr>
            <c:extLst>
              <c:ext xmlns:c16="http://schemas.microsoft.com/office/drawing/2014/chart" uri="{C3380CC4-5D6E-409C-BE32-E72D297353CC}">
                <c16:uniqueId val="{00000007-5F09-47E4-BD9D-F7F8C8D6B272}"/>
              </c:ext>
            </c:extLst>
          </c:dPt>
          <c:dPt>
            <c:idx val="20"/>
            <c:invertIfNegative val="0"/>
            <c:bubble3D val="0"/>
            <c:spPr>
              <a:solidFill>
                <a:schemeClr val="accent3"/>
              </a:solidFill>
              <a:ln>
                <a:noFill/>
              </a:ln>
              <a:effectLst/>
            </c:spPr>
            <c:extLst>
              <c:ext xmlns:c16="http://schemas.microsoft.com/office/drawing/2014/chart" uri="{C3380CC4-5D6E-409C-BE32-E72D297353CC}">
                <c16:uniqueId val="{0000000B-5F09-47E4-BD9D-F7F8C8D6B272}"/>
              </c:ext>
            </c:extLst>
          </c:dPt>
          <c:dPt>
            <c:idx val="21"/>
            <c:invertIfNegative val="0"/>
            <c:bubble3D val="0"/>
            <c:spPr>
              <a:solidFill>
                <a:schemeClr val="accent3"/>
              </a:solidFill>
              <a:ln>
                <a:noFill/>
              </a:ln>
              <a:effectLst/>
            </c:spPr>
            <c:extLst>
              <c:ext xmlns:c16="http://schemas.microsoft.com/office/drawing/2014/chart" uri="{C3380CC4-5D6E-409C-BE32-E72D297353CC}">
                <c16:uniqueId val="{0000000F-5F09-47E4-BD9D-F7F8C8D6B272}"/>
              </c:ext>
            </c:extLst>
          </c:dPt>
          <c:dPt>
            <c:idx val="22"/>
            <c:invertIfNegative val="0"/>
            <c:bubble3D val="0"/>
            <c:spPr>
              <a:solidFill>
                <a:schemeClr val="accent3"/>
              </a:solidFill>
              <a:ln>
                <a:noFill/>
              </a:ln>
              <a:effectLst/>
            </c:spPr>
            <c:extLst>
              <c:ext xmlns:c16="http://schemas.microsoft.com/office/drawing/2014/chart" uri="{C3380CC4-5D6E-409C-BE32-E72D297353CC}">
                <c16:uniqueId val="{00000013-5F09-47E4-BD9D-F7F8C8D6B27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Table'!$E$70:$E$98</c:f>
              <c:multiLvlStrCache>
                <c:ptCount val="24"/>
                <c:lvl>
                  <c:pt idx="0">
                    <c:v>Cappuccino</c:v>
                  </c:pt>
                  <c:pt idx="1">
                    <c:v>Croissant</c:v>
                  </c:pt>
                  <c:pt idx="2">
                    <c:v>Iced Tea</c:v>
                  </c:pt>
                  <c:pt idx="3">
                    <c:v>Latte</c:v>
                  </c:pt>
                  <c:pt idx="4">
                    <c:v>Muffin</c:v>
                  </c:pt>
                  <c:pt idx="5">
                    <c:v>Sandwich</c:v>
                  </c:pt>
                  <c:pt idx="6">
                    <c:v>Cappuccino</c:v>
                  </c:pt>
                  <c:pt idx="7">
                    <c:v>Croissant</c:v>
                  </c:pt>
                  <c:pt idx="8">
                    <c:v>Iced Tea</c:v>
                  </c:pt>
                  <c:pt idx="9">
                    <c:v>Latte</c:v>
                  </c:pt>
                  <c:pt idx="10">
                    <c:v>Muffin</c:v>
                  </c:pt>
                  <c:pt idx="11">
                    <c:v>Sandwich</c:v>
                  </c:pt>
                  <c:pt idx="12">
                    <c:v>Cappuccino</c:v>
                  </c:pt>
                  <c:pt idx="13">
                    <c:v>Croissant</c:v>
                  </c:pt>
                  <c:pt idx="14">
                    <c:v>Iced Tea</c:v>
                  </c:pt>
                  <c:pt idx="15">
                    <c:v>Latte</c:v>
                  </c:pt>
                  <c:pt idx="16">
                    <c:v>Muffin</c:v>
                  </c:pt>
                  <c:pt idx="17">
                    <c:v>Sandwich</c:v>
                  </c:pt>
                  <c:pt idx="18">
                    <c:v>Cappuccino</c:v>
                  </c:pt>
                  <c:pt idx="19">
                    <c:v>Croissant</c:v>
                  </c:pt>
                  <c:pt idx="20">
                    <c:v>Iced Tea</c:v>
                  </c:pt>
                  <c:pt idx="21">
                    <c:v>Latte</c:v>
                  </c:pt>
                  <c:pt idx="22">
                    <c:v>Muffin</c:v>
                  </c:pt>
                  <c:pt idx="23">
                    <c:v>Sandwich</c:v>
                  </c:pt>
                </c:lvl>
                <c:lvl>
                  <c:pt idx="0">
                    <c:v>Airport</c:v>
                  </c:pt>
                  <c:pt idx="6">
                    <c:v>Downtown</c:v>
                  </c:pt>
                  <c:pt idx="12">
                    <c:v>Suburbs</c:v>
                  </c:pt>
                  <c:pt idx="18">
                    <c:v>Uptown</c:v>
                  </c:pt>
                </c:lvl>
              </c:multiLvlStrCache>
            </c:multiLvlStrRef>
          </c:cat>
          <c:val>
            <c:numRef>
              <c:f>'Pivot Table'!$F$70:$F$98</c:f>
              <c:numCache>
                <c:formatCode>0</c:formatCode>
                <c:ptCount val="24"/>
                <c:pt idx="0">
                  <c:v>498.56999999999994</c:v>
                </c:pt>
                <c:pt idx="1">
                  <c:v>407.93999999999994</c:v>
                </c:pt>
                <c:pt idx="2">
                  <c:v>402.00000000000006</c:v>
                </c:pt>
                <c:pt idx="3">
                  <c:v>495.96999999999997</c:v>
                </c:pt>
                <c:pt idx="4">
                  <c:v>625.82000000000005</c:v>
                </c:pt>
                <c:pt idx="5">
                  <c:v>447.2</c:v>
                </c:pt>
                <c:pt idx="6">
                  <c:v>595.27</c:v>
                </c:pt>
                <c:pt idx="7">
                  <c:v>485.61999999999995</c:v>
                </c:pt>
                <c:pt idx="8">
                  <c:v>644.95000000000005</c:v>
                </c:pt>
                <c:pt idx="9">
                  <c:v>466.79999999999995</c:v>
                </c:pt>
                <c:pt idx="10">
                  <c:v>457.51000000000005</c:v>
                </c:pt>
                <c:pt idx="11">
                  <c:v>457.26</c:v>
                </c:pt>
                <c:pt idx="12">
                  <c:v>572.53000000000009</c:v>
                </c:pt>
                <c:pt idx="13">
                  <c:v>436.22999999999996</c:v>
                </c:pt>
                <c:pt idx="14">
                  <c:v>659.21999999999991</c:v>
                </c:pt>
                <c:pt idx="15">
                  <c:v>451.5200000000001</c:v>
                </c:pt>
                <c:pt idx="16">
                  <c:v>588.41</c:v>
                </c:pt>
                <c:pt idx="17">
                  <c:v>537.16999999999985</c:v>
                </c:pt>
                <c:pt idx="18">
                  <c:v>648.68999999999983</c:v>
                </c:pt>
                <c:pt idx="19">
                  <c:v>515.47</c:v>
                </c:pt>
                <c:pt idx="20">
                  <c:v>528.39</c:v>
                </c:pt>
                <c:pt idx="21">
                  <c:v>542.92999999999995</c:v>
                </c:pt>
                <c:pt idx="22">
                  <c:v>729.33</c:v>
                </c:pt>
                <c:pt idx="23">
                  <c:v>395.15000000000003</c:v>
                </c:pt>
              </c:numCache>
            </c:numRef>
          </c:val>
          <c:extLst>
            <c:ext xmlns:c16="http://schemas.microsoft.com/office/drawing/2014/chart" uri="{C3380CC4-5D6E-409C-BE32-E72D297353CC}">
              <c16:uniqueId val="{00000000-464C-4121-84CE-B74826C44920}"/>
            </c:ext>
          </c:extLst>
        </c:ser>
        <c:dLbls>
          <c:dLblPos val="outEnd"/>
          <c:showLegendKey val="0"/>
          <c:showVal val="1"/>
          <c:showCatName val="0"/>
          <c:showSerName val="0"/>
          <c:showPercent val="0"/>
          <c:showBubbleSize val="0"/>
        </c:dLbls>
        <c:gapWidth val="219"/>
        <c:overlap val="-27"/>
        <c:axId val="899224671"/>
        <c:axId val="899242431"/>
      </c:barChart>
      <c:catAx>
        <c:axId val="899224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899242431"/>
        <c:crosses val="autoZero"/>
        <c:auto val="1"/>
        <c:lblAlgn val="ctr"/>
        <c:lblOffset val="100"/>
        <c:noMultiLvlLbl val="0"/>
      </c:catAx>
      <c:valAx>
        <c:axId val="899242431"/>
        <c:scaling>
          <c:orientation val="minMax"/>
        </c:scaling>
        <c:delete val="1"/>
        <c:axPos val="l"/>
        <c:numFmt formatCode="0" sourceLinked="1"/>
        <c:majorTickMark val="none"/>
        <c:minorTickMark val="none"/>
        <c:tickLblPos val="nextTo"/>
        <c:crossAx val="899224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Table!PivotTable8</c:name>
    <c:fmtId val="5"/>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Sales</a:t>
            </a:r>
            <a:r>
              <a:rPr lang="en-US" sz="2000" b="1" baseline="0" dirty="0"/>
              <a:t> by Age Category</a:t>
            </a:r>
            <a:endParaRPr lang="en-US" sz="2000" b="1"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9.841269841269841E-2"/>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301588551431071"/>
              <c:y val="5.0925925925925757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428696412948367E-2"/>
                  <c:h val="7.4004811898512685E-2"/>
                </c:manualLayout>
              </c15:layout>
            </c:ext>
          </c:extLst>
        </c:dLbl>
      </c:pivotFmt>
      <c:pivotFmt>
        <c:idx val="9"/>
        <c:spPr>
          <a:solidFill>
            <a:schemeClr val="accent1"/>
          </a:solidFill>
          <a:ln w="19050">
            <a:solidFill>
              <a:schemeClr val="lt1"/>
            </a:solidFill>
          </a:ln>
          <a:effectLst/>
        </c:spPr>
        <c:dLbl>
          <c:idx val="0"/>
          <c:layout>
            <c:manualLayout>
              <c:x val="-0.10476190476190476"/>
              <c:y val="4.1666666666666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4.1269841269841297E-2"/>
              <c:y val="-0.120370370370370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9.841269841269841E-2"/>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1301588551431071"/>
              <c:y val="5.0925925925925757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428696412948367E-2"/>
                  <c:h val="7.4004811898512685E-2"/>
                </c:manualLayout>
              </c15:layout>
            </c:ext>
          </c:extLst>
        </c:dLbl>
      </c:pivotFmt>
      <c:pivotFmt>
        <c:idx val="14"/>
        <c:spPr>
          <a:solidFill>
            <a:schemeClr val="accent1"/>
          </a:solidFill>
          <a:ln w="19050">
            <a:solidFill>
              <a:schemeClr val="lt1"/>
            </a:solidFill>
          </a:ln>
          <a:effectLst/>
        </c:spPr>
        <c:dLbl>
          <c:idx val="0"/>
          <c:layout>
            <c:manualLayout>
              <c:x val="-0.10476190476190476"/>
              <c:y val="4.1666666666666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4.1269841269841297E-2"/>
              <c:y val="-0.120370370370370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9.841269841269841E-2"/>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dLbl>
          <c:idx val="0"/>
          <c:layout>
            <c:manualLayout>
              <c:x val="0.1301588551431071"/>
              <c:y val="5.0925925925925757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428696412948367E-2"/>
                  <c:h val="7.4004811898512685E-2"/>
                </c:manualLayout>
              </c15:layout>
            </c:ext>
          </c:extLst>
        </c:dLbl>
      </c:pivotFmt>
      <c:pivotFmt>
        <c:idx val="19"/>
        <c:spPr>
          <a:solidFill>
            <a:schemeClr val="accent1"/>
          </a:solidFill>
          <a:ln w="19050">
            <a:solidFill>
              <a:schemeClr val="lt1"/>
            </a:solidFill>
          </a:ln>
          <a:effectLst/>
        </c:spPr>
        <c:dLbl>
          <c:idx val="0"/>
          <c:layout>
            <c:manualLayout>
              <c:x val="-0.10476190476190476"/>
              <c:y val="4.16666666666664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layout>
            <c:manualLayout>
              <c:x val="-4.1269841269841297E-2"/>
              <c:y val="-0.1203703703703704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'Pivot Table'!$F$28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D7-415D-913D-5352B83735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D7-415D-913D-5352B83735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D7-415D-913D-5352B83735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D7-415D-913D-5352B83735CB}"/>
              </c:ext>
            </c:extLst>
          </c:dPt>
          <c:dLbls>
            <c:dLbl>
              <c:idx val="0"/>
              <c:layout>
                <c:manualLayout>
                  <c:x val="9.841269841269841E-2"/>
                  <c:y val="-3.24074074074074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D7-415D-913D-5352B83735CB}"/>
                </c:ext>
              </c:extLst>
            </c:dLbl>
            <c:dLbl>
              <c:idx val="1"/>
              <c:layout>
                <c:manualLayout>
                  <c:x val="0.1301588551431071"/>
                  <c:y val="5.0925925925925757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8428696412948367E-2"/>
                      <c:h val="7.4004811898512685E-2"/>
                    </c:manualLayout>
                  </c15:layout>
                </c:ext>
                <c:ext xmlns:c16="http://schemas.microsoft.com/office/drawing/2014/chart" uri="{C3380CC4-5D6E-409C-BE32-E72D297353CC}">
                  <c16:uniqueId val="{00000003-C0D7-415D-913D-5352B83735CB}"/>
                </c:ext>
              </c:extLst>
            </c:dLbl>
            <c:dLbl>
              <c:idx val="2"/>
              <c:layout>
                <c:manualLayout>
                  <c:x val="-0.10476190476190476"/>
                  <c:y val="4.16666666666664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0D7-415D-913D-5352B83735CB}"/>
                </c:ext>
              </c:extLst>
            </c:dLbl>
            <c:dLbl>
              <c:idx val="3"/>
              <c:layout>
                <c:manualLayout>
                  <c:x val="-4.1269841269841297E-2"/>
                  <c:y val="-0.1203703703703704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0D7-415D-913D-5352B83735C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Table'!$E$29:$E$33</c:f>
              <c:strCache>
                <c:ptCount val="4"/>
                <c:pt idx="0">
                  <c:v>Adult</c:v>
                </c:pt>
                <c:pt idx="1">
                  <c:v>Elder</c:v>
                </c:pt>
                <c:pt idx="2">
                  <c:v>Old</c:v>
                </c:pt>
                <c:pt idx="3">
                  <c:v>Youth</c:v>
                </c:pt>
              </c:strCache>
            </c:strRef>
          </c:cat>
          <c:val>
            <c:numRef>
              <c:f>'Pivot Table'!$F$29:$F$33</c:f>
              <c:numCache>
                <c:formatCode>0%</c:formatCode>
                <c:ptCount val="4"/>
                <c:pt idx="0">
                  <c:v>0.33438734863919223</c:v>
                </c:pt>
                <c:pt idx="1">
                  <c:v>0.30284949503373726</c:v>
                </c:pt>
                <c:pt idx="2">
                  <c:v>0.11106874928017983</c:v>
                </c:pt>
                <c:pt idx="3">
                  <c:v>0.25169440704689067</c:v>
                </c:pt>
              </c:numCache>
            </c:numRef>
          </c:val>
          <c:extLst>
            <c:ext xmlns:c16="http://schemas.microsoft.com/office/drawing/2014/chart" uri="{C3380CC4-5D6E-409C-BE32-E72D297353CC}">
              <c16:uniqueId val="{00000008-C0D7-415D-913D-5352B83735CB}"/>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Table!PivotTable13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Current</a:t>
            </a:r>
            <a:r>
              <a:rPr lang="en-US" sz="1800" b="1" baseline="0" dirty="0"/>
              <a:t> and Ideal Stock Performance</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Table'!$I$36</c:f>
              <c:strCache>
                <c:ptCount val="1"/>
                <c:pt idx="0">
                  <c:v>Sum of Current_Stock</c:v>
                </c:pt>
              </c:strCache>
            </c:strRef>
          </c:tx>
          <c:spPr>
            <a:solidFill>
              <a:schemeClr val="accent2">
                <a:lumMod val="7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Table'!$H$37:$H$47</c:f>
              <c:strCache>
                <c:ptCount val="10"/>
                <c:pt idx="0">
                  <c:v>Coffee Beans</c:v>
                </c:pt>
                <c:pt idx="1">
                  <c:v>Croissant Dough</c:v>
                </c:pt>
                <c:pt idx="2">
                  <c:v>Iced Tea Bags</c:v>
                </c:pt>
                <c:pt idx="3">
                  <c:v>Juice Concentrate</c:v>
                </c:pt>
                <c:pt idx="4">
                  <c:v>Lemon</c:v>
                </c:pt>
                <c:pt idx="5">
                  <c:v>Milk</c:v>
                </c:pt>
                <c:pt idx="6">
                  <c:v>Muffin Mix</c:v>
                </c:pt>
                <c:pt idx="7">
                  <c:v>Sandwich Bread</c:v>
                </c:pt>
                <c:pt idx="8">
                  <c:v>Sugar</c:v>
                </c:pt>
                <c:pt idx="9">
                  <c:v>Tea Bags</c:v>
                </c:pt>
              </c:strCache>
            </c:strRef>
          </c:cat>
          <c:val>
            <c:numRef>
              <c:f>'Pivot Table'!$I$37:$I$47</c:f>
              <c:numCache>
                <c:formatCode>General</c:formatCode>
                <c:ptCount val="10"/>
                <c:pt idx="0">
                  <c:v>177</c:v>
                </c:pt>
                <c:pt idx="1">
                  <c:v>126</c:v>
                </c:pt>
                <c:pt idx="2">
                  <c:v>76</c:v>
                </c:pt>
                <c:pt idx="3">
                  <c:v>150</c:v>
                </c:pt>
                <c:pt idx="4">
                  <c:v>163</c:v>
                </c:pt>
                <c:pt idx="5">
                  <c:v>71</c:v>
                </c:pt>
                <c:pt idx="6">
                  <c:v>134</c:v>
                </c:pt>
                <c:pt idx="7">
                  <c:v>195</c:v>
                </c:pt>
                <c:pt idx="8">
                  <c:v>185</c:v>
                </c:pt>
                <c:pt idx="9">
                  <c:v>119</c:v>
                </c:pt>
              </c:numCache>
            </c:numRef>
          </c:val>
          <c:extLst>
            <c:ext xmlns:c16="http://schemas.microsoft.com/office/drawing/2014/chart" uri="{C3380CC4-5D6E-409C-BE32-E72D297353CC}">
              <c16:uniqueId val="{00000000-B924-4BD2-89AD-C2D38573784E}"/>
            </c:ext>
          </c:extLst>
        </c:ser>
        <c:ser>
          <c:idx val="1"/>
          <c:order val="1"/>
          <c:tx>
            <c:strRef>
              <c:f>'Pivot Table'!$J$36</c:f>
              <c:strCache>
                <c:ptCount val="1"/>
                <c:pt idx="0">
                  <c:v>Sum of Ideal_Stock</c:v>
                </c:pt>
              </c:strCache>
            </c:strRef>
          </c:tx>
          <c:spPr>
            <a:solidFill>
              <a:schemeClr val="accent2">
                <a:lumMod val="60000"/>
                <a:lumOff val="4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Table'!$H$37:$H$47</c:f>
              <c:strCache>
                <c:ptCount val="10"/>
                <c:pt idx="0">
                  <c:v>Coffee Beans</c:v>
                </c:pt>
                <c:pt idx="1">
                  <c:v>Croissant Dough</c:v>
                </c:pt>
                <c:pt idx="2">
                  <c:v>Iced Tea Bags</c:v>
                </c:pt>
                <c:pt idx="3">
                  <c:v>Juice Concentrate</c:v>
                </c:pt>
                <c:pt idx="4">
                  <c:v>Lemon</c:v>
                </c:pt>
                <c:pt idx="5">
                  <c:v>Milk</c:v>
                </c:pt>
                <c:pt idx="6">
                  <c:v>Muffin Mix</c:v>
                </c:pt>
                <c:pt idx="7">
                  <c:v>Sandwich Bread</c:v>
                </c:pt>
                <c:pt idx="8">
                  <c:v>Sugar</c:v>
                </c:pt>
                <c:pt idx="9">
                  <c:v>Tea Bags</c:v>
                </c:pt>
              </c:strCache>
            </c:strRef>
          </c:cat>
          <c:val>
            <c:numRef>
              <c:f>'Pivot Table'!$J$37:$J$47</c:f>
              <c:numCache>
                <c:formatCode>General</c:formatCode>
                <c:ptCount val="10"/>
                <c:pt idx="0">
                  <c:v>150</c:v>
                </c:pt>
                <c:pt idx="1">
                  <c:v>200</c:v>
                </c:pt>
                <c:pt idx="2">
                  <c:v>150</c:v>
                </c:pt>
                <c:pt idx="3">
                  <c:v>150</c:v>
                </c:pt>
                <c:pt idx="4">
                  <c:v>150</c:v>
                </c:pt>
                <c:pt idx="5">
                  <c:v>150</c:v>
                </c:pt>
                <c:pt idx="6">
                  <c:v>200</c:v>
                </c:pt>
                <c:pt idx="7">
                  <c:v>150</c:v>
                </c:pt>
                <c:pt idx="8">
                  <c:v>150</c:v>
                </c:pt>
                <c:pt idx="9">
                  <c:v>150</c:v>
                </c:pt>
              </c:numCache>
            </c:numRef>
          </c:val>
          <c:extLst>
            <c:ext xmlns:c16="http://schemas.microsoft.com/office/drawing/2014/chart" uri="{C3380CC4-5D6E-409C-BE32-E72D297353CC}">
              <c16:uniqueId val="{00000001-B924-4BD2-89AD-C2D38573784E}"/>
            </c:ext>
          </c:extLst>
        </c:ser>
        <c:dLbls>
          <c:showLegendKey val="0"/>
          <c:showVal val="1"/>
          <c:showCatName val="0"/>
          <c:showSerName val="0"/>
          <c:showPercent val="0"/>
          <c:showBubbleSize val="0"/>
        </c:dLbls>
        <c:gapWidth val="150"/>
        <c:shape val="box"/>
        <c:axId val="1990993071"/>
        <c:axId val="1990966191"/>
        <c:axId val="0"/>
      </c:bar3DChart>
      <c:catAx>
        <c:axId val="19909930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90966191"/>
        <c:crosses val="autoZero"/>
        <c:auto val="1"/>
        <c:lblAlgn val="ctr"/>
        <c:lblOffset val="100"/>
        <c:noMultiLvlLbl val="0"/>
      </c:catAx>
      <c:valAx>
        <c:axId val="1990966191"/>
        <c:scaling>
          <c:orientation val="minMax"/>
        </c:scaling>
        <c:delete val="1"/>
        <c:axPos val="l"/>
        <c:numFmt formatCode="General" sourceLinked="1"/>
        <c:majorTickMark val="none"/>
        <c:minorTickMark val="none"/>
        <c:tickLblPos val="nextTo"/>
        <c:crossAx val="199099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[Olubowale Salisu Excel Capstone Project.xlsx]Pivot Table!PivotTable9</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Stock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chemeClr val="accent5"/>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pivotFmt>
      <c:pivotFmt>
        <c:idx val="4"/>
        <c:spPr>
          <a:solidFill>
            <a:srgbClr val="FF0000"/>
          </a:solidFill>
          <a:ln>
            <a:noFill/>
          </a:ln>
          <a:effectLst/>
        </c:spPr>
      </c:pivotFmt>
      <c:pivotFmt>
        <c:idx val="5"/>
        <c:spPr>
          <a:solidFill>
            <a:srgbClr val="FF0000"/>
          </a:solidFill>
          <a:ln>
            <a:noFill/>
          </a:ln>
          <a:effectLst/>
        </c:spPr>
      </c:pivotFmt>
      <c:pivotFmt>
        <c:idx val="6"/>
        <c:spPr>
          <a:solidFill>
            <a:srgbClr val="FF0000"/>
          </a:solidFill>
          <a:ln>
            <a:noFill/>
          </a:ln>
          <a:effectLst/>
        </c:spPr>
      </c:pivotFmt>
      <c:pivotFmt>
        <c:idx val="7"/>
        <c:spPr>
          <a:solidFill>
            <a:srgbClr val="FF0000"/>
          </a:solidFill>
          <a:ln>
            <a:noFill/>
          </a:ln>
          <a:effectLst/>
        </c:spPr>
      </c:pivotFmt>
      <c:pivotFmt>
        <c:idx val="8"/>
        <c:spPr>
          <a:solidFill>
            <a:schemeClr val="accent1"/>
          </a:solidFill>
          <a:ln>
            <a:noFill/>
          </a:ln>
          <a:effectLst/>
        </c:spPr>
        <c:marker>
          <c:symbol val="none"/>
        </c:marker>
        <c:dLbl>
          <c:idx val="0"/>
          <c:spPr>
            <a:solidFill>
              <a:schemeClr val="accent5"/>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pivotFmt>
      <c:pivotFmt>
        <c:idx val="10"/>
        <c:spPr>
          <a:solidFill>
            <a:srgbClr val="FF0000"/>
          </a:solidFill>
          <a:ln>
            <a:noFill/>
          </a:ln>
          <a:effectLst/>
        </c:spPr>
      </c:pivotFmt>
      <c:pivotFmt>
        <c:idx val="11"/>
        <c:spPr>
          <a:solidFill>
            <a:srgbClr val="FF0000"/>
          </a:solidFill>
          <a:ln>
            <a:noFill/>
          </a:ln>
          <a:effectLst/>
        </c:spPr>
      </c:pivotFmt>
      <c:pivotFmt>
        <c:idx val="12"/>
        <c:spPr>
          <a:solidFill>
            <a:srgbClr val="FF0000"/>
          </a:solidFill>
          <a:ln>
            <a:noFill/>
          </a:ln>
          <a:effectLst/>
        </c:spPr>
      </c:pivotFmt>
      <c:pivotFmt>
        <c:idx val="13"/>
        <c:spPr>
          <a:solidFill>
            <a:srgbClr val="FF0000"/>
          </a:solidFill>
          <a:ln>
            <a:noFill/>
          </a:ln>
          <a:effectLst/>
        </c:spPr>
      </c:pivotFmt>
      <c:pivotFmt>
        <c:idx val="14"/>
        <c:spPr>
          <a:solidFill>
            <a:schemeClr val="accent1"/>
          </a:solidFill>
          <a:ln>
            <a:noFill/>
          </a:ln>
          <a:effectLst/>
        </c:spPr>
        <c:marker>
          <c:symbol val="none"/>
        </c:marker>
        <c:dLbl>
          <c:idx val="0"/>
          <c:spPr>
            <a:solidFill>
              <a:schemeClr val="accent5"/>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FF0000"/>
          </a:solidFill>
          <a:ln>
            <a:noFill/>
          </a:ln>
          <a:effectLst/>
        </c:spPr>
      </c:pivotFmt>
      <c:pivotFmt>
        <c:idx val="16"/>
        <c:spPr>
          <a:solidFill>
            <a:srgbClr val="FF0000"/>
          </a:solidFill>
          <a:ln>
            <a:noFill/>
          </a:ln>
          <a:effectLst/>
        </c:spPr>
      </c:pivotFmt>
      <c:pivotFmt>
        <c:idx val="17"/>
        <c:spPr>
          <a:solidFill>
            <a:srgbClr val="FF0000"/>
          </a:solidFill>
          <a:ln>
            <a:noFill/>
          </a:ln>
          <a:effectLst/>
        </c:spPr>
      </c:pivotFmt>
      <c:pivotFmt>
        <c:idx val="18"/>
        <c:spPr>
          <a:solidFill>
            <a:srgbClr val="FF0000"/>
          </a:solidFill>
          <a:ln>
            <a:noFill/>
          </a:ln>
          <a:effectLst/>
        </c:spPr>
      </c:pivotFmt>
      <c:pivotFmt>
        <c:idx val="19"/>
        <c:spPr>
          <a:solidFill>
            <a:srgbClr val="FF0000"/>
          </a:solidFill>
          <a:ln>
            <a:noFill/>
          </a:ln>
          <a:effectLst/>
        </c:spPr>
      </c:pivotFmt>
    </c:pivotFmts>
    <c:plotArea>
      <c:layout/>
      <c:barChart>
        <c:barDir val="col"/>
        <c:grouping val="clustered"/>
        <c:varyColors val="0"/>
        <c:ser>
          <c:idx val="0"/>
          <c:order val="0"/>
          <c:tx>
            <c:strRef>
              <c:f>'Pivot Table'!$F$36</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C59F-4360-8227-4F8C905949E4}"/>
              </c:ext>
            </c:extLst>
          </c:dPt>
          <c:dPt>
            <c:idx val="1"/>
            <c:invertIfNegative val="0"/>
            <c:bubble3D val="0"/>
            <c:spPr>
              <a:solidFill>
                <a:srgbClr val="FF0000"/>
              </a:solidFill>
              <a:ln>
                <a:noFill/>
              </a:ln>
              <a:effectLst/>
            </c:spPr>
            <c:extLst>
              <c:ext xmlns:c16="http://schemas.microsoft.com/office/drawing/2014/chart" uri="{C3380CC4-5D6E-409C-BE32-E72D297353CC}">
                <c16:uniqueId val="{00000003-C59F-4360-8227-4F8C905949E4}"/>
              </c:ext>
            </c:extLst>
          </c:dPt>
          <c:dPt>
            <c:idx val="2"/>
            <c:invertIfNegative val="0"/>
            <c:bubble3D val="0"/>
            <c:spPr>
              <a:solidFill>
                <a:srgbClr val="FF0000"/>
              </a:solidFill>
              <a:ln>
                <a:noFill/>
              </a:ln>
              <a:effectLst/>
            </c:spPr>
            <c:extLst>
              <c:ext xmlns:c16="http://schemas.microsoft.com/office/drawing/2014/chart" uri="{C3380CC4-5D6E-409C-BE32-E72D297353CC}">
                <c16:uniqueId val="{00000005-C59F-4360-8227-4F8C905949E4}"/>
              </c:ext>
            </c:extLst>
          </c:dPt>
          <c:dPt>
            <c:idx val="3"/>
            <c:invertIfNegative val="0"/>
            <c:bubble3D val="0"/>
            <c:spPr>
              <a:solidFill>
                <a:srgbClr val="FF0000"/>
              </a:solidFill>
              <a:ln>
                <a:noFill/>
              </a:ln>
              <a:effectLst/>
            </c:spPr>
            <c:extLst>
              <c:ext xmlns:c16="http://schemas.microsoft.com/office/drawing/2014/chart" uri="{C3380CC4-5D6E-409C-BE32-E72D297353CC}">
                <c16:uniqueId val="{00000007-C59F-4360-8227-4F8C905949E4}"/>
              </c:ext>
            </c:extLst>
          </c:dPt>
          <c:dPt>
            <c:idx val="4"/>
            <c:invertIfNegative val="0"/>
            <c:bubble3D val="0"/>
            <c:spPr>
              <a:solidFill>
                <a:srgbClr val="FF0000"/>
              </a:solidFill>
              <a:ln>
                <a:noFill/>
              </a:ln>
              <a:effectLst/>
            </c:spPr>
            <c:extLst>
              <c:ext xmlns:c16="http://schemas.microsoft.com/office/drawing/2014/chart" uri="{C3380CC4-5D6E-409C-BE32-E72D297353CC}">
                <c16:uniqueId val="{00000009-C59F-4360-8227-4F8C905949E4}"/>
              </c:ext>
            </c:extLst>
          </c:dPt>
          <c:dPt>
            <c:idx val="5"/>
            <c:invertIfNegative val="0"/>
            <c:bubble3D val="0"/>
            <c:extLst>
              <c:ext xmlns:c16="http://schemas.microsoft.com/office/drawing/2014/chart" uri="{C3380CC4-5D6E-409C-BE32-E72D297353CC}">
                <c16:uniqueId val="{0000000A-C59F-4360-8227-4F8C905949E4}"/>
              </c:ext>
            </c:extLst>
          </c:dPt>
          <c:dPt>
            <c:idx val="6"/>
            <c:invertIfNegative val="0"/>
            <c:bubble3D val="0"/>
            <c:extLst>
              <c:ext xmlns:c16="http://schemas.microsoft.com/office/drawing/2014/chart" uri="{C3380CC4-5D6E-409C-BE32-E72D297353CC}">
                <c16:uniqueId val="{0000000B-C59F-4360-8227-4F8C905949E4}"/>
              </c:ext>
            </c:extLst>
          </c:dPt>
          <c:dPt>
            <c:idx val="9"/>
            <c:invertIfNegative val="0"/>
            <c:bubble3D val="0"/>
            <c:extLst>
              <c:ext xmlns:c16="http://schemas.microsoft.com/office/drawing/2014/chart" uri="{C3380CC4-5D6E-409C-BE32-E72D297353CC}">
                <c16:uniqueId val="{0000000C-C59F-4360-8227-4F8C905949E4}"/>
              </c:ext>
            </c:extLst>
          </c:dPt>
          <c:dLbls>
            <c:spPr>
              <a:solidFill>
                <a:schemeClr val="accent5"/>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Table'!$E$37:$E$47</c:f>
              <c:strCache>
                <c:ptCount val="10"/>
                <c:pt idx="0">
                  <c:v>Milk</c:v>
                </c:pt>
                <c:pt idx="1">
                  <c:v>Iced Tea Bags</c:v>
                </c:pt>
                <c:pt idx="2">
                  <c:v>Croissant Dough</c:v>
                </c:pt>
                <c:pt idx="3">
                  <c:v>Muffin Mix</c:v>
                </c:pt>
                <c:pt idx="4">
                  <c:v>Tea Bags</c:v>
                </c:pt>
                <c:pt idx="5">
                  <c:v>Juice Concentrate</c:v>
                </c:pt>
                <c:pt idx="6">
                  <c:v>Lemon</c:v>
                </c:pt>
                <c:pt idx="7">
                  <c:v>Coffee Beans</c:v>
                </c:pt>
                <c:pt idx="8">
                  <c:v>Sugar</c:v>
                </c:pt>
                <c:pt idx="9">
                  <c:v>Sandwich Bread</c:v>
                </c:pt>
              </c:strCache>
            </c:strRef>
          </c:cat>
          <c:val>
            <c:numRef>
              <c:f>'Pivot Table'!$F$37:$F$47</c:f>
              <c:numCache>
                <c:formatCode>General</c:formatCode>
                <c:ptCount val="10"/>
                <c:pt idx="0">
                  <c:v>-79</c:v>
                </c:pt>
                <c:pt idx="1">
                  <c:v>-74</c:v>
                </c:pt>
                <c:pt idx="2">
                  <c:v>-74</c:v>
                </c:pt>
                <c:pt idx="3">
                  <c:v>-66</c:v>
                </c:pt>
                <c:pt idx="4">
                  <c:v>-31</c:v>
                </c:pt>
                <c:pt idx="5">
                  <c:v>0</c:v>
                </c:pt>
                <c:pt idx="6">
                  <c:v>13</c:v>
                </c:pt>
                <c:pt idx="7">
                  <c:v>27</c:v>
                </c:pt>
                <c:pt idx="8">
                  <c:v>35</c:v>
                </c:pt>
                <c:pt idx="9">
                  <c:v>45</c:v>
                </c:pt>
              </c:numCache>
            </c:numRef>
          </c:val>
          <c:extLst>
            <c:ext xmlns:c16="http://schemas.microsoft.com/office/drawing/2014/chart" uri="{C3380CC4-5D6E-409C-BE32-E72D297353CC}">
              <c16:uniqueId val="{0000000D-C59F-4360-8227-4F8C905949E4}"/>
            </c:ext>
          </c:extLst>
        </c:ser>
        <c:dLbls>
          <c:dLblPos val="outEnd"/>
          <c:showLegendKey val="0"/>
          <c:showVal val="1"/>
          <c:showCatName val="0"/>
          <c:showSerName val="0"/>
          <c:showPercent val="0"/>
          <c:showBubbleSize val="0"/>
        </c:dLbls>
        <c:gapWidth val="219"/>
        <c:overlap val="-27"/>
        <c:axId val="2069882752"/>
        <c:axId val="2069882272"/>
      </c:barChart>
      <c:catAx>
        <c:axId val="206988275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69882272"/>
        <c:crosses val="autoZero"/>
        <c:auto val="1"/>
        <c:lblAlgn val="ctr"/>
        <c:lblOffset val="100"/>
        <c:noMultiLvlLbl val="0"/>
      </c:catAx>
      <c:valAx>
        <c:axId val="2069882272"/>
        <c:scaling>
          <c:orientation val="minMax"/>
        </c:scaling>
        <c:delete val="1"/>
        <c:axPos val="l"/>
        <c:numFmt formatCode="General" sourceLinked="1"/>
        <c:majorTickMark val="none"/>
        <c:minorTickMark val="none"/>
        <c:tickLblPos val="nextTo"/>
        <c:crossAx val="206988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Table!PivotTable10</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Top</a:t>
            </a:r>
            <a:r>
              <a:rPr lang="en-US" sz="1600" b="1" baseline="0" dirty="0"/>
              <a:t> performing Employees</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Table'!$F$50</c:f>
              <c:strCache>
                <c:ptCount val="1"/>
                <c:pt idx="0">
                  <c:v>Average of Sales_Target</c:v>
                </c:pt>
              </c:strCache>
            </c:strRef>
          </c:tx>
          <c:spPr>
            <a:solidFill>
              <a:schemeClr val="accent2">
                <a:lumMod val="60000"/>
                <a:lumOff val="40000"/>
              </a:schemeClr>
            </a:solidFill>
            <a:ln>
              <a:noFill/>
            </a:ln>
            <a:effectLst/>
          </c:spPr>
          <c:invertIfNegative val="0"/>
          <c:cat>
            <c:strRef>
              <c:f>'Pivot Table'!$E$51:$E$56</c:f>
              <c:strCache>
                <c:ptCount val="5"/>
                <c:pt idx="0">
                  <c:v>David Smith</c:v>
                </c:pt>
                <c:pt idx="1">
                  <c:v>William Taylor</c:v>
                </c:pt>
                <c:pt idx="2">
                  <c:v>William Harris</c:v>
                </c:pt>
                <c:pt idx="3">
                  <c:v>Elizabeth Johnson</c:v>
                </c:pt>
                <c:pt idx="4">
                  <c:v>Megan White</c:v>
                </c:pt>
              </c:strCache>
            </c:strRef>
          </c:cat>
          <c:val>
            <c:numRef>
              <c:f>'Pivot Table'!$F$51:$F$56</c:f>
              <c:numCache>
                <c:formatCode>0</c:formatCode>
                <c:ptCount val="5"/>
                <c:pt idx="0">
                  <c:v>2851.5714285714284</c:v>
                </c:pt>
                <c:pt idx="1">
                  <c:v>1679.5</c:v>
                </c:pt>
                <c:pt idx="2">
                  <c:v>1865.5</c:v>
                </c:pt>
                <c:pt idx="3">
                  <c:v>2973.4</c:v>
                </c:pt>
                <c:pt idx="4">
                  <c:v>2801.4</c:v>
                </c:pt>
              </c:numCache>
            </c:numRef>
          </c:val>
          <c:extLst>
            <c:ext xmlns:c16="http://schemas.microsoft.com/office/drawing/2014/chart" uri="{C3380CC4-5D6E-409C-BE32-E72D297353CC}">
              <c16:uniqueId val="{00000000-574D-4D47-980E-124C603B3C42}"/>
            </c:ext>
          </c:extLst>
        </c:ser>
        <c:ser>
          <c:idx val="1"/>
          <c:order val="1"/>
          <c:tx>
            <c:strRef>
              <c:f>'Pivot Table'!$G$50</c:f>
              <c:strCache>
                <c:ptCount val="1"/>
                <c:pt idx="0">
                  <c:v>Sum of Sales Performance</c:v>
                </c:pt>
              </c:strCache>
            </c:strRef>
          </c:tx>
          <c:spPr>
            <a:solidFill>
              <a:schemeClr val="accent2"/>
            </a:solidFill>
            <a:ln>
              <a:noFill/>
            </a:ln>
            <a:effectLst/>
          </c:spPr>
          <c:invertIfNegative val="0"/>
          <c:cat>
            <c:strRef>
              <c:f>'Pivot Table'!$E$51:$E$56</c:f>
              <c:strCache>
                <c:ptCount val="5"/>
                <c:pt idx="0">
                  <c:v>David Smith</c:v>
                </c:pt>
                <c:pt idx="1">
                  <c:v>William Taylor</c:v>
                </c:pt>
                <c:pt idx="2">
                  <c:v>William Harris</c:v>
                </c:pt>
                <c:pt idx="3">
                  <c:v>Elizabeth Johnson</c:v>
                </c:pt>
                <c:pt idx="4">
                  <c:v>Megan White</c:v>
                </c:pt>
              </c:strCache>
            </c:strRef>
          </c:cat>
          <c:val>
            <c:numRef>
              <c:f>'Pivot Table'!$G$51:$G$56</c:f>
              <c:numCache>
                <c:formatCode>General</c:formatCode>
                <c:ptCount val="5"/>
                <c:pt idx="0">
                  <c:v>9700</c:v>
                </c:pt>
                <c:pt idx="1">
                  <c:v>9847</c:v>
                </c:pt>
                <c:pt idx="2">
                  <c:v>10246</c:v>
                </c:pt>
                <c:pt idx="3">
                  <c:v>10702</c:v>
                </c:pt>
                <c:pt idx="4">
                  <c:v>11095</c:v>
                </c:pt>
              </c:numCache>
            </c:numRef>
          </c:val>
          <c:extLst>
            <c:ext xmlns:c16="http://schemas.microsoft.com/office/drawing/2014/chart" uri="{C3380CC4-5D6E-409C-BE32-E72D297353CC}">
              <c16:uniqueId val="{00000001-574D-4D47-980E-124C603B3C42}"/>
            </c:ext>
          </c:extLst>
        </c:ser>
        <c:dLbls>
          <c:showLegendKey val="0"/>
          <c:showVal val="0"/>
          <c:showCatName val="0"/>
          <c:showSerName val="0"/>
          <c:showPercent val="0"/>
          <c:showBubbleSize val="0"/>
        </c:dLbls>
        <c:gapWidth val="182"/>
        <c:axId val="1991010831"/>
        <c:axId val="1991023791"/>
      </c:barChart>
      <c:catAx>
        <c:axId val="19910108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991023791"/>
        <c:crosses val="autoZero"/>
        <c:auto val="1"/>
        <c:lblAlgn val="ctr"/>
        <c:lblOffset val="100"/>
        <c:noMultiLvlLbl val="0"/>
      </c:catAx>
      <c:valAx>
        <c:axId val="1991023791"/>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91010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Table!PivotTable17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Least</a:t>
            </a:r>
            <a:r>
              <a:rPr lang="en-US" sz="1600" b="1" baseline="0" dirty="0"/>
              <a:t> performing Employees</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813762410133514E-2"/>
          <c:y val="0.1334305595154176"/>
          <c:w val="0.75539588801399826"/>
          <c:h val="0.75010279965004378"/>
        </c:manualLayout>
      </c:layout>
      <c:barChart>
        <c:barDir val="bar"/>
        <c:grouping val="clustered"/>
        <c:varyColors val="0"/>
        <c:ser>
          <c:idx val="0"/>
          <c:order val="0"/>
          <c:tx>
            <c:strRef>
              <c:f>'Pivot Table'!$J$50</c:f>
              <c:strCache>
                <c:ptCount val="1"/>
                <c:pt idx="0">
                  <c:v>Average of Sales Performance</c:v>
                </c:pt>
              </c:strCache>
            </c:strRef>
          </c:tx>
          <c:spPr>
            <a:solidFill>
              <a:schemeClr val="accent2">
                <a:lumMod val="40000"/>
                <a:lumOff val="60000"/>
              </a:schemeClr>
            </a:solidFill>
            <a:ln>
              <a:noFill/>
            </a:ln>
            <a:effectLst/>
          </c:spPr>
          <c:invertIfNegative val="0"/>
          <c:cat>
            <c:strRef>
              <c:f>'Pivot Table'!$I$51:$I$56</c:f>
              <c:strCache>
                <c:ptCount val="5"/>
                <c:pt idx="0">
                  <c:v>Isabella Harris</c:v>
                </c:pt>
                <c:pt idx="1">
                  <c:v>David Hall</c:v>
                </c:pt>
                <c:pt idx="2">
                  <c:v>Daniel Taylor</c:v>
                </c:pt>
                <c:pt idx="3">
                  <c:v>Robert Scott</c:v>
                </c:pt>
                <c:pt idx="4">
                  <c:v>Olivia King</c:v>
                </c:pt>
              </c:strCache>
            </c:strRef>
          </c:cat>
          <c:val>
            <c:numRef>
              <c:f>'Pivot Table'!$J$51:$J$56</c:f>
              <c:numCache>
                <c:formatCode>0</c:formatCode>
                <c:ptCount val="5"/>
                <c:pt idx="0">
                  <c:v>-2076.3333333333335</c:v>
                </c:pt>
                <c:pt idx="1">
                  <c:v>-3352</c:v>
                </c:pt>
                <c:pt idx="2">
                  <c:v>-1374.6</c:v>
                </c:pt>
                <c:pt idx="3">
                  <c:v>-1956.75</c:v>
                </c:pt>
                <c:pt idx="4">
                  <c:v>-1953.2</c:v>
                </c:pt>
              </c:numCache>
            </c:numRef>
          </c:val>
          <c:extLst>
            <c:ext xmlns:c16="http://schemas.microsoft.com/office/drawing/2014/chart" uri="{C3380CC4-5D6E-409C-BE32-E72D297353CC}">
              <c16:uniqueId val="{00000000-F383-47CB-9EBE-B84DC7815132}"/>
            </c:ext>
          </c:extLst>
        </c:ser>
        <c:ser>
          <c:idx val="1"/>
          <c:order val="1"/>
          <c:tx>
            <c:strRef>
              <c:f>'Pivot Table'!$K$50</c:f>
              <c:strCache>
                <c:ptCount val="1"/>
                <c:pt idx="0">
                  <c:v>Sum of Sales Performance</c:v>
                </c:pt>
              </c:strCache>
            </c:strRef>
          </c:tx>
          <c:spPr>
            <a:solidFill>
              <a:schemeClr val="accent2"/>
            </a:solidFill>
            <a:ln>
              <a:noFill/>
            </a:ln>
            <a:effectLst/>
          </c:spPr>
          <c:invertIfNegative val="0"/>
          <c:cat>
            <c:strRef>
              <c:f>'Pivot Table'!$I$51:$I$56</c:f>
              <c:strCache>
                <c:ptCount val="5"/>
                <c:pt idx="0">
                  <c:v>Isabella Harris</c:v>
                </c:pt>
                <c:pt idx="1">
                  <c:v>David Hall</c:v>
                </c:pt>
                <c:pt idx="2">
                  <c:v>Daniel Taylor</c:v>
                </c:pt>
                <c:pt idx="3">
                  <c:v>Robert Scott</c:v>
                </c:pt>
                <c:pt idx="4">
                  <c:v>Olivia King</c:v>
                </c:pt>
              </c:strCache>
            </c:strRef>
          </c:cat>
          <c:val>
            <c:numRef>
              <c:f>'Pivot Table'!$K$51:$K$56</c:f>
              <c:numCache>
                <c:formatCode>General</c:formatCode>
                <c:ptCount val="5"/>
                <c:pt idx="0">
                  <c:v>-6229</c:v>
                </c:pt>
                <c:pt idx="1">
                  <c:v>-6704</c:v>
                </c:pt>
                <c:pt idx="2">
                  <c:v>-6873</c:v>
                </c:pt>
                <c:pt idx="3">
                  <c:v>-7827</c:v>
                </c:pt>
                <c:pt idx="4">
                  <c:v>-9766</c:v>
                </c:pt>
              </c:numCache>
            </c:numRef>
          </c:val>
          <c:extLst>
            <c:ext xmlns:c16="http://schemas.microsoft.com/office/drawing/2014/chart" uri="{C3380CC4-5D6E-409C-BE32-E72D297353CC}">
              <c16:uniqueId val="{00000001-F383-47CB-9EBE-B84DC7815132}"/>
            </c:ext>
          </c:extLst>
        </c:ser>
        <c:dLbls>
          <c:showLegendKey val="0"/>
          <c:showVal val="0"/>
          <c:showCatName val="0"/>
          <c:showSerName val="0"/>
          <c:showPercent val="0"/>
          <c:showBubbleSize val="0"/>
        </c:dLbls>
        <c:gapWidth val="182"/>
        <c:axId val="571565967"/>
        <c:axId val="571567887"/>
      </c:barChart>
      <c:catAx>
        <c:axId val="57156596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571567887"/>
        <c:crosses val="autoZero"/>
        <c:auto val="1"/>
        <c:lblAlgn val="ctr"/>
        <c:lblOffset val="100"/>
        <c:noMultiLvlLbl val="0"/>
      </c:catAx>
      <c:valAx>
        <c:axId val="571567887"/>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71565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[Cafe_Harmony_Capstone_Project.xlsx]Pivot Table!PivotTable11</c:name>
    <c:fmtId val="6"/>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Customer</a:t>
            </a:r>
            <a:r>
              <a:rPr lang="en-US" sz="1800" b="1" baseline="0"/>
              <a:t> Ratings</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2"/>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C000"/>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lumMod val="50000"/>
            </a:schemeClr>
          </a:solidFill>
          <a:ln>
            <a:noFill/>
          </a:ln>
          <a:effectLst/>
          <a:sp3d/>
        </c:spPr>
        <c:dLbl>
          <c:idx val="0"/>
          <c:layout>
            <c:manualLayout>
              <c:x val="1.215805471124609E-2"/>
              <c:y val="-0.236111111111111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a:sp3d/>
        </c:spPr>
      </c:pivotFmt>
      <c:pivotFmt>
        <c:idx val="10"/>
        <c:spPr>
          <a:solidFill>
            <a:srgbClr val="FFC000"/>
          </a:solidFill>
          <a:ln>
            <a:noFill/>
          </a:ln>
          <a:effectLst/>
          <a:sp3d/>
        </c:spPr>
      </c:pivotFmt>
      <c:pivotFmt>
        <c:idx val="11"/>
        <c:spPr>
          <a:solidFill>
            <a:schemeClr val="accent4"/>
          </a:solidFill>
          <a:ln>
            <a:noFill/>
          </a:ln>
          <a:effectLst/>
          <a:sp3d/>
        </c:spPr>
      </c:pivotFmt>
      <c:pivotFmt>
        <c:idx val="12"/>
        <c:spPr>
          <a:solidFill>
            <a:schemeClr val="accent6">
              <a:lumMod val="50000"/>
            </a:schemeClr>
          </a:solidFill>
          <a:ln>
            <a:noFill/>
          </a:ln>
          <a:effectLst/>
          <a:sp3d/>
        </c:spPr>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a:sp3d/>
        </c:spPr>
      </c:pivotFmt>
      <c:pivotFmt>
        <c:idx val="15"/>
        <c:spPr>
          <a:solidFill>
            <a:srgbClr val="FFC000"/>
          </a:solidFill>
          <a:ln>
            <a:noFill/>
          </a:ln>
          <a:effectLst/>
          <a:sp3d/>
        </c:spPr>
      </c:pivotFmt>
      <c:pivotFmt>
        <c:idx val="16"/>
        <c:spPr>
          <a:solidFill>
            <a:schemeClr val="accent4"/>
          </a:solidFill>
          <a:ln>
            <a:noFill/>
          </a:ln>
          <a:effectLst/>
          <a:sp3d/>
        </c:spPr>
      </c:pivotFmt>
      <c:pivotFmt>
        <c:idx val="17"/>
        <c:spPr>
          <a:solidFill>
            <a:schemeClr val="accent6">
              <a:lumMod val="50000"/>
            </a:schemeClr>
          </a:solidFill>
          <a:ln>
            <a:noFill/>
          </a:ln>
          <a:effectLst/>
          <a:sp3d/>
        </c:spPr>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4.5581513873880486E-2"/>
          <c:y val="0.12558827323084557"/>
          <c:w val="0.92732870119341526"/>
          <c:h val="0.82035038306628294"/>
        </c:manualLayout>
      </c:layout>
      <c:bar3DChart>
        <c:barDir val="col"/>
        <c:grouping val="stacked"/>
        <c:varyColors val="0"/>
        <c:ser>
          <c:idx val="0"/>
          <c:order val="0"/>
          <c:tx>
            <c:strRef>
              <c:f>'Pivot Table'!$F$59</c:f>
              <c:strCache>
                <c:ptCount val="1"/>
                <c:pt idx="0">
                  <c:v>Total</c:v>
                </c:pt>
              </c:strCache>
            </c:strRef>
          </c:tx>
          <c:spPr>
            <a:solidFill>
              <a:schemeClr val="accent3">
                <a:lumMod val="75000"/>
              </a:schemeClr>
            </a:solidFill>
            <a:ln>
              <a:noFill/>
            </a:ln>
            <a:effectLst/>
            <a:sp3d/>
          </c:spPr>
          <c:invertIfNegative val="0"/>
          <c:dPt>
            <c:idx val="1"/>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1-9F71-4C62-9F44-8B39CF367C24}"/>
              </c:ext>
            </c:extLst>
          </c:dPt>
          <c:dPt>
            <c:idx val="2"/>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3-9F71-4C62-9F44-8B39CF367C24}"/>
              </c:ext>
            </c:extLst>
          </c:dPt>
          <c:dPt>
            <c:idx val="3"/>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5-9F71-4C62-9F44-8B39CF367C24}"/>
              </c:ext>
            </c:extLst>
          </c:dPt>
          <c:dPt>
            <c:idx val="4"/>
            <c:invertIfNegative val="0"/>
            <c:bubble3D val="0"/>
            <c:spPr>
              <a:solidFill>
                <a:schemeClr val="accent3">
                  <a:lumMod val="75000"/>
                </a:schemeClr>
              </a:solidFill>
              <a:ln>
                <a:noFill/>
              </a:ln>
              <a:effectLst/>
              <a:sp3d/>
            </c:spPr>
            <c:extLst>
              <c:ext xmlns:c16="http://schemas.microsoft.com/office/drawing/2014/chart" uri="{C3380CC4-5D6E-409C-BE32-E72D297353CC}">
                <c16:uniqueId val="{00000007-9F71-4C62-9F44-8B39CF367C2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'Pivot Table'!$E$60:$E$65</c:f>
              <c:strCache>
                <c:ptCount val="5"/>
                <c:pt idx="0">
                  <c:v>1</c:v>
                </c:pt>
                <c:pt idx="1">
                  <c:v>2</c:v>
                </c:pt>
                <c:pt idx="2">
                  <c:v>3</c:v>
                </c:pt>
                <c:pt idx="3">
                  <c:v>4</c:v>
                </c:pt>
                <c:pt idx="4">
                  <c:v>5</c:v>
                </c:pt>
              </c:strCache>
            </c:strRef>
          </c:cat>
          <c:val>
            <c:numRef>
              <c:f>'Pivot Table'!$F$60:$F$65</c:f>
              <c:numCache>
                <c:formatCode>General</c:formatCode>
                <c:ptCount val="5"/>
                <c:pt idx="0">
                  <c:v>190</c:v>
                </c:pt>
                <c:pt idx="1">
                  <c:v>188</c:v>
                </c:pt>
                <c:pt idx="2">
                  <c:v>206</c:v>
                </c:pt>
                <c:pt idx="3">
                  <c:v>217</c:v>
                </c:pt>
                <c:pt idx="4">
                  <c:v>199</c:v>
                </c:pt>
              </c:numCache>
            </c:numRef>
          </c:val>
          <c:extLst>
            <c:ext xmlns:c16="http://schemas.microsoft.com/office/drawing/2014/chart" uri="{C3380CC4-5D6E-409C-BE32-E72D297353CC}">
              <c16:uniqueId val="{00000008-9F71-4C62-9F44-8B39CF367C24}"/>
            </c:ext>
          </c:extLst>
        </c:ser>
        <c:dLbls>
          <c:showLegendKey val="0"/>
          <c:showVal val="0"/>
          <c:showCatName val="0"/>
          <c:showSerName val="0"/>
          <c:showPercent val="0"/>
          <c:showBubbleSize val="0"/>
        </c:dLbls>
        <c:gapWidth val="150"/>
        <c:shape val="box"/>
        <c:axId val="1990985871"/>
        <c:axId val="1990966191"/>
        <c:axId val="0"/>
      </c:bar3DChart>
      <c:catAx>
        <c:axId val="19909858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990966191"/>
        <c:crosses val="autoZero"/>
        <c:auto val="1"/>
        <c:lblAlgn val="ctr"/>
        <c:lblOffset val="100"/>
        <c:noMultiLvlLbl val="0"/>
      </c:catAx>
      <c:valAx>
        <c:axId val="1990966191"/>
        <c:scaling>
          <c:orientation val="minMax"/>
        </c:scaling>
        <c:delete val="1"/>
        <c:axPos val="l"/>
        <c:numFmt formatCode="General" sourceLinked="1"/>
        <c:majorTickMark val="none"/>
        <c:minorTickMark val="none"/>
        <c:tickLblPos val="nextTo"/>
        <c:crossAx val="199098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0FA15-310A-45F6-BF44-A91297AA669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15ADBE-B6EF-49DB-8222-D5CCE5BE6F5C}">
      <dgm:prSet custT="1"/>
      <dgm:spPr/>
      <dgm:t>
        <a:bodyPr/>
        <a:lstStyle/>
        <a:p>
          <a:pPr>
            <a:lnSpc>
              <a:spcPct val="100000"/>
            </a:lnSpc>
            <a:defRPr cap="all"/>
          </a:pPr>
          <a:r>
            <a:rPr lang="en-US" sz="1400" dirty="0"/>
            <a:t>Welcome to Café Harmony, a new and exciting virtual café chain! The café specializes in offering a</a:t>
          </a:r>
        </a:p>
      </dgm:t>
    </dgm:pt>
    <dgm:pt modelId="{84A56B0E-0424-462E-A5AF-C6E41051DE45}" type="parTrans" cxnId="{CCEA23E7-F3E9-4035-9D5B-53D6CF1781AB}">
      <dgm:prSet/>
      <dgm:spPr/>
      <dgm:t>
        <a:bodyPr/>
        <a:lstStyle/>
        <a:p>
          <a:endParaRPr lang="en-US"/>
        </a:p>
      </dgm:t>
    </dgm:pt>
    <dgm:pt modelId="{35B8BD03-5AE9-46B9-9BAD-3A88B17D988C}" type="sibTrans" cxnId="{CCEA23E7-F3E9-4035-9D5B-53D6CF1781AB}">
      <dgm:prSet/>
      <dgm:spPr/>
      <dgm:t>
        <a:bodyPr/>
        <a:lstStyle/>
        <a:p>
          <a:endParaRPr lang="en-US"/>
        </a:p>
      </dgm:t>
    </dgm:pt>
    <dgm:pt modelId="{22C87747-E29E-48FA-B3C4-39FD4A64C2A3}">
      <dgm:prSet/>
      <dgm:spPr/>
      <dgm:t>
        <a:bodyPr/>
        <a:lstStyle/>
        <a:p>
          <a:pPr>
            <a:lnSpc>
              <a:spcPct val="100000"/>
            </a:lnSpc>
            <a:defRPr cap="all"/>
          </a:pPr>
          <a:r>
            <a:rPr lang="en-US"/>
            <a:t>variety of drinks, snacks, and light meals to customers. Over the past year, Café Harmony has seen</a:t>
          </a:r>
        </a:p>
      </dgm:t>
    </dgm:pt>
    <dgm:pt modelId="{0C5F574D-C792-4D44-B2C8-8B4B7F693723}" type="parTrans" cxnId="{4B9056BD-D14B-4E1F-BB6E-AED744F355CD}">
      <dgm:prSet/>
      <dgm:spPr/>
      <dgm:t>
        <a:bodyPr/>
        <a:lstStyle/>
        <a:p>
          <a:endParaRPr lang="en-US"/>
        </a:p>
      </dgm:t>
    </dgm:pt>
    <dgm:pt modelId="{EEFB1D37-07DF-4C53-B75C-C24D62E1A360}" type="sibTrans" cxnId="{4B9056BD-D14B-4E1F-BB6E-AED744F355CD}">
      <dgm:prSet/>
      <dgm:spPr/>
      <dgm:t>
        <a:bodyPr/>
        <a:lstStyle/>
        <a:p>
          <a:endParaRPr lang="en-US"/>
        </a:p>
      </dgm:t>
    </dgm:pt>
    <dgm:pt modelId="{5DAC0921-D602-463B-9691-904D30072833}">
      <dgm:prSet/>
      <dgm:spPr/>
      <dgm:t>
        <a:bodyPr/>
        <a:lstStyle/>
        <a:p>
          <a:pPr>
            <a:lnSpc>
              <a:spcPct val="100000"/>
            </a:lnSpc>
            <a:defRPr cap="all"/>
          </a:pPr>
          <a:r>
            <a:rPr lang="en-US"/>
            <a:t>impressive growth but now faces new challenges as the company is scaling to meet customer</a:t>
          </a:r>
        </a:p>
      </dgm:t>
    </dgm:pt>
    <dgm:pt modelId="{67745D6E-3B69-4A78-BCFD-CAA1EF596577}" type="parTrans" cxnId="{DBC613C7-9B8F-45E7-8793-EA312B2EC4D3}">
      <dgm:prSet/>
      <dgm:spPr/>
      <dgm:t>
        <a:bodyPr/>
        <a:lstStyle/>
        <a:p>
          <a:endParaRPr lang="en-US"/>
        </a:p>
      </dgm:t>
    </dgm:pt>
    <dgm:pt modelId="{F65E3D06-7572-4200-B20C-476A2C24A90E}" type="sibTrans" cxnId="{DBC613C7-9B8F-45E7-8793-EA312B2EC4D3}">
      <dgm:prSet/>
      <dgm:spPr/>
      <dgm:t>
        <a:bodyPr/>
        <a:lstStyle/>
        <a:p>
          <a:endParaRPr lang="en-US"/>
        </a:p>
      </dgm:t>
    </dgm:pt>
    <dgm:pt modelId="{FD826421-54ED-4067-82FD-621ABA889D05}">
      <dgm:prSet/>
      <dgm:spPr/>
      <dgm:t>
        <a:bodyPr/>
        <a:lstStyle/>
        <a:p>
          <a:pPr>
            <a:lnSpc>
              <a:spcPct val="100000"/>
            </a:lnSpc>
            <a:defRPr cap="all"/>
          </a:pPr>
          <a:r>
            <a:rPr lang="en-US"/>
            <a:t>demand. The café has multiple locations across the city, each with its own performance metrics and</a:t>
          </a:r>
        </a:p>
      </dgm:t>
    </dgm:pt>
    <dgm:pt modelId="{BED8E5A3-0CC7-49F7-B5A1-434E633B9416}" type="parTrans" cxnId="{6B3C8C15-D428-4ECC-B753-566AAF8A715F}">
      <dgm:prSet/>
      <dgm:spPr/>
      <dgm:t>
        <a:bodyPr/>
        <a:lstStyle/>
        <a:p>
          <a:endParaRPr lang="en-US"/>
        </a:p>
      </dgm:t>
    </dgm:pt>
    <dgm:pt modelId="{0611DFDF-5841-4D28-989F-9DACB2BEC552}" type="sibTrans" cxnId="{6B3C8C15-D428-4ECC-B753-566AAF8A715F}">
      <dgm:prSet/>
      <dgm:spPr/>
      <dgm:t>
        <a:bodyPr/>
        <a:lstStyle/>
        <a:p>
          <a:endParaRPr lang="en-US"/>
        </a:p>
      </dgm:t>
    </dgm:pt>
    <dgm:pt modelId="{88A1119F-D198-4476-AD6F-1D6F52CA29F3}">
      <dgm:prSet/>
      <dgm:spPr/>
      <dgm:t>
        <a:bodyPr/>
        <a:lstStyle/>
        <a:p>
          <a:pPr>
            <a:lnSpc>
              <a:spcPct val="100000"/>
            </a:lnSpc>
            <a:defRPr cap="all"/>
          </a:pPr>
          <a:r>
            <a:rPr lang="en-US"/>
            <a:t>unique customer preferences.</a:t>
          </a:r>
        </a:p>
      </dgm:t>
    </dgm:pt>
    <dgm:pt modelId="{D5E99A22-5F81-4FEF-8AE9-A8409CAE89FE}" type="parTrans" cxnId="{AE8432CE-0CD2-4535-A784-03AB9884596A}">
      <dgm:prSet/>
      <dgm:spPr/>
      <dgm:t>
        <a:bodyPr/>
        <a:lstStyle/>
        <a:p>
          <a:endParaRPr lang="en-US"/>
        </a:p>
      </dgm:t>
    </dgm:pt>
    <dgm:pt modelId="{DC05A44B-5415-4673-8283-31CC44B12987}" type="sibTrans" cxnId="{AE8432CE-0CD2-4535-A784-03AB9884596A}">
      <dgm:prSet/>
      <dgm:spPr/>
      <dgm:t>
        <a:bodyPr/>
        <a:lstStyle/>
        <a:p>
          <a:endParaRPr lang="en-US"/>
        </a:p>
      </dgm:t>
    </dgm:pt>
    <dgm:pt modelId="{29C0E63E-B0B3-44F2-A405-3748747BDA43}" type="pres">
      <dgm:prSet presAssocID="{81D0FA15-310A-45F6-BF44-A91297AA669B}" presName="root" presStyleCnt="0">
        <dgm:presLayoutVars>
          <dgm:dir/>
          <dgm:resizeHandles val="exact"/>
        </dgm:presLayoutVars>
      </dgm:prSet>
      <dgm:spPr/>
    </dgm:pt>
    <dgm:pt modelId="{85F8A0C5-D132-475E-94BE-C8DDC3180EA4}" type="pres">
      <dgm:prSet presAssocID="{1B15ADBE-B6EF-49DB-8222-D5CCE5BE6F5C}" presName="compNode" presStyleCnt="0"/>
      <dgm:spPr/>
    </dgm:pt>
    <dgm:pt modelId="{E47D0405-9A5E-4F83-9C6C-B90F2D7689B1}" type="pres">
      <dgm:prSet presAssocID="{1B15ADBE-B6EF-49DB-8222-D5CCE5BE6F5C}" presName="iconBgRect" presStyleLbl="bgShp" presStyleIdx="0" presStyleCnt="5"/>
      <dgm:spPr>
        <a:prstGeom prst="round2DiagRect">
          <a:avLst>
            <a:gd name="adj1" fmla="val 29727"/>
            <a:gd name="adj2" fmla="val 0"/>
          </a:avLst>
        </a:prstGeom>
      </dgm:spPr>
    </dgm:pt>
    <dgm:pt modelId="{FCF81FCD-D1C3-4549-A37F-B73B4D60AED7}" type="pres">
      <dgm:prSet presAssocID="{1B15ADBE-B6EF-49DB-8222-D5CCE5BE6F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BFDE540D-F4FF-4ADD-92D4-1C0B18C32490}" type="pres">
      <dgm:prSet presAssocID="{1B15ADBE-B6EF-49DB-8222-D5CCE5BE6F5C}" presName="spaceRect" presStyleCnt="0"/>
      <dgm:spPr/>
    </dgm:pt>
    <dgm:pt modelId="{E1649535-14DF-4454-AA52-4C39D31E1663}" type="pres">
      <dgm:prSet presAssocID="{1B15ADBE-B6EF-49DB-8222-D5CCE5BE6F5C}" presName="textRect" presStyleLbl="revTx" presStyleIdx="0" presStyleCnt="5" custLinFactNeighborX="-1140" custLinFactNeighborY="-671">
        <dgm:presLayoutVars>
          <dgm:chMax val="1"/>
          <dgm:chPref val="1"/>
        </dgm:presLayoutVars>
      </dgm:prSet>
      <dgm:spPr/>
    </dgm:pt>
    <dgm:pt modelId="{E137EB2A-9891-4104-9497-E0140CFDC6DC}" type="pres">
      <dgm:prSet presAssocID="{35B8BD03-5AE9-46B9-9BAD-3A88B17D988C}" presName="sibTrans" presStyleCnt="0"/>
      <dgm:spPr/>
    </dgm:pt>
    <dgm:pt modelId="{F51F7591-1507-4680-8366-8526C15CDDA3}" type="pres">
      <dgm:prSet presAssocID="{22C87747-E29E-48FA-B3C4-39FD4A64C2A3}" presName="compNode" presStyleCnt="0"/>
      <dgm:spPr/>
    </dgm:pt>
    <dgm:pt modelId="{35AFCD0E-1706-422F-8601-DB8C74EF4260}" type="pres">
      <dgm:prSet presAssocID="{22C87747-E29E-48FA-B3C4-39FD4A64C2A3}" presName="iconBgRect" presStyleLbl="bgShp" presStyleIdx="1" presStyleCnt="5"/>
      <dgm:spPr>
        <a:prstGeom prst="round2DiagRect">
          <a:avLst>
            <a:gd name="adj1" fmla="val 29727"/>
            <a:gd name="adj2" fmla="val 0"/>
          </a:avLst>
        </a:prstGeom>
      </dgm:spPr>
    </dgm:pt>
    <dgm:pt modelId="{6179CD4F-BC18-4D4E-952F-9DBF905E4D7C}" type="pres">
      <dgm:prSet presAssocID="{22C87747-E29E-48FA-B3C4-39FD4A64C2A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ttle"/>
        </a:ext>
      </dgm:extLst>
    </dgm:pt>
    <dgm:pt modelId="{AA7A311D-8890-4A34-8A1D-197BB86C114B}" type="pres">
      <dgm:prSet presAssocID="{22C87747-E29E-48FA-B3C4-39FD4A64C2A3}" presName="spaceRect" presStyleCnt="0"/>
      <dgm:spPr/>
    </dgm:pt>
    <dgm:pt modelId="{E9AFDA42-83AA-48A1-B46D-3C77EA2DE1E8}" type="pres">
      <dgm:prSet presAssocID="{22C87747-E29E-48FA-B3C4-39FD4A64C2A3}" presName="textRect" presStyleLbl="revTx" presStyleIdx="1" presStyleCnt="5">
        <dgm:presLayoutVars>
          <dgm:chMax val="1"/>
          <dgm:chPref val="1"/>
        </dgm:presLayoutVars>
      </dgm:prSet>
      <dgm:spPr/>
    </dgm:pt>
    <dgm:pt modelId="{F3DE645B-59B2-4E4E-B3CE-66CD9FD0CA84}" type="pres">
      <dgm:prSet presAssocID="{EEFB1D37-07DF-4C53-B75C-C24D62E1A360}" presName="sibTrans" presStyleCnt="0"/>
      <dgm:spPr/>
    </dgm:pt>
    <dgm:pt modelId="{D490F730-EB1A-49FF-A297-5003507D010C}" type="pres">
      <dgm:prSet presAssocID="{5DAC0921-D602-463B-9691-904D30072833}" presName="compNode" presStyleCnt="0"/>
      <dgm:spPr/>
    </dgm:pt>
    <dgm:pt modelId="{40F39FA9-1ACB-4B6F-BB72-675E4524B5EA}" type="pres">
      <dgm:prSet presAssocID="{5DAC0921-D602-463B-9691-904D30072833}" presName="iconBgRect" presStyleLbl="bgShp" presStyleIdx="2" presStyleCnt="5"/>
      <dgm:spPr>
        <a:prstGeom prst="round2DiagRect">
          <a:avLst>
            <a:gd name="adj1" fmla="val 29727"/>
            <a:gd name="adj2" fmla="val 0"/>
          </a:avLst>
        </a:prstGeom>
      </dgm:spPr>
    </dgm:pt>
    <dgm:pt modelId="{4C4963EE-CD12-4C36-BAC0-B81FA8A6BF25}" type="pres">
      <dgm:prSet presAssocID="{5DAC0921-D602-463B-9691-904D3007283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CEEBF169-9790-4992-BF44-05DF9E43AB19}" type="pres">
      <dgm:prSet presAssocID="{5DAC0921-D602-463B-9691-904D30072833}" presName="spaceRect" presStyleCnt="0"/>
      <dgm:spPr/>
    </dgm:pt>
    <dgm:pt modelId="{D63F1EB2-2092-4AA6-8A4A-29A75EB2A020}" type="pres">
      <dgm:prSet presAssocID="{5DAC0921-D602-463B-9691-904D30072833}" presName="textRect" presStyleLbl="revTx" presStyleIdx="2" presStyleCnt="5">
        <dgm:presLayoutVars>
          <dgm:chMax val="1"/>
          <dgm:chPref val="1"/>
        </dgm:presLayoutVars>
      </dgm:prSet>
      <dgm:spPr/>
    </dgm:pt>
    <dgm:pt modelId="{E6301189-1873-43B8-81AC-691BCD9A9D15}" type="pres">
      <dgm:prSet presAssocID="{F65E3D06-7572-4200-B20C-476A2C24A90E}" presName="sibTrans" presStyleCnt="0"/>
      <dgm:spPr/>
    </dgm:pt>
    <dgm:pt modelId="{0B47417A-49CD-452C-A405-06B3B26AC939}" type="pres">
      <dgm:prSet presAssocID="{FD826421-54ED-4067-82FD-621ABA889D05}" presName="compNode" presStyleCnt="0"/>
      <dgm:spPr/>
    </dgm:pt>
    <dgm:pt modelId="{59CB0EBD-99A9-4CCD-83B3-43E8AE4EE549}" type="pres">
      <dgm:prSet presAssocID="{FD826421-54ED-4067-82FD-621ABA889D05}" presName="iconBgRect" presStyleLbl="bgShp" presStyleIdx="3" presStyleCnt="5"/>
      <dgm:spPr>
        <a:prstGeom prst="round2DiagRect">
          <a:avLst>
            <a:gd name="adj1" fmla="val 29727"/>
            <a:gd name="adj2" fmla="val 0"/>
          </a:avLst>
        </a:prstGeom>
      </dgm:spPr>
    </dgm:pt>
    <dgm:pt modelId="{CDBD65CD-D858-4600-8664-8CE4B36072A9}" type="pres">
      <dgm:prSet presAssocID="{FD826421-54ED-4067-82FD-621ABA889D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1E59C15B-6DFC-44E0-8BF4-8304A8976D46}" type="pres">
      <dgm:prSet presAssocID="{FD826421-54ED-4067-82FD-621ABA889D05}" presName="spaceRect" presStyleCnt="0"/>
      <dgm:spPr/>
    </dgm:pt>
    <dgm:pt modelId="{0D0744ED-ABD7-4C5F-A297-74CE4ACAD1C2}" type="pres">
      <dgm:prSet presAssocID="{FD826421-54ED-4067-82FD-621ABA889D05}" presName="textRect" presStyleLbl="revTx" presStyleIdx="3" presStyleCnt="5">
        <dgm:presLayoutVars>
          <dgm:chMax val="1"/>
          <dgm:chPref val="1"/>
        </dgm:presLayoutVars>
      </dgm:prSet>
      <dgm:spPr/>
    </dgm:pt>
    <dgm:pt modelId="{73DF7B6A-6895-49B9-B517-3D58E89B43EC}" type="pres">
      <dgm:prSet presAssocID="{0611DFDF-5841-4D28-989F-9DACB2BEC552}" presName="sibTrans" presStyleCnt="0"/>
      <dgm:spPr/>
    </dgm:pt>
    <dgm:pt modelId="{23BDF667-E1FF-447F-9022-0623EE382AD8}" type="pres">
      <dgm:prSet presAssocID="{88A1119F-D198-4476-AD6F-1D6F52CA29F3}" presName="compNode" presStyleCnt="0"/>
      <dgm:spPr/>
    </dgm:pt>
    <dgm:pt modelId="{DBEDE180-6940-4346-B4A2-F8B26962D157}" type="pres">
      <dgm:prSet presAssocID="{88A1119F-D198-4476-AD6F-1D6F52CA29F3}" presName="iconBgRect" presStyleLbl="bgShp" presStyleIdx="4" presStyleCnt="5"/>
      <dgm:spPr>
        <a:prstGeom prst="round2DiagRect">
          <a:avLst>
            <a:gd name="adj1" fmla="val 29727"/>
            <a:gd name="adj2" fmla="val 0"/>
          </a:avLst>
        </a:prstGeom>
      </dgm:spPr>
    </dgm:pt>
    <dgm:pt modelId="{8ADFFF9A-73DC-476C-8266-6B89EFF6284B}" type="pres">
      <dgm:prSet presAssocID="{88A1119F-D198-4476-AD6F-1D6F52CA29F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ingle gear"/>
        </a:ext>
      </dgm:extLst>
    </dgm:pt>
    <dgm:pt modelId="{18D06B5C-7E55-468B-B503-6F9B6F7D7D9A}" type="pres">
      <dgm:prSet presAssocID="{88A1119F-D198-4476-AD6F-1D6F52CA29F3}" presName="spaceRect" presStyleCnt="0"/>
      <dgm:spPr/>
    </dgm:pt>
    <dgm:pt modelId="{EA42E70C-518F-4F19-A28E-79CC61ABE58A}" type="pres">
      <dgm:prSet presAssocID="{88A1119F-D198-4476-AD6F-1D6F52CA29F3}" presName="textRect" presStyleLbl="revTx" presStyleIdx="4" presStyleCnt="5">
        <dgm:presLayoutVars>
          <dgm:chMax val="1"/>
          <dgm:chPref val="1"/>
        </dgm:presLayoutVars>
      </dgm:prSet>
      <dgm:spPr/>
    </dgm:pt>
  </dgm:ptLst>
  <dgm:cxnLst>
    <dgm:cxn modelId="{6B3C8C15-D428-4ECC-B753-566AAF8A715F}" srcId="{81D0FA15-310A-45F6-BF44-A91297AA669B}" destId="{FD826421-54ED-4067-82FD-621ABA889D05}" srcOrd="3" destOrd="0" parTransId="{BED8E5A3-0CC7-49F7-B5A1-434E633B9416}" sibTransId="{0611DFDF-5841-4D28-989F-9DACB2BEC552}"/>
    <dgm:cxn modelId="{4EF25F1E-2947-4C31-A8D4-8F8B4FC73FEB}" type="presOf" srcId="{22C87747-E29E-48FA-B3C4-39FD4A64C2A3}" destId="{E9AFDA42-83AA-48A1-B46D-3C77EA2DE1E8}" srcOrd="0" destOrd="0" presId="urn:microsoft.com/office/officeart/2018/5/layout/IconLeafLabelList"/>
    <dgm:cxn modelId="{A3903F72-CAA7-49DA-9383-274A8D0FCEC1}" type="presOf" srcId="{FD826421-54ED-4067-82FD-621ABA889D05}" destId="{0D0744ED-ABD7-4C5F-A297-74CE4ACAD1C2}" srcOrd="0" destOrd="0" presId="urn:microsoft.com/office/officeart/2018/5/layout/IconLeafLabelList"/>
    <dgm:cxn modelId="{D88B018B-EE63-41F8-A651-0DE12B95EB68}" type="presOf" srcId="{81D0FA15-310A-45F6-BF44-A91297AA669B}" destId="{29C0E63E-B0B3-44F2-A405-3748747BDA43}" srcOrd="0" destOrd="0" presId="urn:microsoft.com/office/officeart/2018/5/layout/IconLeafLabelList"/>
    <dgm:cxn modelId="{4B9056BD-D14B-4E1F-BB6E-AED744F355CD}" srcId="{81D0FA15-310A-45F6-BF44-A91297AA669B}" destId="{22C87747-E29E-48FA-B3C4-39FD4A64C2A3}" srcOrd="1" destOrd="0" parTransId="{0C5F574D-C792-4D44-B2C8-8B4B7F693723}" sibTransId="{EEFB1D37-07DF-4C53-B75C-C24D62E1A360}"/>
    <dgm:cxn modelId="{DBC613C7-9B8F-45E7-8793-EA312B2EC4D3}" srcId="{81D0FA15-310A-45F6-BF44-A91297AA669B}" destId="{5DAC0921-D602-463B-9691-904D30072833}" srcOrd="2" destOrd="0" parTransId="{67745D6E-3B69-4A78-BCFD-CAA1EF596577}" sibTransId="{F65E3D06-7572-4200-B20C-476A2C24A90E}"/>
    <dgm:cxn modelId="{A64041C8-BE50-4BD1-83BF-B87210C35FDE}" type="presOf" srcId="{88A1119F-D198-4476-AD6F-1D6F52CA29F3}" destId="{EA42E70C-518F-4F19-A28E-79CC61ABE58A}" srcOrd="0" destOrd="0" presId="urn:microsoft.com/office/officeart/2018/5/layout/IconLeafLabelList"/>
    <dgm:cxn modelId="{394A55CD-15E6-46EE-A382-F7C787FE8F5D}" type="presOf" srcId="{1B15ADBE-B6EF-49DB-8222-D5CCE5BE6F5C}" destId="{E1649535-14DF-4454-AA52-4C39D31E1663}" srcOrd="0" destOrd="0" presId="urn:microsoft.com/office/officeart/2018/5/layout/IconLeafLabelList"/>
    <dgm:cxn modelId="{AE8432CE-0CD2-4535-A784-03AB9884596A}" srcId="{81D0FA15-310A-45F6-BF44-A91297AA669B}" destId="{88A1119F-D198-4476-AD6F-1D6F52CA29F3}" srcOrd="4" destOrd="0" parTransId="{D5E99A22-5F81-4FEF-8AE9-A8409CAE89FE}" sibTransId="{DC05A44B-5415-4673-8283-31CC44B12987}"/>
    <dgm:cxn modelId="{CCEA23E7-F3E9-4035-9D5B-53D6CF1781AB}" srcId="{81D0FA15-310A-45F6-BF44-A91297AA669B}" destId="{1B15ADBE-B6EF-49DB-8222-D5CCE5BE6F5C}" srcOrd="0" destOrd="0" parTransId="{84A56B0E-0424-462E-A5AF-C6E41051DE45}" sibTransId="{35B8BD03-5AE9-46B9-9BAD-3A88B17D988C}"/>
    <dgm:cxn modelId="{024B00F7-B441-4417-8EF3-C92B7EA3FFB8}" type="presOf" srcId="{5DAC0921-D602-463B-9691-904D30072833}" destId="{D63F1EB2-2092-4AA6-8A4A-29A75EB2A020}" srcOrd="0" destOrd="0" presId="urn:microsoft.com/office/officeart/2018/5/layout/IconLeafLabelList"/>
    <dgm:cxn modelId="{FF4780B4-CC70-4CD0-98CA-496E1BAAF601}" type="presParOf" srcId="{29C0E63E-B0B3-44F2-A405-3748747BDA43}" destId="{85F8A0C5-D132-475E-94BE-C8DDC3180EA4}" srcOrd="0" destOrd="0" presId="urn:microsoft.com/office/officeart/2018/5/layout/IconLeafLabelList"/>
    <dgm:cxn modelId="{C958270A-3F2F-4617-BAF6-638358D543EF}" type="presParOf" srcId="{85F8A0C5-D132-475E-94BE-C8DDC3180EA4}" destId="{E47D0405-9A5E-4F83-9C6C-B90F2D7689B1}" srcOrd="0" destOrd="0" presId="urn:microsoft.com/office/officeart/2018/5/layout/IconLeafLabelList"/>
    <dgm:cxn modelId="{F9AA6A41-3C95-40C3-A7BF-C55183EEB2A0}" type="presParOf" srcId="{85F8A0C5-D132-475E-94BE-C8DDC3180EA4}" destId="{FCF81FCD-D1C3-4549-A37F-B73B4D60AED7}" srcOrd="1" destOrd="0" presId="urn:microsoft.com/office/officeart/2018/5/layout/IconLeafLabelList"/>
    <dgm:cxn modelId="{986D65EE-D824-4B43-BA3B-877B6E3CEB05}" type="presParOf" srcId="{85F8A0C5-D132-475E-94BE-C8DDC3180EA4}" destId="{BFDE540D-F4FF-4ADD-92D4-1C0B18C32490}" srcOrd="2" destOrd="0" presId="urn:microsoft.com/office/officeart/2018/5/layout/IconLeafLabelList"/>
    <dgm:cxn modelId="{94FF0BC4-7BC5-46F0-9926-ED266DC27D12}" type="presParOf" srcId="{85F8A0C5-D132-475E-94BE-C8DDC3180EA4}" destId="{E1649535-14DF-4454-AA52-4C39D31E1663}" srcOrd="3" destOrd="0" presId="urn:microsoft.com/office/officeart/2018/5/layout/IconLeafLabelList"/>
    <dgm:cxn modelId="{238341A3-F314-430C-B7BE-AF144365E22C}" type="presParOf" srcId="{29C0E63E-B0B3-44F2-A405-3748747BDA43}" destId="{E137EB2A-9891-4104-9497-E0140CFDC6DC}" srcOrd="1" destOrd="0" presId="urn:microsoft.com/office/officeart/2018/5/layout/IconLeafLabelList"/>
    <dgm:cxn modelId="{1A8EB2E4-AF43-4E91-AF87-E1411538DD0A}" type="presParOf" srcId="{29C0E63E-B0B3-44F2-A405-3748747BDA43}" destId="{F51F7591-1507-4680-8366-8526C15CDDA3}" srcOrd="2" destOrd="0" presId="urn:microsoft.com/office/officeart/2018/5/layout/IconLeafLabelList"/>
    <dgm:cxn modelId="{F0817B56-424D-4079-B0CC-DFE4F1D94801}" type="presParOf" srcId="{F51F7591-1507-4680-8366-8526C15CDDA3}" destId="{35AFCD0E-1706-422F-8601-DB8C74EF4260}" srcOrd="0" destOrd="0" presId="urn:microsoft.com/office/officeart/2018/5/layout/IconLeafLabelList"/>
    <dgm:cxn modelId="{081E37A9-8E8F-42C2-8ECD-6DB8A288453D}" type="presParOf" srcId="{F51F7591-1507-4680-8366-8526C15CDDA3}" destId="{6179CD4F-BC18-4D4E-952F-9DBF905E4D7C}" srcOrd="1" destOrd="0" presId="urn:microsoft.com/office/officeart/2018/5/layout/IconLeafLabelList"/>
    <dgm:cxn modelId="{99596C73-8E43-41CE-9426-8F00B32DEAD7}" type="presParOf" srcId="{F51F7591-1507-4680-8366-8526C15CDDA3}" destId="{AA7A311D-8890-4A34-8A1D-197BB86C114B}" srcOrd="2" destOrd="0" presId="urn:microsoft.com/office/officeart/2018/5/layout/IconLeafLabelList"/>
    <dgm:cxn modelId="{6F572115-F9AD-4FC8-80D9-A636426945ED}" type="presParOf" srcId="{F51F7591-1507-4680-8366-8526C15CDDA3}" destId="{E9AFDA42-83AA-48A1-B46D-3C77EA2DE1E8}" srcOrd="3" destOrd="0" presId="urn:microsoft.com/office/officeart/2018/5/layout/IconLeafLabelList"/>
    <dgm:cxn modelId="{3063F660-E29D-44D6-BE4B-3528B1008821}" type="presParOf" srcId="{29C0E63E-B0B3-44F2-A405-3748747BDA43}" destId="{F3DE645B-59B2-4E4E-B3CE-66CD9FD0CA84}" srcOrd="3" destOrd="0" presId="urn:microsoft.com/office/officeart/2018/5/layout/IconLeafLabelList"/>
    <dgm:cxn modelId="{5AEDDF72-6053-4769-91B6-25ECBDF8B3F9}" type="presParOf" srcId="{29C0E63E-B0B3-44F2-A405-3748747BDA43}" destId="{D490F730-EB1A-49FF-A297-5003507D010C}" srcOrd="4" destOrd="0" presId="urn:microsoft.com/office/officeart/2018/5/layout/IconLeafLabelList"/>
    <dgm:cxn modelId="{14AEA01A-FB82-4CB8-B289-EC6743D6C22F}" type="presParOf" srcId="{D490F730-EB1A-49FF-A297-5003507D010C}" destId="{40F39FA9-1ACB-4B6F-BB72-675E4524B5EA}" srcOrd="0" destOrd="0" presId="urn:microsoft.com/office/officeart/2018/5/layout/IconLeafLabelList"/>
    <dgm:cxn modelId="{5EA10E78-FF8A-42AA-947C-EBE1760A20EB}" type="presParOf" srcId="{D490F730-EB1A-49FF-A297-5003507D010C}" destId="{4C4963EE-CD12-4C36-BAC0-B81FA8A6BF25}" srcOrd="1" destOrd="0" presId="urn:microsoft.com/office/officeart/2018/5/layout/IconLeafLabelList"/>
    <dgm:cxn modelId="{16A2A7E3-4D4B-44DD-B05D-CC66E982B91F}" type="presParOf" srcId="{D490F730-EB1A-49FF-A297-5003507D010C}" destId="{CEEBF169-9790-4992-BF44-05DF9E43AB19}" srcOrd="2" destOrd="0" presId="urn:microsoft.com/office/officeart/2018/5/layout/IconLeafLabelList"/>
    <dgm:cxn modelId="{8EC671D4-E902-4896-AE82-CAFF4D6A12E8}" type="presParOf" srcId="{D490F730-EB1A-49FF-A297-5003507D010C}" destId="{D63F1EB2-2092-4AA6-8A4A-29A75EB2A020}" srcOrd="3" destOrd="0" presId="urn:microsoft.com/office/officeart/2018/5/layout/IconLeafLabelList"/>
    <dgm:cxn modelId="{286A0AAF-52FB-4051-9D03-5C6D3265E1E6}" type="presParOf" srcId="{29C0E63E-B0B3-44F2-A405-3748747BDA43}" destId="{E6301189-1873-43B8-81AC-691BCD9A9D15}" srcOrd="5" destOrd="0" presId="urn:microsoft.com/office/officeart/2018/5/layout/IconLeafLabelList"/>
    <dgm:cxn modelId="{A0AF48A0-54E4-4E19-930A-7A362231B7CB}" type="presParOf" srcId="{29C0E63E-B0B3-44F2-A405-3748747BDA43}" destId="{0B47417A-49CD-452C-A405-06B3B26AC939}" srcOrd="6" destOrd="0" presId="urn:microsoft.com/office/officeart/2018/5/layout/IconLeafLabelList"/>
    <dgm:cxn modelId="{79736614-0FBC-454F-AFC1-08F9A9F5DD71}" type="presParOf" srcId="{0B47417A-49CD-452C-A405-06B3B26AC939}" destId="{59CB0EBD-99A9-4CCD-83B3-43E8AE4EE549}" srcOrd="0" destOrd="0" presId="urn:microsoft.com/office/officeart/2018/5/layout/IconLeafLabelList"/>
    <dgm:cxn modelId="{4379729C-23F4-47EB-9EA5-A9DC5665AE95}" type="presParOf" srcId="{0B47417A-49CD-452C-A405-06B3B26AC939}" destId="{CDBD65CD-D858-4600-8664-8CE4B36072A9}" srcOrd="1" destOrd="0" presId="urn:microsoft.com/office/officeart/2018/5/layout/IconLeafLabelList"/>
    <dgm:cxn modelId="{2992C2C0-078B-4495-8B20-AE241BD415BB}" type="presParOf" srcId="{0B47417A-49CD-452C-A405-06B3B26AC939}" destId="{1E59C15B-6DFC-44E0-8BF4-8304A8976D46}" srcOrd="2" destOrd="0" presId="urn:microsoft.com/office/officeart/2018/5/layout/IconLeafLabelList"/>
    <dgm:cxn modelId="{7E7EAC61-8CB7-482C-AAE2-83D58AC4C452}" type="presParOf" srcId="{0B47417A-49CD-452C-A405-06B3B26AC939}" destId="{0D0744ED-ABD7-4C5F-A297-74CE4ACAD1C2}" srcOrd="3" destOrd="0" presId="urn:microsoft.com/office/officeart/2018/5/layout/IconLeafLabelList"/>
    <dgm:cxn modelId="{7D70CAEF-A568-46EB-8C12-703FF0D1E301}" type="presParOf" srcId="{29C0E63E-B0B3-44F2-A405-3748747BDA43}" destId="{73DF7B6A-6895-49B9-B517-3D58E89B43EC}" srcOrd="7" destOrd="0" presId="urn:microsoft.com/office/officeart/2018/5/layout/IconLeafLabelList"/>
    <dgm:cxn modelId="{239C60DE-A6A5-41A2-95B2-3BDBC0733CE0}" type="presParOf" srcId="{29C0E63E-B0B3-44F2-A405-3748747BDA43}" destId="{23BDF667-E1FF-447F-9022-0623EE382AD8}" srcOrd="8" destOrd="0" presId="urn:microsoft.com/office/officeart/2018/5/layout/IconLeafLabelList"/>
    <dgm:cxn modelId="{AFC9001C-4D23-4970-8D93-21C3AF11900B}" type="presParOf" srcId="{23BDF667-E1FF-447F-9022-0623EE382AD8}" destId="{DBEDE180-6940-4346-B4A2-F8B26962D157}" srcOrd="0" destOrd="0" presId="urn:microsoft.com/office/officeart/2018/5/layout/IconLeafLabelList"/>
    <dgm:cxn modelId="{FD7882FD-0AAE-48DE-8158-CE931295E316}" type="presParOf" srcId="{23BDF667-E1FF-447F-9022-0623EE382AD8}" destId="{8ADFFF9A-73DC-476C-8266-6B89EFF6284B}" srcOrd="1" destOrd="0" presId="urn:microsoft.com/office/officeart/2018/5/layout/IconLeafLabelList"/>
    <dgm:cxn modelId="{CD6B2911-A23F-4749-A7C7-72C953AF65DA}" type="presParOf" srcId="{23BDF667-E1FF-447F-9022-0623EE382AD8}" destId="{18D06B5C-7E55-468B-B503-6F9B6F7D7D9A}" srcOrd="2" destOrd="0" presId="urn:microsoft.com/office/officeart/2018/5/layout/IconLeafLabelList"/>
    <dgm:cxn modelId="{63D2A468-FD60-4299-96F4-31CDC996419F}" type="presParOf" srcId="{23BDF667-E1FF-447F-9022-0623EE382AD8}" destId="{EA42E70C-518F-4F19-A28E-79CC61ABE58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E5D96-68CC-4FF2-86CC-6ADBFB9037F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DACE7396-E81C-49F9-9CCF-80697F7CF013}">
      <dgm:prSet custT="1"/>
      <dgm:spPr/>
      <dgm:t>
        <a:bodyPr/>
        <a:lstStyle/>
        <a:p>
          <a:r>
            <a:rPr lang="en-US" sz="1200" dirty="0"/>
            <a:t>This project aims to provide </a:t>
          </a:r>
          <a:r>
            <a:rPr lang="en-US" sz="1400" dirty="0"/>
            <a:t>business</a:t>
          </a:r>
          <a:r>
            <a:rPr lang="en-US" sz="1200" dirty="0"/>
            <a:t> insights and recommendations based on the key business questions of Café Harmony. The questions are:</a:t>
          </a:r>
        </a:p>
      </dgm:t>
    </dgm:pt>
    <dgm:pt modelId="{16B1D35D-9FE4-4583-99F0-F369319B6BAF}" type="parTrans" cxnId="{AE47013D-2B4F-42CA-A824-D8CBC38B18E0}">
      <dgm:prSet/>
      <dgm:spPr/>
      <dgm:t>
        <a:bodyPr/>
        <a:lstStyle/>
        <a:p>
          <a:endParaRPr lang="en-US"/>
        </a:p>
      </dgm:t>
    </dgm:pt>
    <dgm:pt modelId="{8F566416-C720-4A32-AE65-435066783EFA}" type="sibTrans" cxnId="{AE47013D-2B4F-42CA-A824-D8CBC38B18E0}">
      <dgm:prSet/>
      <dgm:spPr/>
      <dgm:t>
        <a:bodyPr/>
        <a:lstStyle/>
        <a:p>
          <a:endParaRPr lang="en-US"/>
        </a:p>
      </dgm:t>
    </dgm:pt>
    <dgm:pt modelId="{277601E7-5DB7-462C-B1C2-73768FC67171}">
      <dgm:prSet/>
      <dgm:spPr/>
      <dgm:t>
        <a:bodyPr/>
        <a:lstStyle/>
        <a:p>
          <a:r>
            <a:rPr lang="en-US"/>
            <a:t>Which top-selling menu product generates the most revenue?</a:t>
          </a:r>
        </a:p>
      </dgm:t>
    </dgm:pt>
    <dgm:pt modelId="{6787FAC5-32D1-4EAE-872F-1842E825BCCE}" type="parTrans" cxnId="{3E8C710B-0F7D-4570-8B6E-1EA35A4D5307}">
      <dgm:prSet/>
      <dgm:spPr/>
      <dgm:t>
        <a:bodyPr/>
        <a:lstStyle/>
        <a:p>
          <a:endParaRPr lang="en-US"/>
        </a:p>
      </dgm:t>
    </dgm:pt>
    <dgm:pt modelId="{52624100-C802-41BE-B3D3-32DE365325F5}" type="sibTrans" cxnId="{3E8C710B-0F7D-4570-8B6E-1EA35A4D5307}">
      <dgm:prSet/>
      <dgm:spPr/>
      <dgm:t>
        <a:bodyPr/>
        <a:lstStyle/>
        <a:p>
          <a:endParaRPr lang="en-US"/>
        </a:p>
      </dgm:t>
    </dgm:pt>
    <dgm:pt modelId="{50D1D926-B5A6-40D5-BB62-14A4FEC4B297}">
      <dgm:prSet/>
      <dgm:spPr/>
      <dgm:t>
        <a:bodyPr/>
        <a:lstStyle/>
        <a:p>
          <a:r>
            <a:rPr lang="en-US"/>
            <a:t>Which customer demographic(age, gender, or preferred items) is driving the highest sales?</a:t>
          </a:r>
        </a:p>
      </dgm:t>
    </dgm:pt>
    <dgm:pt modelId="{8DABD2D2-5725-4E34-B873-EE5C2492D6A5}" type="parTrans" cxnId="{81A3D090-31AA-4840-A21E-C1C0E2396130}">
      <dgm:prSet/>
      <dgm:spPr/>
      <dgm:t>
        <a:bodyPr/>
        <a:lstStyle/>
        <a:p>
          <a:endParaRPr lang="en-US"/>
        </a:p>
      </dgm:t>
    </dgm:pt>
    <dgm:pt modelId="{02FE2806-7343-40E5-B048-9865D1BED996}" type="sibTrans" cxnId="{81A3D090-31AA-4840-A21E-C1C0E2396130}">
      <dgm:prSet/>
      <dgm:spPr/>
      <dgm:t>
        <a:bodyPr/>
        <a:lstStyle/>
        <a:p>
          <a:endParaRPr lang="en-US"/>
        </a:p>
      </dgm:t>
    </dgm:pt>
    <dgm:pt modelId="{D83194FF-01F2-46D9-95A8-D3907EDBF66E}">
      <dgm:prSet/>
      <dgm:spPr/>
      <dgm:t>
        <a:bodyPr/>
        <a:lstStyle/>
        <a:p>
          <a:r>
            <a:rPr lang="en-US"/>
            <a:t>Which ingredients or products are most commonly running low across locations?</a:t>
          </a:r>
        </a:p>
      </dgm:t>
    </dgm:pt>
    <dgm:pt modelId="{A24AE08A-8FEB-425C-BA9B-5359E631DDD9}" type="parTrans" cxnId="{73B95F74-84D2-4FD2-8605-B51D3A25160B}">
      <dgm:prSet/>
      <dgm:spPr/>
      <dgm:t>
        <a:bodyPr/>
        <a:lstStyle/>
        <a:p>
          <a:endParaRPr lang="en-US"/>
        </a:p>
      </dgm:t>
    </dgm:pt>
    <dgm:pt modelId="{62BFC344-E6F2-41F5-8D3D-66756D20BAD0}" type="sibTrans" cxnId="{73B95F74-84D2-4FD2-8605-B51D3A25160B}">
      <dgm:prSet/>
      <dgm:spPr/>
      <dgm:t>
        <a:bodyPr/>
        <a:lstStyle/>
        <a:p>
          <a:endParaRPr lang="en-US"/>
        </a:p>
      </dgm:t>
    </dgm:pt>
    <dgm:pt modelId="{ACD6C683-FD3C-4586-B82D-9A86BC9FCC5C}">
      <dgm:prSet/>
      <dgm:spPr/>
      <dgm:t>
        <a:bodyPr/>
        <a:lstStyle/>
        <a:p>
          <a:r>
            <a:rPr lang="en-US"/>
            <a:t>Identify which locations or employees are performing above or below the average sales target</a:t>
          </a:r>
        </a:p>
      </dgm:t>
    </dgm:pt>
    <dgm:pt modelId="{C62D3FD4-B930-4E78-B7D7-0C7E075268BE}" type="parTrans" cxnId="{83115AAC-9DF6-4095-9AEB-403822CBF7E0}">
      <dgm:prSet/>
      <dgm:spPr/>
      <dgm:t>
        <a:bodyPr/>
        <a:lstStyle/>
        <a:p>
          <a:endParaRPr lang="en-US"/>
        </a:p>
      </dgm:t>
    </dgm:pt>
    <dgm:pt modelId="{5FA84E7E-1411-4052-9971-218AE1027939}" type="sibTrans" cxnId="{83115AAC-9DF6-4095-9AEB-403822CBF7E0}">
      <dgm:prSet/>
      <dgm:spPr/>
      <dgm:t>
        <a:bodyPr/>
        <a:lstStyle/>
        <a:p>
          <a:endParaRPr lang="en-US"/>
        </a:p>
      </dgm:t>
    </dgm:pt>
    <dgm:pt modelId="{A818241C-EBDC-4C54-B452-9F3103C39C8B}">
      <dgm:prSet/>
      <dgm:spPr/>
      <dgm:t>
        <a:bodyPr/>
        <a:lstStyle/>
        <a:p>
          <a:r>
            <a:rPr lang="en-US"/>
            <a:t>Analyze customer feedback to identify common themes in satisfaction or dissatisfaction.</a:t>
          </a:r>
        </a:p>
      </dgm:t>
    </dgm:pt>
    <dgm:pt modelId="{F3E96E26-3254-4A55-91E1-5879F447F546}" type="parTrans" cxnId="{5E8D99C3-0782-47C2-8011-689F5FB9FE0F}">
      <dgm:prSet/>
      <dgm:spPr/>
      <dgm:t>
        <a:bodyPr/>
        <a:lstStyle/>
        <a:p>
          <a:endParaRPr lang="en-US"/>
        </a:p>
      </dgm:t>
    </dgm:pt>
    <dgm:pt modelId="{68499A7F-2778-4C66-A4C3-46667A3B4AA4}" type="sibTrans" cxnId="{5E8D99C3-0782-47C2-8011-689F5FB9FE0F}">
      <dgm:prSet/>
      <dgm:spPr/>
      <dgm:t>
        <a:bodyPr/>
        <a:lstStyle/>
        <a:p>
          <a:endParaRPr lang="en-US"/>
        </a:p>
      </dgm:t>
    </dgm:pt>
    <dgm:pt modelId="{D10838C2-018E-4CD2-8528-394FBAD08CAA}" type="pres">
      <dgm:prSet presAssocID="{A2BE5D96-68CC-4FF2-86CC-6ADBFB9037FF}" presName="diagram" presStyleCnt="0">
        <dgm:presLayoutVars>
          <dgm:dir/>
          <dgm:resizeHandles val="exact"/>
        </dgm:presLayoutVars>
      </dgm:prSet>
      <dgm:spPr/>
    </dgm:pt>
    <dgm:pt modelId="{FE5BBB1D-B7B3-4788-B0C3-3F1515E041C4}" type="pres">
      <dgm:prSet presAssocID="{DACE7396-E81C-49F9-9CCF-80697F7CF013}" presName="node" presStyleLbl="node1" presStyleIdx="0" presStyleCnt="6" custLinFactNeighborX="3816" custLinFactNeighborY="-5565">
        <dgm:presLayoutVars>
          <dgm:bulletEnabled val="1"/>
        </dgm:presLayoutVars>
      </dgm:prSet>
      <dgm:spPr/>
    </dgm:pt>
    <dgm:pt modelId="{53587F29-86B6-45DC-87D6-B89721E400AF}" type="pres">
      <dgm:prSet presAssocID="{8F566416-C720-4A32-AE65-435066783EFA}" presName="sibTrans" presStyleLbl="sibTrans2D1" presStyleIdx="0" presStyleCnt="5"/>
      <dgm:spPr/>
    </dgm:pt>
    <dgm:pt modelId="{8F71517D-E420-4907-9675-77B0784EBE28}" type="pres">
      <dgm:prSet presAssocID="{8F566416-C720-4A32-AE65-435066783EFA}" presName="connectorText" presStyleLbl="sibTrans2D1" presStyleIdx="0" presStyleCnt="5"/>
      <dgm:spPr/>
    </dgm:pt>
    <dgm:pt modelId="{ECE092E0-2221-4329-B9F8-E38E1A1A421B}" type="pres">
      <dgm:prSet presAssocID="{277601E7-5DB7-462C-B1C2-73768FC67171}" presName="node" presStyleLbl="node1" presStyleIdx="1" presStyleCnt="6">
        <dgm:presLayoutVars>
          <dgm:bulletEnabled val="1"/>
        </dgm:presLayoutVars>
      </dgm:prSet>
      <dgm:spPr/>
    </dgm:pt>
    <dgm:pt modelId="{0237A8B5-0D7A-4786-8510-3385ABBA7FD6}" type="pres">
      <dgm:prSet presAssocID="{52624100-C802-41BE-B3D3-32DE365325F5}" presName="sibTrans" presStyleLbl="sibTrans2D1" presStyleIdx="1" presStyleCnt="5"/>
      <dgm:spPr/>
    </dgm:pt>
    <dgm:pt modelId="{B10D2009-870A-4B59-B9AA-E9BE3EA973F5}" type="pres">
      <dgm:prSet presAssocID="{52624100-C802-41BE-B3D3-32DE365325F5}" presName="connectorText" presStyleLbl="sibTrans2D1" presStyleIdx="1" presStyleCnt="5"/>
      <dgm:spPr/>
    </dgm:pt>
    <dgm:pt modelId="{78724C83-5994-4721-AE90-3A21AFB76111}" type="pres">
      <dgm:prSet presAssocID="{50D1D926-B5A6-40D5-BB62-14A4FEC4B297}" presName="node" presStyleLbl="node1" presStyleIdx="2" presStyleCnt="6">
        <dgm:presLayoutVars>
          <dgm:bulletEnabled val="1"/>
        </dgm:presLayoutVars>
      </dgm:prSet>
      <dgm:spPr/>
    </dgm:pt>
    <dgm:pt modelId="{3769B308-5E50-4012-B380-A5A4AEF7F6CF}" type="pres">
      <dgm:prSet presAssocID="{02FE2806-7343-40E5-B048-9865D1BED996}" presName="sibTrans" presStyleLbl="sibTrans2D1" presStyleIdx="2" presStyleCnt="5"/>
      <dgm:spPr/>
    </dgm:pt>
    <dgm:pt modelId="{AB404A47-EBA8-4709-AE3B-D9694700C1E6}" type="pres">
      <dgm:prSet presAssocID="{02FE2806-7343-40E5-B048-9865D1BED996}" presName="connectorText" presStyleLbl="sibTrans2D1" presStyleIdx="2" presStyleCnt="5"/>
      <dgm:spPr/>
    </dgm:pt>
    <dgm:pt modelId="{A84502AE-8260-42EC-89BB-E08967AEA199}" type="pres">
      <dgm:prSet presAssocID="{D83194FF-01F2-46D9-95A8-D3907EDBF66E}" presName="node" presStyleLbl="node1" presStyleIdx="3" presStyleCnt="6">
        <dgm:presLayoutVars>
          <dgm:bulletEnabled val="1"/>
        </dgm:presLayoutVars>
      </dgm:prSet>
      <dgm:spPr/>
    </dgm:pt>
    <dgm:pt modelId="{F0015530-D53A-4D64-A0DE-9762402D2FE6}" type="pres">
      <dgm:prSet presAssocID="{62BFC344-E6F2-41F5-8D3D-66756D20BAD0}" presName="sibTrans" presStyleLbl="sibTrans2D1" presStyleIdx="3" presStyleCnt="5"/>
      <dgm:spPr/>
    </dgm:pt>
    <dgm:pt modelId="{F70901D3-90A3-4AB1-B899-B32B65C8E9E0}" type="pres">
      <dgm:prSet presAssocID="{62BFC344-E6F2-41F5-8D3D-66756D20BAD0}" presName="connectorText" presStyleLbl="sibTrans2D1" presStyleIdx="3" presStyleCnt="5"/>
      <dgm:spPr/>
    </dgm:pt>
    <dgm:pt modelId="{177604B7-27C7-450B-882D-7BBDF4C747E7}" type="pres">
      <dgm:prSet presAssocID="{ACD6C683-FD3C-4586-B82D-9A86BC9FCC5C}" presName="node" presStyleLbl="node1" presStyleIdx="4" presStyleCnt="6">
        <dgm:presLayoutVars>
          <dgm:bulletEnabled val="1"/>
        </dgm:presLayoutVars>
      </dgm:prSet>
      <dgm:spPr/>
    </dgm:pt>
    <dgm:pt modelId="{AFFF8CA6-A588-410A-8585-478A878AC7E9}" type="pres">
      <dgm:prSet presAssocID="{5FA84E7E-1411-4052-9971-218AE1027939}" presName="sibTrans" presStyleLbl="sibTrans2D1" presStyleIdx="4" presStyleCnt="5"/>
      <dgm:spPr/>
    </dgm:pt>
    <dgm:pt modelId="{274BD1F6-CD4E-4EE0-AAB1-E30F1AAB72F8}" type="pres">
      <dgm:prSet presAssocID="{5FA84E7E-1411-4052-9971-218AE1027939}" presName="connectorText" presStyleLbl="sibTrans2D1" presStyleIdx="4" presStyleCnt="5"/>
      <dgm:spPr/>
    </dgm:pt>
    <dgm:pt modelId="{02A0C5F5-DA0F-4FE7-BC96-AC0D8B0F33BA}" type="pres">
      <dgm:prSet presAssocID="{A818241C-EBDC-4C54-B452-9F3103C39C8B}" presName="node" presStyleLbl="node1" presStyleIdx="5" presStyleCnt="6">
        <dgm:presLayoutVars>
          <dgm:bulletEnabled val="1"/>
        </dgm:presLayoutVars>
      </dgm:prSet>
      <dgm:spPr/>
    </dgm:pt>
  </dgm:ptLst>
  <dgm:cxnLst>
    <dgm:cxn modelId="{3E8C710B-0F7D-4570-8B6E-1EA35A4D5307}" srcId="{A2BE5D96-68CC-4FF2-86CC-6ADBFB9037FF}" destId="{277601E7-5DB7-462C-B1C2-73768FC67171}" srcOrd="1" destOrd="0" parTransId="{6787FAC5-32D1-4EAE-872F-1842E825BCCE}" sibTransId="{52624100-C802-41BE-B3D3-32DE365325F5}"/>
    <dgm:cxn modelId="{AE47013D-2B4F-42CA-A824-D8CBC38B18E0}" srcId="{A2BE5D96-68CC-4FF2-86CC-6ADBFB9037FF}" destId="{DACE7396-E81C-49F9-9CCF-80697F7CF013}" srcOrd="0" destOrd="0" parTransId="{16B1D35D-9FE4-4583-99F0-F369319B6BAF}" sibTransId="{8F566416-C720-4A32-AE65-435066783EFA}"/>
    <dgm:cxn modelId="{9100E440-DFF7-4E3F-8282-7B35A0E7AF84}" type="presOf" srcId="{D83194FF-01F2-46D9-95A8-D3907EDBF66E}" destId="{A84502AE-8260-42EC-89BB-E08967AEA199}" srcOrd="0" destOrd="0" presId="urn:microsoft.com/office/officeart/2005/8/layout/process5"/>
    <dgm:cxn modelId="{36B6A45F-0F19-4C0F-8263-018746BDFFFD}" type="presOf" srcId="{52624100-C802-41BE-B3D3-32DE365325F5}" destId="{0237A8B5-0D7A-4786-8510-3385ABBA7FD6}" srcOrd="0" destOrd="0" presId="urn:microsoft.com/office/officeart/2005/8/layout/process5"/>
    <dgm:cxn modelId="{9CE6B045-86F6-4C1F-B16A-89B45C0CE6B6}" type="presOf" srcId="{ACD6C683-FD3C-4586-B82D-9A86BC9FCC5C}" destId="{177604B7-27C7-450B-882D-7BBDF4C747E7}" srcOrd="0" destOrd="0" presId="urn:microsoft.com/office/officeart/2005/8/layout/process5"/>
    <dgm:cxn modelId="{30ED4872-60FD-47E5-8D6D-29A2E7CCA1C2}" type="presOf" srcId="{62BFC344-E6F2-41F5-8D3D-66756D20BAD0}" destId="{F70901D3-90A3-4AB1-B899-B32B65C8E9E0}" srcOrd="1" destOrd="0" presId="urn:microsoft.com/office/officeart/2005/8/layout/process5"/>
    <dgm:cxn modelId="{73B95F74-84D2-4FD2-8605-B51D3A25160B}" srcId="{A2BE5D96-68CC-4FF2-86CC-6ADBFB9037FF}" destId="{D83194FF-01F2-46D9-95A8-D3907EDBF66E}" srcOrd="3" destOrd="0" parTransId="{A24AE08A-8FEB-425C-BA9B-5359E631DDD9}" sibTransId="{62BFC344-E6F2-41F5-8D3D-66756D20BAD0}"/>
    <dgm:cxn modelId="{16EA6982-C443-40A2-8791-483D8E01D796}" type="presOf" srcId="{62BFC344-E6F2-41F5-8D3D-66756D20BAD0}" destId="{F0015530-D53A-4D64-A0DE-9762402D2FE6}" srcOrd="0" destOrd="0" presId="urn:microsoft.com/office/officeart/2005/8/layout/process5"/>
    <dgm:cxn modelId="{B2E9BD8B-DFD8-42EC-BAC0-8B94996B014D}" type="presOf" srcId="{02FE2806-7343-40E5-B048-9865D1BED996}" destId="{AB404A47-EBA8-4709-AE3B-D9694700C1E6}" srcOrd="1" destOrd="0" presId="urn:microsoft.com/office/officeart/2005/8/layout/process5"/>
    <dgm:cxn modelId="{AF14AE8E-26C1-4D11-9A8C-3FADA88D51E3}" type="presOf" srcId="{277601E7-5DB7-462C-B1C2-73768FC67171}" destId="{ECE092E0-2221-4329-B9F8-E38E1A1A421B}" srcOrd="0" destOrd="0" presId="urn:microsoft.com/office/officeart/2005/8/layout/process5"/>
    <dgm:cxn modelId="{81A3D090-31AA-4840-A21E-C1C0E2396130}" srcId="{A2BE5D96-68CC-4FF2-86CC-6ADBFB9037FF}" destId="{50D1D926-B5A6-40D5-BB62-14A4FEC4B297}" srcOrd="2" destOrd="0" parTransId="{8DABD2D2-5725-4E34-B873-EE5C2492D6A5}" sibTransId="{02FE2806-7343-40E5-B048-9865D1BED996}"/>
    <dgm:cxn modelId="{76841498-85A8-4E98-B137-7535704327F6}" type="presOf" srcId="{52624100-C802-41BE-B3D3-32DE365325F5}" destId="{B10D2009-870A-4B59-B9AA-E9BE3EA973F5}" srcOrd="1" destOrd="0" presId="urn:microsoft.com/office/officeart/2005/8/layout/process5"/>
    <dgm:cxn modelId="{29EA219C-D6F7-448E-B151-6074FF5C2474}" type="presOf" srcId="{8F566416-C720-4A32-AE65-435066783EFA}" destId="{53587F29-86B6-45DC-87D6-B89721E400AF}" srcOrd="0" destOrd="0" presId="urn:microsoft.com/office/officeart/2005/8/layout/process5"/>
    <dgm:cxn modelId="{BC3ED2A8-5DBF-4325-9AFE-DC7A9195B355}" type="presOf" srcId="{5FA84E7E-1411-4052-9971-218AE1027939}" destId="{AFFF8CA6-A588-410A-8585-478A878AC7E9}" srcOrd="0" destOrd="0" presId="urn:microsoft.com/office/officeart/2005/8/layout/process5"/>
    <dgm:cxn modelId="{83115AAC-9DF6-4095-9AEB-403822CBF7E0}" srcId="{A2BE5D96-68CC-4FF2-86CC-6ADBFB9037FF}" destId="{ACD6C683-FD3C-4586-B82D-9A86BC9FCC5C}" srcOrd="4" destOrd="0" parTransId="{C62D3FD4-B930-4E78-B7D7-0C7E075268BE}" sibTransId="{5FA84E7E-1411-4052-9971-218AE1027939}"/>
    <dgm:cxn modelId="{C2F702B7-7647-4D42-9A1F-3E184F02C2C9}" type="presOf" srcId="{DACE7396-E81C-49F9-9CCF-80697F7CF013}" destId="{FE5BBB1D-B7B3-4788-B0C3-3F1515E041C4}" srcOrd="0" destOrd="0" presId="urn:microsoft.com/office/officeart/2005/8/layout/process5"/>
    <dgm:cxn modelId="{5E8D99C3-0782-47C2-8011-689F5FB9FE0F}" srcId="{A2BE5D96-68CC-4FF2-86CC-6ADBFB9037FF}" destId="{A818241C-EBDC-4C54-B452-9F3103C39C8B}" srcOrd="5" destOrd="0" parTransId="{F3E96E26-3254-4A55-91E1-5879F447F546}" sibTransId="{68499A7F-2778-4C66-A4C3-46667A3B4AA4}"/>
    <dgm:cxn modelId="{2F2CEFD9-B45F-4CFD-8A09-6434F8F4A704}" type="presOf" srcId="{50D1D926-B5A6-40D5-BB62-14A4FEC4B297}" destId="{78724C83-5994-4721-AE90-3A21AFB76111}" srcOrd="0" destOrd="0" presId="urn:microsoft.com/office/officeart/2005/8/layout/process5"/>
    <dgm:cxn modelId="{4AACF9DA-DC56-49EF-9F09-4276A61A4C7C}" type="presOf" srcId="{02FE2806-7343-40E5-B048-9865D1BED996}" destId="{3769B308-5E50-4012-B380-A5A4AEF7F6CF}" srcOrd="0" destOrd="0" presId="urn:microsoft.com/office/officeart/2005/8/layout/process5"/>
    <dgm:cxn modelId="{A82504DE-CBC8-4FCA-A00D-486F2418148D}" type="presOf" srcId="{A818241C-EBDC-4C54-B452-9F3103C39C8B}" destId="{02A0C5F5-DA0F-4FE7-BC96-AC0D8B0F33BA}" srcOrd="0" destOrd="0" presId="urn:microsoft.com/office/officeart/2005/8/layout/process5"/>
    <dgm:cxn modelId="{CAF926E2-EBA1-4393-873E-CAF620C83D2D}" type="presOf" srcId="{8F566416-C720-4A32-AE65-435066783EFA}" destId="{8F71517D-E420-4907-9675-77B0784EBE28}" srcOrd="1" destOrd="0" presId="urn:microsoft.com/office/officeart/2005/8/layout/process5"/>
    <dgm:cxn modelId="{68A69DE5-DE54-455F-9223-995AAF8FDB64}" type="presOf" srcId="{A2BE5D96-68CC-4FF2-86CC-6ADBFB9037FF}" destId="{D10838C2-018E-4CD2-8528-394FBAD08CAA}" srcOrd="0" destOrd="0" presId="urn:microsoft.com/office/officeart/2005/8/layout/process5"/>
    <dgm:cxn modelId="{60F784E6-8978-416F-BCDE-9EA2D232543F}" type="presOf" srcId="{5FA84E7E-1411-4052-9971-218AE1027939}" destId="{274BD1F6-CD4E-4EE0-AAB1-E30F1AAB72F8}" srcOrd="1" destOrd="0" presId="urn:microsoft.com/office/officeart/2005/8/layout/process5"/>
    <dgm:cxn modelId="{9D5DE93E-230C-46A6-8C83-7572BA6BABA2}" type="presParOf" srcId="{D10838C2-018E-4CD2-8528-394FBAD08CAA}" destId="{FE5BBB1D-B7B3-4788-B0C3-3F1515E041C4}" srcOrd="0" destOrd="0" presId="urn:microsoft.com/office/officeart/2005/8/layout/process5"/>
    <dgm:cxn modelId="{A3B890E0-AD5A-422D-8AC0-0C491CF3AC98}" type="presParOf" srcId="{D10838C2-018E-4CD2-8528-394FBAD08CAA}" destId="{53587F29-86B6-45DC-87D6-B89721E400AF}" srcOrd="1" destOrd="0" presId="urn:microsoft.com/office/officeart/2005/8/layout/process5"/>
    <dgm:cxn modelId="{A68388EF-7DFF-455A-8548-BFF02647B357}" type="presParOf" srcId="{53587F29-86B6-45DC-87D6-B89721E400AF}" destId="{8F71517D-E420-4907-9675-77B0784EBE28}" srcOrd="0" destOrd="0" presId="urn:microsoft.com/office/officeart/2005/8/layout/process5"/>
    <dgm:cxn modelId="{A8DE20B8-C1CC-41E2-8C8A-6C31A50A2099}" type="presParOf" srcId="{D10838C2-018E-4CD2-8528-394FBAD08CAA}" destId="{ECE092E0-2221-4329-B9F8-E38E1A1A421B}" srcOrd="2" destOrd="0" presId="urn:microsoft.com/office/officeart/2005/8/layout/process5"/>
    <dgm:cxn modelId="{68E961B2-4C11-42DE-90A0-E2690C462C5C}" type="presParOf" srcId="{D10838C2-018E-4CD2-8528-394FBAD08CAA}" destId="{0237A8B5-0D7A-4786-8510-3385ABBA7FD6}" srcOrd="3" destOrd="0" presId="urn:microsoft.com/office/officeart/2005/8/layout/process5"/>
    <dgm:cxn modelId="{86A7ED6C-A220-4F53-B116-42E318C0F836}" type="presParOf" srcId="{0237A8B5-0D7A-4786-8510-3385ABBA7FD6}" destId="{B10D2009-870A-4B59-B9AA-E9BE3EA973F5}" srcOrd="0" destOrd="0" presId="urn:microsoft.com/office/officeart/2005/8/layout/process5"/>
    <dgm:cxn modelId="{CFB02BB5-C1BC-42B0-AA0C-D4BC1A74682B}" type="presParOf" srcId="{D10838C2-018E-4CD2-8528-394FBAD08CAA}" destId="{78724C83-5994-4721-AE90-3A21AFB76111}" srcOrd="4" destOrd="0" presId="urn:microsoft.com/office/officeart/2005/8/layout/process5"/>
    <dgm:cxn modelId="{190111B9-9E64-4B1E-A691-29E9691ADEAE}" type="presParOf" srcId="{D10838C2-018E-4CD2-8528-394FBAD08CAA}" destId="{3769B308-5E50-4012-B380-A5A4AEF7F6CF}" srcOrd="5" destOrd="0" presId="urn:microsoft.com/office/officeart/2005/8/layout/process5"/>
    <dgm:cxn modelId="{8ECE7005-4DC6-40A4-AB83-20F448DADDBF}" type="presParOf" srcId="{3769B308-5E50-4012-B380-A5A4AEF7F6CF}" destId="{AB404A47-EBA8-4709-AE3B-D9694700C1E6}" srcOrd="0" destOrd="0" presId="urn:microsoft.com/office/officeart/2005/8/layout/process5"/>
    <dgm:cxn modelId="{8EE048BE-C384-4810-B1C6-5CECDC14BB44}" type="presParOf" srcId="{D10838C2-018E-4CD2-8528-394FBAD08CAA}" destId="{A84502AE-8260-42EC-89BB-E08967AEA199}" srcOrd="6" destOrd="0" presId="urn:microsoft.com/office/officeart/2005/8/layout/process5"/>
    <dgm:cxn modelId="{AAB4E814-3B5F-4956-871D-01715D438F13}" type="presParOf" srcId="{D10838C2-018E-4CD2-8528-394FBAD08CAA}" destId="{F0015530-D53A-4D64-A0DE-9762402D2FE6}" srcOrd="7" destOrd="0" presId="urn:microsoft.com/office/officeart/2005/8/layout/process5"/>
    <dgm:cxn modelId="{24166B07-0521-4BFB-9372-20F333A7CDD2}" type="presParOf" srcId="{F0015530-D53A-4D64-A0DE-9762402D2FE6}" destId="{F70901D3-90A3-4AB1-B899-B32B65C8E9E0}" srcOrd="0" destOrd="0" presId="urn:microsoft.com/office/officeart/2005/8/layout/process5"/>
    <dgm:cxn modelId="{8269A0A2-B24D-4A49-A3A2-BE4F5D229195}" type="presParOf" srcId="{D10838C2-018E-4CD2-8528-394FBAD08CAA}" destId="{177604B7-27C7-450B-882D-7BBDF4C747E7}" srcOrd="8" destOrd="0" presId="urn:microsoft.com/office/officeart/2005/8/layout/process5"/>
    <dgm:cxn modelId="{9F11F21D-3BC4-48C1-AE0C-A6AA856CD512}" type="presParOf" srcId="{D10838C2-018E-4CD2-8528-394FBAD08CAA}" destId="{AFFF8CA6-A588-410A-8585-478A878AC7E9}" srcOrd="9" destOrd="0" presId="urn:microsoft.com/office/officeart/2005/8/layout/process5"/>
    <dgm:cxn modelId="{16D44557-AF57-435A-86B8-219CEB8A2CE9}" type="presParOf" srcId="{AFFF8CA6-A588-410A-8585-478A878AC7E9}" destId="{274BD1F6-CD4E-4EE0-AAB1-E30F1AAB72F8}" srcOrd="0" destOrd="0" presId="urn:microsoft.com/office/officeart/2005/8/layout/process5"/>
    <dgm:cxn modelId="{59F9B64B-9416-44DF-AA67-A08CA2B06D91}" type="presParOf" srcId="{D10838C2-018E-4CD2-8528-394FBAD08CAA}" destId="{02A0C5F5-DA0F-4FE7-BC96-AC0D8B0F33B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D0405-9A5E-4F83-9C6C-B90F2D7689B1}">
      <dsp:nvSpPr>
        <dsp:cNvPr id="0" name=""/>
        <dsp:cNvSpPr/>
      </dsp:nvSpPr>
      <dsp:spPr>
        <a:xfrm>
          <a:off x="367893" y="348"/>
          <a:ext cx="1094783" cy="10947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81FCD-D1C3-4549-A37F-B73B4D60AED7}">
      <dsp:nvSpPr>
        <dsp:cNvPr id="0" name=""/>
        <dsp:cNvSpPr/>
      </dsp:nvSpPr>
      <dsp:spPr>
        <a:xfrm>
          <a:off x="601208" y="233663"/>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649535-14DF-4454-AA52-4C39D31E1663}">
      <dsp:nvSpPr>
        <dsp:cNvPr id="0" name=""/>
        <dsp:cNvSpPr/>
      </dsp:nvSpPr>
      <dsp:spPr>
        <a:xfrm>
          <a:off x="0" y="1425893"/>
          <a:ext cx="1794726" cy="152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Welcome to Café Harmony, a new and exciting virtual café chain! The café specializes in offering a</a:t>
          </a:r>
        </a:p>
      </dsp:txBody>
      <dsp:txXfrm>
        <a:off x="0" y="1425893"/>
        <a:ext cx="1794726" cy="1525517"/>
      </dsp:txXfrm>
    </dsp:sp>
    <dsp:sp modelId="{35AFCD0E-1706-422F-8601-DB8C74EF4260}">
      <dsp:nvSpPr>
        <dsp:cNvPr id="0" name=""/>
        <dsp:cNvSpPr/>
      </dsp:nvSpPr>
      <dsp:spPr>
        <a:xfrm>
          <a:off x="2476697" y="348"/>
          <a:ext cx="1094783" cy="10947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79CD4F-BC18-4D4E-952F-9DBF905E4D7C}">
      <dsp:nvSpPr>
        <dsp:cNvPr id="0" name=""/>
        <dsp:cNvSpPr/>
      </dsp:nvSpPr>
      <dsp:spPr>
        <a:xfrm>
          <a:off x="2710012" y="233663"/>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AFDA42-83AA-48A1-B46D-3C77EA2DE1E8}">
      <dsp:nvSpPr>
        <dsp:cNvPr id="0" name=""/>
        <dsp:cNvSpPr/>
      </dsp:nvSpPr>
      <dsp:spPr>
        <a:xfrm>
          <a:off x="2126726" y="1436129"/>
          <a:ext cx="1794726" cy="152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variety of drinks, snacks, and light meals to customers. Over the past year, Café Harmony has seen</a:t>
          </a:r>
        </a:p>
      </dsp:txBody>
      <dsp:txXfrm>
        <a:off x="2126726" y="1436129"/>
        <a:ext cx="1794726" cy="1525517"/>
      </dsp:txXfrm>
    </dsp:sp>
    <dsp:sp modelId="{40F39FA9-1ACB-4B6F-BB72-675E4524B5EA}">
      <dsp:nvSpPr>
        <dsp:cNvPr id="0" name=""/>
        <dsp:cNvSpPr/>
      </dsp:nvSpPr>
      <dsp:spPr>
        <a:xfrm>
          <a:off x="4585501" y="348"/>
          <a:ext cx="1094783" cy="10947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963EE-CD12-4C36-BAC0-B81FA8A6BF25}">
      <dsp:nvSpPr>
        <dsp:cNvPr id="0" name=""/>
        <dsp:cNvSpPr/>
      </dsp:nvSpPr>
      <dsp:spPr>
        <a:xfrm>
          <a:off x="4818815" y="233663"/>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3F1EB2-2092-4AA6-8A4A-29A75EB2A020}">
      <dsp:nvSpPr>
        <dsp:cNvPr id="0" name=""/>
        <dsp:cNvSpPr/>
      </dsp:nvSpPr>
      <dsp:spPr>
        <a:xfrm>
          <a:off x="4235529" y="1436129"/>
          <a:ext cx="1794726" cy="152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impressive growth but now faces new challenges as the company is scaling to meet customer</a:t>
          </a:r>
        </a:p>
      </dsp:txBody>
      <dsp:txXfrm>
        <a:off x="4235529" y="1436129"/>
        <a:ext cx="1794726" cy="1525517"/>
      </dsp:txXfrm>
    </dsp:sp>
    <dsp:sp modelId="{59CB0EBD-99A9-4CCD-83B3-43E8AE4EE549}">
      <dsp:nvSpPr>
        <dsp:cNvPr id="0" name=""/>
        <dsp:cNvSpPr/>
      </dsp:nvSpPr>
      <dsp:spPr>
        <a:xfrm>
          <a:off x="6694305" y="348"/>
          <a:ext cx="1094783" cy="10947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D65CD-D858-4600-8664-8CE4B36072A9}">
      <dsp:nvSpPr>
        <dsp:cNvPr id="0" name=""/>
        <dsp:cNvSpPr/>
      </dsp:nvSpPr>
      <dsp:spPr>
        <a:xfrm>
          <a:off x="6927619" y="233663"/>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0744ED-ABD7-4C5F-A297-74CE4ACAD1C2}">
      <dsp:nvSpPr>
        <dsp:cNvPr id="0" name=""/>
        <dsp:cNvSpPr/>
      </dsp:nvSpPr>
      <dsp:spPr>
        <a:xfrm>
          <a:off x="6344333" y="1436129"/>
          <a:ext cx="1794726" cy="152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demand. The café has multiple locations across the city, each with its own performance metrics and</a:t>
          </a:r>
        </a:p>
      </dsp:txBody>
      <dsp:txXfrm>
        <a:off x="6344333" y="1436129"/>
        <a:ext cx="1794726" cy="1525517"/>
      </dsp:txXfrm>
    </dsp:sp>
    <dsp:sp modelId="{DBEDE180-6940-4346-B4A2-F8B26962D157}">
      <dsp:nvSpPr>
        <dsp:cNvPr id="0" name=""/>
        <dsp:cNvSpPr/>
      </dsp:nvSpPr>
      <dsp:spPr>
        <a:xfrm>
          <a:off x="8803108" y="348"/>
          <a:ext cx="1094783" cy="109478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FFF9A-73DC-476C-8266-6B89EFF6284B}">
      <dsp:nvSpPr>
        <dsp:cNvPr id="0" name=""/>
        <dsp:cNvSpPr/>
      </dsp:nvSpPr>
      <dsp:spPr>
        <a:xfrm>
          <a:off x="9036423" y="233663"/>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42E70C-518F-4F19-A28E-79CC61ABE58A}">
      <dsp:nvSpPr>
        <dsp:cNvPr id="0" name=""/>
        <dsp:cNvSpPr/>
      </dsp:nvSpPr>
      <dsp:spPr>
        <a:xfrm>
          <a:off x="8453137" y="1436129"/>
          <a:ext cx="1794726" cy="1525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unique customer preferences.</a:t>
          </a:r>
        </a:p>
      </dsp:txBody>
      <dsp:txXfrm>
        <a:off x="8453137" y="1436129"/>
        <a:ext cx="1794726" cy="1525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BBB1D-B7B3-4788-B0C3-3F1515E041C4}">
      <dsp:nvSpPr>
        <dsp:cNvPr id="0" name=""/>
        <dsp:cNvSpPr/>
      </dsp:nvSpPr>
      <dsp:spPr>
        <a:xfrm>
          <a:off x="245061" y="0"/>
          <a:ext cx="2281958" cy="136917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This project aims to provide </a:t>
          </a:r>
          <a:r>
            <a:rPr lang="en-US" sz="1400" kern="1200" dirty="0"/>
            <a:t>business</a:t>
          </a:r>
          <a:r>
            <a:rPr lang="en-US" sz="1200" kern="1200" dirty="0"/>
            <a:t> insights and recommendations based on the key business questions of Café Harmony. The questions are:</a:t>
          </a:r>
        </a:p>
      </dsp:txBody>
      <dsp:txXfrm>
        <a:off x="285163" y="40102"/>
        <a:ext cx="2201754" cy="1288970"/>
      </dsp:txXfrm>
    </dsp:sp>
    <dsp:sp modelId="{53587F29-86B6-45DC-87D6-B89721E400AF}">
      <dsp:nvSpPr>
        <dsp:cNvPr id="0" name=""/>
        <dsp:cNvSpPr/>
      </dsp:nvSpPr>
      <dsp:spPr>
        <a:xfrm rot="1553">
          <a:off x="2708674" y="402321"/>
          <a:ext cx="437623" cy="56592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08674" y="515476"/>
        <a:ext cx="306336" cy="339555"/>
      </dsp:txXfrm>
    </dsp:sp>
    <dsp:sp modelId="{ECE092E0-2221-4329-B9F8-E38E1A1A421B}">
      <dsp:nvSpPr>
        <dsp:cNvPr id="0" name=""/>
        <dsp:cNvSpPr/>
      </dsp:nvSpPr>
      <dsp:spPr>
        <a:xfrm>
          <a:off x="3352722" y="1404"/>
          <a:ext cx="2281958" cy="136917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Which top-selling menu product generates the most revenue?</a:t>
          </a:r>
        </a:p>
      </dsp:txBody>
      <dsp:txXfrm>
        <a:off x="3392824" y="41506"/>
        <a:ext cx="2201754" cy="1288970"/>
      </dsp:txXfrm>
    </dsp:sp>
    <dsp:sp modelId="{0237A8B5-0D7A-4786-8510-3385ABBA7FD6}">
      <dsp:nvSpPr>
        <dsp:cNvPr id="0" name=""/>
        <dsp:cNvSpPr/>
      </dsp:nvSpPr>
      <dsp:spPr>
        <a:xfrm>
          <a:off x="5835493" y="403028"/>
          <a:ext cx="483775" cy="56592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835493" y="516213"/>
        <a:ext cx="338643" cy="339555"/>
      </dsp:txXfrm>
    </dsp:sp>
    <dsp:sp modelId="{78724C83-5994-4721-AE90-3A21AFB76111}">
      <dsp:nvSpPr>
        <dsp:cNvPr id="0" name=""/>
        <dsp:cNvSpPr/>
      </dsp:nvSpPr>
      <dsp:spPr>
        <a:xfrm>
          <a:off x="6547464" y="1404"/>
          <a:ext cx="2281958" cy="1369174"/>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Which customer demographic(age, gender, or preferred items) is driving the highest sales?</a:t>
          </a:r>
        </a:p>
      </dsp:txBody>
      <dsp:txXfrm>
        <a:off x="6587566" y="41506"/>
        <a:ext cx="2201754" cy="1288970"/>
      </dsp:txXfrm>
    </dsp:sp>
    <dsp:sp modelId="{3769B308-5E50-4012-B380-A5A4AEF7F6CF}">
      <dsp:nvSpPr>
        <dsp:cNvPr id="0" name=""/>
        <dsp:cNvSpPr/>
      </dsp:nvSpPr>
      <dsp:spPr>
        <a:xfrm rot="5400000">
          <a:off x="7446555" y="1530315"/>
          <a:ext cx="483775" cy="56592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518665" y="1571390"/>
        <a:ext cx="339555" cy="338643"/>
      </dsp:txXfrm>
    </dsp:sp>
    <dsp:sp modelId="{A84502AE-8260-42EC-89BB-E08967AEA199}">
      <dsp:nvSpPr>
        <dsp:cNvPr id="0" name=""/>
        <dsp:cNvSpPr/>
      </dsp:nvSpPr>
      <dsp:spPr>
        <a:xfrm>
          <a:off x="6547464" y="2283362"/>
          <a:ext cx="2281958" cy="136917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Which ingredients or products are most commonly running low across locations?</a:t>
          </a:r>
        </a:p>
      </dsp:txBody>
      <dsp:txXfrm>
        <a:off x="6587566" y="2323464"/>
        <a:ext cx="2201754" cy="1288970"/>
      </dsp:txXfrm>
    </dsp:sp>
    <dsp:sp modelId="{F0015530-D53A-4D64-A0DE-9762402D2FE6}">
      <dsp:nvSpPr>
        <dsp:cNvPr id="0" name=""/>
        <dsp:cNvSpPr/>
      </dsp:nvSpPr>
      <dsp:spPr>
        <a:xfrm rot="10800000">
          <a:off x="5862876" y="2684986"/>
          <a:ext cx="483775" cy="56592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008008" y="2798171"/>
        <a:ext cx="338643" cy="339555"/>
      </dsp:txXfrm>
    </dsp:sp>
    <dsp:sp modelId="{177604B7-27C7-450B-882D-7BBDF4C747E7}">
      <dsp:nvSpPr>
        <dsp:cNvPr id="0" name=""/>
        <dsp:cNvSpPr/>
      </dsp:nvSpPr>
      <dsp:spPr>
        <a:xfrm>
          <a:off x="3352722" y="2283362"/>
          <a:ext cx="2281958" cy="1369174"/>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Identify which locations or employees are performing above or below the average sales target</a:t>
          </a:r>
        </a:p>
      </dsp:txBody>
      <dsp:txXfrm>
        <a:off x="3392824" y="2323464"/>
        <a:ext cx="2201754" cy="1288970"/>
      </dsp:txXfrm>
    </dsp:sp>
    <dsp:sp modelId="{AFFF8CA6-A588-410A-8585-478A878AC7E9}">
      <dsp:nvSpPr>
        <dsp:cNvPr id="0" name=""/>
        <dsp:cNvSpPr/>
      </dsp:nvSpPr>
      <dsp:spPr>
        <a:xfrm rot="10800000">
          <a:off x="2668135" y="2684986"/>
          <a:ext cx="483775" cy="56592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813267" y="2798171"/>
        <a:ext cx="338643" cy="339555"/>
      </dsp:txXfrm>
    </dsp:sp>
    <dsp:sp modelId="{02A0C5F5-DA0F-4FE7-BC96-AC0D8B0F33BA}">
      <dsp:nvSpPr>
        <dsp:cNvPr id="0" name=""/>
        <dsp:cNvSpPr/>
      </dsp:nvSpPr>
      <dsp:spPr>
        <a:xfrm>
          <a:off x="157981" y="2283362"/>
          <a:ext cx="2281958" cy="1369174"/>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Analyze customer feedback to identify common themes in satisfaction or dissatisfaction.</a:t>
          </a:r>
        </a:p>
      </dsp:txBody>
      <dsp:txXfrm>
        <a:off x="198083" y="2323464"/>
        <a:ext cx="2201754" cy="128897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B8833-C9FC-4549-807F-0F737932A223}"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B2C7F-745B-4676-A225-EA8FAD5C741C}" type="slidenum">
              <a:rPr lang="en-US" smtClean="0"/>
              <a:t>‹#›</a:t>
            </a:fld>
            <a:endParaRPr lang="en-US"/>
          </a:p>
        </p:txBody>
      </p:sp>
    </p:spTree>
    <p:extLst>
      <p:ext uri="{BB962C8B-B14F-4D97-AF65-F5344CB8AC3E}">
        <p14:creationId xmlns:p14="http://schemas.microsoft.com/office/powerpoint/2010/main" val="118672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Beans</a:t>
            </a:r>
          </a:p>
        </p:txBody>
      </p:sp>
      <p:sp>
        <p:nvSpPr>
          <p:cNvPr id="4" name="Slide Number Placeholder 3"/>
          <p:cNvSpPr>
            <a:spLocks noGrp="1"/>
          </p:cNvSpPr>
          <p:nvPr>
            <p:ph type="sldNum" sz="quarter" idx="5"/>
          </p:nvPr>
        </p:nvSpPr>
        <p:spPr/>
        <p:txBody>
          <a:bodyPr/>
          <a:lstStyle/>
          <a:p>
            <a:fld id="{A8CB2C7F-745B-4676-A225-EA8FAD5C741C}" type="slidenum">
              <a:rPr lang="en-US" smtClean="0"/>
              <a:t>8</a:t>
            </a:fld>
            <a:endParaRPr lang="en-US"/>
          </a:p>
        </p:txBody>
      </p:sp>
    </p:spTree>
    <p:extLst>
      <p:ext uri="{BB962C8B-B14F-4D97-AF65-F5344CB8AC3E}">
        <p14:creationId xmlns:p14="http://schemas.microsoft.com/office/powerpoint/2010/main" val="10945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30864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74850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EF8CD-B9A2-41E1-B4DE-3BEB1B5F417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912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347739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EF8CD-B9A2-41E1-B4DE-3BEB1B5F417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8364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283225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1706734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21900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95870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582B4-49A4-4FCA-BFF8-DDFF44CAC0AC}"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67980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391685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582B4-49A4-4FCA-BFF8-DDFF44CAC0AC}"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59749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582B4-49A4-4FCA-BFF8-DDFF44CAC0AC}"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350380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582B4-49A4-4FCA-BFF8-DDFF44CAC0AC}"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124059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49933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582B4-49A4-4FCA-BFF8-DDFF44CAC0AC}"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1EF8CD-B9A2-41E1-B4DE-3BEB1B5F4172}" type="slidenum">
              <a:rPr lang="en-US" smtClean="0"/>
              <a:t>‹#›</a:t>
            </a:fld>
            <a:endParaRPr lang="en-US"/>
          </a:p>
        </p:txBody>
      </p:sp>
    </p:spTree>
    <p:extLst>
      <p:ext uri="{BB962C8B-B14F-4D97-AF65-F5344CB8AC3E}">
        <p14:creationId xmlns:p14="http://schemas.microsoft.com/office/powerpoint/2010/main" val="73088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8582B4-49A4-4FCA-BFF8-DDFF44CAC0AC}" type="datetimeFigureOut">
              <a:rPr lang="en-US" smtClean="0"/>
              <a:t>5/14/2025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1EF8CD-B9A2-41E1-B4DE-3BEB1B5F4172}" type="slidenum">
              <a:rPr lang="en-US" smtClean="0"/>
              <a:t>‹#›</a:t>
            </a:fld>
            <a:endParaRPr lang="en-US"/>
          </a:p>
        </p:txBody>
      </p:sp>
    </p:spTree>
    <p:extLst>
      <p:ext uri="{BB962C8B-B14F-4D97-AF65-F5344CB8AC3E}">
        <p14:creationId xmlns:p14="http://schemas.microsoft.com/office/powerpoint/2010/main" val="83035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43215-3832-8207-C557-9296EE2E730F}"/>
              </a:ext>
            </a:extLst>
          </p:cNvPr>
          <p:cNvSpPr>
            <a:spLocks noGrp="1"/>
          </p:cNvSpPr>
          <p:nvPr>
            <p:ph type="ctrTitle"/>
          </p:nvPr>
        </p:nvSpPr>
        <p:spPr>
          <a:xfrm>
            <a:off x="3373062" y="1864865"/>
            <a:ext cx="8131550" cy="2262781"/>
          </a:xfrm>
        </p:spPr>
        <p:txBody>
          <a:bodyPr>
            <a:normAutofit/>
          </a:bodyPr>
          <a:lstStyle/>
          <a:p>
            <a:pPr algn="ctr">
              <a:lnSpc>
                <a:spcPct val="90000"/>
              </a:lnSpc>
            </a:pPr>
            <a:r>
              <a:rPr lang="en-US" sz="4800" b="1" dirty="0"/>
              <a:t>CAPSTONE PROJECT </a:t>
            </a:r>
            <a:br>
              <a:rPr lang="en-US" sz="3800" dirty="0"/>
            </a:br>
            <a:r>
              <a:rPr lang="en-US" sz="3200" b="1" dirty="0"/>
              <a:t>Business Insights &amp; Strategic Recommendations for Café Harmony</a:t>
            </a:r>
            <a:r>
              <a:rPr lang="en-US" sz="3800" b="1" dirty="0"/>
              <a:t>.</a:t>
            </a:r>
          </a:p>
        </p:txBody>
      </p:sp>
      <p:sp>
        <p:nvSpPr>
          <p:cNvPr id="3" name="Subtitle 2">
            <a:extLst>
              <a:ext uri="{FF2B5EF4-FFF2-40B4-BE49-F238E27FC236}">
                <a16:creationId xmlns:a16="http://schemas.microsoft.com/office/drawing/2014/main" id="{0F67BFD5-30C5-3151-1670-9922E9D6C4C1}"/>
              </a:ext>
            </a:extLst>
          </p:cNvPr>
          <p:cNvSpPr>
            <a:spLocks noGrp="1"/>
          </p:cNvSpPr>
          <p:nvPr>
            <p:ph type="subTitle" idx="1"/>
          </p:nvPr>
        </p:nvSpPr>
        <p:spPr>
          <a:xfrm>
            <a:off x="3373062" y="4127644"/>
            <a:ext cx="8131550" cy="1126283"/>
          </a:xfrm>
        </p:spPr>
        <p:txBody>
          <a:bodyPr>
            <a:normAutofit fontScale="85000" lnSpcReduction="20000"/>
          </a:bodyPr>
          <a:lstStyle/>
          <a:p>
            <a:r>
              <a:rPr lang="en-US" sz="2400" b="1" dirty="0"/>
              <a:t>                                                    BY:</a:t>
            </a:r>
          </a:p>
          <a:p>
            <a:r>
              <a:rPr lang="en-US" sz="2400" b="1" dirty="0"/>
              <a:t>                         </a:t>
            </a:r>
          </a:p>
          <a:p>
            <a:r>
              <a:rPr lang="en-US" sz="2400" b="1" dirty="0"/>
              <a:t>                                     OLUBOWALE SALISU</a:t>
            </a:r>
          </a:p>
          <a:p>
            <a:endParaRPr lang="en-US" dirty="0"/>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4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4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4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4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4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4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5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5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5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53"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54" name="Group 53">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26057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40EC-41C5-E277-BD4F-7A419D0560DC}"/>
              </a:ext>
            </a:extLst>
          </p:cNvPr>
          <p:cNvSpPr>
            <a:spLocks noGrp="1"/>
          </p:cNvSpPr>
          <p:nvPr>
            <p:ph type="title"/>
          </p:nvPr>
        </p:nvSpPr>
        <p:spPr>
          <a:xfrm>
            <a:off x="1122680" y="332468"/>
            <a:ext cx="10515600" cy="734332"/>
          </a:xfrm>
        </p:spPr>
        <p:txBody>
          <a:bodyPr/>
          <a:lstStyle/>
          <a:p>
            <a:r>
              <a:rPr lang="en-US" b="1" dirty="0"/>
              <a:t>CUSTOMER RATING</a:t>
            </a:r>
          </a:p>
        </p:txBody>
      </p:sp>
      <p:graphicFrame>
        <p:nvGraphicFramePr>
          <p:cNvPr id="4" name="Content Placeholder 3">
            <a:extLst>
              <a:ext uri="{FF2B5EF4-FFF2-40B4-BE49-F238E27FC236}">
                <a16:creationId xmlns:a16="http://schemas.microsoft.com/office/drawing/2014/main" id="{B0947586-318A-49FD-83C6-AC8625B24D39}"/>
              </a:ext>
            </a:extLst>
          </p:cNvPr>
          <p:cNvGraphicFramePr>
            <a:graphicFrameLocks noGrp="1"/>
          </p:cNvGraphicFramePr>
          <p:nvPr>
            <p:ph idx="1"/>
            <p:extLst>
              <p:ext uri="{D42A27DB-BD31-4B8C-83A1-F6EECF244321}">
                <p14:modId xmlns:p14="http://schemas.microsoft.com/office/powerpoint/2010/main" val="1221461984"/>
              </p:ext>
            </p:extLst>
          </p:nvPr>
        </p:nvGraphicFramePr>
        <p:xfrm>
          <a:off x="838201" y="1099458"/>
          <a:ext cx="6649720" cy="469174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15F7E0A-CE45-722B-E1B6-D943770B8AA2}"/>
              </a:ext>
            </a:extLst>
          </p:cNvPr>
          <p:cNvSpPr txBox="1"/>
          <p:nvPr/>
        </p:nvSpPr>
        <p:spPr>
          <a:xfrm>
            <a:off x="7487921" y="1696720"/>
            <a:ext cx="45110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Rating is 3 out of 5.</a:t>
            </a:r>
          </a:p>
          <a:p>
            <a:pPr marL="285750" indent="-285750">
              <a:buFont typeface="Arial" panose="020B0604020202020204" pitchFamily="34" charset="0"/>
              <a:buChar char="•"/>
            </a:pPr>
            <a:r>
              <a:rPr lang="en-US" dirty="0"/>
              <a:t>38% of customers rated the services with 1 or 2 stars.</a:t>
            </a:r>
          </a:p>
          <a:p>
            <a:r>
              <a:rPr lang="en-US" b="1" dirty="0"/>
              <a:t>Recommendation: </a:t>
            </a:r>
            <a:r>
              <a:rPr lang="en-US" dirty="0"/>
              <a:t>Improve customer experience via quality audits.</a:t>
            </a:r>
          </a:p>
          <a:p>
            <a:r>
              <a:rPr lang="en-US" dirty="0"/>
              <a:t>Launch real-time digital feedback with incentives.</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27168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7BBA-795E-FA38-A557-E34905CA83AC}"/>
              </a:ext>
            </a:extLst>
          </p:cNvPr>
          <p:cNvSpPr>
            <a:spLocks noGrp="1"/>
          </p:cNvSpPr>
          <p:nvPr>
            <p:ph type="title"/>
          </p:nvPr>
        </p:nvSpPr>
        <p:spPr/>
        <p:txBody>
          <a:bodyPr/>
          <a:lstStyle/>
          <a:p>
            <a:r>
              <a:rPr lang="en-US" b="1" dirty="0"/>
              <a:t>OPERATIONAL RECOMMENDATIONS</a:t>
            </a:r>
            <a:br>
              <a:rPr lang="en-US" dirty="0"/>
            </a:br>
            <a:endParaRPr lang="en-US" dirty="0"/>
          </a:p>
        </p:txBody>
      </p:sp>
      <p:sp>
        <p:nvSpPr>
          <p:cNvPr id="3" name="Content Placeholder 2">
            <a:extLst>
              <a:ext uri="{FF2B5EF4-FFF2-40B4-BE49-F238E27FC236}">
                <a16:creationId xmlns:a16="http://schemas.microsoft.com/office/drawing/2014/main" id="{F457CCD8-3F77-F01D-2C8C-AF02AA7FEF75}"/>
              </a:ext>
            </a:extLst>
          </p:cNvPr>
          <p:cNvSpPr>
            <a:spLocks noGrp="1"/>
          </p:cNvSpPr>
          <p:nvPr>
            <p:ph idx="1"/>
          </p:nvPr>
        </p:nvSpPr>
        <p:spPr/>
        <p:txBody>
          <a:bodyPr/>
          <a:lstStyle/>
          <a:p>
            <a:r>
              <a:rPr lang="en-US" dirty="0"/>
              <a:t>Boost sales during October–November using seasonal promotions.</a:t>
            </a:r>
          </a:p>
          <a:p>
            <a:r>
              <a:rPr lang="en-US" dirty="0"/>
              <a:t>Replicate successful marketing strategies from high-performing August.</a:t>
            </a:r>
          </a:p>
          <a:p>
            <a:r>
              <a:rPr lang="en-US" dirty="0"/>
              <a:t>Balance stock levels: Restock Milk, Muffin Mix; reduce Sugar, Lemon.</a:t>
            </a:r>
          </a:p>
          <a:p>
            <a:r>
              <a:rPr lang="en-US" dirty="0"/>
              <a:t>Improve stock forecasting and apply just-in-time inventory practices.</a:t>
            </a:r>
          </a:p>
          <a:p>
            <a:r>
              <a:rPr lang="en-US" dirty="0"/>
              <a:t>Audit low-performing locations (e.g., Airport) and replicate Uptown's strategy.</a:t>
            </a:r>
          </a:p>
          <a:p>
            <a:endParaRPr lang="en-US" dirty="0"/>
          </a:p>
        </p:txBody>
      </p:sp>
    </p:spTree>
    <p:extLst>
      <p:ext uri="{BB962C8B-B14F-4D97-AF65-F5344CB8AC3E}">
        <p14:creationId xmlns:p14="http://schemas.microsoft.com/office/powerpoint/2010/main" val="307584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E9A7-4C38-8930-8D8E-9FA846624F69}"/>
              </a:ext>
            </a:extLst>
          </p:cNvPr>
          <p:cNvSpPr>
            <a:spLocks noGrp="1"/>
          </p:cNvSpPr>
          <p:nvPr>
            <p:ph type="title"/>
          </p:nvPr>
        </p:nvSpPr>
        <p:spPr/>
        <p:txBody>
          <a:bodyPr/>
          <a:lstStyle/>
          <a:p>
            <a:r>
              <a:rPr lang="en-US" b="1" dirty="0"/>
              <a:t>CUSTOMER AND PRODUCT STRATEGY</a:t>
            </a:r>
          </a:p>
        </p:txBody>
      </p:sp>
      <p:sp>
        <p:nvSpPr>
          <p:cNvPr id="3" name="Content Placeholder 2">
            <a:extLst>
              <a:ext uri="{FF2B5EF4-FFF2-40B4-BE49-F238E27FC236}">
                <a16:creationId xmlns:a16="http://schemas.microsoft.com/office/drawing/2014/main" id="{418117B9-645C-764D-844C-DF3106FA029D}"/>
              </a:ext>
            </a:extLst>
          </p:cNvPr>
          <p:cNvSpPr>
            <a:spLocks noGrp="1"/>
          </p:cNvSpPr>
          <p:nvPr>
            <p:ph idx="1"/>
          </p:nvPr>
        </p:nvSpPr>
        <p:spPr/>
        <p:txBody>
          <a:bodyPr/>
          <a:lstStyle/>
          <a:p>
            <a:r>
              <a:rPr lang="en-US" dirty="0"/>
              <a:t>Focus loyalty programs on Adults and Elders (over 60% of customers).</a:t>
            </a:r>
          </a:p>
          <a:p>
            <a:r>
              <a:rPr lang="en-US" dirty="0"/>
              <a:t>Introduce youth-targeted campaigns to increase engagement.</a:t>
            </a:r>
          </a:p>
          <a:p>
            <a:r>
              <a:rPr lang="en-US" dirty="0"/>
              <a:t>Promote top-selling items (Muffins, Cappuccino, Iced Tea).</a:t>
            </a:r>
          </a:p>
          <a:p>
            <a:r>
              <a:rPr lang="en-US" dirty="0"/>
              <a:t>Bundle low-selling items (e.g., Sandwiches) with popular products.</a:t>
            </a:r>
          </a:p>
          <a:p>
            <a:r>
              <a:rPr lang="en-US" dirty="0"/>
              <a:t>Improve service and quality to address low customer ratings (avg rating: 3).</a:t>
            </a:r>
          </a:p>
          <a:p>
            <a:endParaRPr lang="en-US" dirty="0"/>
          </a:p>
        </p:txBody>
      </p:sp>
    </p:spTree>
    <p:extLst>
      <p:ext uri="{BB962C8B-B14F-4D97-AF65-F5344CB8AC3E}">
        <p14:creationId xmlns:p14="http://schemas.microsoft.com/office/powerpoint/2010/main" val="140972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8352-7418-7B4C-BDA1-4305558106BD}"/>
              </a:ext>
            </a:extLst>
          </p:cNvPr>
          <p:cNvSpPr>
            <a:spLocks noGrp="1"/>
          </p:cNvSpPr>
          <p:nvPr>
            <p:ph type="title"/>
          </p:nvPr>
        </p:nvSpPr>
        <p:spPr/>
        <p:txBody>
          <a:bodyPr/>
          <a:lstStyle/>
          <a:p>
            <a:r>
              <a:rPr lang="en-US" b="1" dirty="0"/>
              <a:t>EMPLOYEES AND CUSTOMER EXPERIENCE</a:t>
            </a:r>
          </a:p>
        </p:txBody>
      </p:sp>
      <p:sp>
        <p:nvSpPr>
          <p:cNvPr id="3" name="Content Placeholder 2">
            <a:extLst>
              <a:ext uri="{FF2B5EF4-FFF2-40B4-BE49-F238E27FC236}">
                <a16:creationId xmlns:a16="http://schemas.microsoft.com/office/drawing/2014/main" id="{47A7783D-448C-B652-26F4-EFD8B0472914}"/>
              </a:ext>
            </a:extLst>
          </p:cNvPr>
          <p:cNvSpPr>
            <a:spLocks noGrp="1"/>
          </p:cNvSpPr>
          <p:nvPr>
            <p:ph idx="1"/>
          </p:nvPr>
        </p:nvSpPr>
        <p:spPr/>
        <p:txBody>
          <a:bodyPr/>
          <a:lstStyle/>
          <a:p>
            <a:r>
              <a:rPr lang="en-US" dirty="0"/>
              <a:t>Recognize and incentivize top performers (e.g., Megan White).</a:t>
            </a:r>
          </a:p>
          <a:p>
            <a:r>
              <a:rPr lang="en-US" dirty="0"/>
              <a:t>Underperformers should be laid off (e.g., Olivia King)</a:t>
            </a:r>
          </a:p>
          <a:p>
            <a:r>
              <a:rPr lang="en-US" dirty="0"/>
              <a:t>Launch digital feedback tools to collect real-time customer insights.</a:t>
            </a:r>
          </a:p>
          <a:p>
            <a:r>
              <a:rPr lang="en-US" dirty="0"/>
              <a:t>Use customer reviews to continuously improve service delivery.</a:t>
            </a:r>
          </a:p>
          <a:p>
            <a:r>
              <a:rPr lang="en-US" dirty="0"/>
              <a:t>Encourage customer retention through incentives and loyalty rewards</a:t>
            </a:r>
          </a:p>
        </p:txBody>
      </p:sp>
    </p:spTree>
    <p:extLst>
      <p:ext uri="{BB962C8B-B14F-4D97-AF65-F5344CB8AC3E}">
        <p14:creationId xmlns:p14="http://schemas.microsoft.com/office/powerpoint/2010/main" val="188193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0E34-F507-BCDB-1C03-7D023CB76D28}"/>
              </a:ext>
            </a:extLst>
          </p:cNvPr>
          <p:cNvSpPr>
            <a:spLocks noGrp="1"/>
          </p:cNvSpPr>
          <p:nvPr>
            <p:ph type="title"/>
          </p:nvPr>
        </p:nvSpPr>
        <p:spPr/>
        <p:txBody>
          <a:bodyPr/>
          <a:lstStyle/>
          <a:p>
            <a:r>
              <a:rPr lang="en-US" b="1" dirty="0"/>
              <a:t>SUMMARY OF KEY RECOMMENDATIONS</a:t>
            </a:r>
          </a:p>
        </p:txBody>
      </p:sp>
      <p:sp>
        <p:nvSpPr>
          <p:cNvPr id="3" name="Content Placeholder 2">
            <a:extLst>
              <a:ext uri="{FF2B5EF4-FFF2-40B4-BE49-F238E27FC236}">
                <a16:creationId xmlns:a16="http://schemas.microsoft.com/office/drawing/2014/main" id="{D38BAC19-F1E7-4FDE-F8BF-E53350C1E499}"/>
              </a:ext>
            </a:extLst>
          </p:cNvPr>
          <p:cNvSpPr>
            <a:spLocks noGrp="1"/>
          </p:cNvSpPr>
          <p:nvPr>
            <p:ph idx="1"/>
          </p:nvPr>
        </p:nvSpPr>
        <p:spPr/>
        <p:txBody>
          <a:bodyPr/>
          <a:lstStyle/>
          <a:p>
            <a:r>
              <a:rPr lang="en-US" dirty="0"/>
              <a:t>Run seasonal offers and boost low-month sales.</a:t>
            </a:r>
          </a:p>
          <a:p>
            <a:r>
              <a:rPr lang="en-US" dirty="0"/>
              <a:t>Promote top-selling products and bundle low-selling products.</a:t>
            </a:r>
          </a:p>
          <a:p>
            <a:r>
              <a:rPr lang="en-US" dirty="0"/>
              <a:t>Optimize stock levels: Restock essentials, reduce waste.</a:t>
            </a:r>
          </a:p>
          <a:p>
            <a:r>
              <a:rPr lang="en-US" dirty="0"/>
              <a:t>Recognize high-performing staff, lay off low performers.</a:t>
            </a:r>
          </a:p>
          <a:p>
            <a:r>
              <a:rPr lang="en-US" dirty="0"/>
              <a:t>Enhance customer experience and collect customer feedback in real-time.</a:t>
            </a:r>
          </a:p>
          <a:p>
            <a:endParaRPr lang="en-US" dirty="0"/>
          </a:p>
        </p:txBody>
      </p:sp>
    </p:spTree>
    <p:extLst>
      <p:ext uri="{BB962C8B-B14F-4D97-AF65-F5344CB8AC3E}">
        <p14:creationId xmlns:p14="http://schemas.microsoft.com/office/powerpoint/2010/main" val="288726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 up image of hands applauding">
            <a:extLst>
              <a:ext uri="{FF2B5EF4-FFF2-40B4-BE49-F238E27FC236}">
                <a16:creationId xmlns:a16="http://schemas.microsoft.com/office/drawing/2014/main" id="{5257C1B5-7255-3472-6EE8-06609CD2AF63}"/>
              </a:ext>
            </a:extLst>
          </p:cNvPr>
          <p:cNvPicPr>
            <a:picLocks noChangeAspect="1"/>
          </p:cNvPicPr>
          <p:nvPr/>
        </p:nvPicPr>
        <p:blipFill>
          <a:blip r:embed="rId2"/>
          <a:srcRect l="23528" r="9967"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Content Placeholder 2">
            <a:extLst>
              <a:ext uri="{FF2B5EF4-FFF2-40B4-BE49-F238E27FC236}">
                <a16:creationId xmlns:a16="http://schemas.microsoft.com/office/drawing/2014/main" id="{D48767E7-85E0-0842-D227-A24087728067}"/>
              </a:ext>
            </a:extLst>
          </p:cNvPr>
          <p:cNvSpPr>
            <a:spLocks noGrp="1"/>
          </p:cNvSpPr>
          <p:nvPr>
            <p:ph idx="1"/>
          </p:nvPr>
        </p:nvSpPr>
        <p:spPr>
          <a:xfrm>
            <a:off x="6892119" y="2630161"/>
            <a:ext cx="4589491" cy="3332489"/>
          </a:xfrm>
        </p:spPr>
        <p:txBody>
          <a:bodyPr>
            <a:normAutofit/>
          </a:bodyPr>
          <a:lstStyle/>
          <a:p>
            <a:endParaRPr lang="en-US" sz="2000" dirty="0">
              <a:latin typeface="Georgia" panose="02040502050405020303" pitchFamily="18" charset="0"/>
            </a:endParaRPr>
          </a:p>
          <a:p>
            <a:endParaRPr lang="en-US" sz="2000" dirty="0">
              <a:latin typeface="Georgia" panose="02040502050405020303" pitchFamily="18" charset="0"/>
            </a:endParaRPr>
          </a:p>
          <a:p>
            <a:pPr algn="ctr"/>
            <a:r>
              <a:rPr lang="en-US" sz="3200" b="1" dirty="0">
                <a:latin typeface="Georgia" panose="02040502050405020303" pitchFamily="18" charset="0"/>
              </a:rPr>
              <a:t>THANK YOU FOR LISTENING</a:t>
            </a:r>
          </a:p>
        </p:txBody>
      </p:sp>
    </p:spTree>
    <p:extLst>
      <p:ext uri="{BB962C8B-B14F-4D97-AF65-F5344CB8AC3E}">
        <p14:creationId xmlns:p14="http://schemas.microsoft.com/office/powerpoint/2010/main" val="103766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342892-C1BA-230A-325C-B344750E89DD}"/>
              </a:ext>
            </a:extLst>
          </p:cNvPr>
          <p:cNvSpPr>
            <a:spLocks noGrp="1"/>
          </p:cNvSpPr>
          <p:nvPr>
            <p:ph type="title"/>
          </p:nvPr>
        </p:nvSpPr>
        <p:spPr>
          <a:xfrm>
            <a:off x="1843391" y="624110"/>
            <a:ext cx="9383408" cy="1280890"/>
          </a:xfrm>
        </p:spPr>
        <p:txBody>
          <a:bodyPr>
            <a:normAutofit/>
          </a:bodyPr>
          <a:lstStyle/>
          <a:p>
            <a:r>
              <a:rPr lang="en-US" b="1" dirty="0">
                <a:solidFill>
                  <a:schemeClr val="bg1"/>
                </a:solidFill>
              </a:rPr>
              <a:t>BUSINESS OVERVIEW</a:t>
            </a:r>
          </a:p>
        </p:txBody>
      </p:sp>
      <p:sp>
        <p:nvSpPr>
          <p:cNvPr id="24"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5" name="Content Placeholder 2">
            <a:extLst>
              <a:ext uri="{FF2B5EF4-FFF2-40B4-BE49-F238E27FC236}">
                <a16:creationId xmlns:a16="http://schemas.microsoft.com/office/drawing/2014/main" id="{2BBCC77D-18B8-F1FA-807D-5F2302987CA9}"/>
              </a:ext>
            </a:extLst>
          </p:cNvPr>
          <p:cNvGraphicFramePr>
            <a:graphicFrameLocks noGrp="1"/>
          </p:cNvGraphicFramePr>
          <p:nvPr>
            <p:ph idx="1"/>
            <p:extLst>
              <p:ext uri="{D42A27DB-BD31-4B8C-83A1-F6EECF244321}">
                <p14:modId xmlns:p14="http://schemas.microsoft.com/office/powerpoint/2010/main" val="990745929"/>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47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66624-E307-BB42-8A3C-9CE071F21832}"/>
              </a:ext>
            </a:extLst>
          </p:cNvPr>
          <p:cNvSpPr>
            <a:spLocks noGrp="1"/>
          </p:cNvSpPr>
          <p:nvPr>
            <p:ph type="title"/>
          </p:nvPr>
        </p:nvSpPr>
        <p:spPr>
          <a:xfrm>
            <a:off x="1794897" y="624110"/>
            <a:ext cx="9712998" cy="1280890"/>
          </a:xfrm>
        </p:spPr>
        <p:txBody>
          <a:bodyPr>
            <a:normAutofit/>
          </a:bodyPr>
          <a:lstStyle/>
          <a:p>
            <a:r>
              <a:rPr lang="en-US" dirty="0"/>
              <a:t> </a:t>
            </a:r>
            <a:r>
              <a:rPr lang="en-US" b="1" dirty="0"/>
              <a:t>AIM OF THE PROJECT</a:t>
            </a:r>
          </a:p>
        </p:txBody>
      </p:sp>
      <p:sp>
        <p:nvSpPr>
          <p:cNvPr id="25" name="Rectangle 24">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E453CDB2-23F5-AF1D-CF11-D77024D4D3D6}"/>
              </a:ext>
            </a:extLst>
          </p:cNvPr>
          <p:cNvGraphicFramePr>
            <a:graphicFrameLocks noGrp="1"/>
          </p:cNvGraphicFramePr>
          <p:nvPr>
            <p:ph idx="1"/>
            <p:extLst>
              <p:ext uri="{D42A27DB-BD31-4B8C-83A1-F6EECF244321}">
                <p14:modId xmlns:p14="http://schemas.microsoft.com/office/powerpoint/2010/main" val="52475271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76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9671-534D-2F9D-06FD-749E16C2BAB3}"/>
              </a:ext>
            </a:extLst>
          </p:cNvPr>
          <p:cNvSpPr>
            <a:spLocks noGrp="1"/>
          </p:cNvSpPr>
          <p:nvPr>
            <p:ph type="title"/>
          </p:nvPr>
        </p:nvSpPr>
        <p:spPr/>
        <p:txBody>
          <a:bodyPr/>
          <a:lstStyle/>
          <a:p>
            <a:r>
              <a:rPr lang="en-US" b="1" dirty="0"/>
              <a:t>PERFORMANCE DASHBOARD</a:t>
            </a:r>
          </a:p>
        </p:txBody>
      </p:sp>
      <p:pic>
        <p:nvPicPr>
          <p:cNvPr id="5" name="Content Placeholder 4">
            <a:extLst>
              <a:ext uri="{FF2B5EF4-FFF2-40B4-BE49-F238E27FC236}">
                <a16:creationId xmlns:a16="http://schemas.microsoft.com/office/drawing/2014/main" id="{3897ED3F-B55B-9F1D-4BE1-095FD2000FE8}"/>
              </a:ext>
            </a:extLst>
          </p:cNvPr>
          <p:cNvPicPr>
            <a:picLocks noGrp="1" noChangeAspect="1"/>
          </p:cNvPicPr>
          <p:nvPr>
            <p:ph idx="1"/>
          </p:nvPr>
        </p:nvPicPr>
        <p:blipFill>
          <a:blip r:embed="rId2"/>
          <a:stretch>
            <a:fillRect/>
          </a:stretch>
        </p:blipFill>
        <p:spPr>
          <a:xfrm>
            <a:off x="1883229" y="1904999"/>
            <a:ext cx="9621383" cy="4582887"/>
          </a:xfrm>
        </p:spPr>
      </p:pic>
    </p:spTree>
    <p:extLst>
      <p:ext uri="{BB962C8B-B14F-4D97-AF65-F5344CB8AC3E}">
        <p14:creationId xmlns:p14="http://schemas.microsoft.com/office/powerpoint/2010/main" val="253446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E76D-1325-B766-01AA-61EBA79FE57C}"/>
              </a:ext>
            </a:extLst>
          </p:cNvPr>
          <p:cNvSpPr>
            <a:spLocks noGrp="1"/>
          </p:cNvSpPr>
          <p:nvPr>
            <p:ph type="title"/>
          </p:nvPr>
        </p:nvSpPr>
        <p:spPr>
          <a:xfrm>
            <a:off x="838200" y="365125"/>
            <a:ext cx="10515600" cy="690789"/>
          </a:xfrm>
        </p:spPr>
        <p:txBody>
          <a:bodyPr>
            <a:normAutofit/>
          </a:bodyPr>
          <a:lstStyle/>
          <a:p>
            <a:r>
              <a:rPr lang="en-US" b="1" dirty="0"/>
              <a:t>MENU PERFORMANCE</a:t>
            </a:r>
          </a:p>
        </p:txBody>
      </p:sp>
      <p:graphicFrame>
        <p:nvGraphicFramePr>
          <p:cNvPr id="4" name="Content Placeholder 3">
            <a:extLst>
              <a:ext uri="{FF2B5EF4-FFF2-40B4-BE49-F238E27FC236}">
                <a16:creationId xmlns:a16="http://schemas.microsoft.com/office/drawing/2014/main" id="{1B2DB8AD-654B-47E3-B4D7-1E72BE4B92AA}"/>
              </a:ext>
            </a:extLst>
          </p:cNvPr>
          <p:cNvGraphicFramePr>
            <a:graphicFrameLocks noGrp="1"/>
          </p:cNvGraphicFramePr>
          <p:nvPr>
            <p:ph idx="1"/>
            <p:extLst>
              <p:ext uri="{D42A27DB-BD31-4B8C-83A1-F6EECF244321}">
                <p14:modId xmlns:p14="http://schemas.microsoft.com/office/powerpoint/2010/main" val="166438363"/>
              </p:ext>
            </p:extLst>
          </p:nvPr>
        </p:nvGraphicFramePr>
        <p:xfrm>
          <a:off x="838201" y="1554480"/>
          <a:ext cx="5050970" cy="26822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3F491B5-2184-7FB6-27B0-9467E19FD26B}"/>
              </a:ext>
            </a:extLst>
          </p:cNvPr>
          <p:cNvSpPr txBox="1"/>
          <p:nvPr/>
        </p:nvSpPr>
        <p:spPr>
          <a:xfrm>
            <a:off x="1045029" y="5214257"/>
            <a:ext cx="92746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Sales trend chart the month with the highest sales is  August(1220 sales) while the month with the lowest sales  November(783 sales).</a:t>
            </a:r>
          </a:p>
          <a:p>
            <a:pPr marL="285750" indent="-285750">
              <a:buFont typeface="Arial" panose="020B0604020202020204" pitchFamily="34" charset="0"/>
              <a:buChar char="•"/>
            </a:pPr>
            <a:r>
              <a:rPr lang="en-US" dirty="0"/>
              <a:t>Sales trend suggests seasonal influence or campaign effects.</a:t>
            </a:r>
          </a:p>
          <a:p>
            <a:pPr marL="285750" indent="-285750">
              <a:buFont typeface="Arial" panose="020B0604020202020204" pitchFamily="34" charset="0"/>
              <a:buChar char="•"/>
            </a:pPr>
            <a:r>
              <a:rPr lang="en-US" b="1" dirty="0"/>
              <a:t>Recommendation</a:t>
            </a:r>
            <a:r>
              <a:rPr lang="en-US" dirty="0"/>
              <a:t>: Launch promotions in low months and replicate August’s strategy.</a:t>
            </a:r>
          </a:p>
          <a:p>
            <a:pPr marL="285750" indent="-285750">
              <a:buFont typeface="Arial" panose="020B0604020202020204" pitchFamily="34" charset="0"/>
              <a:buChar char="•"/>
            </a:pPr>
            <a:endParaRPr lang="en-US" dirty="0"/>
          </a:p>
        </p:txBody>
      </p:sp>
      <p:graphicFrame>
        <p:nvGraphicFramePr>
          <p:cNvPr id="9" name="Chart 8">
            <a:extLst>
              <a:ext uri="{FF2B5EF4-FFF2-40B4-BE49-F238E27FC236}">
                <a16:creationId xmlns:a16="http://schemas.microsoft.com/office/drawing/2014/main" id="{570D16EA-114A-4468-A2F1-DEF7DFBE89FF}"/>
              </a:ext>
            </a:extLst>
          </p:cNvPr>
          <p:cNvGraphicFramePr>
            <a:graphicFrameLocks/>
          </p:cNvGraphicFramePr>
          <p:nvPr>
            <p:extLst>
              <p:ext uri="{D42A27DB-BD31-4B8C-83A1-F6EECF244321}">
                <p14:modId xmlns:p14="http://schemas.microsoft.com/office/powerpoint/2010/main" val="1195171472"/>
              </p:ext>
            </p:extLst>
          </p:nvPr>
        </p:nvGraphicFramePr>
        <p:xfrm>
          <a:off x="6281056" y="1077688"/>
          <a:ext cx="5464629" cy="32983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200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1844-4BB1-C324-2A0D-CAE212BA9CE3}"/>
              </a:ext>
            </a:extLst>
          </p:cNvPr>
          <p:cNvSpPr>
            <a:spLocks noGrp="1"/>
          </p:cNvSpPr>
          <p:nvPr>
            <p:ph type="title"/>
          </p:nvPr>
        </p:nvSpPr>
        <p:spPr>
          <a:xfrm>
            <a:off x="838200" y="365125"/>
            <a:ext cx="10515600" cy="793115"/>
          </a:xfrm>
        </p:spPr>
        <p:txBody>
          <a:bodyPr/>
          <a:lstStyle/>
          <a:p>
            <a:r>
              <a:rPr lang="en-US" b="1" dirty="0"/>
              <a:t>LOCATION BASED SALES PERFORMANCE</a:t>
            </a:r>
          </a:p>
        </p:txBody>
      </p:sp>
      <p:graphicFrame>
        <p:nvGraphicFramePr>
          <p:cNvPr id="7" name="Content Placeholder 6">
            <a:extLst>
              <a:ext uri="{FF2B5EF4-FFF2-40B4-BE49-F238E27FC236}">
                <a16:creationId xmlns:a16="http://schemas.microsoft.com/office/drawing/2014/main" id="{02AF5D97-6B47-4112-809F-CF0218C87612}"/>
              </a:ext>
            </a:extLst>
          </p:cNvPr>
          <p:cNvGraphicFramePr>
            <a:graphicFrameLocks noGrp="1"/>
          </p:cNvGraphicFramePr>
          <p:nvPr>
            <p:ph idx="1"/>
            <p:extLst>
              <p:ext uri="{D42A27DB-BD31-4B8C-83A1-F6EECF244321}">
                <p14:modId xmlns:p14="http://schemas.microsoft.com/office/powerpoint/2010/main" val="34933742"/>
              </p:ext>
            </p:extLst>
          </p:nvPr>
        </p:nvGraphicFramePr>
        <p:xfrm>
          <a:off x="838200" y="1087121"/>
          <a:ext cx="10119102"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1A5F945D-DF6E-61C0-45E2-DD2F376A4C89}"/>
              </a:ext>
            </a:extLst>
          </p:cNvPr>
          <p:cNvSpPr txBox="1"/>
          <p:nvPr/>
        </p:nvSpPr>
        <p:spPr>
          <a:xfrm>
            <a:off x="1371600" y="5322691"/>
            <a:ext cx="7620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Uptown creates the highest revenue ($3360) .</a:t>
            </a:r>
          </a:p>
          <a:p>
            <a:pPr marL="285750" indent="-285750">
              <a:buFont typeface="Arial" panose="020B0604020202020204" pitchFamily="34" charset="0"/>
              <a:buChar char="•"/>
            </a:pPr>
            <a:r>
              <a:rPr lang="en-US" dirty="0"/>
              <a:t>Airport location underperforms.</a:t>
            </a:r>
          </a:p>
          <a:p>
            <a:pPr marL="285750" indent="-285750">
              <a:buFont typeface="Arial" panose="020B0604020202020204" pitchFamily="34" charset="0"/>
              <a:buChar char="•"/>
            </a:pPr>
            <a:r>
              <a:rPr lang="en-US" b="1" dirty="0"/>
              <a:t>Recommendations: </a:t>
            </a:r>
            <a:r>
              <a:rPr lang="en-US" dirty="0"/>
              <a:t>Audit low performing branches and replicate successful layouts and strategies from Uptown.</a:t>
            </a:r>
          </a:p>
        </p:txBody>
      </p:sp>
    </p:spTree>
    <p:extLst>
      <p:ext uri="{BB962C8B-B14F-4D97-AF65-F5344CB8AC3E}">
        <p14:creationId xmlns:p14="http://schemas.microsoft.com/office/powerpoint/2010/main" val="226194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2DCD-1AB5-F33C-E1AE-C4A7709C7FE7}"/>
              </a:ext>
            </a:extLst>
          </p:cNvPr>
          <p:cNvSpPr>
            <a:spLocks noGrp="1"/>
          </p:cNvSpPr>
          <p:nvPr>
            <p:ph type="title"/>
          </p:nvPr>
        </p:nvSpPr>
        <p:spPr/>
        <p:txBody>
          <a:bodyPr/>
          <a:lstStyle/>
          <a:p>
            <a:r>
              <a:rPr lang="en-US" b="1" dirty="0"/>
              <a:t>CUSTOMER SPENDING</a:t>
            </a:r>
          </a:p>
        </p:txBody>
      </p:sp>
      <p:graphicFrame>
        <p:nvGraphicFramePr>
          <p:cNvPr id="4" name="Content Placeholder 3">
            <a:extLst>
              <a:ext uri="{FF2B5EF4-FFF2-40B4-BE49-F238E27FC236}">
                <a16:creationId xmlns:a16="http://schemas.microsoft.com/office/drawing/2014/main" id="{3D7F9D27-031A-4CAC-8E9A-ED305E3DD873}"/>
              </a:ext>
            </a:extLst>
          </p:cNvPr>
          <p:cNvGraphicFramePr>
            <a:graphicFrameLocks noGrp="1"/>
          </p:cNvGraphicFramePr>
          <p:nvPr>
            <p:ph idx="1"/>
            <p:extLst>
              <p:ext uri="{D42A27DB-BD31-4B8C-83A1-F6EECF244321}">
                <p14:modId xmlns:p14="http://schemas.microsoft.com/office/powerpoint/2010/main" val="2203872259"/>
              </p:ext>
            </p:extLst>
          </p:nvPr>
        </p:nvGraphicFramePr>
        <p:xfrm>
          <a:off x="838200" y="1825624"/>
          <a:ext cx="6074229" cy="421594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0E46C02-F06D-213E-550D-B66242F6D6D0}"/>
              </a:ext>
            </a:extLst>
          </p:cNvPr>
          <p:cNvSpPr txBox="1"/>
          <p:nvPr/>
        </p:nvSpPr>
        <p:spPr>
          <a:xfrm>
            <a:off x="7717971" y="1981200"/>
            <a:ext cx="414745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From the chart the Adult age category spends the most (33%).</a:t>
            </a:r>
          </a:p>
          <a:p>
            <a:pPr marL="285750" indent="-285750">
              <a:buFont typeface="Arial" panose="020B0604020202020204" pitchFamily="34" charset="0"/>
              <a:buChar char="•"/>
            </a:pPr>
            <a:r>
              <a:rPr lang="en-US" dirty="0"/>
              <a:t>Both the Adults and the Elders make over 60% of sales.</a:t>
            </a:r>
          </a:p>
          <a:p>
            <a:pPr marL="285750" indent="-285750">
              <a:buFont typeface="Arial" panose="020B0604020202020204" pitchFamily="34" charset="0"/>
              <a:buChar char="•"/>
            </a:pPr>
            <a:r>
              <a:rPr lang="en-US" b="1" dirty="0"/>
              <a:t>Recommendation:</a:t>
            </a:r>
            <a:r>
              <a:rPr lang="en-US" dirty="0"/>
              <a:t> Marketing tailored to loyalty programs and menu items (e.g., wellness-oriented beverages, senior discounts) should be encouraged while Youths should be engaged in youth-centric campaigns to increase engagement, and Student discounts should be provided.</a:t>
            </a:r>
          </a:p>
        </p:txBody>
      </p:sp>
    </p:spTree>
    <p:extLst>
      <p:ext uri="{BB962C8B-B14F-4D97-AF65-F5344CB8AC3E}">
        <p14:creationId xmlns:p14="http://schemas.microsoft.com/office/powerpoint/2010/main" val="130570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EE1C-A081-2C58-F41E-1ED51DAF292B}"/>
              </a:ext>
            </a:extLst>
          </p:cNvPr>
          <p:cNvSpPr>
            <a:spLocks noGrp="1"/>
          </p:cNvSpPr>
          <p:nvPr>
            <p:ph type="title"/>
          </p:nvPr>
        </p:nvSpPr>
        <p:spPr/>
        <p:txBody>
          <a:bodyPr/>
          <a:lstStyle/>
          <a:p>
            <a:r>
              <a:rPr lang="en-US" b="1" dirty="0"/>
              <a:t>STOCK MANAGEMENT</a:t>
            </a:r>
          </a:p>
        </p:txBody>
      </p:sp>
      <p:graphicFrame>
        <p:nvGraphicFramePr>
          <p:cNvPr id="4" name="Content Placeholder 3">
            <a:extLst>
              <a:ext uri="{FF2B5EF4-FFF2-40B4-BE49-F238E27FC236}">
                <a16:creationId xmlns:a16="http://schemas.microsoft.com/office/drawing/2014/main" id="{D5BBC66F-8290-43E3-90D7-7EF4B648006B}"/>
              </a:ext>
            </a:extLst>
          </p:cNvPr>
          <p:cNvGraphicFramePr>
            <a:graphicFrameLocks noGrp="1"/>
          </p:cNvGraphicFramePr>
          <p:nvPr>
            <p:ph idx="1"/>
            <p:extLst>
              <p:ext uri="{D42A27DB-BD31-4B8C-83A1-F6EECF244321}">
                <p14:modId xmlns:p14="http://schemas.microsoft.com/office/powerpoint/2010/main" val="4064509582"/>
              </p:ext>
            </p:extLst>
          </p:nvPr>
        </p:nvGraphicFramePr>
        <p:xfrm>
          <a:off x="838198" y="1436914"/>
          <a:ext cx="6520545" cy="345004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3F49F9D1-544D-6B00-8E73-5F824A048F11}"/>
              </a:ext>
            </a:extLst>
          </p:cNvPr>
          <p:cNvSpPr txBox="1"/>
          <p:nvPr/>
        </p:nvSpPr>
        <p:spPr>
          <a:xfrm>
            <a:off x="838200" y="5529943"/>
            <a:ext cx="108762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Milk, </a:t>
            </a:r>
            <a:r>
              <a:rPr lang="en-US" dirty="0" err="1"/>
              <a:t>Crossant</a:t>
            </a:r>
            <a:r>
              <a:rPr lang="en-US" dirty="0"/>
              <a:t> Dough, Iced Tea Bag, and Muffin Mix are significantly below the ideal stock levels, indicating potential stock out. Conversely, Coffee Beans, Sandwich Bread, Sugar, and Lemon have higher current stock than the ideal stock, suggesting overstocking.</a:t>
            </a:r>
          </a:p>
          <a:p>
            <a:pPr marL="285750" indent="-285750">
              <a:buFont typeface="Arial" panose="020B0604020202020204" pitchFamily="34" charset="0"/>
              <a:buChar char="•"/>
            </a:pPr>
            <a:r>
              <a:rPr lang="en-US" b="1" dirty="0"/>
              <a:t>Recommendation:</a:t>
            </a:r>
            <a:r>
              <a:rPr lang="en-US" dirty="0"/>
              <a:t> Reduce wastage and review storage or usage rates. Refine the forecasting model for ingredients with low turnover.</a:t>
            </a:r>
          </a:p>
          <a:p>
            <a:pPr marL="285750" indent="-285750">
              <a:buFont typeface="Arial" panose="020B0604020202020204" pitchFamily="34" charset="0"/>
              <a:buChar char="•"/>
            </a:pPr>
            <a:endParaRPr lang="en-US" dirty="0"/>
          </a:p>
        </p:txBody>
      </p:sp>
      <p:graphicFrame>
        <p:nvGraphicFramePr>
          <p:cNvPr id="3" name="Chart 2">
            <a:extLst>
              <a:ext uri="{FF2B5EF4-FFF2-40B4-BE49-F238E27FC236}">
                <a16:creationId xmlns:a16="http://schemas.microsoft.com/office/drawing/2014/main" id="{5B1CE84A-105A-42C1-B8A3-76EA81D1886E}"/>
              </a:ext>
            </a:extLst>
          </p:cNvPr>
          <p:cNvGraphicFramePr>
            <a:graphicFrameLocks/>
          </p:cNvGraphicFramePr>
          <p:nvPr>
            <p:extLst>
              <p:ext uri="{D42A27DB-BD31-4B8C-83A1-F6EECF244321}">
                <p14:modId xmlns:p14="http://schemas.microsoft.com/office/powerpoint/2010/main" val="1175934356"/>
              </p:ext>
            </p:extLst>
          </p:nvPr>
        </p:nvGraphicFramePr>
        <p:xfrm>
          <a:off x="7268705" y="1436914"/>
          <a:ext cx="4313694" cy="33160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0779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7172-1D89-076B-A974-DDF8D710EBF5}"/>
              </a:ext>
            </a:extLst>
          </p:cNvPr>
          <p:cNvSpPr>
            <a:spLocks noGrp="1"/>
          </p:cNvSpPr>
          <p:nvPr>
            <p:ph type="title"/>
          </p:nvPr>
        </p:nvSpPr>
        <p:spPr>
          <a:xfrm>
            <a:off x="838200" y="365125"/>
            <a:ext cx="10515600" cy="690789"/>
          </a:xfrm>
        </p:spPr>
        <p:txBody>
          <a:bodyPr>
            <a:normAutofit/>
          </a:bodyPr>
          <a:lstStyle/>
          <a:p>
            <a:r>
              <a:rPr lang="en-US" b="1" dirty="0"/>
              <a:t>EMPLOYEE PERFORMANCE</a:t>
            </a:r>
          </a:p>
        </p:txBody>
      </p:sp>
      <p:graphicFrame>
        <p:nvGraphicFramePr>
          <p:cNvPr id="4" name="Content Placeholder 3">
            <a:extLst>
              <a:ext uri="{FF2B5EF4-FFF2-40B4-BE49-F238E27FC236}">
                <a16:creationId xmlns:a16="http://schemas.microsoft.com/office/drawing/2014/main" id="{20139B62-4D2F-4C26-A4D9-A05B2ED8E7CA}"/>
              </a:ext>
            </a:extLst>
          </p:cNvPr>
          <p:cNvGraphicFramePr>
            <a:graphicFrameLocks noGrp="1"/>
          </p:cNvGraphicFramePr>
          <p:nvPr>
            <p:ph idx="1"/>
            <p:extLst>
              <p:ext uri="{D42A27DB-BD31-4B8C-83A1-F6EECF244321}">
                <p14:modId xmlns:p14="http://schemas.microsoft.com/office/powerpoint/2010/main" val="1645138038"/>
              </p:ext>
            </p:extLst>
          </p:nvPr>
        </p:nvGraphicFramePr>
        <p:xfrm>
          <a:off x="838200" y="1186543"/>
          <a:ext cx="5257800" cy="4093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13DC88-E1B1-405C-9D83-E649A8A0AAA9}"/>
              </a:ext>
            </a:extLst>
          </p:cNvPr>
          <p:cNvGraphicFramePr>
            <a:graphicFrameLocks/>
          </p:cNvGraphicFramePr>
          <p:nvPr>
            <p:extLst>
              <p:ext uri="{D42A27DB-BD31-4B8C-83A1-F6EECF244321}">
                <p14:modId xmlns:p14="http://schemas.microsoft.com/office/powerpoint/2010/main" val="3706443511"/>
              </p:ext>
            </p:extLst>
          </p:nvPr>
        </p:nvGraphicFramePr>
        <p:xfrm>
          <a:off x="6008914" y="1295401"/>
          <a:ext cx="5257800" cy="411479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98C88DA-8167-0579-FC52-8592EAD729AE}"/>
              </a:ext>
            </a:extLst>
          </p:cNvPr>
          <p:cNvSpPr txBox="1"/>
          <p:nvPr/>
        </p:nvSpPr>
        <p:spPr>
          <a:xfrm flipH="1">
            <a:off x="1632531" y="5410200"/>
            <a:ext cx="863269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 Megan White and Elizabeth Johnson are top performers, while Olivia  King and Robert Scott are the least performing employees.</a:t>
            </a:r>
          </a:p>
          <a:p>
            <a:pPr marL="285750" indent="-285750">
              <a:buFont typeface="Arial" panose="020B0604020202020204" pitchFamily="34" charset="0"/>
              <a:buChar char="•"/>
            </a:pPr>
            <a:r>
              <a:rPr lang="en-US" dirty="0"/>
              <a:t> </a:t>
            </a:r>
            <a:r>
              <a:rPr lang="en-US" b="1" dirty="0"/>
              <a:t>Recommendation</a:t>
            </a:r>
            <a:r>
              <a:rPr lang="en-US" dirty="0"/>
              <a:t>: Reward high performers with incentives such as a salary increase and promotion, while the low performers require training or reassignment of their job roles.</a:t>
            </a:r>
          </a:p>
        </p:txBody>
      </p:sp>
    </p:spTree>
    <p:extLst>
      <p:ext uri="{BB962C8B-B14F-4D97-AF65-F5344CB8AC3E}">
        <p14:creationId xmlns:p14="http://schemas.microsoft.com/office/powerpoint/2010/main" val="41118854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1081</TotalTime>
  <Words>783</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Century Gothic</vt:lpstr>
      <vt:lpstr>Georgia</vt:lpstr>
      <vt:lpstr>Wingdings 3</vt:lpstr>
      <vt:lpstr>Wisp</vt:lpstr>
      <vt:lpstr>CAPSTONE PROJECT  Business Insights &amp; Strategic Recommendations for Café Harmony.</vt:lpstr>
      <vt:lpstr>BUSINESS OVERVIEW</vt:lpstr>
      <vt:lpstr> AIM OF THE PROJECT</vt:lpstr>
      <vt:lpstr>PERFORMANCE DASHBOARD</vt:lpstr>
      <vt:lpstr>MENU PERFORMANCE</vt:lpstr>
      <vt:lpstr>LOCATION BASED SALES PERFORMANCE</vt:lpstr>
      <vt:lpstr>CUSTOMER SPENDING</vt:lpstr>
      <vt:lpstr>STOCK MANAGEMENT</vt:lpstr>
      <vt:lpstr>EMPLOYEE PERFORMANCE</vt:lpstr>
      <vt:lpstr>CUSTOMER RATING</vt:lpstr>
      <vt:lpstr>OPERATIONAL RECOMMENDATIONS </vt:lpstr>
      <vt:lpstr>CUSTOMER AND PRODUCT STRATEGY</vt:lpstr>
      <vt:lpstr>EMPLOYEES AND CUSTOMER EXPERIENCE</vt:lpstr>
      <vt:lpstr>SUMMARY OF KEY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Olubowale Salisu</dc:creator>
  <cp:lastModifiedBy>Olubowale Salisu</cp:lastModifiedBy>
  <cp:revision>11</cp:revision>
  <dcterms:created xsi:type="dcterms:W3CDTF">2025-05-10T00:57:51Z</dcterms:created>
  <dcterms:modified xsi:type="dcterms:W3CDTF">2025-05-15T01:32:16Z</dcterms:modified>
</cp:coreProperties>
</file>