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7" r:id="rId6"/>
    <p:sldId id="259" r:id="rId7"/>
    <p:sldId id="265" r:id="rId8"/>
    <p:sldId id="261" r:id="rId9"/>
    <p:sldId id="262" r:id="rId10"/>
    <p:sldId id="263" r:id="rId11"/>
  </p:sldIdLst>
  <p:sldSz cx="18288000" cy="10287000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Bold" panose="00000800000000000000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Bold" panose="020000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95" autoAdjust="0"/>
  </p:normalViewPr>
  <p:slideViewPr>
    <p:cSldViewPr>
      <p:cViewPr varScale="1">
        <p:scale>
          <a:sx n="33" d="100"/>
          <a:sy n="33" d="100"/>
        </p:scale>
        <p:origin x="946" y="2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5"/>
    </p:cViewPr>
  </p:sorterViewPr>
  <p:notesViewPr>
    <p:cSldViewPr>
      <p:cViewPr varScale="1">
        <p:scale>
          <a:sx n="97" d="100"/>
          <a:sy n="97" d="100"/>
        </p:scale>
        <p:origin x="4008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2253D-AD78-4323-8135-54DA7D041C4A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FEDDD-8442-4223-AD90-B2CE31B9E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9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FEDDD-8442-4223-AD90-B2CE31B9E7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g_O_notation#Extensions_to_the_Bachmann%E2%80%93Landau_no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872211" y="-277646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67131" y="3714421"/>
            <a:ext cx="10072534" cy="334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68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CE3D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Prime numbers and cryptosystems</a:t>
            </a:r>
            <a:endParaRPr lang="en-US" sz="9905" b="1" dirty="0">
              <a:solidFill>
                <a:srgbClr val="CE3DF5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67131" y="7227854"/>
            <a:ext cx="7173539" cy="554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Presented by Fawaz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36575" y="3051011"/>
            <a:ext cx="10214850" cy="594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620"/>
              </a:lnSpc>
              <a:spcBef>
                <a:spcPct val="0"/>
              </a:spcBef>
            </a:pPr>
            <a:r>
              <a:rPr lang="en-US" sz="13850" b="1" u="none" strike="noStrike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  <a:p>
            <a:pPr marL="0" lvl="0" indent="0" algn="ctr">
              <a:lnSpc>
                <a:spcPts val="16620"/>
              </a:lnSpc>
              <a:spcBef>
                <a:spcPct val="0"/>
              </a:spcBef>
            </a:pPr>
            <a:r>
              <a:rPr lang="en-US" sz="13850" b="1" u="none" strike="noStrike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you</a:t>
            </a:r>
          </a:p>
          <a:p>
            <a:pPr marL="0" lvl="0" indent="0" algn="ctr">
              <a:lnSpc>
                <a:spcPts val="16620"/>
              </a:lnSpc>
              <a:spcBef>
                <a:spcPct val="0"/>
              </a:spcBef>
            </a:pPr>
            <a:r>
              <a:rPr lang="en-US" sz="2800" b="1" u="none" strike="noStrike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19200" y="-14054260"/>
            <a:ext cx="14173200" cy="23048180"/>
            <a:chOff x="0" y="-47625"/>
            <a:chExt cx="3571786" cy="6000169"/>
          </a:xfrm>
        </p:grpSpPr>
        <p:sp>
          <p:nvSpPr>
            <p:cNvPr id="4" name="Freeform 4"/>
            <p:cNvSpPr/>
            <p:nvPr/>
          </p:nvSpPr>
          <p:spPr>
            <a:xfrm>
              <a:off x="559814" y="4396246"/>
              <a:ext cx="3011972" cy="1556298"/>
            </a:xfrm>
            <a:custGeom>
              <a:avLst/>
              <a:gdLst/>
              <a:ahLst/>
              <a:cxnLst/>
              <a:rect l="l" t="t" r="r" b="b"/>
              <a:pathLst>
                <a:path w="3011972" h="1556298">
                  <a:moveTo>
                    <a:pt x="0" y="0"/>
                  </a:moveTo>
                  <a:lnTo>
                    <a:pt x="3011972" y="0"/>
                  </a:lnTo>
                  <a:lnTo>
                    <a:pt x="3011972" y="1556298"/>
                  </a:lnTo>
                  <a:lnTo>
                    <a:pt x="0" y="155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r>
                <a:rPr lang="en-GB" dirty="0"/>
                <a:t>   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011972" cy="16039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37398" y="3221086"/>
            <a:ext cx="8397219" cy="124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76"/>
              </a:lnSpc>
              <a:spcBef>
                <a:spcPct val="0"/>
              </a:spcBef>
            </a:pPr>
            <a:r>
              <a:rPr lang="en-US" sz="7340" b="1" u="none" strike="noStrike" dirty="0">
                <a:solidFill>
                  <a:srgbClr val="CE3D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12403" y="4753324"/>
            <a:ext cx="7195263" cy="1460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Prime numbers are extremely unique numbers.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They are the building blocks of all integers, there is no predictable pattern to their distribution.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Due to their properties their used in cryptosystems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20400" y="5127319"/>
            <a:ext cx="4953000" cy="2204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Primes are used in several cryptosystem protocols, Diffie-Hellman key exchange, </a:t>
            </a:r>
            <a:r>
              <a:rPr lang="en-US" sz="2093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ElGamal</a:t>
            </a: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encryption, etc.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But we will be focusing on RSA today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5850" y="6500051"/>
            <a:ext cx="7195263" cy="1460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Prime numbers are unique and difficult to find at larger integers.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Unique and difficult to find/understand are properties which are ideal in cryptosystem protocols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18288000" cy="1874361"/>
            <a:chOff x="0" y="0"/>
            <a:chExt cx="9414331" cy="9648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9580335" y="4639024"/>
            <a:ext cx="0" cy="38433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380888" y="1839789"/>
            <a:ext cx="5890717" cy="1251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276"/>
              </a:lnSpc>
              <a:spcBef>
                <a:spcPct val="0"/>
              </a:spcBef>
            </a:pPr>
            <a:r>
              <a:rPr lang="en-US" sz="7340" b="1" dirty="0">
                <a:solidFill>
                  <a:srgbClr val="CE3D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RSA</a:t>
            </a:r>
            <a:endParaRPr lang="en-US" sz="7340" b="1" u="none" strike="noStrike" dirty="0">
              <a:solidFill>
                <a:srgbClr val="CE3DF5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125183" y="3376826"/>
            <a:ext cx="4061072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40"/>
              </a:lnSpc>
              <a:spcBef>
                <a:spcPct val="0"/>
              </a:spcBef>
            </a:pPr>
            <a:r>
              <a:rPr lang="en-US" sz="2700" b="1" dirty="0">
                <a:solidFill>
                  <a:srgbClr val="CE3D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it 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125184" y="6662489"/>
            <a:ext cx="4061072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40"/>
              </a:lnSpc>
              <a:spcBef>
                <a:spcPct val="0"/>
              </a:spcBef>
            </a:pPr>
            <a:r>
              <a:rPr lang="en-US" sz="2700" b="1" dirty="0">
                <a:solidFill>
                  <a:srgbClr val="CE3D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its used for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201400" y="3894205"/>
            <a:ext cx="5010141" cy="2397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69"/>
              </a:lnSpc>
              <a:spcBef>
                <a:spcPct val="0"/>
              </a:spcBef>
            </a:pPr>
            <a:r>
              <a:rPr lang="en-US" sz="1906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RSA (Rivest-Shamir-Adleman)</a:t>
            </a:r>
            <a:r>
              <a:rPr lang="en-GB" sz="1906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is one of the most widely used public-key cryptographic systems.</a:t>
            </a:r>
          </a:p>
          <a:p>
            <a:pPr marL="0" lvl="0" indent="0" algn="r">
              <a:lnSpc>
                <a:spcPts val="2669"/>
              </a:lnSpc>
              <a:spcBef>
                <a:spcPct val="0"/>
              </a:spcBef>
            </a:pPr>
            <a:r>
              <a:rPr lang="en-GB" sz="1906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It enables secure data transmission by relying on the properties of primes and the difficulty in factoring a large prime</a:t>
            </a:r>
          </a:p>
          <a:p>
            <a:pPr marL="0" lvl="0" indent="0" algn="r">
              <a:lnSpc>
                <a:spcPts val="2669"/>
              </a:lnSpc>
              <a:spcBef>
                <a:spcPct val="0"/>
              </a:spcBef>
            </a:pPr>
            <a:r>
              <a:rPr lang="en-US" sz="1906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7368083"/>
            <a:ext cx="8434945" cy="2918917"/>
            <a:chOff x="0" y="0"/>
            <a:chExt cx="2137108" cy="3277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37108" cy="327783"/>
            </a:xfrm>
            <a:custGeom>
              <a:avLst/>
              <a:gdLst/>
              <a:ahLst/>
              <a:cxnLst/>
              <a:rect l="l" t="t" r="r" b="b"/>
              <a:pathLst>
                <a:path w="2137108" h="327783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137108" cy="365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209" y="-1"/>
            <a:ext cx="8434945" cy="2918917"/>
            <a:chOff x="0" y="0"/>
            <a:chExt cx="2137108" cy="3277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37108" cy="327783"/>
            </a:xfrm>
            <a:custGeom>
              <a:avLst/>
              <a:gdLst/>
              <a:ahLst/>
              <a:cxnLst/>
              <a:rect l="l" t="t" r="r" b="b"/>
              <a:pathLst>
                <a:path w="2137108" h="327783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137108" cy="365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90764" y="7195889"/>
            <a:ext cx="5180841" cy="2397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69"/>
              </a:lnSpc>
              <a:spcBef>
                <a:spcPct val="0"/>
              </a:spcBef>
            </a:pPr>
            <a:r>
              <a:rPr lang="en-GB" sz="1906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RSA encryption is used to provide authenticity for internet messaging.</a:t>
            </a:r>
          </a:p>
          <a:p>
            <a:pPr marL="0" lvl="0" indent="0" algn="r">
              <a:lnSpc>
                <a:spcPts val="2669"/>
              </a:lnSpc>
              <a:spcBef>
                <a:spcPct val="0"/>
              </a:spcBef>
            </a:pPr>
            <a:r>
              <a:rPr lang="en-GB" sz="1906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It has applications in digital signatures, secure communication protocols (like SSH and HTTPS), encrypting email messages, virtual private networks, and software protection</a:t>
            </a:r>
            <a:r>
              <a:rPr lang="en-US" sz="1906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352154" y="6698183"/>
            <a:ext cx="373881" cy="37388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352154" y="3359300"/>
            <a:ext cx="373881" cy="37388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21" name="Picture 20" descr="Close-up of several hexagons with red text&#10;&#10;Description automatically generated">
            <a:extLst>
              <a:ext uri="{FF2B5EF4-FFF2-40B4-BE49-F238E27FC236}">
                <a16:creationId xmlns:a16="http://schemas.microsoft.com/office/drawing/2014/main" id="{ED5655CF-F6B0-82D8-9AB8-3D8775E1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07" y="2753183"/>
            <a:ext cx="8492652" cy="4780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51465" y="-2544328"/>
            <a:ext cx="9898854" cy="8599630"/>
          </a:xfrm>
          <a:custGeom>
            <a:avLst/>
            <a:gdLst/>
            <a:ahLst/>
            <a:cxnLst/>
            <a:rect l="l" t="t" r="r" b="b"/>
            <a:pathLst>
              <a:path w="9898854" h="8599630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686971" y="364911"/>
            <a:ext cx="8525731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 b="1" u="none" strike="noStrike" dirty="0">
                <a:solidFill>
                  <a:srgbClr val="CE3D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RSA works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7200" y="1493425"/>
            <a:ext cx="10223546" cy="10758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N=</a:t>
            </a:r>
            <a:r>
              <a:rPr lang="en-US" sz="2093" b="1" u="none" strike="noStrike" dirty="0" err="1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pq</a:t>
            </a:r>
            <a:r>
              <a:rPr lang="en-US" sz="2093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lang="en-US" sz="2093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2093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are large primes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b="1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T=(p-1)(q-1)  </a:t>
            </a: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-US" sz="2093" b="1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is the Euler totient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Choose 2 integ</a:t>
            </a: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ers e and d where </a:t>
            </a:r>
            <a:r>
              <a:rPr lang="en-US" sz="2093" b="1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e*d mod T = 1</a:t>
            </a: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, e must be an odd number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Pub</a:t>
            </a: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lic key </a:t>
            </a:r>
            <a:r>
              <a:rPr lang="en-US" sz="2093" b="1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P=(</a:t>
            </a:r>
            <a:r>
              <a:rPr lang="en-US" sz="2093" b="1" dirty="0" err="1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e,N</a:t>
            </a:r>
            <a:r>
              <a:rPr lang="en-US" sz="2093" b="1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and secret key </a:t>
            </a:r>
            <a:r>
              <a:rPr lang="en-US" sz="2093" b="1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S=(</a:t>
            </a:r>
            <a:r>
              <a:rPr lang="en-US" sz="2093" b="1" dirty="0" err="1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d,N</a:t>
            </a:r>
            <a:r>
              <a:rPr lang="en-US" sz="2093" b="1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Encrypted message </a:t>
            </a:r>
            <a:r>
              <a:rPr lang="en-US" sz="2093" b="1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C = </a:t>
            </a:r>
            <a:r>
              <a:rPr lang="en-GB" sz="2400" b="1" dirty="0">
                <a:solidFill>
                  <a:srgbClr val="CE3DF5"/>
                </a:solidFill>
              </a:rPr>
              <a:t>M</a:t>
            </a:r>
            <a:r>
              <a:rPr lang="en-GB" sz="2400" b="1" baseline="30000" dirty="0">
                <a:solidFill>
                  <a:srgbClr val="CE3DF5"/>
                </a:solidFill>
              </a:rPr>
              <a:t>e </a:t>
            </a:r>
            <a:r>
              <a:rPr lang="en-GB" sz="2400" b="1" dirty="0">
                <a:solidFill>
                  <a:srgbClr val="CE3DF5"/>
                </a:solidFill>
              </a:rPr>
              <a:t>mod N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Message </a:t>
            </a:r>
            <a:r>
              <a:rPr lang="en-US" sz="2093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M= C</a:t>
            </a:r>
            <a:r>
              <a:rPr lang="en-US" sz="2093" b="1" u="none" strike="noStrike" baseline="30000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2093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 mod N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endParaRPr lang="en-US" sz="2093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For exa</a:t>
            </a: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mple;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Let A=1 and B=2 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Lets take a letter B to encrypt and decrypt. M=2 (message)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Let our primes be p=2 and q = 5. for simplicity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N=1</a:t>
            </a: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0, 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T= 4 , </a:t>
            </a: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 could be 3 and d = 7 as  3 * 7 mod 4 = 1 </a:t>
            </a:r>
            <a:endParaRPr lang="en-US" sz="2093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So keys, 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 = (3,10) and S = (7,10)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To encrypt message M=2</a:t>
            </a:r>
            <a:endParaRPr lang="en-US" sz="2093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0" dirty="0">
                <a:solidFill>
                  <a:srgbClr val="10101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 = </a:t>
            </a:r>
            <a:r>
              <a:rPr lang="en-GB" sz="2090" dirty="0">
                <a:latin typeface="Montserrat" panose="00000500000000000000" pitchFamily="2" charset="0"/>
              </a:rPr>
              <a:t>M</a:t>
            </a:r>
            <a:r>
              <a:rPr lang="en-GB" sz="2090" baseline="30000" dirty="0">
                <a:latin typeface="Montserrat" panose="00000500000000000000" pitchFamily="2" charset="0"/>
              </a:rPr>
              <a:t>e </a:t>
            </a:r>
            <a:r>
              <a:rPr lang="en-GB" sz="2090" dirty="0">
                <a:latin typeface="Montserrat" panose="00000500000000000000" pitchFamily="2" charset="0"/>
              </a:rPr>
              <a:t>mod N = 2</a:t>
            </a:r>
            <a:r>
              <a:rPr lang="en-GB" sz="2090" baseline="30000" dirty="0">
                <a:latin typeface="Montserrat" panose="00000500000000000000" pitchFamily="2" charset="0"/>
              </a:rPr>
              <a:t> 3 </a:t>
            </a:r>
            <a:r>
              <a:rPr lang="en-GB" sz="2090" dirty="0">
                <a:latin typeface="Montserrat" panose="00000500000000000000" pitchFamily="2" charset="0"/>
              </a:rPr>
              <a:t>mod 10 = 8 mod 10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GB" sz="2090" dirty="0">
                <a:latin typeface="Montserrat" panose="00000500000000000000" pitchFamily="2" charset="0"/>
              </a:rPr>
              <a:t>C = 8, which is the letter H.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GB" sz="2090" dirty="0">
                <a:latin typeface="Montserrat" panose="00000500000000000000" pitchFamily="2" charset="0"/>
              </a:rPr>
              <a:t>So if an authorised person wants to decrypt the message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00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M= C</a:t>
            </a:r>
            <a:r>
              <a:rPr lang="en-US" sz="2000" u="none" strike="noStrike" baseline="30000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2000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mod N , 8 </a:t>
            </a:r>
            <a:r>
              <a:rPr lang="en-US" sz="2000" u="none" strike="noStrike" baseline="30000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7 </a:t>
            </a:r>
            <a:r>
              <a:rPr lang="en-US" sz="2000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mod 10 = 2097152 mod 10,  2 mod 10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GB" sz="2090" dirty="0">
                <a:latin typeface="Montserrat" panose="00000500000000000000" pitchFamily="2" charset="0"/>
              </a:rPr>
              <a:t>M= 2,which is the letter B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GB" sz="2090" dirty="0">
                <a:latin typeface="Montserrat" panose="00000500000000000000" pitchFamily="2" charset="0"/>
              </a:rPr>
              <a:t>This is how it works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endParaRPr lang="en-US" sz="2093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endParaRPr lang="en-US" sz="2093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endParaRPr lang="en-US" sz="2093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endParaRPr lang="en-US" sz="2093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endParaRPr lang="en-US" sz="2093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endParaRPr lang="en-US" sz="2093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endParaRPr lang="en-US" sz="2093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D7281-28DD-81D8-FFA2-FBF86C81DA85}"/>
              </a:ext>
            </a:extLst>
          </p:cNvPr>
          <p:cNvSpPr txBox="1"/>
          <p:nvPr/>
        </p:nvSpPr>
        <p:spPr>
          <a:xfrm>
            <a:off x="11051465" y="7348695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CE3DF5"/>
                </a:solidFill>
                <a:latin typeface="Montserrat" panose="00000500000000000000" pitchFamily="2" charset="0"/>
              </a:rPr>
              <a:t>It may not seem too complex. But the hard part is yet to come</a:t>
            </a:r>
            <a:endParaRPr lang="en-GB" sz="3200" dirty="0">
              <a:solidFill>
                <a:srgbClr val="CE3DF5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rot="-1898322">
            <a:off x="14747616" y="6624975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1898322">
            <a:off x="-4683383" y="-573821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4343400" y="-342900"/>
            <a:ext cx="10515600" cy="1341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4400" b="1" dirty="0">
                <a:solidFill>
                  <a:srgbClr val="CE3D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can you tell which is a prime?</a:t>
            </a:r>
            <a:endParaRPr lang="en-US" sz="10424" b="1" dirty="0">
              <a:solidFill>
                <a:srgbClr val="CE3DF5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C3A4FCD-DC77-070A-18FE-9CFAC483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2032457"/>
            <a:ext cx="16383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rgbClr val="CE3DF5"/>
                </a:solidFill>
                <a:latin typeface="Montserrat" panose="00000500000000000000" pitchFamily="2" charset="0"/>
              </a:rPr>
              <a:t>What about this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E3DF5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2519590847565789349402718324004839857142928212620403202777713783604366202070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7595556264018525880784406918290641249515082189298559149176184502808489120072</a:t>
            </a:r>
            <a:endParaRPr lang="en-US" altLang="en-US" sz="2800" dirty="0"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8449926873928072877767359714183472702618963750149718246911650776133798590957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0009733045974880842840179742910064245869181719511874612151517265463228221686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9987549182422433637259085141865462043576798423387184774447920739934236584823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8242811981638150106748104516603773060562016196762561338441436038339044149526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3443219011465754445417842402092461651572335077870774981712577246796292638635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637328991215483143816789988504044536402352738195137863656439121201039712282212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0720357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C44CE-3B18-6B83-21CF-797FCA990EC9}"/>
              </a:ext>
            </a:extLst>
          </p:cNvPr>
          <p:cNvSpPr txBox="1"/>
          <p:nvPr/>
        </p:nvSpPr>
        <p:spPr>
          <a:xfrm>
            <a:off x="510540" y="6119790"/>
            <a:ext cx="12801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Montserrat" panose="00000500000000000000" pitchFamily="2" charset="0"/>
            </a:endParaRPr>
          </a:p>
          <a:p>
            <a:r>
              <a:rPr lang="en-GB" sz="2800" dirty="0">
                <a:latin typeface="Montserrat" panose="00000500000000000000" pitchFamily="2" charset="0"/>
              </a:rPr>
              <a:t>Well it is not a prime, but it is the product of two primes. Meaning it’s a suitable </a:t>
            </a:r>
            <a:r>
              <a:rPr lang="en-GB" sz="2800" dirty="0">
                <a:solidFill>
                  <a:srgbClr val="CE3DF5"/>
                </a:solidFill>
                <a:latin typeface="Montserrat" panose="00000500000000000000" pitchFamily="2" charset="0"/>
              </a:rPr>
              <a:t>N</a:t>
            </a:r>
            <a:r>
              <a:rPr lang="en-GB" sz="2800" dirty="0">
                <a:latin typeface="Montserrat" panose="00000500000000000000" pitchFamily="2" charset="0"/>
              </a:rPr>
              <a:t> for RSA encryption.</a:t>
            </a:r>
          </a:p>
          <a:p>
            <a:r>
              <a:rPr lang="en-GB" sz="2800" dirty="0">
                <a:latin typeface="Montserrat" panose="00000500000000000000" pitchFamily="2" charset="0"/>
              </a:rPr>
              <a:t>It’s a 2048 bit number which is the standard for RSA.</a:t>
            </a:r>
          </a:p>
          <a:p>
            <a:r>
              <a:rPr lang="en-GB" sz="2800" dirty="0">
                <a:latin typeface="Montserrat" panose="00000500000000000000" pitchFamily="2" charset="0"/>
              </a:rPr>
              <a:t>This number is so large that till this day no one knows the factors, and there's a $200,000 prize for who finds it first.</a:t>
            </a:r>
          </a:p>
          <a:p>
            <a:r>
              <a:rPr lang="en-GB" sz="2800" dirty="0">
                <a:latin typeface="Montserrat" panose="00000500000000000000" pitchFamily="2" charset="0"/>
              </a:rPr>
              <a:t>RSA is  secure by being infeasibly computable within a realistic time frame</a:t>
            </a:r>
          </a:p>
          <a:p>
            <a:r>
              <a:rPr lang="en-GB" sz="2800" dirty="0">
                <a:latin typeface="Montserrat" panose="00000500000000000000" pitchFamily="2" charset="0"/>
              </a:rPr>
              <a:t>But how can you tell if such a large number is a prime.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E8B00-FD10-0CF6-780E-274DF6B1A1D2}"/>
              </a:ext>
            </a:extLst>
          </p:cNvPr>
          <p:cNvSpPr txBox="1"/>
          <p:nvPr/>
        </p:nvSpPr>
        <p:spPr>
          <a:xfrm>
            <a:off x="3429000" y="1409700"/>
            <a:ext cx="222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174B4-F775-F058-EE66-549CE9EA1664}"/>
              </a:ext>
            </a:extLst>
          </p:cNvPr>
          <p:cNvSpPr txBox="1"/>
          <p:nvPr/>
        </p:nvSpPr>
        <p:spPr>
          <a:xfrm>
            <a:off x="6705600" y="1437620"/>
            <a:ext cx="222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6F3BA-22BE-02FD-ADA8-23F6BCF352C5}"/>
              </a:ext>
            </a:extLst>
          </p:cNvPr>
          <p:cNvSpPr txBox="1"/>
          <p:nvPr/>
        </p:nvSpPr>
        <p:spPr>
          <a:xfrm>
            <a:off x="10384134" y="1409700"/>
            <a:ext cx="222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327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2A46F1-7355-4ED6-9D6C-360B20F7B1A0}"/>
              </a:ext>
            </a:extLst>
          </p:cNvPr>
          <p:cNvSpPr txBox="1"/>
          <p:nvPr/>
        </p:nvSpPr>
        <p:spPr>
          <a:xfrm>
            <a:off x="13960762" y="1409700"/>
            <a:ext cx="222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5303</a:t>
            </a:r>
            <a:endParaRPr lang="en-GB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536833">
            <a:off x="-4428213" y="-2916505"/>
            <a:ext cx="9627545" cy="9651674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7390681" y="2476500"/>
            <a:ext cx="3024888" cy="529127"/>
            <a:chOff x="0" y="0"/>
            <a:chExt cx="1281756" cy="2242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What is it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90681" y="4582380"/>
            <a:ext cx="3024888" cy="529127"/>
            <a:chOff x="0" y="0"/>
            <a:chExt cx="1281756" cy="2242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Fermat’s test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75441" y="7448499"/>
            <a:ext cx="3024888" cy="529127"/>
            <a:chOff x="0" y="0"/>
            <a:chExt cx="1281756" cy="22421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Miller-Rabin test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390681" y="1311725"/>
            <a:ext cx="8535119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1" dirty="0">
                <a:solidFill>
                  <a:srgbClr val="CE3D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Primality testing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54105" y="3066630"/>
            <a:ext cx="7585377" cy="1259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10"/>
              </a:lnSpc>
              <a:spcBef>
                <a:spcPct val="0"/>
              </a:spcBef>
            </a:pPr>
            <a:r>
              <a:rPr lang="en-GB" sz="17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Primality testing is the process of determining whether a given number is a prime. At advanced levels this is based on probability. Since cycling through every odd number for its factors will take years at 200 bits not to talk of 2000 bits. </a:t>
            </a:r>
            <a:r>
              <a:rPr lang="en-GB" sz="17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Here are some tests</a:t>
            </a:r>
            <a:endParaRPr lang="en-US" sz="1793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390681" y="5171598"/>
            <a:ext cx="8306519" cy="2541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510"/>
              </a:lnSpc>
              <a:spcBef>
                <a:spcPct val="0"/>
              </a:spcBef>
            </a:pPr>
            <a:r>
              <a:rPr lang="en-GB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If n is a prime number and </a:t>
            </a:r>
            <a:r>
              <a:rPr lang="en-GB" i="1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GB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is any integer such that 1&lt;a&lt;n, then</a:t>
            </a:r>
          </a:p>
          <a:p>
            <a:pPr marL="0" lvl="0" indent="0" algn="ctr">
              <a:lnSpc>
                <a:spcPts val="2510"/>
              </a:lnSpc>
              <a:spcBef>
                <a:spcPct val="0"/>
              </a:spcBef>
            </a:pPr>
            <a:r>
              <a:rPr lang="en-GB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     𝑎</a:t>
            </a:r>
            <a:r>
              <a:rPr lang="en-GB" b="1" u="none" strike="noStrike" baseline="30000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𝑛−1 </a:t>
            </a:r>
            <a:r>
              <a:rPr lang="en-GB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≡ 1 ( mod n).</a:t>
            </a:r>
          </a:p>
          <a:p>
            <a:pPr marL="0" lvl="0" indent="0" algn="l">
              <a:lnSpc>
                <a:spcPts val="2510"/>
              </a:lnSpc>
              <a:spcBef>
                <a:spcPct val="0"/>
              </a:spcBef>
            </a:pPr>
            <a:r>
              <a:rPr lang="en-GB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when  </a:t>
            </a:r>
            <a:r>
              <a:rPr lang="en-GB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𝑎</a:t>
            </a:r>
            <a:r>
              <a:rPr lang="en-GB" b="1" u="none" strike="noStrike" baseline="30000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𝑛−1 </a:t>
            </a:r>
            <a:r>
              <a:rPr lang="en-GB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GB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is divided by </a:t>
            </a:r>
            <a:r>
              <a:rPr lang="en-GB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GB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, the remainder is 1.</a:t>
            </a:r>
          </a:p>
          <a:p>
            <a:pPr marL="0" lvl="0" indent="0" algn="l">
              <a:lnSpc>
                <a:spcPts val="2510"/>
              </a:lnSpc>
              <a:spcBef>
                <a:spcPct val="0"/>
              </a:spcBef>
            </a:pPr>
            <a:r>
              <a:rPr lang="en-GB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Test it yourself with primes you know .</a:t>
            </a:r>
          </a:p>
          <a:p>
            <a:pPr marL="0" lvl="0" indent="0" algn="l">
              <a:lnSpc>
                <a:spcPts val="2510"/>
              </a:lnSpc>
              <a:spcBef>
                <a:spcPct val="0"/>
              </a:spcBef>
            </a:pPr>
            <a:r>
              <a:rPr lang="en-GB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is </a:t>
            </a:r>
            <a:r>
              <a:rPr lang="en-GB" b="1" i="0" u="none" strike="noStrike" dirty="0">
                <a:solidFill>
                  <a:srgbClr val="CE3DF5"/>
                </a:solidFill>
                <a:effectLst/>
                <a:latin typeface="Nimbus Roman No9 L"/>
                <a:hlinkClick r:id="rId3" tooltip="Big O no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Õ</a:t>
            </a:r>
            <a:r>
              <a:rPr lang="en-GB" b="1" i="0" dirty="0">
                <a:solidFill>
                  <a:srgbClr val="CE3DF5"/>
                </a:solidFill>
                <a:effectLst/>
                <a:latin typeface="Nimbus Roman No9 L"/>
              </a:rPr>
              <a:t>(</a:t>
            </a:r>
            <a:r>
              <a:rPr lang="en-GB" b="1" i="1" dirty="0">
                <a:solidFill>
                  <a:srgbClr val="CE3DF5"/>
                </a:solidFill>
                <a:effectLst/>
                <a:latin typeface="Nimbus Roman No9 L"/>
              </a:rPr>
              <a:t>k</a:t>
            </a:r>
            <a:r>
              <a:rPr lang="en-GB" b="1" i="0" dirty="0">
                <a:solidFill>
                  <a:srgbClr val="CE3DF5"/>
                </a:solidFill>
                <a:effectLst/>
                <a:latin typeface="Nimbus Roman No9 L"/>
              </a:rPr>
              <a:t> log</a:t>
            </a:r>
            <a:r>
              <a:rPr lang="en-GB" b="1" i="0" baseline="30000" dirty="0">
                <a:solidFill>
                  <a:srgbClr val="CE3DF5"/>
                </a:solidFill>
                <a:effectLst/>
                <a:latin typeface="Nimbus Roman No9 L"/>
              </a:rPr>
              <a:t>2</a:t>
            </a:r>
            <a:r>
              <a:rPr lang="en-GB" b="1" i="0" dirty="0">
                <a:solidFill>
                  <a:srgbClr val="CE3DF5"/>
                </a:solidFill>
                <a:effectLst/>
                <a:latin typeface="Nimbus Roman No9 L"/>
              </a:rPr>
              <a:t> </a:t>
            </a:r>
            <a:r>
              <a:rPr lang="en-GB" b="1" i="1" dirty="0">
                <a:solidFill>
                  <a:srgbClr val="CE3DF5"/>
                </a:solidFill>
                <a:effectLst/>
                <a:latin typeface="Nimbus Roman No9 L"/>
              </a:rPr>
              <a:t>n</a:t>
            </a:r>
            <a:r>
              <a:rPr lang="en-GB" b="1" i="0" dirty="0">
                <a:solidFill>
                  <a:srgbClr val="CE3DF5"/>
                </a:solidFill>
                <a:effectLst/>
                <a:latin typeface="Nimbus Roman No9 L"/>
              </a:rPr>
              <a:t>)</a:t>
            </a:r>
            <a:r>
              <a:rPr lang="en-GB" b="1" i="0" dirty="0">
                <a:solidFill>
                  <a:srgbClr val="CE3DF5"/>
                </a:solidFill>
                <a:effectLst/>
                <a:latin typeface="Montserrat"/>
                <a:sym typeface="Montserrat"/>
              </a:rPr>
              <a:t> </a:t>
            </a:r>
            <a:r>
              <a:rPr lang="en-GB" b="0" i="0" dirty="0">
                <a:solidFill>
                  <a:srgbClr val="101010"/>
                </a:solidFill>
                <a:effectLst/>
                <a:latin typeface="Montserrat"/>
                <a:sym typeface="Montserrat"/>
              </a:rPr>
              <a:t>where k is the number of times a is chosen</a:t>
            </a:r>
            <a:endParaRPr lang="en-GB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lnSpc>
                <a:spcPts val="2510"/>
              </a:lnSpc>
              <a:spcBef>
                <a:spcPct val="0"/>
              </a:spcBef>
            </a:pPr>
            <a:r>
              <a:rPr lang="en-GB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Although there are various numbers which can pass this test while not being prime</a:t>
            </a:r>
          </a:p>
          <a:p>
            <a:pPr marL="0" lvl="0" indent="0" algn="l">
              <a:lnSpc>
                <a:spcPts val="2510"/>
              </a:lnSpc>
              <a:spcBef>
                <a:spcPct val="0"/>
              </a:spcBef>
            </a:pPr>
            <a:endParaRPr lang="en-US" sz="1793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466380" y="8033732"/>
            <a:ext cx="7585377" cy="2220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10"/>
              </a:lnSpc>
              <a:spcBef>
                <a:spcPct val="0"/>
              </a:spcBef>
            </a:pPr>
            <a:r>
              <a:rPr lang="en-US" sz="17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This is built on the Fermat's test with the aim of  being more secure while being just as fast.</a:t>
            </a:r>
          </a:p>
          <a:p>
            <a:pPr marL="0" lvl="0" indent="0" algn="l">
              <a:lnSpc>
                <a:spcPts val="2510"/>
              </a:lnSpc>
              <a:spcBef>
                <a:spcPct val="0"/>
              </a:spcBef>
            </a:pPr>
            <a:r>
              <a:rPr lang="en-US" sz="17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changing </a:t>
            </a:r>
            <a:r>
              <a:rPr lang="en-US" sz="1793" b="1" i="1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7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from a random number to a known prime. And </a:t>
            </a:r>
            <a:r>
              <a:rPr lang="en-US" sz="1793" b="1" i="1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17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an odd integer a</a:t>
            </a:r>
            <a:r>
              <a:rPr lang="en-US" sz="1793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nd addi</a:t>
            </a:r>
            <a:r>
              <a:rPr lang="en-US" sz="1793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ng another condition. </a:t>
            </a:r>
          </a:p>
          <a:p>
            <a:pPr marL="0" lvl="0" indent="0" algn="ctr">
              <a:lnSpc>
                <a:spcPts val="2510"/>
              </a:lnSpc>
              <a:spcBef>
                <a:spcPct val="0"/>
              </a:spcBef>
            </a:pPr>
            <a:r>
              <a:rPr lang="en-GB" sz="1600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𝑎</a:t>
            </a:r>
            <a:r>
              <a:rPr lang="en-GB" sz="1600" b="1" u="none" strike="noStrike" baseline="30000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d </a:t>
            </a:r>
            <a:r>
              <a:rPr lang="en-GB" sz="1600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≡ 1 ( mod n).</a:t>
            </a:r>
          </a:p>
          <a:p>
            <a:pPr marL="0" lvl="0" indent="0" algn="ctr">
              <a:lnSpc>
                <a:spcPts val="2510"/>
              </a:lnSpc>
              <a:spcBef>
                <a:spcPct val="0"/>
              </a:spcBef>
            </a:pPr>
            <a:r>
              <a:rPr lang="en-GB" sz="1600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 𝑎</a:t>
            </a:r>
            <a:r>
              <a:rPr lang="en-GB" sz="1600" b="1" u="none" strike="noStrike" baseline="30000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2^r * d </a:t>
            </a:r>
            <a:r>
              <a:rPr lang="en-GB" sz="1600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≡ -1 ( mod n).</a:t>
            </a:r>
          </a:p>
          <a:p>
            <a:pPr marL="0" lvl="0" indent="0" algn="ctr">
              <a:lnSpc>
                <a:spcPts val="2510"/>
              </a:lnSpc>
              <a:spcBef>
                <a:spcPct val="0"/>
              </a:spcBef>
            </a:pPr>
            <a:endParaRPr lang="en-US" sz="1793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Group 19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4905080" y="-4731243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7176972" y="-1174265"/>
            <a:ext cx="9192806" cy="11746397"/>
            <a:chOff x="0" y="0"/>
            <a:chExt cx="2421151" cy="30937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21151" cy="3093701"/>
            </a:xfrm>
            <a:custGeom>
              <a:avLst/>
              <a:gdLst/>
              <a:ahLst/>
              <a:cxnLst/>
              <a:rect l="l" t="t" r="r" b="b"/>
              <a:pathLst>
                <a:path w="2421151" h="3093701">
                  <a:moveTo>
                    <a:pt x="0" y="0"/>
                  </a:moveTo>
                  <a:lnTo>
                    <a:pt x="2421151" y="0"/>
                  </a:lnTo>
                  <a:lnTo>
                    <a:pt x="2421151" y="3093701"/>
                  </a:lnTo>
                  <a:lnTo>
                    <a:pt x="0" y="3093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421151" cy="3141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1734526">
            <a:off x="-3257078" y="7773230"/>
            <a:ext cx="7347813" cy="7366228"/>
          </a:xfrm>
          <a:custGeom>
            <a:avLst/>
            <a:gdLst/>
            <a:ahLst/>
            <a:cxnLst/>
            <a:rect l="l" t="t" r="r" b="b"/>
            <a:pathLst>
              <a:path w="7347813" h="7366228">
                <a:moveTo>
                  <a:pt x="0" y="0"/>
                </a:moveTo>
                <a:lnTo>
                  <a:pt x="7347812" y="0"/>
                </a:lnTo>
                <a:lnTo>
                  <a:pt x="7347812" y="7366229"/>
                </a:lnTo>
                <a:lnTo>
                  <a:pt x="0" y="7366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1249989" y="2274946"/>
            <a:ext cx="5926983" cy="91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06"/>
              </a:lnSpc>
              <a:spcBef>
                <a:spcPct val="0"/>
              </a:spcBef>
            </a:pPr>
            <a:r>
              <a:rPr lang="en-US" sz="5921" b="1" dirty="0">
                <a:solidFill>
                  <a:srgbClr val="F4F6FC"/>
                </a:solidFill>
                <a:latin typeface="Roboto Bold"/>
                <a:ea typeface="Roboto Bold"/>
                <a:cs typeface="Roboto Bold"/>
                <a:sym typeface="Roboto Bold"/>
              </a:rPr>
              <a:t>C</a:t>
            </a:r>
            <a:r>
              <a:rPr lang="en-US" sz="5921" b="1" u="none" strike="noStrike" dirty="0">
                <a:solidFill>
                  <a:srgbClr val="F4F6FC"/>
                </a:solidFill>
                <a:latin typeface="Roboto Bold"/>
                <a:ea typeface="Roboto Bold"/>
                <a:cs typeface="Roboto Bold"/>
                <a:sym typeface="Roboto Bold"/>
              </a:rPr>
              <a:t>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9989" y="3354571"/>
            <a:ext cx="5926983" cy="369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u="none" strike="noStrik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You'd notice something called big integer.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It’s a unique data type with its own set of math functions</a:t>
            </a:r>
            <a:endParaRPr lang="en-US" sz="2093" u="none" strike="noStrik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Since java cant store more than 64 bits or 19 digits. It wont  ever be able to test and compute primes of up to 1024 bits or 300 digits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code applies the conditions for the miller-</a:t>
            </a:r>
            <a:r>
              <a:rPr lang="en-US" sz="209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rabin</a:t>
            </a: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test for up to k cycles.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r>
              <a:rPr lang="en-GB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is Õ(k log</a:t>
            </a:r>
            <a:r>
              <a:rPr lang="en-GB" sz="2093" baseline="30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GB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 n) </a:t>
            </a:r>
            <a:endParaRPr lang="en-US" sz="2093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4DA48D-9D40-B77F-A8AF-4D998E627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975" y="-1"/>
            <a:ext cx="8686800" cy="55249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347D81-2318-B5D9-6681-FB81E2BFD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514" y="5532543"/>
            <a:ext cx="8607485" cy="500240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2821" y="636933"/>
            <a:ext cx="17177026" cy="8995198"/>
            <a:chOff x="0" y="0"/>
            <a:chExt cx="4523990" cy="2369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23990" cy="2369106"/>
            </a:xfrm>
            <a:custGeom>
              <a:avLst/>
              <a:gdLst/>
              <a:ahLst/>
              <a:cxnLst/>
              <a:rect l="l" t="t" r="r" b="b"/>
              <a:pathLst>
                <a:path w="4523990" h="2369106">
                  <a:moveTo>
                    <a:pt x="10366" y="0"/>
                  </a:moveTo>
                  <a:lnTo>
                    <a:pt x="4513624" y="0"/>
                  </a:lnTo>
                  <a:cubicBezTo>
                    <a:pt x="4519349" y="0"/>
                    <a:pt x="4523990" y="4641"/>
                    <a:pt x="4523990" y="10366"/>
                  </a:cubicBezTo>
                  <a:lnTo>
                    <a:pt x="4523990" y="2358739"/>
                  </a:lnTo>
                  <a:cubicBezTo>
                    <a:pt x="4523990" y="2361489"/>
                    <a:pt x="4522898" y="2364125"/>
                    <a:pt x="4520954" y="2366069"/>
                  </a:cubicBezTo>
                  <a:cubicBezTo>
                    <a:pt x="4519010" y="2368013"/>
                    <a:pt x="4516373" y="2369106"/>
                    <a:pt x="4513624" y="2369106"/>
                  </a:cubicBezTo>
                  <a:lnTo>
                    <a:pt x="10366" y="2369106"/>
                  </a:lnTo>
                  <a:cubicBezTo>
                    <a:pt x="7617" y="2369106"/>
                    <a:pt x="4980" y="2368013"/>
                    <a:pt x="3036" y="2366069"/>
                  </a:cubicBezTo>
                  <a:cubicBezTo>
                    <a:pt x="1092" y="2364125"/>
                    <a:pt x="0" y="2361489"/>
                    <a:pt x="0" y="2358739"/>
                  </a:cubicBezTo>
                  <a:lnTo>
                    <a:pt x="0" y="10366"/>
                  </a:lnTo>
                  <a:cubicBezTo>
                    <a:pt x="0" y="7617"/>
                    <a:pt x="1092" y="4980"/>
                    <a:pt x="3036" y="3036"/>
                  </a:cubicBezTo>
                  <a:cubicBezTo>
                    <a:pt x="4980" y="1092"/>
                    <a:pt x="7617" y="0"/>
                    <a:pt x="1036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23990" cy="241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7555" y="2181188"/>
            <a:ext cx="4265449" cy="4414507"/>
            <a:chOff x="0" y="0"/>
            <a:chExt cx="1693662" cy="2060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290476" y="4074774"/>
            <a:ext cx="3262874" cy="4031036"/>
            <a:chOff x="0" y="0"/>
            <a:chExt cx="1523174" cy="188176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3422550" y="1836490"/>
            <a:ext cx="11442900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41"/>
              </a:lnSpc>
              <a:spcBef>
                <a:spcPct val="0"/>
              </a:spcBef>
            </a:pPr>
            <a:r>
              <a:rPr lang="en-US" sz="7368" b="1" u="none" strike="noStrike" dirty="0">
                <a:solidFill>
                  <a:srgbClr val="CE3D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Testing</a:t>
            </a:r>
          </a:p>
        </p:txBody>
      </p:sp>
      <p:pic>
        <p:nvPicPr>
          <p:cNvPr id="63" name="Picture 62" descr="A screenshot of a computer&#10;&#10;Description automatically generated">
            <a:extLst>
              <a:ext uri="{FF2B5EF4-FFF2-40B4-BE49-F238E27FC236}">
                <a16:creationId xmlns:a16="http://schemas.microsoft.com/office/drawing/2014/main" id="{AB8EDAE8-7730-341A-304E-EF94C0391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5" y="2237417"/>
            <a:ext cx="4184162" cy="4125283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7C7C71B-8346-46B1-6586-D363A526263F}"/>
              </a:ext>
            </a:extLst>
          </p:cNvPr>
          <p:cNvSpPr txBox="1"/>
          <p:nvPr/>
        </p:nvSpPr>
        <p:spPr>
          <a:xfrm>
            <a:off x="914400" y="68961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E3DF5"/>
                </a:solidFill>
                <a:latin typeface="Montserrat" panose="00000500000000000000" pitchFamily="2" charset="0"/>
              </a:rPr>
              <a:t>This was my first test. Using simple primality test such as checking </a:t>
            </a:r>
            <a:r>
              <a:rPr lang="en-GB" i="1" dirty="0">
                <a:solidFill>
                  <a:srgbClr val="CE3DF5"/>
                </a:solidFill>
                <a:latin typeface="Montserrat" panose="00000500000000000000" pitchFamily="2" charset="0"/>
              </a:rPr>
              <a:t>n</a:t>
            </a:r>
            <a:r>
              <a:rPr lang="en-GB" dirty="0">
                <a:solidFill>
                  <a:srgbClr val="CE3DF5"/>
                </a:solidFill>
                <a:latin typeface="Montserrat" panose="00000500000000000000" pitchFamily="2" charset="0"/>
              </a:rPr>
              <a:t> whether it is divisible by any odd number between 2 and sqrt(n)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595A67-C8A1-B405-E446-ACD50EBFD733}"/>
              </a:ext>
            </a:extLst>
          </p:cNvPr>
          <p:cNvSpPr txBox="1"/>
          <p:nvPr/>
        </p:nvSpPr>
        <p:spPr>
          <a:xfrm>
            <a:off x="5179849" y="75819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E3DF5"/>
                </a:solidFill>
                <a:latin typeface="Montserrat" panose="00000500000000000000" pitchFamily="2" charset="0"/>
              </a:rPr>
              <a:t>As I increased the prime being tested towards the long limit of 64 digits. The simple test started taking longer as long as 3 minutes</a:t>
            </a:r>
          </a:p>
        </p:txBody>
      </p:sp>
      <p:grpSp>
        <p:nvGrpSpPr>
          <p:cNvPr id="86" name="Group 5">
            <a:extLst>
              <a:ext uri="{FF2B5EF4-FFF2-40B4-BE49-F238E27FC236}">
                <a16:creationId xmlns:a16="http://schemas.microsoft.com/office/drawing/2014/main" id="{2388D417-957A-6C93-9B19-212FDF2152F7}"/>
              </a:ext>
            </a:extLst>
          </p:cNvPr>
          <p:cNvGrpSpPr/>
          <p:nvPr/>
        </p:nvGrpSpPr>
        <p:grpSpPr>
          <a:xfrm>
            <a:off x="4930507" y="2601429"/>
            <a:ext cx="4415706" cy="4651969"/>
            <a:chOff x="0" y="-47625"/>
            <a:chExt cx="1753324" cy="2171631"/>
          </a:xfrm>
        </p:grpSpPr>
        <p:sp>
          <p:nvSpPr>
            <p:cNvPr id="88" name="TextBox 7">
              <a:extLst>
                <a:ext uri="{FF2B5EF4-FFF2-40B4-BE49-F238E27FC236}">
                  <a16:creationId xmlns:a16="http://schemas.microsoft.com/office/drawing/2014/main" id="{D3B18DF8-999D-F736-3EA1-0E74104D1EAB}"/>
                </a:ext>
              </a:extLst>
            </p:cNvPr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5E91578C-3A02-5596-01CE-C4B8D7343B30}"/>
                </a:ext>
              </a:extLst>
            </p:cNvPr>
            <p:cNvSpPr/>
            <p:nvPr/>
          </p:nvSpPr>
          <p:spPr>
            <a:xfrm>
              <a:off x="59662" y="63227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8BCD8D-A3D4-A89F-B6BC-9C56A150A9DA}"/>
              </a:ext>
            </a:extLst>
          </p:cNvPr>
          <p:cNvSpPr txBox="1"/>
          <p:nvPr/>
        </p:nvSpPr>
        <p:spPr>
          <a:xfrm>
            <a:off x="9601200" y="30861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E3DF5"/>
                </a:solidFill>
                <a:latin typeface="Montserrat" panose="00000500000000000000" pitchFamily="2" charset="0"/>
              </a:rPr>
              <a:t>To the point where it couldn’t process the primes within hours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68753D-B5AB-9A93-A0FE-283EF44F1B71}"/>
              </a:ext>
            </a:extLst>
          </p:cNvPr>
          <p:cNvSpPr txBox="1"/>
          <p:nvPr/>
        </p:nvSpPr>
        <p:spPr>
          <a:xfrm>
            <a:off x="13682654" y="3284395"/>
            <a:ext cx="3841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E3DF5"/>
                </a:solidFill>
                <a:latin typeface="Montserrat" panose="00000500000000000000" pitchFamily="2" charset="0"/>
              </a:rPr>
              <a:t>But with the miller-</a:t>
            </a:r>
            <a:r>
              <a:rPr lang="en-GB" dirty="0" err="1">
                <a:solidFill>
                  <a:srgbClr val="CE3DF5"/>
                </a:solidFill>
                <a:latin typeface="Montserrat" panose="00000500000000000000" pitchFamily="2" charset="0"/>
              </a:rPr>
              <a:t>rabin</a:t>
            </a:r>
            <a:r>
              <a:rPr lang="en-GB" dirty="0">
                <a:solidFill>
                  <a:srgbClr val="CE3DF5"/>
                </a:solidFill>
                <a:latin typeface="Montserrat" panose="00000500000000000000" pitchFamily="2" charset="0"/>
              </a:rPr>
              <a:t> test, it tested primes with 20* the digits in way shorter time. Here the number of cycles decide compute time.</a:t>
            </a:r>
          </a:p>
          <a:p>
            <a:r>
              <a:rPr lang="en-GB" dirty="0">
                <a:solidFill>
                  <a:srgbClr val="CE3DF5"/>
                </a:solidFill>
                <a:latin typeface="Montserrat" panose="00000500000000000000" pitchFamily="2" charset="0"/>
              </a:rPr>
              <a:t>As 300 digits needed more cycles k compared to 200 digits</a:t>
            </a:r>
          </a:p>
        </p:txBody>
      </p:sp>
      <p:grpSp>
        <p:nvGrpSpPr>
          <p:cNvPr id="90" name="Group 5">
            <a:extLst>
              <a:ext uri="{FF2B5EF4-FFF2-40B4-BE49-F238E27FC236}">
                <a16:creationId xmlns:a16="http://schemas.microsoft.com/office/drawing/2014/main" id="{56AF2096-00CE-F9B9-B474-15DC9529F6E9}"/>
              </a:ext>
            </a:extLst>
          </p:cNvPr>
          <p:cNvGrpSpPr/>
          <p:nvPr/>
        </p:nvGrpSpPr>
        <p:grpSpPr>
          <a:xfrm>
            <a:off x="9276900" y="3787342"/>
            <a:ext cx="4415706" cy="4651969"/>
            <a:chOff x="0" y="-47625"/>
            <a:chExt cx="1753324" cy="2171631"/>
          </a:xfrm>
        </p:grpSpPr>
        <p:sp>
          <p:nvSpPr>
            <p:cNvPr id="91" name="TextBox 7">
              <a:extLst>
                <a:ext uri="{FF2B5EF4-FFF2-40B4-BE49-F238E27FC236}">
                  <a16:creationId xmlns:a16="http://schemas.microsoft.com/office/drawing/2014/main" id="{D27812FF-5ACF-B7E4-9D64-FC25C8822ABA}"/>
                </a:ext>
              </a:extLst>
            </p:cNvPr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3F1269E1-5846-DA0E-28AA-C1A82BBA2EBD}"/>
                </a:ext>
              </a:extLst>
            </p:cNvPr>
            <p:cNvSpPr/>
            <p:nvPr/>
          </p:nvSpPr>
          <p:spPr>
            <a:xfrm>
              <a:off x="59662" y="63227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93" name="Group 5">
            <a:extLst>
              <a:ext uri="{FF2B5EF4-FFF2-40B4-BE49-F238E27FC236}">
                <a16:creationId xmlns:a16="http://schemas.microsoft.com/office/drawing/2014/main" id="{65B334C8-3A66-36B8-0DB7-C36725ADA174}"/>
              </a:ext>
            </a:extLst>
          </p:cNvPr>
          <p:cNvGrpSpPr/>
          <p:nvPr/>
        </p:nvGrpSpPr>
        <p:grpSpPr>
          <a:xfrm>
            <a:off x="13562284" y="5047883"/>
            <a:ext cx="4415706" cy="4651969"/>
            <a:chOff x="0" y="-47625"/>
            <a:chExt cx="1753324" cy="2171631"/>
          </a:xfrm>
        </p:grpSpPr>
        <p:sp>
          <p:nvSpPr>
            <p:cNvPr id="94" name="TextBox 7">
              <a:extLst>
                <a:ext uri="{FF2B5EF4-FFF2-40B4-BE49-F238E27FC236}">
                  <a16:creationId xmlns:a16="http://schemas.microsoft.com/office/drawing/2014/main" id="{B02FF89D-0B06-983C-A858-20D0A3204FB9}"/>
                </a:ext>
              </a:extLst>
            </p:cNvPr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C8782AD8-C58D-09DD-35D4-743E2A523B51}"/>
                </a:ext>
              </a:extLst>
            </p:cNvPr>
            <p:cNvSpPr/>
            <p:nvPr/>
          </p:nvSpPr>
          <p:spPr>
            <a:xfrm>
              <a:off x="59662" y="63227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</p:grpSp>
      <p:pic>
        <p:nvPicPr>
          <p:cNvPr id="96" name="Picture 9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E760BD-F539-F526-EB87-90BFEDD6C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44" y="2965004"/>
            <a:ext cx="4058703" cy="4183997"/>
          </a:xfrm>
          <a:prstGeom prst="rect">
            <a:avLst/>
          </a:prstGeom>
        </p:spPr>
      </p:pic>
      <p:pic>
        <p:nvPicPr>
          <p:cNvPr id="97" name="Picture 96" descr="A screenshot of a computer&#10;&#10;Description automatically generated">
            <a:extLst>
              <a:ext uri="{FF2B5EF4-FFF2-40B4-BE49-F238E27FC236}">
                <a16:creationId xmlns:a16="http://schemas.microsoft.com/office/drawing/2014/main" id="{32FC7F6D-EA78-EE6A-396F-A568CB1E5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677" y="4133752"/>
            <a:ext cx="4073053" cy="4157098"/>
          </a:xfrm>
          <a:prstGeom prst="rect">
            <a:avLst/>
          </a:prstGeom>
        </p:spPr>
      </p:pic>
      <p:pic>
        <p:nvPicPr>
          <p:cNvPr id="98" name="Picture 97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67A0F828-9904-589C-B9AF-09B3AB303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31" y="5326031"/>
            <a:ext cx="3849813" cy="4071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3" grpId="0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718002" y="-3449593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481936" y="2660674"/>
            <a:ext cx="6218139" cy="621813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39668" y="2937753"/>
            <a:ext cx="5685609" cy="5688763"/>
            <a:chOff x="0" y="0"/>
            <a:chExt cx="6489360" cy="64929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89446" cy="6493002"/>
            </a:xfrm>
            <a:custGeom>
              <a:avLst/>
              <a:gdLst/>
              <a:ahLst/>
              <a:cxnLst/>
              <a:rect l="l" t="t" r="r" b="b"/>
              <a:pathLst>
                <a:path w="6489446" h="6493002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700075" y="6117999"/>
            <a:ext cx="1991835" cy="1749650"/>
            <a:chOff x="0" y="0"/>
            <a:chExt cx="2374560" cy="2085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74519" cy="2085848"/>
            </a:xfrm>
            <a:custGeom>
              <a:avLst/>
              <a:gdLst/>
              <a:ahLst/>
              <a:cxnLst/>
              <a:rect l="l" t="t" r="r" b="b"/>
              <a:pathLst>
                <a:path w="2374519" h="2085848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700075" y="3560865"/>
            <a:ext cx="1991835" cy="1750254"/>
            <a:chOff x="0" y="0"/>
            <a:chExt cx="2374560" cy="20865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74519" cy="2086610"/>
            </a:xfrm>
            <a:custGeom>
              <a:avLst/>
              <a:gdLst/>
              <a:ahLst/>
              <a:cxnLst/>
              <a:rect l="l" t="t" r="r" b="b"/>
              <a:pathLst>
                <a:path w="2374519" h="2086610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402785" y="1417437"/>
            <a:ext cx="1758106" cy="1797363"/>
            <a:chOff x="0" y="0"/>
            <a:chExt cx="2095920" cy="21427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96008" cy="2142744"/>
            </a:xfrm>
            <a:custGeom>
              <a:avLst/>
              <a:gdLst/>
              <a:ahLst/>
              <a:cxnLst/>
              <a:rect l="l" t="t" r="r" b="b"/>
              <a:pathLst>
                <a:path w="2096008" h="2142744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" name="Freeform 16"/>
          <p:cNvSpPr/>
          <p:nvPr/>
        </p:nvSpPr>
        <p:spPr>
          <a:xfrm>
            <a:off x="3047399" y="3904103"/>
            <a:ext cx="1555883" cy="1287140"/>
          </a:xfrm>
          <a:custGeom>
            <a:avLst/>
            <a:gdLst/>
            <a:ahLst/>
            <a:cxnLst/>
            <a:rect l="l" t="t" r="r" b="b"/>
            <a:pathLst>
              <a:path w="1555883" h="1287140">
                <a:moveTo>
                  <a:pt x="0" y="0"/>
                </a:moveTo>
                <a:lnTo>
                  <a:pt x="1555883" y="0"/>
                </a:lnTo>
                <a:lnTo>
                  <a:pt x="1555883" y="1287140"/>
                </a:lnTo>
                <a:lnTo>
                  <a:pt x="0" y="1287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TextBox 17"/>
          <p:cNvSpPr txBox="1"/>
          <p:nvPr/>
        </p:nvSpPr>
        <p:spPr>
          <a:xfrm>
            <a:off x="927097" y="5392189"/>
            <a:ext cx="5310749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09"/>
              </a:lnSpc>
              <a:spcBef>
                <a:spcPct val="0"/>
              </a:spcBef>
            </a:pPr>
            <a:r>
              <a:rPr lang="en-US" sz="5674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Future steps</a:t>
            </a:r>
          </a:p>
          <a:p>
            <a:pPr marL="0" lvl="0" indent="0" algn="ctr">
              <a:lnSpc>
                <a:spcPts val="6809"/>
              </a:lnSpc>
              <a:spcBef>
                <a:spcPct val="0"/>
              </a:spcBef>
            </a:pPr>
            <a:r>
              <a:rPr lang="en-US" sz="5674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take</a:t>
            </a:r>
            <a:endParaRPr lang="en-US" sz="5674" u="none" strike="noStrik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583970" y="1774255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00286" y="1955471"/>
            <a:ext cx="4349125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89"/>
              </a:lnSpc>
              <a:spcBef>
                <a:spcPct val="0"/>
              </a:spcBef>
            </a:pPr>
            <a:r>
              <a:rPr lang="en-US" sz="2000" b="1" u="none" strike="noStrike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ALGORITHM FOR GENERATING LARGE PRIME NUMBERS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900182" y="3967411"/>
            <a:ext cx="397696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89"/>
              </a:lnSpc>
              <a:spcBef>
                <a:spcPct val="0"/>
              </a:spcBef>
            </a:pPr>
            <a:r>
              <a:rPr lang="en-US" sz="2000" b="1" u="none" strike="noStrike" cap="all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Implementing RSA on its own with tests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976809" y="6452333"/>
            <a:ext cx="5127275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89"/>
              </a:lnSpc>
              <a:spcBef>
                <a:spcPct val="0"/>
              </a:spcBef>
            </a:pPr>
            <a:r>
              <a:rPr lang="en-US" sz="2000" b="1" u="none" strike="noStrike" cap="all" dirty="0">
                <a:solidFill>
                  <a:srgbClr val="CE3DF5"/>
                </a:solidFill>
                <a:latin typeface="Montserrat"/>
                <a:ea typeface="Montserrat"/>
                <a:cs typeface="Montserrat"/>
                <a:sym typeface="Montserrat"/>
              </a:rPr>
              <a:t>Create  a system which implements RSA and the viewing differences between users and permissions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107013" y="3894128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107013" y="6452333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583970" y="8630803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6052899" y="6259926"/>
            <a:ext cx="457877" cy="45787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052899" y="4694984"/>
            <a:ext cx="457877" cy="45787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098050" y="3331926"/>
            <a:ext cx="457877" cy="457877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 rot="-1898322">
            <a:off x="-1988818" y="8668932"/>
            <a:ext cx="4891502" cy="4903762"/>
          </a:xfrm>
          <a:custGeom>
            <a:avLst/>
            <a:gdLst/>
            <a:ahLst/>
            <a:cxnLst/>
            <a:rect l="l" t="t" r="r" b="b"/>
            <a:pathLst>
              <a:path w="4891502" h="490376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964</Words>
  <Application>Microsoft Office PowerPoint</Application>
  <PresentationFormat>Custom</PresentationFormat>
  <Paragraphs>109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Aptos</vt:lpstr>
      <vt:lpstr>Montserrat</vt:lpstr>
      <vt:lpstr>Roboto</vt:lpstr>
      <vt:lpstr>Nimbus Roman No9 L</vt:lpstr>
      <vt:lpstr>Roboto Bold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Violet Professional Modern Technology Pitch Deck Presentation</dc:title>
  <dc:creator>Fawaz Hakeem-Jimoh</dc:creator>
  <cp:lastModifiedBy>fawaz Hakeem-jimoh</cp:lastModifiedBy>
  <cp:revision>3</cp:revision>
  <dcterms:created xsi:type="dcterms:W3CDTF">2006-08-16T00:00:00Z</dcterms:created>
  <dcterms:modified xsi:type="dcterms:W3CDTF">2024-12-07T09:03:44Z</dcterms:modified>
  <dc:identifier>DAGYiF_ll6E</dc:identifier>
</cp:coreProperties>
</file>