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70" r:id="rId9"/>
    <p:sldId id="276" r:id="rId10"/>
    <p:sldId id="277" r:id="rId11"/>
    <p:sldId id="281" r:id="rId12"/>
    <p:sldId id="278" r:id="rId13"/>
    <p:sldId id="279" r:id="rId14"/>
    <p:sldId id="261" r:id="rId15"/>
    <p:sldId id="262" r:id="rId16"/>
    <p:sldId id="274" r:id="rId17"/>
    <p:sldId id="273" r:id="rId18"/>
    <p:sldId id="263" r:id="rId19"/>
    <p:sldId id="267" r:id="rId20"/>
    <p:sldId id="268" r:id="rId21"/>
    <p:sldId id="285" r:id="rId22"/>
    <p:sldId id="275" r:id="rId23"/>
    <p:sldId id="282" r:id="rId24"/>
    <p:sldId id="280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EFA0AB-F222-40B9-B3F1-B3E3DB9F837B}">
          <p14:sldIdLst>
            <p14:sldId id="256"/>
          </p14:sldIdLst>
        </p14:section>
        <p14:section name="Введение" id="{5ABAB204-8B20-44C2-BC9E-90E0C2170855}">
          <p14:sldIdLst>
            <p14:sldId id="257"/>
            <p14:sldId id="258"/>
            <p14:sldId id="259"/>
            <p14:sldId id="260"/>
          </p14:sldIdLst>
        </p14:section>
        <p14:section name="Непрерывная классификация" id="{4A3461A1-CC32-4BEF-A0FB-1CA91E4B9144}">
          <p14:sldIdLst>
            <p14:sldId id="271"/>
            <p14:sldId id="272"/>
            <p14:sldId id="270"/>
          </p14:sldIdLst>
        </p14:section>
        <p14:section name="Улучшение изображения" id="{722CFBA7-545A-4255-A843-75A249767E07}">
          <p14:sldIdLst>
            <p14:sldId id="276"/>
            <p14:sldId id="277"/>
            <p14:sldId id="281"/>
            <p14:sldId id="278"/>
            <p14:sldId id="279"/>
          </p14:sldIdLst>
        </p14:section>
        <p14:section name="FingerCode" id="{F25D55C5-2259-4642-9DC1-DB1D77E99D84}">
          <p14:sldIdLst>
            <p14:sldId id="261"/>
            <p14:sldId id="262"/>
            <p14:sldId id="274"/>
            <p14:sldId id="273"/>
          </p14:sldIdLst>
        </p14:section>
        <p14:section name="Распознавание по минуциям" id="{E698D062-E425-4F94-AE8B-084D860D1AAB}">
          <p14:sldIdLst>
            <p14:sldId id="263"/>
            <p14:sldId id="267"/>
            <p14:sldId id="268"/>
            <p14:sldId id="285"/>
            <p14:sldId id="275"/>
            <p14:sldId id="282"/>
          </p14:sldIdLst>
        </p14:section>
        <p14:section name="Двухуровневая система" id="{BEB6FE2D-67A7-4BE0-B72E-250D6B957D4A}">
          <p14:sldIdLst>
            <p14:sldId id="280"/>
          </p14:sldIdLst>
        </p14:section>
        <p14:section name="Благодарности" id="{99E02CD0-4648-4464-98AE-DB804001FA1F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99" autoAdjust="0"/>
  </p:normalViewPr>
  <p:slideViewPr>
    <p:cSldViewPr>
      <p:cViewPr>
        <p:scale>
          <a:sx n="75" d="100"/>
          <a:sy n="75" d="100"/>
        </p:scale>
        <p:origin x="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63A2F4-9668-4AD2-A81A-8F6CC729421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057645-1FD4-4C89-AC61-18B002EC6EE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Сравнение один ко многим</a:t>
          </a:r>
          <a:endParaRPr lang="ru-RU" dirty="0"/>
        </a:p>
      </dgm:t>
    </dgm:pt>
    <dgm:pt modelId="{77EB0DE2-CE05-4345-AF74-EFE51C136254}" type="parTrans" cxnId="{25284BE7-6863-494F-B3C9-F26B2491B2FE}">
      <dgm:prSet/>
      <dgm:spPr/>
      <dgm:t>
        <a:bodyPr/>
        <a:lstStyle/>
        <a:p>
          <a:endParaRPr lang="ru-RU"/>
        </a:p>
      </dgm:t>
    </dgm:pt>
    <dgm:pt modelId="{46D9917B-C417-40D5-8FB4-4283F819A84A}" type="sibTrans" cxnId="{25284BE7-6863-494F-B3C9-F26B2491B2FE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48026434-4641-4768-8F52-E1E51AD9395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Больше отпечатков</a:t>
          </a:r>
          <a:endParaRPr lang="ru-RU" dirty="0"/>
        </a:p>
      </dgm:t>
    </dgm:pt>
    <dgm:pt modelId="{7555075D-D81A-442D-8564-370D50E36DE3}" type="parTrans" cxnId="{4BD62811-7A5D-4C81-A9A7-DFB69580E135}">
      <dgm:prSet/>
      <dgm:spPr/>
      <dgm:t>
        <a:bodyPr/>
        <a:lstStyle/>
        <a:p>
          <a:endParaRPr lang="ru-RU"/>
        </a:p>
      </dgm:t>
    </dgm:pt>
    <dgm:pt modelId="{CED89A04-1D95-4510-B578-8CD76A58F2D9}" type="sibTrans" cxnId="{4BD62811-7A5D-4C81-A9A7-DFB69580E135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ru-RU"/>
        </a:p>
      </dgm:t>
    </dgm:pt>
    <dgm:pt modelId="{AD11ADA6-058D-43D7-9598-298DCEF108B0}">
      <dgm:prSet phldrT="[Text]"/>
      <dgm:spPr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ru-RU" dirty="0" smtClean="0"/>
            <a:t>Больше времени</a:t>
          </a:r>
          <a:endParaRPr lang="ru-RU" dirty="0"/>
        </a:p>
      </dgm:t>
    </dgm:pt>
    <dgm:pt modelId="{771A0359-4F9F-4A18-A08F-03D251FCB603}" type="parTrans" cxnId="{DEE5A9E9-32C8-474D-BF49-0AA77DD94B21}">
      <dgm:prSet/>
      <dgm:spPr/>
      <dgm:t>
        <a:bodyPr/>
        <a:lstStyle/>
        <a:p>
          <a:endParaRPr lang="ru-RU"/>
        </a:p>
      </dgm:t>
    </dgm:pt>
    <dgm:pt modelId="{CAEE7C40-D80C-45B5-9FD4-45052BAF3F21}" type="sibTrans" cxnId="{DEE5A9E9-32C8-474D-BF49-0AA77DD94B21}">
      <dgm:prSet/>
      <dgm:spPr/>
      <dgm:t>
        <a:bodyPr/>
        <a:lstStyle/>
        <a:p>
          <a:endParaRPr lang="ru-RU"/>
        </a:p>
      </dgm:t>
    </dgm:pt>
    <dgm:pt modelId="{8B2A3E8B-4B3D-46F5-A818-B6E4F987EE2E}" type="pres">
      <dgm:prSet presAssocID="{3763A2F4-9668-4AD2-A81A-8F6CC7294210}" presName="Name0" presStyleCnt="0">
        <dgm:presLayoutVars>
          <dgm:dir/>
          <dgm:resizeHandles val="exact"/>
        </dgm:presLayoutVars>
      </dgm:prSet>
      <dgm:spPr/>
    </dgm:pt>
    <dgm:pt modelId="{7EAFE36A-5403-4721-985E-52A12FBFA79A}" type="pres">
      <dgm:prSet presAssocID="{16057645-1FD4-4C89-AC61-18B002EC6EE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918C7-89F5-4BD1-9911-1684D3ED578B}" type="pres">
      <dgm:prSet presAssocID="{46D9917B-C417-40D5-8FB4-4283F819A84A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FFE597D-1F75-4AFF-9D99-9747CBDA3144}" type="pres">
      <dgm:prSet presAssocID="{46D9917B-C417-40D5-8FB4-4283F819A84A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26153763-8BC7-42CF-B559-ECAC3BCE87F8}" type="pres">
      <dgm:prSet presAssocID="{48026434-4641-4768-8F52-E1E51AD939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F1D32C-DB6C-40EF-8298-65846F09C106}" type="pres">
      <dgm:prSet presAssocID="{CED89A04-1D95-4510-B578-8CD76A58F2D9}" presName="sibTrans" presStyleLbl="sibTrans2D1" presStyleIdx="1" presStyleCnt="2"/>
      <dgm:spPr/>
      <dgm:t>
        <a:bodyPr/>
        <a:lstStyle/>
        <a:p>
          <a:endParaRPr lang="ru-RU"/>
        </a:p>
      </dgm:t>
    </dgm:pt>
    <dgm:pt modelId="{AD374866-9CF9-4B31-AD30-C3733324F0FF}" type="pres">
      <dgm:prSet presAssocID="{CED89A04-1D95-4510-B578-8CD76A58F2D9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F13C7CCD-2456-4C9F-8578-33EE06E3DCF2}" type="pres">
      <dgm:prSet presAssocID="{AD11ADA6-058D-43D7-9598-298DCEF108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BD3BA54-57D2-44A4-A066-DA3169B63298}" type="presOf" srcId="{AD11ADA6-058D-43D7-9598-298DCEF108B0}" destId="{F13C7CCD-2456-4C9F-8578-33EE06E3DCF2}" srcOrd="0" destOrd="0" presId="urn:microsoft.com/office/officeart/2005/8/layout/process1"/>
    <dgm:cxn modelId="{302AA3CF-5AF2-4F81-9FE1-D47A02386A33}" type="presOf" srcId="{CED89A04-1D95-4510-B578-8CD76A58F2D9}" destId="{61F1D32C-DB6C-40EF-8298-65846F09C106}" srcOrd="0" destOrd="0" presId="urn:microsoft.com/office/officeart/2005/8/layout/process1"/>
    <dgm:cxn modelId="{65DFA406-1BD0-459A-8B9A-120250A68485}" type="presOf" srcId="{3763A2F4-9668-4AD2-A81A-8F6CC7294210}" destId="{8B2A3E8B-4B3D-46F5-A818-B6E4F987EE2E}" srcOrd="0" destOrd="0" presId="urn:microsoft.com/office/officeart/2005/8/layout/process1"/>
    <dgm:cxn modelId="{908C0DFB-42B9-4B2C-B4FA-644A6DA3F81B}" type="presOf" srcId="{48026434-4641-4768-8F52-E1E51AD93950}" destId="{26153763-8BC7-42CF-B559-ECAC3BCE87F8}" srcOrd="0" destOrd="0" presId="urn:microsoft.com/office/officeart/2005/8/layout/process1"/>
    <dgm:cxn modelId="{4BD62811-7A5D-4C81-A9A7-DFB69580E135}" srcId="{3763A2F4-9668-4AD2-A81A-8F6CC7294210}" destId="{48026434-4641-4768-8F52-E1E51AD93950}" srcOrd="1" destOrd="0" parTransId="{7555075D-D81A-442D-8564-370D50E36DE3}" sibTransId="{CED89A04-1D95-4510-B578-8CD76A58F2D9}"/>
    <dgm:cxn modelId="{DEE5A9E9-32C8-474D-BF49-0AA77DD94B21}" srcId="{3763A2F4-9668-4AD2-A81A-8F6CC7294210}" destId="{AD11ADA6-058D-43D7-9598-298DCEF108B0}" srcOrd="2" destOrd="0" parTransId="{771A0359-4F9F-4A18-A08F-03D251FCB603}" sibTransId="{CAEE7C40-D80C-45B5-9FD4-45052BAF3F21}"/>
    <dgm:cxn modelId="{4CB7CC89-A913-4019-B2FD-4A063B5E0777}" type="presOf" srcId="{46D9917B-C417-40D5-8FB4-4283F819A84A}" destId="{2FFE597D-1F75-4AFF-9D99-9747CBDA3144}" srcOrd="1" destOrd="0" presId="urn:microsoft.com/office/officeart/2005/8/layout/process1"/>
    <dgm:cxn modelId="{3B6C7D3A-EF55-4FBA-A75A-3D614FAA20EB}" type="presOf" srcId="{16057645-1FD4-4C89-AC61-18B002EC6EE0}" destId="{7EAFE36A-5403-4721-985E-52A12FBFA79A}" srcOrd="0" destOrd="0" presId="urn:microsoft.com/office/officeart/2005/8/layout/process1"/>
    <dgm:cxn modelId="{25284BE7-6863-494F-B3C9-F26B2491B2FE}" srcId="{3763A2F4-9668-4AD2-A81A-8F6CC7294210}" destId="{16057645-1FD4-4C89-AC61-18B002EC6EE0}" srcOrd="0" destOrd="0" parTransId="{77EB0DE2-CE05-4345-AF74-EFE51C136254}" sibTransId="{46D9917B-C417-40D5-8FB4-4283F819A84A}"/>
    <dgm:cxn modelId="{138CB7FA-5321-408F-B57A-D7AD3CB10D42}" type="presOf" srcId="{46D9917B-C417-40D5-8FB4-4283F819A84A}" destId="{898918C7-89F5-4BD1-9911-1684D3ED578B}" srcOrd="0" destOrd="0" presId="urn:microsoft.com/office/officeart/2005/8/layout/process1"/>
    <dgm:cxn modelId="{80FB33F9-6C35-4D1C-8DCF-C10158CB3584}" type="presOf" srcId="{CED89A04-1D95-4510-B578-8CD76A58F2D9}" destId="{AD374866-9CF9-4B31-AD30-C3733324F0FF}" srcOrd="1" destOrd="0" presId="urn:microsoft.com/office/officeart/2005/8/layout/process1"/>
    <dgm:cxn modelId="{35E37D2C-AADA-4EB0-88C7-C9084191FDAE}" type="presParOf" srcId="{8B2A3E8B-4B3D-46F5-A818-B6E4F987EE2E}" destId="{7EAFE36A-5403-4721-985E-52A12FBFA79A}" srcOrd="0" destOrd="0" presId="urn:microsoft.com/office/officeart/2005/8/layout/process1"/>
    <dgm:cxn modelId="{3DC04BF0-5DFE-47BE-80C9-90EC0F9EA34C}" type="presParOf" srcId="{8B2A3E8B-4B3D-46F5-A818-B6E4F987EE2E}" destId="{898918C7-89F5-4BD1-9911-1684D3ED578B}" srcOrd="1" destOrd="0" presId="urn:microsoft.com/office/officeart/2005/8/layout/process1"/>
    <dgm:cxn modelId="{BB40103C-CDA3-455D-A446-ED9E4DD9D4A7}" type="presParOf" srcId="{898918C7-89F5-4BD1-9911-1684D3ED578B}" destId="{2FFE597D-1F75-4AFF-9D99-9747CBDA3144}" srcOrd="0" destOrd="0" presId="urn:microsoft.com/office/officeart/2005/8/layout/process1"/>
    <dgm:cxn modelId="{F1D68BBA-AD19-48F7-8B11-F3E149EBA405}" type="presParOf" srcId="{8B2A3E8B-4B3D-46F5-A818-B6E4F987EE2E}" destId="{26153763-8BC7-42CF-B559-ECAC3BCE87F8}" srcOrd="2" destOrd="0" presId="urn:microsoft.com/office/officeart/2005/8/layout/process1"/>
    <dgm:cxn modelId="{3856F178-C331-4400-91BC-9BCCB46D3240}" type="presParOf" srcId="{8B2A3E8B-4B3D-46F5-A818-B6E4F987EE2E}" destId="{61F1D32C-DB6C-40EF-8298-65846F09C106}" srcOrd="3" destOrd="0" presId="urn:microsoft.com/office/officeart/2005/8/layout/process1"/>
    <dgm:cxn modelId="{973A06F6-C3D9-4A22-B248-1FD801B98779}" type="presParOf" srcId="{61F1D32C-DB6C-40EF-8298-65846F09C106}" destId="{AD374866-9CF9-4B31-AD30-C3733324F0FF}" srcOrd="0" destOrd="0" presId="urn:microsoft.com/office/officeart/2005/8/layout/process1"/>
    <dgm:cxn modelId="{E4525FAB-7545-4C2A-9285-1D1E9BE0E367}" type="presParOf" srcId="{8B2A3E8B-4B3D-46F5-A818-B6E4F987EE2E}" destId="{F13C7CCD-2456-4C9F-8578-33EE06E3DCF2}" srcOrd="4" destOrd="0" presId="urn:microsoft.com/office/officeart/2005/8/layout/process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B0506-26B6-4EC7-B9C4-0720280FA866}" type="doc">
      <dgm:prSet loTypeId="urn:microsoft.com/office/officeart/2005/8/layout/arrow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4F9C3C-9EB2-4AC3-B122-F4DDC6235FDC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CPU: 7800 </a:t>
          </a:r>
          <a:r>
            <a:rPr lang="ru-RU" dirty="0" smtClean="0">
              <a:solidFill>
                <a:schemeClr val="accent1"/>
              </a:solidFill>
            </a:rPr>
            <a:t>мс</a:t>
          </a:r>
          <a:endParaRPr lang="ru-RU" dirty="0">
            <a:solidFill>
              <a:schemeClr val="accent1"/>
            </a:solidFill>
          </a:endParaRPr>
        </a:p>
      </dgm:t>
    </dgm:pt>
    <dgm:pt modelId="{1807F84C-477F-43B4-9D14-87A56A45E30F}" type="parTrans" cxnId="{1D21355D-0885-46CA-A59D-BCC358E24F74}">
      <dgm:prSet/>
      <dgm:spPr/>
      <dgm:t>
        <a:bodyPr/>
        <a:lstStyle/>
        <a:p>
          <a:endParaRPr lang="ru-RU"/>
        </a:p>
      </dgm:t>
    </dgm:pt>
    <dgm:pt modelId="{9E44FB81-A89A-4A7C-8991-927B2654C3AA}" type="sibTrans" cxnId="{1D21355D-0885-46CA-A59D-BCC358E24F74}">
      <dgm:prSet/>
      <dgm:spPr/>
      <dgm:t>
        <a:bodyPr/>
        <a:lstStyle/>
        <a:p>
          <a:endParaRPr lang="ru-RU"/>
        </a:p>
      </dgm:t>
    </dgm:pt>
    <dgm:pt modelId="{0D13A2BC-CC73-4654-A0E9-96485A190F7B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CUDA: 50</a:t>
          </a:r>
          <a:r>
            <a:rPr lang="ru-RU" dirty="0" smtClean="0">
              <a:solidFill>
                <a:schemeClr val="accent1"/>
              </a:solidFill>
            </a:rPr>
            <a:t> мс</a:t>
          </a:r>
          <a:endParaRPr lang="ru-RU" dirty="0">
            <a:solidFill>
              <a:schemeClr val="accent1"/>
            </a:solidFill>
          </a:endParaRPr>
        </a:p>
      </dgm:t>
    </dgm:pt>
    <dgm:pt modelId="{21FF41B2-160F-4D59-9560-97E750772A7E}" type="parTrans" cxnId="{CE67DE53-39B3-4C0C-8299-2B891B89B3F9}">
      <dgm:prSet/>
      <dgm:spPr/>
      <dgm:t>
        <a:bodyPr/>
        <a:lstStyle/>
        <a:p>
          <a:endParaRPr lang="ru-RU"/>
        </a:p>
      </dgm:t>
    </dgm:pt>
    <dgm:pt modelId="{A690DF5F-6680-456A-A0D4-502248643B81}" type="sibTrans" cxnId="{CE67DE53-39B3-4C0C-8299-2B891B89B3F9}">
      <dgm:prSet/>
      <dgm:spPr/>
      <dgm:t>
        <a:bodyPr/>
        <a:lstStyle/>
        <a:p>
          <a:endParaRPr lang="ru-RU"/>
        </a:p>
      </dgm:t>
    </dgm:pt>
    <dgm:pt modelId="{28203189-6871-4635-956F-60969EA1E9AC}" type="pres">
      <dgm:prSet presAssocID="{D57B0506-26B6-4EC7-B9C4-0720280FA86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BBED58-3F19-4F01-A71F-9C5C21A1E99E}" type="pres">
      <dgm:prSet presAssocID="{D57B0506-26B6-4EC7-B9C4-0720280FA866}" presName="divider" presStyleLbl="fgShp" presStyleIdx="0" presStyleCnt="1"/>
      <dgm:spPr/>
    </dgm:pt>
    <dgm:pt modelId="{4D4A576D-DA23-4735-BA74-AF454BFE3C6F}" type="pres">
      <dgm:prSet presAssocID="{D64F9C3C-9EB2-4AC3-B122-F4DDC6235FDC}" presName="downArrow" presStyleLbl="node1" presStyleIdx="0" presStyleCnt="2"/>
      <dgm:spPr/>
    </dgm:pt>
    <dgm:pt modelId="{7D18D754-8F93-4CCE-9940-2455BD57DF7F}" type="pres">
      <dgm:prSet presAssocID="{D64F9C3C-9EB2-4AC3-B122-F4DDC6235FD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4CED21-5ACE-4242-BDF2-83C35F084B88}" type="pres">
      <dgm:prSet presAssocID="{0D13A2BC-CC73-4654-A0E9-96485A190F7B}" presName="upArrow" presStyleLbl="node1" presStyleIdx="1" presStyleCnt="2"/>
      <dgm:spPr/>
    </dgm:pt>
    <dgm:pt modelId="{E72B6AFE-4DD2-416A-A52F-DF4F6D1060D1}" type="pres">
      <dgm:prSet presAssocID="{0D13A2BC-CC73-4654-A0E9-96485A190F7B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51A18B-071C-4C2B-A12C-4FFB935F096F}" type="presOf" srcId="{0D13A2BC-CC73-4654-A0E9-96485A190F7B}" destId="{E72B6AFE-4DD2-416A-A52F-DF4F6D1060D1}" srcOrd="0" destOrd="0" presId="urn:microsoft.com/office/officeart/2005/8/layout/arrow3"/>
    <dgm:cxn modelId="{1D21355D-0885-46CA-A59D-BCC358E24F74}" srcId="{D57B0506-26B6-4EC7-B9C4-0720280FA866}" destId="{D64F9C3C-9EB2-4AC3-B122-F4DDC6235FDC}" srcOrd="0" destOrd="0" parTransId="{1807F84C-477F-43B4-9D14-87A56A45E30F}" sibTransId="{9E44FB81-A89A-4A7C-8991-927B2654C3AA}"/>
    <dgm:cxn modelId="{CE67DE53-39B3-4C0C-8299-2B891B89B3F9}" srcId="{D57B0506-26B6-4EC7-B9C4-0720280FA866}" destId="{0D13A2BC-CC73-4654-A0E9-96485A190F7B}" srcOrd="1" destOrd="0" parTransId="{21FF41B2-160F-4D59-9560-97E750772A7E}" sibTransId="{A690DF5F-6680-456A-A0D4-502248643B81}"/>
    <dgm:cxn modelId="{6877D4CF-6183-4A38-ABF2-2BFCD6AC40C6}" type="presOf" srcId="{D64F9C3C-9EB2-4AC3-B122-F4DDC6235FDC}" destId="{7D18D754-8F93-4CCE-9940-2455BD57DF7F}" srcOrd="0" destOrd="0" presId="urn:microsoft.com/office/officeart/2005/8/layout/arrow3"/>
    <dgm:cxn modelId="{AC92C9BA-269E-4A12-8256-2343A09C572F}" type="presOf" srcId="{D57B0506-26B6-4EC7-B9C4-0720280FA866}" destId="{28203189-6871-4635-956F-60969EA1E9AC}" srcOrd="0" destOrd="0" presId="urn:microsoft.com/office/officeart/2005/8/layout/arrow3"/>
    <dgm:cxn modelId="{89CD2441-D6A8-409C-96C0-78D809BA9A86}" type="presParOf" srcId="{28203189-6871-4635-956F-60969EA1E9AC}" destId="{48BBED58-3F19-4F01-A71F-9C5C21A1E99E}" srcOrd="0" destOrd="0" presId="urn:microsoft.com/office/officeart/2005/8/layout/arrow3"/>
    <dgm:cxn modelId="{38B0CF8F-B97D-45C5-87C3-70B3F6CD56D9}" type="presParOf" srcId="{28203189-6871-4635-956F-60969EA1E9AC}" destId="{4D4A576D-DA23-4735-BA74-AF454BFE3C6F}" srcOrd="1" destOrd="0" presId="urn:microsoft.com/office/officeart/2005/8/layout/arrow3"/>
    <dgm:cxn modelId="{AFE35B5E-7493-4E43-B4FC-EBECC55BD978}" type="presParOf" srcId="{28203189-6871-4635-956F-60969EA1E9AC}" destId="{7D18D754-8F93-4CCE-9940-2455BD57DF7F}" srcOrd="2" destOrd="0" presId="urn:microsoft.com/office/officeart/2005/8/layout/arrow3"/>
    <dgm:cxn modelId="{095E0270-EE4D-48F5-B93A-75CE362C4BF7}" type="presParOf" srcId="{28203189-6871-4635-956F-60969EA1E9AC}" destId="{7D4CED21-5ACE-4242-BDF2-83C35F084B88}" srcOrd="3" destOrd="0" presId="urn:microsoft.com/office/officeart/2005/8/layout/arrow3"/>
    <dgm:cxn modelId="{BB8308E3-11FE-40FD-B877-F6E348156F2C}" type="presParOf" srcId="{28203189-6871-4635-956F-60969EA1E9AC}" destId="{E72B6AFE-4DD2-416A-A52F-DF4F6D1060D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B0506-26B6-4EC7-B9C4-0720280FA866}" type="doc">
      <dgm:prSet loTypeId="urn:microsoft.com/office/officeart/2005/8/layout/arrow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4F9C3C-9EB2-4AC3-B122-F4DDC6235FDC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CPU</a:t>
          </a:r>
          <a:r>
            <a:rPr lang="ru-RU" dirty="0" smtClean="0">
              <a:solidFill>
                <a:schemeClr val="accent1"/>
              </a:solidFill>
            </a:rPr>
            <a:t>: 10420 мс</a:t>
          </a:r>
          <a:endParaRPr lang="ru-RU" dirty="0">
            <a:solidFill>
              <a:schemeClr val="accent1"/>
            </a:solidFill>
          </a:endParaRPr>
        </a:p>
      </dgm:t>
    </dgm:pt>
    <dgm:pt modelId="{1807F84C-477F-43B4-9D14-87A56A45E30F}" type="parTrans" cxnId="{1D21355D-0885-46CA-A59D-BCC358E24F74}">
      <dgm:prSet/>
      <dgm:spPr/>
      <dgm:t>
        <a:bodyPr/>
        <a:lstStyle/>
        <a:p>
          <a:endParaRPr lang="ru-RU"/>
        </a:p>
      </dgm:t>
    </dgm:pt>
    <dgm:pt modelId="{9E44FB81-A89A-4A7C-8991-927B2654C3AA}" type="sibTrans" cxnId="{1D21355D-0885-46CA-A59D-BCC358E24F74}">
      <dgm:prSet/>
      <dgm:spPr/>
      <dgm:t>
        <a:bodyPr/>
        <a:lstStyle/>
        <a:p>
          <a:endParaRPr lang="ru-RU"/>
        </a:p>
      </dgm:t>
    </dgm:pt>
    <dgm:pt modelId="{0D13A2BC-CC73-4654-A0E9-96485A190F7B}">
      <dgm:prSet phldrT="[Text]"/>
      <dgm:spPr/>
      <dgm:t>
        <a:bodyPr/>
        <a:lstStyle/>
        <a:p>
          <a:r>
            <a:rPr lang="en-US" dirty="0" smtClean="0">
              <a:solidFill>
                <a:schemeClr val="accent1"/>
              </a:solidFill>
            </a:rPr>
            <a:t>CUDA: </a:t>
          </a:r>
          <a:r>
            <a:rPr lang="ru-RU" dirty="0" smtClean="0">
              <a:solidFill>
                <a:schemeClr val="accent1"/>
              </a:solidFill>
            </a:rPr>
            <a:t>6</a:t>
          </a:r>
          <a:r>
            <a:rPr lang="en-US" dirty="0" smtClean="0">
              <a:solidFill>
                <a:schemeClr val="accent1"/>
              </a:solidFill>
            </a:rPr>
            <a:t>0</a:t>
          </a:r>
          <a:r>
            <a:rPr lang="ru-RU" dirty="0" smtClean="0">
              <a:solidFill>
                <a:schemeClr val="accent1"/>
              </a:solidFill>
            </a:rPr>
            <a:t> </a:t>
          </a:r>
          <a:r>
            <a:rPr lang="ru-RU" dirty="0" smtClean="0">
              <a:solidFill>
                <a:schemeClr val="accent1"/>
              </a:solidFill>
            </a:rPr>
            <a:t>мс</a:t>
          </a:r>
          <a:endParaRPr lang="ru-RU" dirty="0">
            <a:solidFill>
              <a:schemeClr val="accent1"/>
            </a:solidFill>
          </a:endParaRPr>
        </a:p>
      </dgm:t>
    </dgm:pt>
    <dgm:pt modelId="{21FF41B2-160F-4D59-9560-97E750772A7E}" type="parTrans" cxnId="{CE67DE53-39B3-4C0C-8299-2B891B89B3F9}">
      <dgm:prSet/>
      <dgm:spPr/>
      <dgm:t>
        <a:bodyPr/>
        <a:lstStyle/>
        <a:p>
          <a:endParaRPr lang="ru-RU"/>
        </a:p>
      </dgm:t>
    </dgm:pt>
    <dgm:pt modelId="{A690DF5F-6680-456A-A0D4-502248643B81}" type="sibTrans" cxnId="{CE67DE53-39B3-4C0C-8299-2B891B89B3F9}">
      <dgm:prSet/>
      <dgm:spPr/>
      <dgm:t>
        <a:bodyPr/>
        <a:lstStyle/>
        <a:p>
          <a:endParaRPr lang="ru-RU"/>
        </a:p>
      </dgm:t>
    </dgm:pt>
    <dgm:pt modelId="{28203189-6871-4635-956F-60969EA1E9AC}" type="pres">
      <dgm:prSet presAssocID="{D57B0506-26B6-4EC7-B9C4-0720280FA86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8BBED58-3F19-4F01-A71F-9C5C21A1E99E}" type="pres">
      <dgm:prSet presAssocID="{D57B0506-26B6-4EC7-B9C4-0720280FA866}" presName="divider" presStyleLbl="fgShp" presStyleIdx="0" presStyleCnt="1"/>
      <dgm:spPr/>
    </dgm:pt>
    <dgm:pt modelId="{4D4A576D-DA23-4735-BA74-AF454BFE3C6F}" type="pres">
      <dgm:prSet presAssocID="{D64F9C3C-9EB2-4AC3-B122-F4DDC6235FDC}" presName="downArrow" presStyleLbl="node1" presStyleIdx="0" presStyleCnt="2"/>
      <dgm:spPr/>
    </dgm:pt>
    <dgm:pt modelId="{7D18D754-8F93-4CCE-9940-2455BD57DF7F}" type="pres">
      <dgm:prSet presAssocID="{D64F9C3C-9EB2-4AC3-B122-F4DDC6235FD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4CED21-5ACE-4242-BDF2-83C35F084B88}" type="pres">
      <dgm:prSet presAssocID="{0D13A2BC-CC73-4654-A0E9-96485A190F7B}" presName="upArrow" presStyleLbl="node1" presStyleIdx="1" presStyleCnt="2"/>
      <dgm:spPr/>
    </dgm:pt>
    <dgm:pt modelId="{E72B6AFE-4DD2-416A-A52F-DF4F6D1060D1}" type="pres">
      <dgm:prSet presAssocID="{0D13A2BC-CC73-4654-A0E9-96485A190F7B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DD93347-20C6-4EE3-9D09-2F1E4CAB80DA}" type="presOf" srcId="{D57B0506-26B6-4EC7-B9C4-0720280FA866}" destId="{28203189-6871-4635-956F-60969EA1E9AC}" srcOrd="0" destOrd="0" presId="urn:microsoft.com/office/officeart/2005/8/layout/arrow3"/>
    <dgm:cxn modelId="{3F4D6701-28D4-4910-810D-66D4F54F815C}" type="presOf" srcId="{0D13A2BC-CC73-4654-A0E9-96485A190F7B}" destId="{E72B6AFE-4DD2-416A-A52F-DF4F6D1060D1}" srcOrd="0" destOrd="0" presId="urn:microsoft.com/office/officeart/2005/8/layout/arrow3"/>
    <dgm:cxn modelId="{1D21355D-0885-46CA-A59D-BCC358E24F74}" srcId="{D57B0506-26B6-4EC7-B9C4-0720280FA866}" destId="{D64F9C3C-9EB2-4AC3-B122-F4DDC6235FDC}" srcOrd="0" destOrd="0" parTransId="{1807F84C-477F-43B4-9D14-87A56A45E30F}" sibTransId="{9E44FB81-A89A-4A7C-8991-927B2654C3AA}"/>
    <dgm:cxn modelId="{A6A7AB80-775E-43DD-B35C-73CD100E6212}" type="presOf" srcId="{D64F9C3C-9EB2-4AC3-B122-F4DDC6235FDC}" destId="{7D18D754-8F93-4CCE-9940-2455BD57DF7F}" srcOrd="0" destOrd="0" presId="urn:microsoft.com/office/officeart/2005/8/layout/arrow3"/>
    <dgm:cxn modelId="{CE67DE53-39B3-4C0C-8299-2B891B89B3F9}" srcId="{D57B0506-26B6-4EC7-B9C4-0720280FA866}" destId="{0D13A2BC-CC73-4654-A0E9-96485A190F7B}" srcOrd="1" destOrd="0" parTransId="{21FF41B2-160F-4D59-9560-97E750772A7E}" sibTransId="{A690DF5F-6680-456A-A0D4-502248643B81}"/>
    <dgm:cxn modelId="{58FFB0F2-DE61-4CD5-94F6-BAC23169C481}" type="presParOf" srcId="{28203189-6871-4635-956F-60969EA1E9AC}" destId="{48BBED58-3F19-4F01-A71F-9C5C21A1E99E}" srcOrd="0" destOrd="0" presId="urn:microsoft.com/office/officeart/2005/8/layout/arrow3"/>
    <dgm:cxn modelId="{6267BC3D-6294-47B2-840B-AC24A7E5FEBB}" type="presParOf" srcId="{28203189-6871-4635-956F-60969EA1E9AC}" destId="{4D4A576D-DA23-4735-BA74-AF454BFE3C6F}" srcOrd="1" destOrd="0" presId="urn:microsoft.com/office/officeart/2005/8/layout/arrow3"/>
    <dgm:cxn modelId="{F2D5A4C3-1EDD-4038-9E5E-F30B0BA64279}" type="presParOf" srcId="{28203189-6871-4635-956F-60969EA1E9AC}" destId="{7D18D754-8F93-4CCE-9940-2455BD57DF7F}" srcOrd="2" destOrd="0" presId="urn:microsoft.com/office/officeart/2005/8/layout/arrow3"/>
    <dgm:cxn modelId="{19D2BEF0-4BF5-4FB7-AB96-98A500380C6E}" type="presParOf" srcId="{28203189-6871-4635-956F-60969EA1E9AC}" destId="{7D4CED21-5ACE-4242-BDF2-83C35F084B88}" srcOrd="3" destOrd="0" presId="urn:microsoft.com/office/officeart/2005/8/layout/arrow3"/>
    <dgm:cxn modelId="{3212E345-0F84-4EBF-B23C-908A4D5A70AA}" type="presParOf" srcId="{28203189-6871-4635-956F-60969EA1E9AC}" destId="{E72B6AFE-4DD2-416A-A52F-DF4F6D1060D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FE36A-5403-4721-985E-52A12FBFA79A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Сравнение один ко многим</a:t>
          </a:r>
          <a:endParaRPr lang="ru-RU" sz="1800" kern="1200" dirty="0"/>
        </a:p>
      </dsp:txBody>
      <dsp:txXfrm>
        <a:off x="33499" y="1579724"/>
        <a:ext cx="1545106" cy="904550"/>
      </dsp:txXfrm>
    </dsp:sp>
    <dsp:sp modelId="{898918C7-89F5-4BD1-9911-1684D3ED578B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1766887" y="1912856"/>
        <a:ext cx="237646" cy="238286"/>
      </dsp:txXfrm>
    </dsp:sp>
    <dsp:sp modelId="{26153763-8BC7-42CF-B559-ECAC3BCE87F8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Больше отпечатков</a:t>
          </a:r>
          <a:endParaRPr lang="ru-RU" sz="1800" kern="1200" dirty="0"/>
        </a:p>
      </dsp:txBody>
      <dsp:txXfrm>
        <a:off x="2275446" y="1579724"/>
        <a:ext cx="1545106" cy="904550"/>
      </dsp:txXfrm>
    </dsp:sp>
    <dsp:sp modelId="{61F1D32C-DB6C-40EF-8298-65846F09C106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08834" y="1912856"/>
        <a:ext cx="237646" cy="238286"/>
      </dsp:txXfrm>
    </dsp:sp>
    <dsp:sp modelId="{F13C7CCD-2456-4C9F-8578-33EE06E3DCF2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Больше времени</a:t>
          </a:r>
          <a:endParaRPr lang="ru-RU" sz="1800" kern="1200" dirty="0"/>
        </a:p>
      </dsp:txBody>
      <dsp:txXfrm>
        <a:off x="4517393" y="157972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BED58-3F19-4F01-A71F-9C5C21A1E99E}">
      <dsp:nvSpPr>
        <dsp:cNvPr id="0" name=""/>
        <dsp:cNvSpPr/>
      </dsp:nvSpPr>
      <dsp:spPr>
        <a:xfrm rot="21300000">
          <a:off x="572963" y="994729"/>
          <a:ext cx="5712073" cy="49974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4A576D-DA23-4735-BA74-AF454BFE3C6F}">
      <dsp:nvSpPr>
        <dsp:cNvPr id="0" name=""/>
        <dsp:cNvSpPr/>
      </dsp:nvSpPr>
      <dsp:spPr>
        <a:xfrm>
          <a:off x="822960" y="124460"/>
          <a:ext cx="2057400" cy="99568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8D754-8F93-4CCE-9940-2455BD57DF7F}">
      <dsp:nvSpPr>
        <dsp:cNvPr id="0" name=""/>
        <dsp:cNvSpPr/>
      </dsp:nvSpPr>
      <dsp:spPr>
        <a:xfrm>
          <a:off x="3634740" y="0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1"/>
              </a:solidFill>
            </a:rPr>
            <a:t>CPU: 7800 </a:t>
          </a:r>
          <a:r>
            <a:rPr lang="ru-RU" sz="2500" kern="1200" dirty="0" smtClean="0">
              <a:solidFill>
                <a:schemeClr val="accent1"/>
              </a:solidFill>
            </a:rPr>
            <a:t>мс</a:t>
          </a:r>
          <a:endParaRPr lang="ru-RU" sz="2500" kern="1200" dirty="0">
            <a:solidFill>
              <a:schemeClr val="accent1"/>
            </a:solidFill>
          </a:endParaRPr>
        </a:p>
      </dsp:txBody>
      <dsp:txXfrm>
        <a:off x="3634740" y="0"/>
        <a:ext cx="2194560" cy="1045464"/>
      </dsp:txXfrm>
    </dsp:sp>
    <dsp:sp modelId="{7D4CED21-5ACE-4242-BDF2-83C35F084B88}">
      <dsp:nvSpPr>
        <dsp:cNvPr id="0" name=""/>
        <dsp:cNvSpPr/>
      </dsp:nvSpPr>
      <dsp:spPr>
        <a:xfrm>
          <a:off x="3977640" y="1369060"/>
          <a:ext cx="2057400" cy="99568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AFE-4DD2-416A-A52F-DF4F6D1060D1}">
      <dsp:nvSpPr>
        <dsp:cNvPr id="0" name=""/>
        <dsp:cNvSpPr/>
      </dsp:nvSpPr>
      <dsp:spPr>
        <a:xfrm>
          <a:off x="1028700" y="1443736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accent1"/>
              </a:solidFill>
            </a:rPr>
            <a:t>CUDA: 50</a:t>
          </a:r>
          <a:r>
            <a:rPr lang="ru-RU" sz="2500" kern="1200" dirty="0" smtClean="0">
              <a:solidFill>
                <a:schemeClr val="accent1"/>
              </a:solidFill>
            </a:rPr>
            <a:t> мс</a:t>
          </a:r>
          <a:endParaRPr lang="ru-RU" sz="2500" kern="1200" dirty="0">
            <a:solidFill>
              <a:schemeClr val="accent1"/>
            </a:solidFill>
          </a:endParaRPr>
        </a:p>
      </dsp:txBody>
      <dsp:txXfrm>
        <a:off x="1028700" y="1443736"/>
        <a:ext cx="2194560" cy="1045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BED58-3F19-4F01-A71F-9C5C21A1E99E}">
      <dsp:nvSpPr>
        <dsp:cNvPr id="0" name=""/>
        <dsp:cNvSpPr/>
      </dsp:nvSpPr>
      <dsp:spPr>
        <a:xfrm rot="21300000">
          <a:off x="572963" y="994729"/>
          <a:ext cx="5712073" cy="49974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4A576D-DA23-4735-BA74-AF454BFE3C6F}">
      <dsp:nvSpPr>
        <dsp:cNvPr id="0" name=""/>
        <dsp:cNvSpPr/>
      </dsp:nvSpPr>
      <dsp:spPr>
        <a:xfrm>
          <a:off x="822960" y="124460"/>
          <a:ext cx="2057400" cy="99568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18D754-8F93-4CCE-9940-2455BD57DF7F}">
      <dsp:nvSpPr>
        <dsp:cNvPr id="0" name=""/>
        <dsp:cNvSpPr/>
      </dsp:nvSpPr>
      <dsp:spPr>
        <a:xfrm>
          <a:off x="3634740" y="0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CPU</a:t>
          </a:r>
          <a:r>
            <a:rPr lang="ru-RU" sz="2400" kern="1200" dirty="0" smtClean="0">
              <a:solidFill>
                <a:schemeClr val="accent1"/>
              </a:solidFill>
            </a:rPr>
            <a:t>: 10420 мс</a:t>
          </a:r>
          <a:endParaRPr lang="ru-RU" sz="2400" kern="1200" dirty="0">
            <a:solidFill>
              <a:schemeClr val="accent1"/>
            </a:solidFill>
          </a:endParaRPr>
        </a:p>
      </dsp:txBody>
      <dsp:txXfrm>
        <a:off x="3634740" y="0"/>
        <a:ext cx="2194560" cy="1045464"/>
      </dsp:txXfrm>
    </dsp:sp>
    <dsp:sp modelId="{7D4CED21-5ACE-4242-BDF2-83C35F084B88}">
      <dsp:nvSpPr>
        <dsp:cNvPr id="0" name=""/>
        <dsp:cNvSpPr/>
      </dsp:nvSpPr>
      <dsp:spPr>
        <a:xfrm>
          <a:off x="3977640" y="1369060"/>
          <a:ext cx="2057400" cy="99568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B6AFE-4DD2-416A-A52F-DF4F6D1060D1}">
      <dsp:nvSpPr>
        <dsp:cNvPr id="0" name=""/>
        <dsp:cNvSpPr/>
      </dsp:nvSpPr>
      <dsp:spPr>
        <a:xfrm>
          <a:off x="1028700" y="1443736"/>
          <a:ext cx="2194560" cy="104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CUDA: </a:t>
          </a:r>
          <a:r>
            <a:rPr lang="ru-RU" sz="2400" kern="1200" dirty="0" smtClean="0">
              <a:solidFill>
                <a:schemeClr val="accent1"/>
              </a:solidFill>
            </a:rPr>
            <a:t>6</a:t>
          </a:r>
          <a:r>
            <a:rPr lang="en-US" sz="2400" kern="1200" dirty="0" smtClean="0">
              <a:solidFill>
                <a:schemeClr val="accent1"/>
              </a:solidFill>
            </a:rPr>
            <a:t>0</a:t>
          </a:r>
          <a:r>
            <a:rPr lang="ru-RU" sz="2400" kern="1200" dirty="0" smtClean="0">
              <a:solidFill>
                <a:schemeClr val="accent1"/>
              </a:solidFill>
            </a:rPr>
            <a:t> </a:t>
          </a:r>
          <a:r>
            <a:rPr lang="ru-RU" sz="2400" kern="1200" dirty="0" smtClean="0">
              <a:solidFill>
                <a:schemeClr val="accent1"/>
              </a:solidFill>
            </a:rPr>
            <a:t>мс</a:t>
          </a:r>
          <a:endParaRPr lang="ru-RU" sz="2400" kern="1200" dirty="0">
            <a:solidFill>
              <a:schemeClr val="accent1"/>
            </a:solidFill>
          </a:endParaRPr>
        </a:p>
      </dsp:txBody>
      <dsp:txXfrm>
        <a:off x="1028700" y="1443736"/>
        <a:ext cx="2194560" cy="104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82346-62E7-4BE8-9A63-537FCFBC61B7}" type="datetimeFigureOut">
              <a:rPr lang="ru-RU" smtClean="0"/>
              <a:t>13.03.2013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D700-5C97-4B8A-BCD1-D208BF984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15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5D700-5C97-4B8A-BCD1-D208BF98437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24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5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3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0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0.png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tanislav.Sartasov@gmail.com" TargetMode="External"/><Relationship Id="rId2" Type="http://schemas.openxmlformats.org/officeDocument/2006/relationships/hyperlink" Target="mailto:Stanislav.Sartasov@lanit-tercom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1447800"/>
            <a:ext cx="7772400" cy="1470025"/>
          </a:xfrm>
        </p:spPr>
        <p:txBody>
          <a:bodyPr>
            <a:noAutofit/>
          </a:bodyPr>
          <a:lstStyle/>
          <a:p>
            <a:r>
              <a:rPr lang="ru-RU" sz="4000" b="1" dirty="0"/>
              <a:t>Опыт решения задачи дактилоскопической идентификации с использованием GPGPU</a:t>
            </a:r>
            <a:endParaRPr lang="ru-R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962400"/>
            <a:ext cx="5257800" cy="25146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Станислав Юрьевич Сартасов, аспирант кафедры системного программирования Математико-Механического факультета СПбГУ</a:t>
            </a:r>
          </a:p>
          <a:p>
            <a:r>
              <a:rPr lang="ru-RU" sz="2400" dirty="0" smtClean="0"/>
              <a:t>Научный руководитель: д.ф.-м.н. проф. Терехов А.Н.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724400"/>
            <a:ext cx="1905000" cy="1905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421909"/>
            <a:ext cx="1727676" cy="213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6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1977390"/>
            <a:ext cx="24384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77390"/>
            <a:ext cx="243874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7037E-6 L -0.17378 0.00324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Попиксельная нормализация</a:t>
            </a:r>
          </a:p>
          <a:p>
            <a:r>
              <a:rPr lang="ru-RU" dirty="0" smtClean="0"/>
              <a:t>Контекстная фильтрация</a:t>
            </a:r>
          </a:p>
          <a:p>
            <a:pPr lvl="1"/>
            <a:r>
              <a:rPr lang="ru-RU" dirty="0" smtClean="0"/>
              <a:t>Фильтры Габора</a:t>
            </a:r>
          </a:p>
          <a:p>
            <a:pPr lvl="1"/>
            <a:r>
              <a:rPr lang="ru-RU" dirty="0" smtClean="0"/>
              <a:t>Преобразование Фурье</a:t>
            </a:r>
          </a:p>
          <a:p>
            <a:pPr lvl="1"/>
            <a:r>
              <a:rPr lang="ru-RU" dirty="0" smtClean="0"/>
              <a:t>Блочная</a:t>
            </a:r>
          </a:p>
          <a:p>
            <a:pPr lvl="1"/>
            <a:r>
              <a:rPr lang="ru-RU" dirty="0" smtClean="0"/>
              <a:t>Непрерывная</a:t>
            </a:r>
            <a:endParaRPr lang="ru-RU" dirty="0"/>
          </a:p>
          <a:p>
            <a:r>
              <a:rPr lang="ru-RU" dirty="0" smtClean="0"/>
              <a:t>Пирамидальное</a:t>
            </a:r>
          </a:p>
        </p:txBody>
      </p:sp>
    </p:spTree>
    <p:extLst>
      <p:ext uri="{BB962C8B-B14F-4D97-AF65-F5344CB8AC3E}">
        <p14:creationId xmlns:p14="http://schemas.microsoft.com/office/powerpoint/2010/main" val="23745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4629149" cy="4038600"/>
              </a:xfrm>
            </p:spPr>
            <p:txBody>
              <a:bodyPr/>
              <a:lstStyle/>
              <a:p>
                <a:r>
                  <a:rPr lang="de-DE" dirty="0" smtClean="0"/>
                  <a:t>J. </a:t>
                </a:r>
                <a:r>
                  <a:rPr lang="de-DE" i="1" dirty="0" smtClean="0"/>
                  <a:t>Bigun</a:t>
                </a:r>
                <a:r>
                  <a:rPr lang="ru-RU" i="1" dirty="0"/>
                  <a:t>,</a:t>
                </a:r>
                <a:r>
                  <a:rPr lang="de-DE" i="1" dirty="0" smtClean="0"/>
                  <a:t> </a:t>
                </a:r>
                <a:r>
                  <a:rPr lang="de-DE" dirty="0" smtClean="0"/>
                  <a:t>K</a:t>
                </a:r>
                <a:r>
                  <a:rPr lang="de-DE" dirty="0"/>
                  <a:t>. </a:t>
                </a:r>
                <a:r>
                  <a:rPr lang="de-DE" i="1" dirty="0"/>
                  <a:t>Kollreider</a:t>
                </a:r>
                <a:r>
                  <a:rPr lang="de-DE" dirty="0"/>
                  <a:t> , H. </a:t>
                </a:r>
                <a:r>
                  <a:rPr lang="de-DE" i="1" dirty="0" smtClean="0"/>
                  <a:t>Fronthaler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Halmstadt</a:t>
                </a:r>
                <a:r>
                  <a:rPr lang="en-US" dirty="0" smtClean="0"/>
                  <a:t> University</a:t>
                </a:r>
                <a:endParaRPr lang="ru-RU" dirty="0"/>
              </a:p>
              <a:p>
                <a:r>
                  <a:rPr lang="ru-RU" dirty="0" smtClean="0"/>
                  <a:t>Разложение изображения в подобие гауссовой и лапласовой пирамиды</a:t>
                </a:r>
              </a:p>
              <a:p>
                <a:r>
                  <a:rPr lang="ru-RU" dirty="0" smtClean="0"/>
                  <a:t>Построение дискретного комплексного поля направлений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 smtClean="0"/>
              </a:p>
              <a:p>
                <a:r>
                  <a:rPr lang="ru-RU" dirty="0" smtClean="0"/>
                  <a:t>Усреднение и нормализация</a:t>
                </a:r>
              </a:p>
              <a:p>
                <a:r>
                  <a:rPr lang="ru-RU" dirty="0" smtClean="0"/>
                  <a:t>Усреднение по направлению</a:t>
                </a:r>
              </a:p>
              <a:p>
                <a:r>
                  <a:rPr lang="ru-RU" dirty="0" smtClean="0"/>
                  <a:t>Объединение уровней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4629149" cy="4038600"/>
              </a:xfrm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533775" cy="29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438400"/>
          </a:xfrm>
        </p:spPr>
        <p:txBody>
          <a:bodyPr/>
          <a:lstStyle/>
          <a:p>
            <a:r>
              <a:rPr lang="ru-RU" dirty="0" smtClean="0"/>
              <a:t>Распараллелен каждый этап</a:t>
            </a:r>
          </a:p>
          <a:p>
            <a:r>
              <a:rPr lang="ru-RU" dirty="0" smtClean="0"/>
              <a:t>Без использования сепарабельности</a:t>
            </a:r>
          </a:p>
          <a:p>
            <a:r>
              <a:rPr lang="ru-RU" dirty="0" smtClean="0"/>
              <a:t>Свёртка не оптимальна</a:t>
            </a:r>
          </a:p>
          <a:p>
            <a:r>
              <a:rPr lang="ru-RU" dirty="0" smtClean="0"/>
              <a:t>Направленная фильтрация с применением общей и константной памяти</a:t>
            </a:r>
            <a:endParaRPr lang="ru-R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4038600"/>
          <a:ext cx="68580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5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FingerCode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62228"/>
            <a:ext cx="6705600" cy="4935470"/>
          </a:xfrm>
        </p:spPr>
      </p:pic>
    </p:spTree>
    <p:extLst>
      <p:ext uri="{BB962C8B-B14F-4D97-AF65-F5344CB8AC3E}">
        <p14:creationId xmlns:p14="http://schemas.microsoft.com/office/powerpoint/2010/main" val="21875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FingerCode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i="1" dirty="0" smtClean="0"/>
              <a:t>Jain</a:t>
            </a:r>
            <a:r>
              <a:rPr lang="en-US" dirty="0" smtClean="0"/>
              <a:t>, S. </a:t>
            </a:r>
            <a:r>
              <a:rPr lang="en-US" i="1" dirty="0" err="1" smtClean="0"/>
              <a:t>Prabhakar</a:t>
            </a:r>
            <a:r>
              <a:rPr lang="en-US" dirty="0" smtClean="0"/>
              <a:t>, L. </a:t>
            </a:r>
            <a:r>
              <a:rPr lang="en-US" i="1" dirty="0" smtClean="0"/>
              <a:t>Hong</a:t>
            </a:r>
            <a:r>
              <a:rPr lang="en-US" dirty="0" smtClean="0"/>
              <a:t>, S. </a:t>
            </a:r>
            <a:r>
              <a:rPr lang="en-US" i="1" dirty="0" err="1" smtClean="0"/>
              <a:t>Pankanti</a:t>
            </a:r>
            <a:r>
              <a:rPr lang="en-US" dirty="0" smtClean="0"/>
              <a:t>, Michigan State University</a:t>
            </a:r>
          </a:p>
          <a:p>
            <a:r>
              <a:rPr lang="ru-RU" dirty="0" smtClean="0"/>
              <a:t>Выделение ядра отпечатка</a:t>
            </a:r>
          </a:p>
          <a:p>
            <a:pPr lvl="1"/>
            <a:r>
              <a:rPr lang="ru-RU" dirty="0" smtClean="0"/>
              <a:t>Отдельная проблема</a:t>
            </a:r>
          </a:p>
          <a:p>
            <a:r>
              <a:rPr lang="ru-RU" dirty="0" smtClean="0"/>
              <a:t>Формирование области из</a:t>
            </a:r>
            <a:r>
              <a:rPr lang="en-US" dirty="0" smtClean="0"/>
              <a:t> </a:t>
            </a:r>
            <a:r>
              <a:rPr lang="ru-RU" dirty="0" smtClean="0"/>
              <a:t>концентрических колец</a:t>
            </a:r>
          </a:p>
          <a:p>
            <a:r>
              <a:rPr lang="ru-RU" dirty="0" smtClean="0"/>
              <a:t>Свёртка области фильтрами Габора</a:t>
            </a:r>
          </a:p>
          <a:p>
            <a:r>
              <a:rPr lang="ru-RU" dirty="0" smtClean="0"/>
              <a:t>Расчёт среднего отклонения цвета пикселов в каждом секторе</a:t>
            </a:r>
          </a:p>
          <a:p>
            <a:endParaRPr lang="ru-RU" dirty="0" smtClean="0"/>
          </a:p>
          <a:p>
            <a:r>
              <a:rPr lang="ru-RU" dirty="0" smtClean="0"/>
              <a:t>Подходит для непрерывной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8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err="1" smtClean="0"/>
              <a:t>FingerCode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Размер колец под размер отпечатка</a:t>
            </a:r>
          </a:p>
          <a:p>
            <a:r>
              <a:rPr lang="ru-RU" dirty="0" smtClean="0"/>
              <a:t>Число фильтров</a:t>
            </a:r>
          </a:p>
          <a:p>
            <a:r>
              <a:rPr lang="ru-RU" dirty="0" smtClean="0"/>
              <a:t>Число колец</a:t>
            </a:r>
          </a:p>
          <a:p>
            <a:r>
              <a:rPr lang="ru-RU" dirty="0" smtClean="0"/>
              <a:t>Число секторов</a:t>
            </a:r>
          </a:p>
          <a:p>
            <a:endParaRPr lang="ru-RU" dirty="0"/>
          </a:p>
          <a:p>
            <a:r>
              <a:rPr lang="ru-RU" dirty="0" smtClean="0"/>
              <a:t>Тестовые прогоны</a:t>
            </a:r>
            <a:r>
              <a:rPr lang="en-US" dirty="0" smtClean="0"/>
              <a:t> </a:t>
            </a:r>
            <a:r>
              <a:rPr lang="ru-RU" dirty="0" smtClean="0"/>
              <a:t>для оптимизации</a:t>
            </a:r>
            <a:endParaRPr lang="en-US" dirty="0" smtClean="0"/>
          </a:p>
          <a:p>
            <a:pPr lvl="1"/>
            <a:r>
              <a:rPr lang="en-US" dirty="0" smtClean="0"/>
              <a:t>FAR(k), FRR(k)</a:t>
            </a:r>
          </a:p>
          <a:p>
            <a:pPr lvl="1"/>
            <a:r>
              <a:rPr lang="en-US" dirty="0" smtClean="0"/>
              <a:t>CMC(k)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253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38493"/>
              </p:ext>
            </p:extLst>
          </p:nvPr>
        </p:nvGraphicFramePr>
        <p:xfrm>
          <a:off x="533400" y="1752600"/>
          <a:ext cx="8136902" cy="4674798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09400"/>
                <a:gridCol w="895486"/>
                <a:gridCol w="892322"/>
                <a:gridCol w="723825"/>
                <a:gridCol w="851978"/>
                <a:gridCol w="892322"/>
                <a:gridCol w="892322"/>
                <a:gridCol w="1018102"/>
                <a:gridCol w="961145"/>
              </a:tblGrid>
              <a:tr h="1291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Опор-ная </a:t>
                      </a:r>
                      <a:r>
                        <a:rPr lang="ru-RU" sz="1800" dirty="0">
                          <a:effectLst/>
                        </a:rPr>
                        <a:t>точка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Шаб-лон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Мэт-чер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Ран-жиро-вание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Сумма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Только </a:t>
                      </a:r>
                      <a:r>
                        <a:rPr lang="en-US" sz="1800">
                          <a:effectLst/>
                        </a:rPr>
                        <a:t>GPU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Мэтчер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1000000</a:t>
                      </a:r>
                      <a:endParaRPr lang="ru-RU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Сорти-ровка 1000000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45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Машина 1: CPU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40,125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1336,54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121,1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23,5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1521,27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1497,77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45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Машина 2: </a:t>
                      </a:r>
                      <a:r>
                        <a:rPr lang="en-US" sz="1800">
                          <a:effectLst/>
                        </a:rPr>
                        <a:t>GPU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143,75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1,95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35,3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190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154,7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45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Машина 3: </a:t>
                      </a:r>
                      <a:r>
                        <a:rPr lang="en-US" sz="1800">
                          <a:effectLst/>
                        </a:rPr>
                        <a:t>GPU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46,95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30,9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81,85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50,95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8457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Машина 1: </a:t>
                      </a:r>
                      <a:r>
                        <a:rPr lang="en-US" sz="1800">
                          <a:effectLst/>
                        </a:rPr>
                        <a:t>GPU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36,35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28,3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68,65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40,35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Распознавание по минуциям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70" y="1965960"/>
            <a:ext cx="6324599" cy="4496395"/>
          </a:xfrm>
        </p:spPr>
      </p:pic>
    </p:spTree>
    <p:extLst>
      <p:ext uri="{BB962C8B-B14F-4D97-AF65-F5344CB8AC3E}">
        <p14:creationId xmlns:p14="http://schemas.microsoft.com/office/powerpoint/2010/main" val="364455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</a:t>
            </a:r>
            <a:r>
              <a:rPr lang="ru-RU" dirty="0" smtClean="0"/>
              <a:t>минуций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13" y="3352800"/>
            <a:ext cx="1990913" cy="28308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1990913" cy="2830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9" y="3352800"/>
            <a:ext cx="1990913" cy="2830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26" y="3352800"/>
            <a:ext cx="1990913" cy="28308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581" y="196596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1"/>
                </a:solidFill>
              </a:rPr>
              <a:t>Бинаризация, утончение линий, выделение связей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accent1"/>
                </a:solidFill>
              </a:rPr>
              <a:t>Выделение минуций из изображения в оттенках серого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доклада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Биометрическая идентификация и проблема масштабирования</a:t>
            </a:r>
          </a:p>
          <a:p>
            <a:r>
              <a:rPr lang="ru-RU" dirty="0" smtClean="0"/>
              <a:t>Системные ошибки</a:t>
            </a:r>
          </a:p>
          <a:p>
            <a:r>
              <a:rPr lang="ru-RU" dirty="0" smtClean="0"/>
              <a:t>Биометрическое слияние и классификация</a:t>
            </a:r>
            <a:endParaRPr lang="en-US" dirty="0" smtClean="0"/>
          </a:p>
          <a:p>
            <a:r>
              <a:rPr lang="ru-RU" dirty="0" smtClean="0"/>
              <a:t>Дактилоскопические алгоритмы</a:t>
            </a:r>
          </a:p>
          <a:p>
            <a:pPr lvl="1"/>
            <a:r>
              <a:rPr lang="ru-RU" dirty="0" smtClean="0"/>
              <a:t>Улучшение изображений</a:t>
            </a:r>
            <a:endParaRPr lang="en-US" dirty="0" smtClean="0"/>
          </a:p>
          <a:p>
            <a:pPr lvl="1"/>
            <a:r>
              <a:rPr lang="en-US" dirty="0" err="1" smtClean="0"/>
              <a:t>FingerCode</a:t>
            </a:r>
            <a:endParaRPr lang="en-US" dirty="0" smtClean="0"/>
          </a:p>
          <a:p>
            <a:pPr lvl="1"/>
            <a:r>
              <a:rPr lang="ru-RU" dirty="0" smtClean="0"/>
              <a:t>Распознавание по минуциям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32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</a:t>
            </a:r>
            <a:r>
              <a:rPr lang="ru-RU" dirty="0" smtClean="0"/>
              <a:t>минуций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4095749" cy="4038600"/>
              </a:xfrm>
            </p:spPr>
            <p:txBody>
              <a:bodyPr/>
              <a:lstStyle/>
              <a:p>
                <a:r>
                  <a:rPr lang="de-DE" dirty="0" smtClean="0"/>
                  <a:t>J. </a:t>
                </a:r>
                <a:r>
                  <a:rPr lang="de-DE" i="1" dirty="0"/>
                  <a:t>Bigun</a:t>
                </a:r>
                <a:r>
                  <a:rPr lang="ru-RU" i="1" dirty="0"/>
                  <a:t>,</a:t>
                </a:r>
                <a:r>
                  <a:rPr lang="de-DE" i="1" dirty="0"/>
                  <a:t> </a:t>
                </a:r>
                <a:r>
                  <a:rPr lang="de-DE" dirty="0"/>
                  <a:t>K. </a:t>
                </a:r>
                <a:r>
                  <a:rPr lang="de-DE" i="1" dirty="0"/>
                  <a:t>Kollreider</a:t>
                </a:r>
                <a:r>
                  <a:rPr lang="de-DE" dirty="0"/>
                  <a:t> , H. </a:t>
                </a:r>
                <a:r>
                  <a:rPr lang="de-DE" i="1" dirty="0"/>
                  <a:t>Fronthaler</a:t>
                </a:r>
                <a:r>
                  <a:rPr lang="en-US" dirty="0"/>
                  <a:t>, </a:t>
                </a:r>
                <a:r>
                  <a:rPr lang="en-US" dirty="0" err="1"/>
                  <a:t>Halmstadt</a:t>
                </a:r>
                <a:r>
                  <a:rPr lang="en-US" dirty="0"/>
                  <a:t> University</a:t>
                </a:r>
                <a:endParaRPr lang="ru-RU" dirty="0"/>
              </a:p>
              <a:p>
                <a:r>
                  <a:rPr lang="ru-RU" dirty="0" smtClean="0"/>
                  <a:t>Много общего с алгоритмом улучшения изображения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При условии высокой линейной симметрии вокруг</a:t>
                </a:r>
              </a:p>
              <a:p>
                <a:r>
                  <a:rPr lang="ru-RU" dirty="0" smtClean="0"/>
                  <a:t>Разбиение на блоки и поиск локальных максимумов</a:t>
                </a:r>
              </a:p>
              <a:p>
                <a:r>
                  <a:rPr lang="ru-RU" dirty="0" smtClean="0"/>
                  <a:t>Убывающая сортировка по </a:t>
                </a:r>
                <a:r>
                  <a:rPr lang="en-US" dirty="0" smtClean="0"/>
                  <a:t>PS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4095749" cy="4038600"/>
              </a:xfrm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933" y="2032000"/>
            <a:ext cx="3197257" cy="3209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4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Параллелизация свёртки</a:t>
            </a:r>
          </a:p>
          <a:p>
            <a:r>
              <a:rPr lang="ru-RU" dirty="0" smtClean="0"/>
              <a:t>Свёртки не оптимальны</a:t>
            </a:r>
          </a:p>
          <a:p>
            <a:r>
              <a:rPr lang="ru-RU" dirty="0" smtClean="0"/>
              <a:t>Поиск максимумов последовательный</a:t>
            </a:r>
            <a:endParaRPr lang="ru-R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8883910"/>
              </p:ext>
            </p:extLst>
          </p:nvPr>
        </p:nvGraphicFramePr>
        <p:xfrm>
          <a:off x="1066800" y="3352800"/>
          <a:ext cx="68580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2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Сопоставление минуций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Текущее направление исследований</a:t>
                </a:r>
              </a:p>
              <a:p>
                <a:r>
                  <a:rPr lang="ru-RU" dirty="0" smtClean="0"/>
                  <a:t>Поиск параметров поворота и параллельного переноса</a:t>
                </a:r>
              </a:p>
              <a:p>
                <a:pPr lvl="1"/>
                <a:r>
                  <a:rPr lang="ru-RU" dirty="0" smtClean="0"/>
                  <a:t>Перебор</a:t>
                </a:r>
              </a:p>
              <a:p>
                <a:pPr lvl="1"/>
                <a:r>
                  <a:rPr lang="ru-RU" dirty="0" smtClean="0"/>
                  <a:t>Спуски</a:t>
                </a:r>
              </a:p>
              <a:p>
                <a:pPr lvl="1"/>
                <a:r>
                  <a:rPr lang="ru-RU" dirty="0" smtClean="0"/>
                  <a:t>Генетические алгоритмы</a:t>
                </a:r>
              </a:p>
              <a:p>
                <a:pPr lvl="1"/>
                <a:r>
                  <a:rPr lang="ru-RU" dirty="0" smtClean="0"/>
                  <a:t>Треугольные структуры</a:t>
                </a:r>
              </a:p>
              <a:p>
                <a:pPr lvl="2"/>
                <a:r>
                  <a:rPr lang="ru-RU" dirty="0" smtClean="0"/>
                  <a:t>Локальные</a:t>
                </a:r>
              </a:p>
              <a:p>
                <a:pPr lvl="2"/>
                <a:r>
                  <a:rPr lang="ru-RU" dirty="0" smtClean="0"/>
                  <a:t>Глобальные</a:t>
                </a:r>
              </a:p>
              <a:p>
                <a:pPr lvl="1"/>
                <a:r>
                  <a:rPr lang="ru-RU" dirty="0" smtClean="0"/>
                  <a:t>Выравнивание и локальный поиск</a:t>
                </a:r>
              </a:p>
              <a:p>
                <a:pPr lvl="2"/>
                <a:r>
                  <a:rPr lang="ru-RU" dirty="0" smtClean="0"/>
                  <a:t>По ядрам и дельтам</a:t>
                </a:r>
              </a:p>
              <a:p>
                <a:r>
                  <a:rPr lang="ru-RU" dirty="0" smtClean="0"/>
                  <a:t>Метрика схожести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1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Сопоставление минуций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70" y="1965960"/>
            <a:ext cx="6324599" cy="4496395"/>
          </a:xfrm>
        </p:spPr>
      </p:pic>
    </p:spTree>
    <p:extLst>
      <p:ext uri="{BB962C8B-B14F-4D97-AF65-F5344CB8AC3E}">
        <p14:creationId xmlns:p14="http://schemas.microsoft.com/office/powerpoint/2010/main" val="21690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Двухуровневая архитектура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5652" y="2743199"/>
            <a:ext cx="116878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085317"/>
              </p:ext>
            </p:extLst>
          </p:nvPr>
        </p:nvGraphicFramePr>
        <p:xfrm>
          <a:off x="845820" y="2209800"/>
          <a:ext cx="7438239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3" imgW="7613142" imgH="3113144" progId="Visio.Drawing.11">
                  <p:embed/>
                </p:oleObj>
              </mc:Choice>
              <mc:Fallback>
                <p:oleObj name="Visio" r:id="rId3" imgW="7613142" imgH="311314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" y="2209800"/>
                        <a:ext cx="7438239" cy="30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4440" y="5791199"/>
                <a:ext cx="5912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40" y="5791199"/>
                <a:ext cx="591226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Stanislav.Sartasov@lanit-tercom.com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Stanislav.Sartasov@gmail.com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182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Биометрическая идентификация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2133599"/>
            <a:ext cx="143237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26712"/>
              </p:ext>
            </p:extLst>
          </p:nvPr>
        </p:nvGraphicFramePr>
        <p:xfrm>
          <a:off x="762000" y="2133600"/>
          <a:ext cx="757112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6430741" imgH="3325509" progId="Visio.Drawing.11">
                  <p:embed/>
                </p:oleObj>
              </mc:Choice>
              <mc:Fallback>
                <p:oleObj name="Visio" r:id="rId3" imgW="6430741" imgH="332550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7571123" cy="3886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5334000"/>
                <a:ext cx="2930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34000"/>
                <a:ext cx="2930610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8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масштабирования</a:t>
            </a:r>
            <a:endParaRPr lang="ru-RU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073230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95265" y="5334000"/>
                <a:ext cx="29306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𝑡𝑒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265" y="5334000"/>
                <a:ext cx="29306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 rot="18358902">
            <a:off x="5591984" y="4579985"/>
            <a:ext cx="1343939" cy="381000"/>
          </a:xfrm>
          <a:prstGeom prst="leftRightArrow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6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ошибки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Ошибки мэтчера</a:t>
                </a:r>
              </a:p>
              <a:p>
                <a:pPr lvl="1"/>
                <a:r>
                  <a:rPr lang="en-US" dirty="0" smtClean="0"/>
                  <a:t>False Acceptance Rate</a:t>
                </a:r>
              </a:p>
              <a:p>
                <a:pPr lvl="1"/>
                <a:r>
                  <a:rPr lang="en-US" dirty="0" smtClean="0"/>
                  <a:t>False Reject Rate</a:t>
                </a:r>
              </a:p>
              <a:p>
                <a:pPr lvl="1"/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𝐺𝐴𝑅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05740" lvl="1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Ошибки системы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𝐹𝐼𝑅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𝐺𝐴𝑅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6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Биометрическое слияние Классификация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sz="2800" dirty="0" smtClean="0"/>
              <a:t>Слияние</a:t>
            </a:r>
          </a:p>
          <a:p>
            <a:pPr lvl="1"/>
            <a:r>
              <a:rPr lang="ru-RU" sz="2800" dirty="0" smtClean="0"/>
              <a:t>Мультибиометрия</a:t>
            </a:r>
          </a:p>
          <a:p>
            <a:pPr lvl="1"/>
            <a:r>
              <a:rPr lang="ru-RU" sz="2800" dirty="0" smtClean="0"/>
              <a:t>Исходных данных</a:t>
            </a:r>
          </a:p>
          <a:p>
            <a:pPr lvl="1"/>
            <a:r>
              <a:rPr lang="ru-RU" sz="2800" dirty="0" smtClean="0"/>
              <a:t>Алгоритмов</a:t>
            </a:r>
          </a:p>
          <a:p>
            <a:pPr lvl="1"/>
            <a:r>
              <a:rPr lang="ru-RU" sz="2800" dirty="0" smtClean="0"/>
              <a:t>Метрики или ранга</a:t>
            </a:r>
          </a:p>
          <a:p>
            <a:pPr lvl="1"/>
            <a:r>
              <a:rPr lang="ru-RU" sz="2800" dirty="0" smtClean="0"/>
              <a:t>На основе принятия решения</a:t>
            </a:r>
            <a:endParaRPr lang="ru-RU" sz="2800" dirty="0"/>
          </a:p>
          <a:p>
            <a:pPr lvl="1"/>
            <a:endParaRPr lang="ru-RU" sz="2800" dirty="0" smtClean="0"/>
          </a:p>
          <a:p>
            <a:pPr marL="205740" lvl="1" indent="0">
              <a:buNone/>
            </a:pPr>
            <a:endParaRPr lang="ru-RU" sz="2800" dirty="0"/>
          </a:p>
          <a:p>
            <a:r>
              <a:rPr lang="ru-RU" sz="2800" dirty="0" smtClean="0"/>
              <a:t>Классификация</a:t>
            </a:r>
          </a:p>
          <a:p>
            <a:pPr lvl="1"/>
            <a:r>
              <a:rPr lang="ru-RU" sz="2800" dirty="0" smtClean="0"/>
              <a:t>Гальтона-Генри</a:t>
            </a:r>
          </a:p>
          <a:p>
            <a:pPr lvl="1"/>
            <a:r>
              <a:rPr lang="ru-RU" sz="2800" dirty="0" smtClean="0"/>
              <a:t>Основанные на Гальтона-Генри</a:t>
            </a:r>
          </a:p>
          <a:p>
            <a:pPr lvl="1"/>
            <a:r>
              <a:rPr lang="ru-RU" sz="2800" dirty="0" smtClean="0"/>
              <a:t>Кластеризация</a:t>
            </a:r>
          </a:p>
          <a:p>
            <a:pPr lvl="1"/>
            <a:r>
              <a:rPr lang="ru-RU" sz="2800" dirty="0" smtClean="0"/>
              <a:t>Непрерывная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88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Непрерывный классификатор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</a:t>
            </a:r>
            <a:r>
              <a:rPr lang="it-IT" dirty="0"/>
              <a:t>. </a:t>
            </a:r>
            <a:r>
              <a:rPr lang="it-IT" i="1" dirty="0"/>
              <a:t>Lumini</a:t>
            </a:r>
            <a:r>
              <a:rPr lang="it-IT" dirty="0"/>
              <a:t>, D. </a:t>
            </a:r>
            <a:r>
              <a:rPr lang="it-IT" i="1" dirty="0" smtClean="0"/>
              <a:t>Maio,</a:t>
            </a:r>
            <a:r>
              <a:rPr lang="it-IT" dirty="0" smtClean="0"/>
              <a:t> D</a:t>
            </a:r>
            <a:r>
              <a:rPr lang="it-IT" dirty="0"/>
              <a:t>. </a:t>
            </a:r>
            <a:r>
              <a:rPr lang="it-IT" i="1" dirty="0" smtClean="0"/>
              <a:t>Maltoni</a:t>
            </a:r>
          </a:p>
          <a:p>
            <a:r>
              <a:rPr lang="ru-RU" dirty="0" smtClean="0"/>
              <a:t>Сопоставление с отпечатком точки многомерного пространства</a:t>
            </a:r>
          </a:p>
          <a:p>
            <a:r>
              <a:rPr lang="ru-RU" dirty="0" smtClean="0"/>
              <a:t>Ранжирование</a:t>
            </a:r>
          </a:p>
          <a:p>
            <a:r>
              <a:rPr lang="ru-RU" dirty="0" smtClean="0"/>
              <a:t>Выбор </a:t>
            </a:r>
            <a:r>
              <a:rPr lang="en-US" dirty="0" smtClean="0"/>
              <a:t>k </a:t>
            </a:r>
            <a:r>
              <a:rPr lang="ru-RU" dirty="0" smtClean="0"/>
              <a:t>наилучших ИЛИ пороговая </a:t>
            </a:r>
            <a:r>
              <a:rPr lang="ru-RU" dirty="0" smtClean="0"/>
              <a:t>функция</a:t>
            </a:r>
          </a:p>
          <a:p>
            <a:pPr lvl="1"/>
            <a:r>
              <a:rPr lang="en-US" dirty="0" smtClean="0"/>
              <a:t>CMC(k)</a:t>
            </a:r>
            <a:endParaRPr lang="ru-R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810000"/>
            <a:ext cx="5881440" cy="256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Непрерывный классификатор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𝐺𝐴𝑅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𝐹𝐼𝑅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𝐶𝑀𝐶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𝐶𝑀𝐶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𝐹𝑅𝑅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𝐹𝐴𝑅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𝐶𝑀𝐶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𝐹𝐴𝑅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𝐹𝑅𝑅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𝐹𝑅𝑅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𝐹𝑅𝑅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𝐹𝐴𝑅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𝐹𝐴𝑅</m:t>
                        </m:r>
                      </m:den>
                    </m:f>
                  </m:oMath>
                </a14:m>
                <a:endParaRPr lang="ru-RU" dirty="0"/>
              </a:p>
              <a:p>
                <a:pPr lvl="2"/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09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Улучшение изображения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370" y="2057400"/>
            <a:ext cx="2438400" cy="34671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57400"/>
            <a:ext cx="243874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16545 -0.00834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264</TotalTime>
  <Words>446</Words>
  <Application>Microsoft Office PowerPoint</Application>
  <PresentationFormat>On-screen Show (4:3)</PresentationFormat>
  <Paragraphs>180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Corbel</vt:lpstr>
      <vt:lpstr>Times New Roman</vt:lpstr>
      <vt:lpstr>Basis</vt:lpstr>
      <vt:lpstr>Visio</vt:lpstr>
      <vt:lpstr>Опыт решения задачи дактилоскопической идентификации с использованием GPGPU</vt:lpstr>
      <vt:lpstr>План доклада</vt:lpstr>
      <vt:lpstr>Биометрическая идентификация</vt:lpstr>
      <vt:lpstr>Проблема масштабирования</vt:lpstr>
      <vt:lpstr>Системные ошибки</vt:lpstr>
      <vt:lpstr>Биометрическое слияние Классификация</vt:lpstr>
      <vt:lpstr>Непрерывный классификатор</vt:lpstr>
      <vt:lpstr>Непрерывный классификатор</vt:lpstr>
      <vt:lpstr>Улучшение изображения</vt:lpstr>
      <vt:lpstr>Улучшение изображения</vt:lpstr>
      <vt:lpstr>Улучшение изображения</vt:lpstr>
      <vt:lpstr>Улучшение изображения</vt:lpstr>
      <vt:lpstr>Результаты</vt:lpstr>
      <vt:lpstr>FingerCode</vt:lpstr>
      <vt:lpstr>FingerCode</vt:lpstr>
      <vt:lpstr>Настройка FingerCode</vt:lpstr>
      <vt:lpstr>Результаты</vt:lpstr>
      <vt:lpstr>Распознавание по минуциям</vt:lpstr>
      <vt:lpstr>Выделение минуций</vt:lpstr>
      <vt:lpstr>Выделение минуций</vt:lpstr>
      <vt:lpstr>Результаты</vt:lpstr>
      <vt:lpstr>Сопоставление минуций</vt:lpstr>
      <vt:lpstr>Сопоставление минуций</vt:lpstr>
      <vt:lpstr>Двухуровневая архитектура</vt:lpstr>
      <vt:lpstr>Спасибо!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Опыт решения задачи дактилоскопической идентификации с использованием GPGPU</dc:title>
  <dc:creator>ssartasov</dc:creator>
  <cp:lastModifiedBy>Stanislav Sartasov</cp:lastModifiedBy>
  <cp:revision>26</cp:revision>
  <dcterms:created xsi:type="dcterms:W3CDTF">2006-08-16T00:00:00Z</dcterms:created>
  <dcterms:modified xsi:type="dcterms:W3CDTF">2013-03-13T09:37:05Z</dcterms:modified>
</cp:coreProperties>
</file>