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58" r:id="rId8"/>
    <p:sldId id="267" r:id="rId9"/>
    <p:sldId id="268" r:id="rId10"/>
    <p:sldId id="262" r:id="rId11"/>
    <p:sldId id="263" r:id="rId12"/>
    <p:sldId id="264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1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69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3103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566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0027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142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728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8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12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3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24-May-22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7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24-May-22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40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24-May-22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99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8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24-May-22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1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24-May-22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78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0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2438355"/>
              </p:ext>
            </p:extLst>
          </p:nvPr>
        </p:nvGraphicFramePr>
        <p:xfrm>
          <a:off x="677863" y="2160588"/>
          <a:ext cx="85963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691176641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3925968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586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Addition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62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_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Subtraction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07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Division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911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Multiplication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46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Power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597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491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60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Highest precedence rule to lowest precedence rule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Paranthesis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Exponentiation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Multiplication, Division and Remainder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Addition and Subtraction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Left to right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9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1 + 2 ** 3 / 4 *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67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tuple is a one-dimensional, immutable ordered sequence of items which can be of mixed data types</a:t>
            </a:r>
          </a:p>
        </p:txBody>
      </p:sp>
    </p:spTree>
    <p:extLst>
      <p:ext uri="{BB962C8B-B14F-4D97-AF65-F5344CB8AC3E}">
        <p14:creationId xmlns:p14="http://schemas.microsoft.com/office/powerpoint/2010/main" val="235142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Slicing 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slice a range of elements by specifying the start and end indices of the desired range</a:t>
            </a:r>
          </a:p>
        </p:txBody>
      </p:sp>
    </p:spTree>
    <p:extLst>
      <p:ext uri="{BB962C8B-B14F-4D97-AF65-F5344CB8AC3E}">
        <p14:creationId xmlns:p14="http://schemas.microsoft.com/office/powerpoint/2010/main" val="194604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850246"/>
          </a:xfrm>
        </p:spPr>
        <p:txBody>
          <a:bodyPr/>
          <a:lstStyle/>
          <a:p>
            <a:r>
              <a:rPr lang="en-US" dirty="0"/>
              <a:t>A list is a one-dimensional, mutable ordered sequence of items which can be of mixed data types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902" y="3118597"/>
            <a:ext cx="84201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7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635624"/>
            <a:ext cx="8879229" cy="33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2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Slicing in list is similar to that of tuples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Dictionaries store a mapping between a set of keys and a set of </a:t>
            </a:r>
            <a:r>
              <a:rPr lang="en-US" dirty="0" smtClean="0"/>
              <a:t>values</a:t>
            </a:r>
          </a:p>
          <a:p>
            <a:r>
              <a:rPr lang="en-US" dirty="0"/>
              <a:t>You can view the keys and values in a </a:t>
            </a:r>
            <a:r>
              <a:rPr lang="en-US" dirty="0" err="1"/>
              <a:t>dict</a:t>
            </a:r>
            <a:r>
              <a:rPr lang="en-US" dirty="0"/>
              <a:t>, either separately or together, using the syntax shown here.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22" y="3533775"/>
            <a:ext cx="101727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56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access and modify individual elements in a dict.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36" y="2487706"/>
            <a:ext cx="9856693" cy="447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0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lesson, you should be able to</a:t>
            </a:r>
          </a:p>
          <a:p>
            <a:r>
              <a:rPr lang="en-US" dirty="0" smtClean="0"/>
              <a:t>List </a:t>
            </a:r>
            <a:r>
              <a:rPr lang="en-US" dirty="0"/>
              <a:t>the important data types supported by Python</a:t>
            </a:r>
          </a:p>
          <a:p>
            <a:r>
              <a:rPr lang="en-US" dirty="0"/>
              <a:t>Discuss data structures, such as lists, tuples, sets, and </a:t>
            </a:r>
            <a:r>
              <a:rPr lang="en-US" dirty="0" err="1"/>
              <a:t>dicts</a:t>
            </a:r>
            <a:endParaRPr lang="en-US" dirty="0"/>
          </a:p>
          <a:p>
            <a:r>
              <a:rPr lang="en-US" dirty="0"/>
              <a:t>Explain slicing and accessing the four data structures</a:t>
            </a:r>
          </a:p>
          <a:p>
            <a:r>
              <a:rPr lang="en-US" dirty="0"/>
              <a:t>Discuss basic operators and functions</a:t>
            </a:r>
          </a:p>
          <a:p>
            <a:r>
              <a:rPr lang="en-US" dirty="0"/>
              <a:t>Outline the important control flow statement</a:t>
            </a:r>
          </a:p>
        </p:txBody>
      </p:sp>
    </p:spTree>
    <p:extLst>
      <p:ext uri="{BB962C8B-B14F-4D97-AF65-F5344CB8AC3E}">
        <p14:creationId xmlns:p14="http://schemas.microsoft.com/office/powerpoint/2010/main" val="79119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is an unordered collection of unique </a:t>
            </a:r>
            <a:r>
              <a:rPr lang="en-US" dirty="0" smtClean="0"/>
              <a:t>elements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784475"/>
            <a:ext cx="101981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9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: SET OPERATIONS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60500"/>
            <a:ext cx="900006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59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OPERATOR :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 operator is used to generate a Boolean value to indicate whether a given value is present </a:t>
            </a:r>
            <a:r>
              <a:rPr lang="en-US" dirty="0" smtClean="0"/>
              <a:t>in </a:t>
            </a:r>
            <a:r>
              <a:rPr lang="en-US" dirty="0"/>
              <a:t>the container or not.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771775"/>
            <a:ext cx="95821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86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Operator: +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plus operator produces a new tuple, list, or string whose value is the concatenation of its arguments.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074" y="3022600"/>
            <a:ext cx="5559425" cy="273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52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Operator: 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multiplication operator produces a new tuple, list, or string that repeats the original content.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843" y="2935287"/>
            <a:ext cx="78676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26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are the primary and most important method of code organization and reuse in Python</a:t>
            </a:r>
            <a:r>
              <a:rPr lang="en-US" dirty="0" smtClean="0"/>
              <a:t>.</a:t>
            </a:r>
          </a:p>
          <a:p>
            <a:r>
              <a:rPr lang="en-US" dirty="0"/>
              <a:t>Outcome of the function is communicated by </a:t>
            </a:r>
            <a:r>
              <a:rPr lang="en-US" dirty="0" smtClean="0"/>
              <a:t>return statement</a:t>
            </a:r>
          </a:p>
          <a:p>
            <a:r>
              <a:rPr lang="en-US" dirty="0" smtClean="0"/>
              <a:t>Arguments </a:t>
            </a:r>
            <a:r>
              <a:rPr lang="en-US" dirty="0"/>
              <a:t>in parenthesis are basically </a:t>
            </a:r>
            <a:r>
              <a:rPr lang="en-US" dirty="0" smtClean="0"/>
              <a:t>assignments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0" y="4100975"/>
            <a:ext cx="44577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477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important points to consider while defining </a:t>
            </a:r>
            <a:r>
              <a:rPr lang="en-US" dirty="0" smtClean="0"/>
              <a:t>functions:</a:t>
            </a:r>
          </a:p>
          <a:p>
            <a:r>
              <a:rPr lang="en-US" dirty="0" smtClean="0"/>
              <a:t> A </a:t>
            </a:r>
            <a:r>
              <a:rPr lang="en-US" dirty="0"/>
              <a:t>function should always have a return value.</a:t>
            </a:r>
          </a:p>
          <a:p>
            <a:r>
              <a:rPr lang="en-US" dirty="0" smtClean="0"/>
              <a:t> If </a:t>
            </a:r>
            <a:r>
              <a:rPr lang="en-US" dirty="0"/>
              <a:t>return is not defined, then it returns None.</a:t>
            </a:r>
          </a:p>
          <a:p>
            <a:r>
              <a:rPr lang="en-US" dirty="0" smtClean="0"/>
              <a:t> </a:t>
            </a:r>
            <a:r>
              <a:rPr lang="en-US" dirty="0"/>
              <a:t>Function overloading is not permitted.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35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Returning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a function to return a single value or multiple </a:t>
            </a:r>
            <a:r>
              <a:rPr lang="en-US" dirty="0" smtClean="0"/>
              <a:t>values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2489199"/>
            <a:ext cx="8907463" cy="441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49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Sequence Functions: enumerate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362" y="2327292"/>
            <a:ext cx="8786639" cy="388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91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Sequence Functions: sorted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300" y="2160588"/>
            <a:ext cx="7226299" cy="439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53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Anaconda: The World's Most Popular Data Science </a:t>
            </a:r>
            <a:r>
              <a:rPr lang="en-US" dirty="0" smtClean="0"/>
              <a:t>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   The following </a:t>
            </a:r>
            <a:r>
              <a:rPr lang="en-US" dirty="0"/>
              <a:t>are some of the reasons why </a:t>
            </a:r>
            <a:r>
              <a:rPr lang="en-US" dirty="0" smtClean="0"/>
              <a:t>Anaconda </a:t>
            </a:r>
            <a:r>
              <a:rPr lang="en-US" dirty="0"/>
              <a:t>is one of the best Data </a:t>
            </a:r>
            <a:r>
              <a:rPr lang="en-US" dirty="0" smtClean="0"/>
              <a:t>            Science </a:t>
            </a:r>
            <a:r>
              <a:rPr lang="en-US" dirty="0"/>
              <a:t>platforms:</a:t>
            </a:r>
          </a:p>
          <a:p>
            <a:r>
              <a:rPr lang="en-US" dirty="0"/>
              <a:t>Open source Python </a:t>
            </a:r>
            <a:r>
              <a:rPr lang="en-US" dirty="0" smtClean="0"/>
              <a:t>distribution</a:t>
            </a:r>
            <a:endParaRPr lang="en-US" dirty="0"/>
          </a:p>
          <a:p>
            <a:r>
              <a:rPr lang="en-US" dirty="0"/>
              <a:t>Enterprise-ready Data </a:t>
            </a:r>
            <a:r>
              <a:rPr lang="en-US" dirty="0" smtClean="0"/>
              <a:t>Analytics </a:t>
            </a:r>
            <a:r>
              <a:rPr lang="en-US" dirty="0"/>
              <a:t>platform</a:t>
            </a:r>
          </a:p>
          <a:p>
            <a:r>
              <a:rPr lang="en-US" dirty="0"/>
              <a:t>Modern Data Science analytics </a:t>
            </a:r>
            <a:r>
              <a:rPr lang="en-US" dirty="0" smtClean="0"/>
              <a:t>architecture</a:t>
            </a:r>
            <a:endParaRPr lang="en-US" dirty="0"/>
          </a:p>
          <a:p>
            <a:r>
              <a:rPr lang="en-US" dirty="0"/>
              <a:t>Multi-workload Data </a:t>
            </a:r>
            <a:r>
              <a:rPr lang="en-US" dirty="0" smtClean="0"/>
              <a:t>Analytics</a:t>
            </a:r>
          </a:p>
          <a:p>
            <a:r>
              <a:rPr lang="en-US" dirty="0"/>
              <a:t>400+ popular Python </a:t>
            </a:r>
            <a:r>
              <a:rPr lang="en-US" dirty="0" smtClean="0"/>
              <a:t>packages</a:t>
            </a:r>
          </a:p>
          <a:p>
            <a:r>
              <a:rPr lang="en-US" dirty="0" smtClean="0"/>
              <a:t>Interactive </a:t>
            </a:r>
            <a:r>
              <a:rPr lang="en-US" dirty="0"/>
              <a:t>visualizations, </a:t>
            </a:r>
            <a:r>
              <a:rPr lang="en-US" dirty="0" smtClean="0"/>
              <a:t>governance</a:t>
            </a:r>
            <a:r>
              <a:rPr lang="en-US" dirty="0"/>
              <a:t>, security, and </a:t>
            </a:r>
            <a:r>
              <a:rPr lang="en-US" dirty="0" smtClean="0"/>
              <a:t>operational </a:t>
            </a:r>
            <a:r>
              <a:rPr lang="en-US" dirty="0"/>
              <a:t>support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67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Sequence Functions: reversed and zip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800" y="2160588"/>
            <a:ext cx="8216900" cy="412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564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Statements: if, </a:t>
            </a:r>
            <a:r>
              <a:rPr lang="en-US" dirty="0" err="1"/>
              <a:t>elif</a:t>
            </a:r>
            <a:r>
              <a:rPr lang="en-US" dirty="0"/>
              <a:t>, </a:t>
            </a:r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9304866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66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Statements :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for loop is used to iterate over a collection (like a list or tuple) or an iterator. </a:t>
            </a:r>
            <a:r>
              <a:rPr lang="en-US" dirty="0" smtClean="0"/>
              <a:t> </a:t>
            </a:r>
          </a:p>
          <a:p>
            <a:r>
              <a:rPr lang="en-US" dirty="0" smtClean="0"/>
              <a:t>A for loop statement can be accompanied by a break or continue statement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48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286000"/>
            <a:ext cx="70739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20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Anaconda Python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install and run the Anaconda Python distribution on </a:t>
            </a:r>
            <a:r>
              <a:rPr lang="en-US" dirty="0" smtClean="0"/>
              <a:t>windows as follows</a:t>
            </a:r>
          </a:p>
          <a:p>
            <a:pPr marL="0" indent="0">
              <a:buNone/>
            </a:pPr>
            <a:r>
              <a:rPr lang="en-US" dirty="0" smtClean="0"/>
              <a:t>     Website </a:t>
            </a:r>
            <a:r>
              <a:rPr lang="en-US" dirty="0"/>
              <a:t>URL:</a:t>
            </a:r>
          </a:p>
          <a:p>
            <a:r>
              <a:rPr lang="en-US" dirty="0"/>
              <a:t>https://www.continuum.io/downloads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Graphical </a:t>
            </a:r>
            <a:r>
              <a:rPr lang="en-US" dirty="0"/>
              <a:t>Installer</a:t>
            </a:r>
          </a:p>
          <a:p>
            <a:r>
              <a:rPr lang="en-US" dirty="0"/>
              <a:t>• Download the graphical installer.</a:t>
            </a:r>
          </a:p>
          <a:p>
            <a:r>
              <a:rPr lang="en-US" dirty="0"/>
              <a:t>• Double-click the .exe file to install Anaconda and </a:t>
            </a:r>
            <a:r>
              <a:rPr lang="en-US" dirty="0" smtClean="0"/>
              <a:t>follow </a:t>
            </a:r>
            <a:r>
              <a:rPr lang="en-US" dirty="0"/>
              <a:t>the instructions on </a:t>
            </a:r>
            <a:r>
              <a:rPr lang="en-US" dirty="0" smtClean="0"/>
              <a:t>the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7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Jupyter Notebook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Jupyter is an open source and interactive web-based Python interface for Data Science and scientific computing. </a:t>
            </a:r>
          </a:p>
          <a:p>
            <a:r>
              <a:rPr lang="en-US" dirty="0"/>
              <a:t>Some of the advantages </a:t>
            </a:r>
            <a:r>
              <a:rPr lang="en-US" dirty="0" smtClean="0"/>
              <a:t>are</a:t>
            </a:r>
          </a:p>
          <a:p>
            <a:r>
              <a:rPr lang="en-US" dirty="0" smtClean="0"/>
              <a:t>Python </a:t>
            </a:r>
            <a:r>
              <a:rPr lang="en-US" dirty="0"/>
              <a:t>language </a:t>
            </a:r>
            <a:r>
              <a:rPr lang="en-US" dirty="0" smtClean="0"/>
              <a:t>support</a:t>
            </a:r>
            <a:endParaRPr lang="en-US" dirty="0"/>
          </a:p>
          <a:p>
            <a:r>
              <a:rPr lang="en-US" dirty="0"/>
              <a:t>Big Data platform </a:t>
            </a:r>
            <a:r>
              <a:rPr lang="en-US" dirty="0" smtClean="0"/>
              <a:t>integration</a:t>
            </a:r>
            <a:endParaRPr lang="en-US" dirty="0"/>
          </a:p>
          <a:p>
            <a:r>
              <a:rPr lang="en-US" dirty="0"/>
              <a:t>Content sharing and </a:t>
            </a:r>
            <a:r>
              <a:rPr lang="en-US" dirty="0" smtClean="0"/>
              <a:t>contribution</a:t>
            </a:r>
            <a:endParaRPr lang="en-US" dirty="0"/>
          </a:p>
          <a:p>
            <a:r>
              <a:rPr lang="en-US" dirty="0"/>
              <a:t>Built-in interactive </a:t>
            </a:r>
            <a:r>
              <a:rPr lang="en-US" dirty="0" smtClean="0"/>
              <a:t>widgets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8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Reserved words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215044"/>
              </p:ext>
            </p:extLst>
          </p:nvPr>
        </p:nvGraphicFramePr>
        <p:xfrm>
          <a:off x="677863" y="2160588"/>
          <a:ext cx="8596317" cy="2328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719">
                  <a:extLst>
                    <a:ext uri="{9D8B030D-6E8A-4147-A177-3AD203B41FA5}">
                      <a16:colId xmlns:a16="http://schemas.microsoft.com/office/drawing/2014/main" val="4059662984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val="3969625228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val="491841514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val="1701977078"/>
                    </a:ext>
                  </a:extLst>
                </a:gridCol>
                <a:gridCol w="1432719">
                  <a:extLst>
                    <a:ext uri="{9D8B030D-6E8A-4147-A177-3AD203B41FA5}">
                      <a16:colId xmlns:a16="http://schemas.microsoft.com/office/drawing/2014/main" val="1373864800"/>
                    </a:ext>
                  </a:extLst>
                </a:gridCol>
                <a:gridCol w="1432722">
                  <a:extLst>
                    <a:ext uri="{9D8B030D-6E8A-4147-A177-3AD203B41FA5}">
                      <a16:colId xmlns:a16="http://schemas.microsoft.com/office/drawing/2014/main" val="8093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886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99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except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3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continue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290639"/>
                  </a:ext>
                </a:extLst>
              </a:tr>
              <a:tr h="844973">
                <a:tc>
                  <a:txBody>
                    <a:bodyPr/>
                    <a:lstStyle/>
                    <a:p>
                      <a:r>
                        <a:rPr lang="en-US" dirty="0" smtClean="0"/>
                        <a:t>finally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global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lambda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import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75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Assignment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variable can be assigned or bound to any value. Some of the characteristics of binding a variable in Python are </a:t>
            </a:r>
            <a:r>
              <a:rPr lang="en-US" dirty="0" smtClean="0"/>
              <a:t>listed </a:t>
            </a:r>
            <a:r>
              <a:rPr lang="en-US" dirty="0"/>
              <a:t>here:</a:t>
            </a:r>
          </a:p>
          <a:p>
            <a:r>
              <a:rPr lang="en-US" dirty="0"/>
              <a:t>The variable refers to the memory location </a:t>
            </a:r>
            <a:r>
              <a:rPr lang="en-US" dirty="0" smtClean="0"/>
              <a:t>of </a:t>
            </a:r>
            <a:r>
              <a:rPr lang="en-US" dirty="0"/>
              <a:t>the assigned value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662" y="3298824"/>
            <a:ext cx="3360738" cy="131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30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access a variable only if it is defined. You can define multiple variables simultaneously.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62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and Reference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variable is assigned a value, it refers to the value’s memory location or address. It does not equal the </a:t>
            </a:r>
            <a:r>
              <a:rPr lang="en-US" dirty="0" smtClean="0"/>
              <a:t>value itself.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67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456</TotalTime>
  <Words>735</Words>
  <Application>Microsoft Office PowerPoint</Application>
  <PresentationFormat>Widescreen</PresentationFormat>
  <Paragraphs>133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Trebuchet MS</vt:lpstr>
      <vt:lpstr>Wingdings</vt:lpstr>
      <vt:lpstr>Wingdings 3</vt:lpstr>
      <vt:lpstr>Facet</vt:lpstr>
      <vt:lpstr>PYTHON </vt:lpstr>
      <vt:lpstr>LEARNING OBJECTIVES</vt:lpstr>
      <vt:lpstr>Anaconda: The World's Most Popular Data Science Platform</vt:lpstr>
      <vt:lpstr>Installation of Anaconda Python Distribution</vt:lpstr>
      <vt:lpstr>Jupyter Notebook  </vt:lpstr>
      <vt:lpstr>Reserved words</vt:lpstr>
      <vt:lpstr>Variables and Assignment  </vt:lpstr>
      <vt:lpstr>Multiple Assignments</vt:lpstr>
      <vt:lpstr>Assignment and Reference </vt:lpstr>
      <vt:lpstr>PowerPoint Presentation</vt:lpstr>
      <vt:lpstr>Operator precedence rule</vt:lpstr>
      <vt:lpstr>PowerPoint Presentation</vt:lpstr>
      <vt:lpstr>PowerPoint Presentation</vt:lpstr>
      <vt:lpstr>Slicing tuples</vt:lpstr>
      <vt:lpstr>LIST</vt:lpstr>
      <vt:lpstr>PowerPoint Presentation</vt:lpstr>
      <vt:lpstr>PowerPoint Presentation</vt:lpstr>
      <vt:lpstr>DICTIONARY</vt:lpstr>
      <vt:lpstr>PowerPoint Presentation</vt:lpstr>
      <vt:lpstr>SET</vt:lpstr>
      <vt:lpstr>DATA STRUCTURE : SET OPERATIONS</vt:lpstr>
      <vt:lpstr>BASIC OPERATOR : IN</vt:lpstr>
      <vt:lpstr>Basic Operator: + </vt:lpstr>
      <vt:lpstr>Basic Operator: *</vt:lpstr>
      <vt:lpstr>FUNCTIONS</vt:lpstr>
      <vt:lpstr>Functions: Considerations</vt:lpstr>
      <vt:lpstr>Functions: Returning Values</vt:lpstr>
      <vt:lpstr>Built-in Sequence Functions: enumerate  </vt:lpstr>
      <vt:lpstr>Built-in Sequence Functions: sorted</vt:lpstr>
      <vt:lpstr>Built-in Sequence Functions: reversed and zip </vt:lpstr>
      <vt:lpstr>Control Flow Statements: if, elif, else</vt:lpstr>
      <vt:lpstr>Control Flow Statements : for Loops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Akindoyin Oluwatosin</dc:creator>
  <cp:lastModifiedBy>Akindoyin Oluwatosin</cp:lastModifiedBy>
  <cp:revision>27</cp:revision>
  <dcterms:created xsi:type="dcterms:W3CDTF">2022-05-23T06:20:35Z</dcterms:created>
  <dcterms:modified xsi:type="dcterms:W3CDTF">2022-05-25T01:50:14Z</dcterms:modified>
</cp:coreProperties>
</file>