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74" r:id="rId5"/>
    <p:sldId id="275" r:id="rId6"/>
    <p:sldId id="276" r:id="rId7"/>
    <p:sldId id="277" r:id="rId8"/>
    <p:sldId id="278" r:id="rId9"/>
    <p:sldId id="258" r:id="rId10"/>
    <p:sldId id="259" r:id="rId11"/>
    <p:sldId id="260" r:id="rId12"/>
    <p:sldId id="261" r:id="rId13"/>
    <p:sldId id="262" r:id="rId14"/>
    <p:sldId id="263" r:id="rId15"/>
    <p:sldId id="264" r:id="rId16"/>
    <p:sldId id="265" r:id="rId17"/>
    <p:sldId id="266" r:id="rId18"/>
    <p:sldId id="295" r:id="rId19"/>
    <p:sldId id="296" r:id="rId20"/>
    <p:sldId id="267" r:id="rId21"/>
    <p:sldId id="268" r:id="rId22"/>
    <p:sldId id="269" r:id="rId23"/>
    <p:sldId id="270" r:id="rId24"/>
    <p:sldId id="271" r:id="rId25"/>
    <p:sldId id="279" r:id="rId26"/>
    <p:sldId id="280" r:id="rId27"/>
    <p:sldId id="281" r:id="rId28"/>
    <p:sldId id="282" r:id="rId29"/>
    <p:sldId id="283" r:id="rId30"/>
    <p:sldId id="284" r:id="rId31"/>
    <p:sldId id="285" r:id="rId32"/>
    <p:sldId id="286" r:id="rId33"/>
    <p:sldId id="289" r:id="rId34"/>
    <p:sldId id="290" r:id="rId35"/>
    <p:sldId id="291" r:id="rId36"/>
    <p:sldId id="304" r:id="rId37"/>
    <p:sldId id="292" r:id="rId38"/>
    <p:sldId id="294" r:id="rId39"/>
    <p:sldId id="287" r:id="rId40"/>
    <p:sldId id="293" r:id="rId41"/>
    <p:sldId id="288" r:id="rId42"/>
    <p:sldId id="297" r:id="rId43"/>
    <p:sldId id="298" r:id="rId44"/>
    <p:sldId id="299" r:id="rId45"/>
    <p:sldId id="300" r:id="rId46"/>
    <p:sldId id="301" r:id="rId47"/>
    <p:sldId id="302" r:id="rId48"/>
    <p:sldId id="30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20-Jun-22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20-Jun-22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20-Jun-22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Machine Learning with </a:t>
            </a:r>
            <a:r>
              <a:rPr lang="en-US" dirty="0" err="1"/>
              <a:t>Scikit</a:t>
            </a:r>
            <a:r>
              <a:rPr lang="en-US" dirty="0"/>
              <a:t>–Learn</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6169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Eiffel Tower</a:t>
            </a:r>
            <a:endParaRPr lang="en-US" dirty="0"/>
          </a:p>
        </p:txBody>
      </p:sp>
      <p:pic>
        <p:nvPicPr>
          <p:cNvPr id="4" name="Content Placeholder 3"/>
          <p:cNvPicPr>
            <a:picLocks noGrp="1" noChangeAspect="1"/>
          </p:cNvPicPr>
          <p:nvPr>
            <p:ph idx="1"/>
          </p:nvPr>
        </p:nvPicPr>
        <p:blipFill>
          <a:blip r:embed="rId2"/>
          <a:stretch>
            <a:fillRect/>
          </a:stretch>
        </p:blipFill>
        <p:spPr>
          <a:xfrm>
            <a:off x="177800" y="1587500"/>
            <a:ext cx="10668000" cy="4737100"/>
          </a:xfrm>
          <a:prstGeom prst="rect">
            <a:avLst/>
          </a:prstGeom>
        </p:spPr>
      </p:pic>
    </p:spTree>
    <p:extLst>
      <p:ext uri="{BB962C8B-B14F-4D97-AF65-F5344CB8AC3E}">
        <p14:creationId xmlns:p14="http://schemas.microsoft.com/office/powerpoint/2010/main" val="2258519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 FACTS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dirty="0"/>
              <a:t>Eiffel Tower was built in two years, two months, and five days—a record back in the late 1880s. It was officially completed on March 31, 1889</a:t>
            </a:r>
            <a:r>
              <a:rPr lang="en-US" dirty="0" smtClean="0"/>
              <a:t>.</a:t>
            </a:r>
          </a:p>
          <a:p>
            <a:endParaRPr lang="en-US" dirty="0"/>
          </a:p>
          <a:p>
            <a:r>
              <a:rPr lang="en-US" dirty="0" smtClean="0"/>
              <a:t> </a:t>
            </a:r>
            <a:r>
              <a:rPr lang="en-US" dirty="0"/>
              <a:t>It was only supposed to last for 20 years. Gustave Eiffel had it built specifically to celebrate the 100th anniversary of the French Revolution.</a:t>
            </a:r>
          </a:p>
          <a:p>
            <a:endParaRPr lang="en-US" dirty="0"/>
          </a:p>
          <a:p>
            <a:r>
              <a:rPr lang="en-US" dirty="0"/>
              <a:t>3. It hasn't always been brown. It was briefly painted yellow in 1889, and from 1954 to 1961, it was painted a brownish-red color.</a:t>
            </a:r>
          </a:p>
          <a:p>
            <a:endParaRPr lang="en-US" dirty="0"/>
          </a:p>
          <a:p>
            <a:r>
              <a:rPr lang="en-US" dirty="0"/>
              <a:t>4. In the late 1920s and early 1930s, the Eiffel Tower acted as a billboard—three of its sides held advertisements for Citroën automobiles. No other brand has ever used the monument as an advertising medium.</a:t>
            </a:r>
          </a:p>
          <a:p>
            <a:endParaRPr lang="en-US" dirty="0"/>
          </a:p>
          <a:p>
            <a:r>
              <a:rPr lang="en-US" dirty="0"/>
              <a:t>5. The French originally hated it. A number of high-profile creatives and architects signed a petition to protest the tower during its construction. They called the tower "useless" and "monstrous."</a:t>
            </a:r>
          </a:p>
          <a:p>
            <a:endParaRPr lang="en-US" dirty="0"/>
          </a:p>
          <a:p>
            <a:r>
              <a:rPr lang="en-US" dirty="0"/>
              <a:t>6. It played a crucial role in the First World War, during the Battle of the Marne in 1914. Signals would be sent out from the top of the tower, directing the French troops to the front </a:t>
            </a:r>
            <a:r>
              <a:rPr lang="en-US" dirty="0" smtClean="0"/>
              <a:t>line</a:t>
            </a:r>
            <a:endParaRPr lang="en-US" dirty="0"/>
          </a:p>
        </p:txBody>
      </p:sp>
    </p:spTree>
    <p:extLst>
      <p:ext uri="{BB962C8B-B14F-4D97-AF65-F5344CB8AC3E}">
        <p14:creationId xmlns:p14="http://schemas.microsoft.com/office/powerpoint/2010/main" val="214015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and terminologies</a:t>
            </a:r>
            <a:r>
              <a:rPr lang="en-US" dirty="0"/>
              <a:t/>
            </a:r>
            <a:br>
              <a:rPr lang="en-US" dirty="0"/>
            </a:br>
            <a:endParaRPr lang="en-US" dirty="0"/>
          </a:p>
        </p:txBody>
      </p:sp>
      <p:sp>
        <p:nvSpPr>
          <p:cNvPr id="5" name="Content Placeholder 4"/>
          <p:cNvSpPr>
            <a:spLocks noGrp="1"/>
          </p:cNvSpPr>
          <p:nvPr>
            <p:ph idx="1"/>
          </p:nvPr>
        </p:nvSpPr>
        <p:spPr/>
        <p:txBody>
          <a:bodyPr>
            <a:normAutofit fontScale="85000" lnSpcReduction="10000"/>
          </a:bodyPr>
          <a:lstStyle/>
          <a:p>
            <a:r>
              <a:rPr lang="en-US" dirty="0"/>
              <a:t>Machine learning is a great tool to analyze data, find hidden data patterns and relationships, and extract </a:t>
            </a:r>
            <a:r>
              <a:rPr lang="en-US" dirty="0" smtClean="0"/>
              <a:t>information </a:t>
            </a:r>
            <a:r>
              <a:rPr lang="en-US" dirty="0"/>
              <a:t>to enable information-driven decisions and provide insights</a:t>
            </a:r>
            <a:r>
              <a:rPr lang="en-US" dirty="0" smtClean="0"/>
              <a:t>.</a:t>
            </a:r>
          </a:p>
          <a:p>
            <a:r>
              <a:rPr lang="en-US" dirty="0"/>
              <a:t>These are some machine learning terminologies that you will come across in this lesson:</a:t>
            </a:r>
          </a:p>
          <a:p>
            <a:r>
              <a:rPr lang="en-US" dirty="0" smtClean="0"/>
              <a:t>Inputs</a:t>
            </a:r>
          </a:p>
          <a:p>
            <a:r>
              <a:rPr lang="en-US" dirty="0" smtClean="0"/>
              <a:t>Attributes</a:t>
            </a:r>
            <a:endParaRPr lang="en-US" dirty="0"/>
          </a:p>
          <a:p>
            <a:r>
              <a:rPr lang="en-US" dirty="0"/>
              <a:t>Records</a:t>
            </a:r>
          </a:p>
          <a:p>
            <a:r>
              <a:rPr lang="en-US" dirty="0"/>
              <a:t>Examples</a:t>
            </a:r>
          </a:p>
          <a:p>
            <a:r>
              <a:rPr lang="en-US" dirty="0"/>
              <a:t>Label</a:t>
            </a:r>
          </a:p>
          <a:p>
            <a:r>
              <a:rPr lang="en-US" dirty="0"/>
              <a:t>Outcome</a:t>
            </a:r>
          </a:p>
          <a:p>
            <a:r>
              <a:rPr lang="en-US" dirty="0" smtClean="0"/>
              <a:t>Target</a:t>
            </a:r>
            <a:endParaRPr lang="en-US" dirty="0"/>
          </a:p>
          <a:p>
            <a:r>
              <a:rPr lang="en-US" dirty="0"/>
              <a:t>Sample</a:t>
            </a:r>
          </a:p>
        </p:txBody>
      </p:sp>
    </p:spTree>
    <p:extLst>
      <p:ext uri="{BB962C8B-B14F-4D97-AF65-F5344CB8AC3E}">
        <p14:creationId xmlns:p14="http://schemas.microsoft.com/office/powerpoint/2010/main" val="2719183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77334" y="2273300"/>
            <a:ext cx="8784166" cy="4241800"/>
          </a:xfrm>
          <a:prstGeom prst="rect">
            <a:avLst/>
          </a:prstGeom>
        </p:spPr>
      </p:pic>
    </p:spTree>
    <p:extLst>
      <p:ext uri="{BB962C8B-B14F-4D97-AF65-F5344CB8AC3E}">
        <p14:creationId xmlns:p14="http://schemas.microsoft.com/office/powerpoint/2010/main" val="321762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Approach</a:t>
            </a:r>
            <a:br>
              <a:rPr lang="en-US" dirty="0"/>
            </a:br>
            <a:endParaRPr lang="en-US" dirty="0"/>
          </a:p>
        </p:txBody>
      </p:sp>
      <p:sp>
        <p:nvSpPr>
          <p:cNvPr id="3" name="Content Placeholder 2"/>
          <p:cNvSpPr>
            <a:spLocks noGrp="1"/>
          </p:cNvSpPr>
          <p:nvPr>
            <p:ph idx="1"/>
          </p:nvPr>
        </p:nvSpPr>
        <p:spPr/>
        <p:txBody>
          <a:bodyPr>
            <a:normAutofit/>
          </a:bodyPr>
          <a:lstStyle/>
          <a:p>
            <a:r>
              <a:rPr lang="en-US" dirty="0"/>
              <a:t>The machine learning approach starts with either a problem that you need to solve or a given dataset that </a:t>
            </a:r>
            <a:r>
              <a:rPr lang="en-US" dirty="0" smtClean="0"/>
              <a:t>you </a:t>
            </a:r>
            <a:r>
              <a:rPr lang="en-US" dirty="0"/>
              <a:t>need to </a:t>
            </a:r>
            <a:r>
              <a:rPr lang="en-US" dirty="0" smtClean="0"/>
              <a:t>analyze</a:t>
            </a:r>
          </a:p>
          <a:p>
            <a:endParaRPr lang="en-US" dirty="0" smtClean="0"/>
          </a:p>
          <a:p>
            <a:r>
              <a:rPr lang="en-US" dirty="0" smtClean="0"/>
              <a:t>Understand </a:t>
            </a:r>
            <a:r>
              <a:rPr lang="en-US" dirty="0"/>
              <a:t>the </a:t>
            </a:r>
            <a:r>
              <a:rPr lang="en-US" dirty="0" smtClean="0"/>
              <a:t>problem/dataset</a:t>
            </a:r>
            <a:endParaRPr lang="en-US" dirty="0"/>
          </a:p>
          <a:p>
            <a:r>
              <a:rPr lang="en-US" dirty="0"/>
              <a:t>Extract the </a:t>
            </a:r>
            <a:r>
              <a:rPr lang="en-US" dirty="0" smtClean="0"/>
              <a:t>features </a:t>
            </a:r>
            <a:r>
              <a:rPr lang="en-US" dirty="0"/>
              <a:t>from </a:t>
            </a:r>
            <a:r>
              <a:rPr lang="en-US" dirty="0" smtClean="0"/>
              <a:t>the </a:t>
            </a:r>
            <a:r>
              <a:rPr lang="en-US" dirty="0"/>
              <a:t>dataset</a:t>
            </a:r>
          </a:p>
          <a:p>
            <a:r>
              <a:rPr lang="en-US" dirty="0"/>
              <a:t>Identify the </a:t>
            </a:r>
            <a:r>
              <a:rPr lang="en-US" dirty="0" smtClean="0"/>
              <a:t>problem </a:t>
            </a:r>
            <a:r>
              <a:rPr lang="en-US" dirty="0"/>
              <a:t>type</a:t>
            </a:r>
          </a:p>
          <a:p>
            <a:r>
              <a:rPr lang="en-US" dirty="0"/>
              <a:t>Choose the right </a:t>
            </a:r>
            <a:r>
              <a:rPr lang="en-US" dirty="0" smtClean="0"/>
              <a:t>model</a:t>
            </a:r>
            <a:endParaRPr lang="en-US" dirty="0"/>
          </a:p>
          <a:p>
            <a:r>
              <a:rPr lang="en-US" dirty="0"/>
              <a:t>Train and test </a:t>
            </a:r>
            <a:r>
              <a:rPr lang="en-US" dirty="0" smtClean="0"/>
              <a:t>the </a:t>
            </a:r>
            <a:r>
              <a:rPr lang="en-US" dirty="0"/>
              <a:t>model</a:t>
            </a:r>
          </a:p>
          <a:p>
            <a:r>
              <a:rPr lang="en-US" dirty="0"/>
              <a:t>Strive for </a:t>
            </a:r>
            <a:r>
              <a:rPr lang="en-US" dirty="0" smtClean="0"/>
              <a:t>accuracy</a:t>
            </a:r>
            <a:endParaRPr lang="en-US" dirty="0"/>
          </a:p>
          <a:p>
            <a:endParaRPr lang="en-US" dirty="0"/>
          </a:p>
        </p:txBody>
      </p:sp>
    </p:spTree>
    <p:extLst>
      <p:ext uri="{BB962C8B-B14F-4D97-AF65-F5344CB8AC3E}">
        <p14:creationId xmlns:p14="http://schemas.microsoft.com/office/powerpoint/2010/main" val="418413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1 and 2: Understand the Dataset and Extract Its Features</a:t>
            </a:r>
          </a:p>
        </p:txBody>
      </p:sp>
      <p:pic>
        <p:nvPicPr>
          <p:cNvPr id="4" name="Content Placeholder 3"/>
          <p:cNvPicPr>
            <a:picLocks noGrp="1" noChangeAspect="1"/>
          </p:cNvPicPr>
          <p:nvPr>
            <p:ph idx="1"/>
          </p:nvPr>
        </p:nvPicPr>
        <p:blipFill>
          <a:blip r:embed="rId2"/>
          <a:stretch>
            <a:fillRect/>
          </a:stretch>
        </p:blipFill>
        <p:spPr>
          <a:xfrm>
            <a:off x="812800" y="2133600"/>
            <a:ext cx="9677400" cy="4368800"/>
          </a:xfrm>
          <a:prstGeom prst="rect">
            <a:avLst/>
          </a:prstGeom>
        </p:spPr>
      </p:pic>
    </p:spTree>
    <p:extLst>
      <p:ext uri="{BB962C8B-B14F-4D97-AF65-F5344CB8AC3E}">
        <p14:creationId xmlns:p14="http://schemas.microsoft.com/office/powerpoint/2010/main" val="202858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3 and 4: Identify the Problem Type and Learning Model</a:t>
            </a:r>
            <a:br>
              <a:rPr lang="en-US" dirty="0"/>
            </a:br>
            <a:endParaRPr lang="en-US" dirty="0"/>
          </a:p>
        </p:txBody>
      </p:sp>
      <p:sp>
        <p:nvSpPr>
          <p:cNvPr id="3" name="Content Placeholder 2"/>
          <p:cNvSpPr>
            <a:spLocks noGrp="1"/>
          </p:cNvSpPr>
          <p:nvPr>
            <p:ph idx="1"/>
          </p:nvPr>
        </p:nvSpPr>
        <p:spPr/>
        <p:txBody>
          <a:bodyPr/>
          <a:lstStyle/>
          <a:p>
            <a:r>
              <a:rPr lang="en-US" dirty="0"/>
              <a:t>Machine learning can either be supervised or unsupervised. The problem type should be selected </a:t>
            </a:r>
            <a:r>
              <a:rPr lang="en-US" dirty="0" smtClean="0"/>
              <a:t>based </a:t>
            </a:r>
            <a:r>
              <a:rPr lang="en-US" dirty="0"/>
              <a:t>on the type of learning model</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19050" y="2908300"/>
            <a:ext cx="12172950" cy="3657600"/>
          </a:xfrm>
          <a:prstGeom prst="rect">
            <a:avLst/>
          </a:prstGeom>
        </p:spPr>
      </p:pic>
    </p:spTree>
    <p:extLst>
      <p:ext uri="{BB962C8B-B14F-4D97-AF65-F5344CB8AC3E}">
        <p14:creationId xmlns:p14="http://schemas.microsoft.com/office/powerpoint/2010/main" val="46930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SUPERVISED LEARNING</a:t>
            </a:r>
          </a:p>
          <a:p>
            <a:r>
              <a:rPr lang="en-US" dirty="0" smtClean="0"/>
              <a:t>Regression: This is a technique for investigating the relationship between independent variables or features and a dependent variable or outcome</a:t>
            </a:r>
          </a:p>
          <a:p>
            <a:r>
              <a:rPr lang="en-US" dirty="0" smtClean="0"/>
              <a:t>Classification: This is defined as the process of recognition , understanding and grouping of objects and ideas into preset categories</a:t>
            </a:r>
          </a:p>
          <a:p>
            <a:endParaRPr lang="en-US" dirty="0"/>
          </a:p>
          <a:p>
            <a:pPr marL="0" indent="0">
              <a:buNone/>
            </a:pPr>
            <a:r>
              <a:rPr lang="en-US" dirty="0" smtClean="0"/>
              <a:t>UNSUPERVISED LEARNING</a:t>
            </a:r>
          </a:p>
          <a:p>
            <a:r>
              <a:rPr lang="en-US" dirty="0"/>
              <a:t>Dimensionality </a:t>
            </a:r>
            <a:r>
              <a:rPr lang="en-US" dirty="0" smtClean="0"/>
              <a:t>reduction: This is a technique for reducing the amount of random variables in a problem by obtaining a set of principal values</a:t>
            </a:r>
            <a:endParaRPr lang="en-US" dirty="0"/>
          </a:p>
          <a:p>
            <a:r>
              <a:rPr lang="en-US" dirty="0" smtClean="0"/>
              <a:t>Clustering: This is the task of grouping a set of objects in such a way that objects in the same group are more similar to each other than to those in other groups(clusters).</a:t>
            </a:r>
            <a:endParaRPr lang="en-US" dirty="0"/>
          </a:p>
        </p:txBody>
      </p:sp>
    </p:spTree>
    <p:extLst>
      <p:ext uri="{BB962C8B-B14F-4D97-AF65-F5344CB8AC3E}">
        <p14:creationId xmlns:p14="http://schemas.microsoft.com/office/powerpoint/2010/main" val="122994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77334" y="2438400"/>
            <a:ext cx="10266399" cy="4084918"/>
          </a:xfrm>
          <a:prstGeom prst="rect">
            <a:avLst/>
          </a:prstGeom>
        </p:spPr>
      </p:pic>
    </p:spTree>
    <p:extLst>
      <p:ext uri="{BB962C8B-B14F-4D97-AF65-F5344CB8AC3E}">
        <p14:creationId xmlns:p14="http://schemas.microsoft.com/office/powerpoint/2010/main" val="78653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vs Continuous Data Type</a:t>
            </a:r>
            <a:endParaRPr lang="en-US" dirty="0"/>
          </a:p>
        </p:txBody>
      </p:sp>
      <p:sp>
        <p:nvSpPr>
          <p:cNvPr id="3" name="Content Placeholder 2"/>
          <p:cNvSpPr>
            <a:spLocks noGrp="1"/>
          </p:cNvSpPr>
          <p:nvPr>
            <p:ph idx="1"/>
          </p:nvPr>
        </p:nvSpPr>
        <p:spPr/>
        <p:txBody>
          <a:bodyPr/>
          <a:lstStyle/>
          <a:p>
            <a:r>
              <a:rPr lang="en-US" dirty="0"/>
              <a:t>Categorical variables, aka discrete </a:t>
            </a:r>
            <a:r>
              <a:rPr lang="en-US" dirty="0" smtClean="0"/>
              <a:t>variables: These </a:t>
            </a:r>
            <a:r>
              <a:rPr lang="en-US" dirty="0"/>
              <a:t>come in only a fixed number of values – like dead/alive, </a:t>
            </a:r>
            <a:r>
              <a:rPr lang="en-US" dirty="0" smtClean="0"/>
              <a:t>obese/overweight/normal/underweight. </a:t>
            </a:r>
          </a:p>
          <a:p>
            <a:r>
              <a:rPr lang="en-US" dirty="0" smtClean="0"/>
              <a:t>Continuous variables: These </a:t>
            </a:r>
            <a:r>
              <a:rPr lang="en-US" dirty="0"/>
              <a:t>can have any value between a theoretical minimum and maximum, like birth weight, BMI, temperature, neutrophil count.</a:t>
            </a:r>
          </a:p>
        </p:txBody>
      </p:sp>
    </p:spTree>
    <p:extLst>
      <p:ext uri="{BB962C8B-B14F-4D97-AF65-F5344CB8AC3E}">
        <p14:creationId xmlns:p14="http://schemas.microsoft.com/office/powerpoint/2010/main" val="317747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pic>
        <p:nvPicPr>
          <p:cNvPr id="4" name="Content Placeholder 3"/>
          <p:cNvPicPr>
            <a:picLocks noGrp="1" noChangeAspect="1"/>
          </p:cNvPicPr>
          <p:nvPr>
            <p:ph idx="1"/>
          </p:nvPr>
        </p:nvPicPr>
        <p:blipFill>
          <a:blip r:embed="rId2"/>
          <a:stretch>
            <a:fillRect/>
          </a:stretch>
        </p:blipFill>
        <p:spPr>
          <a:xfrm>
            <a:off x="677862" y="2288968"/>
            <a:ext cx="9596437" cy="4213432"/>
          </a:xfrm>
          <a:prstGeom prst="rect">
            <a:avLst/>
          </a:prstGeom>
        </p:spPr>
      </p:pic>
    </p:spTree>
    <p:extLst>
      <p:ext uri="{BB962C8B-B14F-4D97-AF65-F5344CB8AC3E}">
        <p14:creationId xmlns:p14="http://schemas.microsoft.com/office/powerpoint/2010/main" val="305830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4" name="Content Placeholder 3"/>
          <p:cNvPicPr>
            <a:picLocks noGrp="1" noChangeAspect="1"/>
          </p:cNvPicPr>
          <p:nvPr>
            <p:ph idx="1"/>
          </p:nvPr>
        </p:nvPicPr>
        <p:blipFill>
          <a:blip r:embed="rId2"/>
          <a:stretch>
            <a:fillRect/>
          </a:stretch>
        </p:blipFill>
        <p:spPr>
          <a:xfrm>
            <a:off x="381000" y="2133600"/>
            <a:ext cx="10795000" cy="4584700"/>
          </a:xfrm>
          <a:prstGeom prst="rect">
            <a:avLst/>
          </a:prstGeom>
        </p:spPr>
      </p:pic>
    </p:spTree>
    <p:extLst>
      <p:ext uri="{BB962C8B-B14F-4D97-AF65-F5344CB8AC3E}">
        <p14:creationId xmlns:p14="http://schemas.microsoft.com/office/powerpoint/2010/main" val="94853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a:t>
            </a:r>
            <a:r>
              <a:rPr lang="en-US" dirty="0" smtClean="0"/>
              <a:t>Supervised and Unsupervised </a:t>
            </a:r>
            <a:r>
              <a:rPr lang="en-US" dirty="0"/>
              <a:t>Learning Model</a:t>
            </a:r>
          </a:p>
        </p:txBody>
      </p:sp>
      <p:sp>
        <p:nvSpPr>
          <p:cNvPr id="3" name="Content Placeholder 2"/>
          <p:cNvSpPr>
            <a:spLocks noGrp="1"/>
          </p:cNvSpPr>
          <p:nvPr>
            <p:ph idx="1"/>
          </p:nvPr>
        </p:nvSpPr>
        <p:spPr/>
        <p:txBody>
          <a:bodyPr/>
          <a:lstStyle/>
          <a:p>
            <a:r>
              <a:rPr lang="en-US" dirty="0"/>
              <a:t>In supervised learning, a known dataset with observations, features, and response is used to create and </a:t>
            </a:r>
            <a:r>
              <a:rPr lang="en-US" dirty="0" smtClean="0"/>
              <a:t>train </a:t>
            </a:r>
            <a:r>
              <a:rPr lang="en-US" dirty="0"/>
              <a:t>a machine learning algorithm. A predictive model, built on top of this algorithm, is then used to predict </a:t>
            </a:r>
            <a:r>
              <a:rPr lang="en-US" dirty="0" smtClean="0"/>
              <a:t>the </a:t>
            </a:r>
            <a:r>
              <a:rPr lang="en-US" dirty="0"/>
              <a:t>response for a new dataset that has the same features</a:t>
            </a:r>
            <a:r>
              <a:rPr lang="en-US" dirty="0" smtClean="0"/>
              <a:t>.</a:t>
            </a:r>
          </a:p>
          <a:p>
            <a:endParaRPr lang="en-US" dirty="0"/>
          </a:p>
          <a:p>
            <a:r>
              <a:rPr lang="en-US" dirty="0"/>
              <a:t>In unsupervised learning, a known dataset has a set of observations with features. But the response is not </a:t>
            </a:r>
            <a:r>
              <a:rPr lang="en-US" dirty="0" smtClean="0"/>
              <a:t>known</a:t>
            </a:r>
            <a:r>
              <a:rPr lang="en-US" dirty="0"/>
              <a:t>. The predictive model uses these features to identify how to classify and represent the data points of </a:t>
            </a:r>
            <a:r>
              <a:rPr lang="en-US" dirty="0" smtClean="0"/>
              <a:t>new </a:t>
            </a:r>
            <a:r>
              <a:rPr lang="en-US" dirty="0"/>
              <a:t>or unseen data.</a:t>
            </a:r>
          </a:p>
        </p:txBody>
      </p:sp>
    </p:spTree>
    <p:extLst>
      <p:ext uri="{BB962C8B-B14F-4D97-AF65-F5344CB8AC3E}">
        <p14:creationId xmlns:p14="http://schemas.microsoft.com/office/powerpoint/2010/main" val="24117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Steps 5 and 6: Train, Test, and Optimize the Model</a:t>
            </a:r>
            <a:br>
              <a:rPr lang="en-US" dirty="0"/>
            </a:br>
            <a:endParaRPr lang="en-US" dirty="0"/>
          </a:p>
        </p:txBody>
      </p:sp>
      <p:sp>
        <p:nvSpPr>
          <p:cNvPr id="3" name="Content Placeholder 2"/>
          <p:cNvSpPr>
            <a:spLocks noGrp="1"/>
          </p:cNvSpPr>
          <p:nvPr>
            <p:ph idx="1"/>
          </p:nvPr>
        </p:nvSpPr>
        <p:spPr/>
        <p:txBody>
          <a:bodyPr/>
          <a:lstStyle/>
          <a:p>
            <a:r>
              <a:rPr lang="en-US" dirty="0"/>
              <a:t>To train supervised learning models, data analysts usually divide a known dataset into </a:t>
            </a:r>
            <a:r>
              <a:rPr lang="en-US" dirty="0" smtClean="0"/>
              <a:t>training </a:t>
            </a:r>
            <a:r>
              <a:rPr lang="en-US" dirty="0"/>
              <a:t>and testing sets</a:t>
            </a:r>
            <a:r>
              <a:rPr lang="en-US" dirty="0" smtClean="0"/>
              <a:t>.</a:t>
            </a:r>
          </a:p>
          <a:p>
            <a:r>
              <a:rPr lang="en-US" dirty="0" smtClean="0"/>
              <a:t>About 60% to 80% of the data is trained while 20% to 40% of the data is tested</a:t>
            </a:r>
            <a:endParaRPr lang="en-US" dirty="0"/>
          </a:p>
        </p:txBody>
      </p:sp>
    </p:spTree>
    <p:extLst>
      <p:ext uri="{BB962C8B-B14F-4D97-AF65-F5344CB8AC3E}">
        <p14:creationId xmlns:p14="http://schemas.microsoft.com/office/powerpoint/2010/main" val="53841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5" y="2197100"/>
            <a:ext cx="9685866" cy="4175125"/>
          </a:xfrm>
          <a:prstGeom prst="rect">
            <a:avLst/>
          </a:prstGeom>
        </p:spPr>
      </p:pic>
    </p:spTree>
    <p:extLst>
      <p:ext uri="{BB962C8B-B14F-4D97-AF65-F5344CB8AC3E}">
        <p14:creationId xmlns:p14="http://schemas.microsoft.com/office/powerpoint/2010/main" val="2731097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t>
            </a:r>
            <a:r>
              <a:rPr lang="en-US" dirty="0"/>
              <a:t>Model Considerations</a:t>
            </a:r>
          </a:p>
        </p:txBody>
      </p:sp>
      <p:sp>
        <p:nvSpPr>
          <p:cNvPr id="3" name="Content Placeholder 2"/>
          <p:cNvSpPr>
            <a:spLocks noGrp="1"/>
          </p:cNvSpPr>
          <p:nvPr>
            <p:ph idx="1"/>
          </p:nvPr>
        </p:nvSpPr>
        <p:spPr/>
        <p:txBody>
          <a:bodyPr/>
          <a:lstStyle/>
          <a:p>
            <a:r>
              <a:rPr lang="en-US" dirty="0"/>
              <a:t>Some considerations of supervised and unsupervised learning models are shown here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016000" y="3124200"/>
            <a:ext cx="9169399" cy="3379787"/>
          </a:xfrm>
          <a:prstGeom prst="rect">
            <a:avLst/>
          </a:prstGeom>
        </p:spPr>
      </p:pic>
    </p:spTree>
    <p:extLst>
      <p:ext uri="{BB962C8B-B14F-4D97-AF65-F5344CB8AC3E}">
        <p14:creationId xmlns:p14="http://schemas.microsoft.com/office/powerpoint/2010/main" val="1229729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a:t>
            </a:r>
            <a:br>
              <a:rPr lang="en-US" dirty="0"/>
            </a:br>
            <a:endParaRPr lang="en-US" dirty="0"/>
          </a:p>
        </p:txBody>
      </p:sp>
      <p:sp>
        <p:nvSpPr>
          <p:cNvPr id="3" name="Content Placeholder 2"/>
          <p:cNvSpPr>
            <a:spLocks noGrp="1"/>
          </p:cNvSpPr>
          <p:nvPr>
            <p:ph idx="1"/>
          </p:nvPr>
        </p:nvSpPr>
        <p:spPr/>
        <p:txBody>
          <a:bodyPr>
            <a:normAutofit/>
          </a:bodyPr>
          <a:lstStyle/>
          <a:p>
            <a:r>
              <a:rPr lang="en-US" dirty="0" err="1"/>
              <a:t>Scikit</a:t>
            </a:r>
            <a:r>
              <a:rPr lang="en-US" dirty="0"/>
              <a:t> is a powerful and modern machine learning Python library for fully and </a:t>
            </a:r>
            <a:r>
              <a:rPr lang="en-US" dirty="0" smtClean="0"/>
              <a:t>semi automated </a:t>
            </a:r>
            <a:r>
              <a:rPr lang="en-US" dirty="0"/>
              <a:t>data analysis and information extraction</a:t>
            </a:r>
            <a:r>
              <a:rPr lang="en-US" dirty="0" smtClean="0"/>
              <a:t>. It has the following attributes:</a:t>
            </a:r>
            <a:endParaRPr lang="en-US" dirty="0"/>
          </a:p>
          <a:p>
            <a:r>
              <a:rPr lang="en-US" dirty="0"/>
              <a:t>Efficient tools to identify </a:t>
            </a:r>
            <a:r>
              <a:rPr lang="en-US" dirty="0" smtClean="0"/>
              <a:t>and </a:t>
            </a:r>
            <a:r>
              <a:rPr lang="en-US" dirty="0"/>
              <a:t>organize </a:t>
            </a:r>
            <a:r>
              <a:rPr lang="en-US" dirty="0" smtClean="0"/>
              <a:t>problems(Supervised</a:t>
            </a:r>
            <a:r>
              <a:rPr lang="en-US" dirty="0"/>
              <a:t>/ Unsupervised)</a:t>
            </a:r>
          </a:p>
          <a:p>
            <a:r>
              <a:rPr lang="en-US" dirty="0"/>
              <a:t>Free and open </a:t>
            </a:r>
            <a:r>
              <a:rPr lang="en-US" dirty="0" smtClean="0"/>
              <a:t>datasets</a:t>
            </a:r>
            <a:endParaRPr lang="en-US" dirty="0"/>
          </a:p>
          <a:p>
            <a:r>
              <a:rPr lang="en-US" dirty="0"/>
              <a:t>Model </a:t>
            </a:r>
            <a:r>
              <a:rPr lang="en-US" dirty="0" smtClean="0"/>
              <a:t>persistence</a:t>
            </a:r>
            <a:endParaRPr lang="en-US" dirty="0"/>
          </a:p>
          <a:p>
            <a:r>
              <a:rPr lang="en-US" dirty="0"/>
              <a:t>Rich set of libraries </a:t>
            </a:r>
            <a:r>
              <a:rPr lang="en-US" dirty="0" smtClean="0"/>
              <a:t>for </a:t>
            </a:r>
            <a:r>
              <a:rPr lang="en-US" dirty="0"/>
              <a:t>learning and </a:t>
            </a:r>
            <a:r>
              <a:rPr lang="en-US" dirty="0" smtClean="0"/>
              <a:t>predicting</a:t>
            </a:r>
            <a:endParaRPr lang="en-US" dirty="0"/>
          </a:p>
          <a:p>
            <a:r>
              <a:rPr lang="en-US" dirty="0"/>
              <a:t>Model support for </a:t>
            </a:r>
            <a:r>
              <a:rPr lang="en-US" dirty="0" smtClean="0"/>
              <a:t>every </a:t>
            </a:r>
            <a:r>
              <a:rPr lang="en-US" dirty="0"/>
              <a:t>problem type</a:t>
            </a:r>
          </a:p>
          <a:p>
            <a:r>
              <a:rPr lang="en-US" dirty="0"/>
              <a:t>Open source </a:t>
            </a:r>
            <a:r>
              <a:rPr lang="en-US" dirty="0" smtClean="0"/>
              <a:t>community and vendor support</a:t>
            </a:r>
            <a:endParaRPr lang="en-US" dirty="0"/>
          </a:p>
        </p:txBody>
      </p:sp>
    </p:spTree>
    <p:extLst>
      <p:ext uri="{BB962C8B-B14F-4D97-AF65-F5344CB8AC3E}">
        <p14:creationId xmlns:p14="http://schemas.microsoft.com/office/powerpoint/2010/main" val="280505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Problem-Solution Approach</a:t>
            </a:r>
          </a:p>
        </p:txBody>
      </p:sp>
      <p:sp>
        <p:nvSpPr>
          <p:cNvPr id="3" name="Content Placeholder 2"/>
          <p:cNvSpPr>
            <a:spLocks noGrp="1"/>
          </p:cNvSpPr>
          <p:nvPr>
            <p:ph idx="1"/>
          </p:nvPr>
        </p:nvSpPr>
        <p:spPr/>
        <p:txBody>
          <a:bodyPr/>
          <a:lstStyle/>
          <a:p>
            <a:r>
              <a:rPr lang="en-US" dirty="0" smtClean="0"/>
              <a:t>Below is a step by step approach in solving problems using </a:t>
            </a:r>
            <a:r>
              <a:rPr lang="en-US" dirty="0" err="1" smtClean="0"/>
              <a:t>scikit</a:t>
            </a:r>
            <a:endParaRPr lang="en-US" dirty="0" smtClean="0"/>
          </a:p>
          <a:p>
            <a:r>
              <a:rPr lang="en-US" dirty="0" smtClean="0"/>
              <a:t>Model Selection</a:t>
            </a:r>
            <a:endParaRPr lang="en-US" dirty="0"/>
          </a:p>
          <a:p>
            <a:r>
              <a:rPr lang="en-US" dirty="0"/>
              <a:t>Estimator </a:t>
            </a:r>
            <a:r>
              <a:rPr lang="en-US" dirty="0" smtClean="0"/>
              <a:t>Object</a:t>
            </a:r>
            <a:endParaRPr lang="en-US" dirty="0"/>
          </a:p>
          <a:p>
            <a:r>
              <a:rPr lang="en-US" dirty="0"/>
              <a:t>Model </a:t>
            </a:r>
            <a:r>
              <a:rPr lang="en-US" dirty="0" smtClean="0"/>
              <a:t>Training </a:t>
            </a:r>
          </a:p>
          <a:p>
            <a:r>
              <a:rPr lang="en-US" dirty="0" smtClean="0"/>
              <a:t>Predictions </a:t>
            </a:r>
          </a:p>
          <a:p>
            <a:r>
              <a:rPr lang="en-US" dirty="0" smtClean="0"/>
              <a:t>Model Tuning </a:t>
            </a:r>
          </a:p>
          <a:p>
            <a:r>
              <a:rPr lang="en-US" dirty="0" smtClean="0"/>
              <a:t>Accuracy </a:t>
            </a:r>
            <a:endParaRPr lang="en-US" dirty="0"/>
          </a:p>
          <a:p>
            <a:endParaRPr lang="en-US" dirty="0"/>
          </a:p>
        </p:txBody>
      </p:sp>
    </p:spTree>
    <p:extLst>
      <p:ext uri="{BB962C8B-B14F-4D97-AF65-F5344CB8AC3E}">
        <p14:creationId xmlns:p14="http://schemas.microsoft.com/office/powerpoint/2010/main" val="464266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Scikit</a:t>
            </a:r>
            <a:r>
              <a:rPr lang="en-US" dirty="0"/>
              <a:t>-Learn: Problem-Solution Considerations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43753" y="2474259"/>
            <a:ext cx="9776012" cy="4195482"/>
          </a:xfrm>
          <a:prstGeom prst="rect">
            <a:avLst/>
          </a:prstGeom>
        </p:spPr>
      </p:pic>
    </p:spTree>
    <p:extLst>
      <p:ext uri="{BB962C8B-B14F-4D97-AF65-F5344CB8AC3E}">
        <p14:creationId xmlns:p14="http://schemas.microsoft.com/office/powerpoint/2010/main" val="1411969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Models: Linear </a:t>
            </a:r>
            <a:r>
              <a:rPr lang="en-US" dirty="0" smtClean="0"/>
              <a:t>Regression</a:t>
            </a:r>
            <a:endParaRPr lang="en-US" dirty="0"/>
          </a:p>
        </p:txBody>
      </p:sp>
      <p:sp>
        <p:nvSpPr>
          <p:cNvPr id="3" name="Content Placeholder 2"/>
          <p:cNvSpPr>
            <a:spLocks noGrp="1"/>
          </p:cNvSpPr>
          <p:nvPr>
            <p:ph idx="1"/>
          </p:nvPr>
        </p:nvSpPr>
        <p:spPr/>
        <p:txBody>
          <a:bodyPr/>
          <a:lstStyle/>
          <a:p>
            <a:r>
              <a:rPr lang="en-US" dirty="0"/>
              <a:t>Linear regression is a supervised learning model used to analyze continuous data.</a:t>
            </a:r>
          </a:p>
          <a:p>
            <a:r>
              <a:rPr lang="en-US" dirty="0"/>
              <a:t>It is the most basic and widely used </a:t>
            </a:r>
            <a:r>
              <a:rPr lang="en-US" dirty="0" smtClean="0"/>
              <a:t>technique </a:t>
            </a:r>
            <a:r>
              <a:rPr lang="en-US" dirty="0"/>
              <a:t>to predict a value of an </a:t>
            </a:r>
            <a:r>
              <a:rPr lang="en-US" dirty="0" smtClean="0"/>
              <a:t>attribute</a:t>
            </a:r>
          </a:p>
          <a:p>
            <a:r>
              <a:rPr lang="en-US" dirty="0"/>
              <a:t>It is easy to use as the model does </a:t>
            </a:r>
            <a:r>
              <a:rPr lang="en-US" dirty="0" smtClean="0"/>
              <a:t>not </a:t>
            </a:r>
            <a:r>
              <a:rPr lang="en-US" dirty="0"/>
              <a:t>require a lot of </a:t>
            </a:r>
            <a:r>
              <a:rPr lang="en-US" dirty="0" smtClean="0"/>
              <a:t>tuning</a:t>
            </a:r>
          </a:p>
          <a:p>
            <a:r>
              <a:rPr lang="en-US" dirty="0"/>
              <a:t>It runs very fast, which makes it </a:t>
            </a:r>
            <a:r>
              <a:rPr lang="en-US" dirty="0" smtClean="0"/>
              <a:t>more time-efficient</a:t>
            </a:r>
          </a:p>
          <a:p>
            <a:r>
              <a:rPr lang="en-US" dirty="0"/>
              <a:t>The linear regression equation is based on the formula for a simple linear equation</a:t>
            </a:r>
            <a:r>
              <a:rPr lang="en-US" dirty="0" smtClean="0"/>
              <a:t>.</a:t>
            </a:r>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434927" y="4981575"/>
            <a:ext cx="7839075" cy="1876425"/>
          </a:xfrm>
          <a:prstGeom prst="rect">
            <a:avLst/>
          </a:prstGeom>
        </p:spPr>
      </p:pic>
    </p:spTree>
    <p:extLst>
      <p:ext uri="{BB962C8B-B14F-4D97-AF65-F5344CB8AC3E}">
        <p14:creationId xmlns:p14="http://schemas.microsoft.com/office/powerpoint/2010/main" val="784946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1930400"/>
            <a:ext cx="9313831" cy="4833471"/>
          </a:xfrm>
          <a:prstGeom prst="rect">
            <a:avLst/>
          </a:prstGeom>
        </p:spPr>
      </p:pic>
    </p:spTree>
    <p:extLst>
      <p:ext uri="{BB962C8B-B14F-4D97-AF65-F5344CB8AC3E}">
        <p14:creationId xmlns:p14="http://schemas.microsoft.com/office/powerpoint/2010/main" val="2485934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77900" y="2160588"/>
            <a:ext cx="8699499" cy="4418012"/>
          </a:xfrm>
          <a:prstGeom prst="rect">
            <a:avLst/>
          </a:prstGeom>
        </p:spPr>
      </p:pic>
    </p:spTree>
    <p:extLst>
      <p:ext uri="{BB962C8B-B14F-4D97-AF65-F5344CB8AC3E}">
        <p14:creationId xmlns:p14="http://schemas.microsoft.com/office/powerpoint/2010/main" val="292930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lstStyle/>
          <a:p>
            <a:r>
              <a:rPr lang="en-US" dirty="0" smtClean="0"/>
              <a:t>For instance a dataset with the following observation as below</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a:p>
        </p:txBody>
      </p:sp>
      <p:pic>
        <p:nvPicPr>
          <p:cNvPr id="6" name="Picture 5"/>
          <p:cNvPicPr>
            <a:picLocks noChangeAspect="1"/>
          </p:cNvPicPr>
          <p:nvPr/>
        </p:nvPicPr>
        <p:blipFill>
          <a:blip r:embed="rId2"/>
          <a:stretch>
            <a:fillRect/>
          </a:stretch>
        </p:blipFill>
        <p:spPr>
          <a:xfrm>
            <a:off x="1264023" y="2609291"/>
            <a:ext cx="6710084" cy="2580245"/>
          </a:xfrm>
          <a:prstGeom prst="rect">
            <a:avLst/>
          </a:prstGeom>
        </p:spPr>
      </p:pic>
      <p:pic>
        <p:nvPicPr>
          <p:cNvPr id="7" name="Picture 6"/>
          <p:cNvPicPr>
            <a:picLocks noChangeAspect="1"/>
          </p:cNvPicPr>
          <p:nvPr/>
        </p:nvPicPr>
        <p:blipFill>
          <a:blip r:embed="rId3"/>
          <a:stretch>
            <a:fillRect/>
          </a:stretch>
        </p:blipFill>
        <p:spPr>
          <a:xfrm>
            <a:off x="806824" y="5189537"/>
            <a:ext cx="7933764" cy="1668464"/>
          </a:xfrm>
          <a:prstGeom prst="rect">
            <a:avLst/>
          </a:prstGeom>
        </p:spPr>
      </p:pic>
    </p:spTree>
    <p:extLst>
      <p:ext uri="{BB962C8B-B14F-4D97-AF65-F5344CB8AC3E}">
        <p14:creationId xmlns:p14="http://schemas.microsoft.com/office/powerpoint/2010/main" val="1708222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578225" y="2472759"/>
            <a:ext cx="8269940" cy="969687"/>
          </a:xfrm>
          <a:prstGeom prst="rect">
            <a:avLst/>
          </a:prstGeom>
        </p:spPr>
      </p:pic>
    </p:spTree>
    <p:extLst>
      <p:ext uri="{BB962C8B-B14F-4D97-AF65-F5344CB8AC3E}">
        <p14:creationId xmlns:p14="http://schemas.microsoft.com/office/powerpoint/2010/main" val="2344180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err="1" smtClean="0"/>
              <a:t>Scikit</a:t>
            </a:r>
            <a:r>
              <a:rPr lang="en-US" dirty="0" smtClean="0"/>
              <a:t> works</a:t>
            </a:r>
            <a:endParaRPr lang="en-US" dirty="0"/>
          </a:p>
        </p:txBody>
      </p:sp>
      <p:pic>
        <p:nvPicPr>
          <p:cNvPr id="4" name="Content Placeholder 3"/>
          <p:cNvPicPr>
            <a:picLocks noGrp="1" noChangeAspect="1"/>
          </p:cNvPicPr>
          <p:nvPr>
            <p:ph idx="1"/>
          </p:nvPr>
        </p:nvPicPr>
        <p:blipFill>
          <a:blip r:embed="rId2"/>
          <a:stretch>
            <a:fillRect/>
          </a:stretch>
        </p:blipFill>
        <p:spPr>
          <a:xfrm>
            <a:off x="268941" y="2476353"/>
            <a:ext cx="9897035" cy="3964788"/>
          </a:xfrm>
          <a:prstGeom prst="rect">
            <a:avLst/>
          </a:prstGeom>
        </p:spPr>
      </p:pic>
    </p:spTree>
    <p:extLst>
      <p:ext uri="{BB962C8B-B14F-4D97-AF65-F5344CB8AC3E}">
        <p14:creationId xmlns:p14="http://schemas.microsoft.com/office/powerpoint/2010/main" val="1350063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Smaller the value of SSR or SSE, the more accurate the prediction will be, which would make the </a:t>
            </a:r>
            <a:r>
              <a:rPr lang="en-US" dirty="0" smtClean="0"/>
              <a:t>model </a:t>
            </a:r>
            <a:r>
              <a:rPr lang="en-US" dirty="0"/>
              <a:t>the best fit. </a:t>
            </a:r>
            <a:endParaRPr lang="en-US" dirty="0" smtClean="0"/>
          </a:p>
          <a:p>
            <a:endParaRPr lang="en-US" dirty="0"/>
          </a:p>
        </p:txBody>
      </p:sp>
      <p:pic>
        <p:nvPicPr>
          <p:cNvPr id="4" name="Picture 3"/>
          <p:cNvPicPr>
            <a:picLocks noChangeAspect="1"/>
          </p:cNvPicPr>
          <p:nvPr/>
        </p:nvPicPr>
        <p:blipFill>
          <a:blip r:embed="rId2"/>
          <a:stretch>
            <a:fillRect/>
          </a:stretch>
        </p:blipFill>
        <p:spPr>
          <a:xfrm>
            <a:off x="2393576" y="3227294"/>
            <a:ext cx="5298141" cy="3044257"/>
          </a:xfrm>
          <a:prstGeom prst="rect">
            <a:avLst/>
          </a:prstGeom>
        </p:spPr>
      </p:pic>
    </p:spTree>
    <p:extLst>
      <p:ext uri="{BB962C8B-B14F-4D97-AF65-F5344CB8AC3E}">
        <p14:creationId xmlns:p14="http://schemas.microsoft.com/office/powerpoint/2010/main" val="3766476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Models: Logistic Regression</a:t>
            </a:r>
          </a:p>
        </p:txBody>
      </p:sp>
      <p:pic>
        <p:nvPicPr>
          <p:cNvPr id="5" name="Content Placeholder 4"/>
          <p:cNvPicPr>
            <a:picLocks noGrp="1" noChangeAspect="1"/>
          </p:cNvPicPr>
          <p:nvPr>
            <p:ph idx="1"/>
          </p:nvPr>
        </p:nvPicPr>
        <p:blipFill>
          <a:blip r:embed="rId2"/>
          <a:stretch>
            <a:fillRect/>
          </a:stretch>
        </p:blipFill>
        <p:spPr>
          <a:xfrm>
            <a:off x="416859" y="2138083"/>
            <a:ext cx="9251576" cy="3886200"/>
          </a:xfrm>
          <a:prstGeom prst="rect">
            <a:avLst/>
          </a:prstGeom>
        </p:spPr>
      </p:pic>
    </p:spTree>
    <p:extLst>
      <p:ext uri="{BB962C8B-B14F-4D97-AF65-F5344CB8AC3E}">
        <p14:creationId xmlns:p14="http://schemas.microsoft.com/office/powerpoint/2010/main" val="38274487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1930400"/>
            <a:ext cx="9206254" cy="4927600"/>
          </a:xfrm>
          <a:prstGeom prst="rect">
            <a:avLst/>
          </a:prstGeom>
        </p:spPr>
      </p:pic>
    </p:spTree>
    <p:extLst>
      <p:ext uri="{BB962C8B-B14F-4D97-AF65-F5344CB8AC3E}">
        <p14:creationId xmlns:p14="http://schemas.microsoft.com/office/powerpoint/2010/main" val="40490592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br>
              <a:rPr lang="en-US" dirty="0" smtClean="0"/>
            </a:br>
            <a:endParaRPr lang="en-US" dirty="0"/>
          </a:p>
        </p:txBody>
      </p:sp>
      <p:pic>
        <p:nvPicPr>
          <p:cNvPr id="4" name="Content Placeholder 3"/>
          <p:cNvPicPr>
            <a:picLocks noGrp="1" noChangeAspect="1"/>
          </p:cNvPicPr>
          <p:nvPr>
            <p:ph idx="1"/>
          </p:nvPr>
        </p:nvPicPr>
        <p:blipFill>
          <a:blip r:embed="rId2"/>
          <a:stretch>
            <a:fillRect/>
          </a:stretch>
        </p:blipFill>
        <p:spPr>
          <a:xfrm>
            <a:off x="295835" y="2554941"/>
            <a:ext cx="9628093" cy="4074459"/>
          </a:xfrm>
          <a:prstGeom prst="rect">
            <a:avLst/>
          </a:prstGeom>
        </p:spPr>
      </p:pic>
    </p:spTree>
    <p:extLst>
      <p:ext uri="{BB962C8B-B14F-4D97-AF65-F5344CB8AC3E}">
        <p14:creationId xmlns:p14="http://schemas.microsoft.com/office/powerpoint/2010/main" val="2492936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Supervised Learning Models: : K-Nearest Neighbors </a:t>
            </a:r>
            <a:br>
              <a:rPr lang="en-US" dirty="0"/>
            </a:br>
            <a:endParaRPr lang="en-US" dirty="0"/>
          </a:p>
        </p:txBody>
      </p:sp>
      <p:sp>
        <p:nvSpPr>
          <p:cNvPr id="3" name="Content Placeholder 2"/>
          <p:cNvSpPr>
            <a:spLocks noGrp="1"/>
          </p:cNvSpPr>
          <p:nvPr>
            <p:ph idx="1"/>
          </p:nvPr>
        </p:nvSpPr>
        <p:spPr/>
        <p:txBody>
          <a:bodyPr/>
          <a:lstStyle/>
          <a:p>
            <a:r>
              <a:rPr lang="en-US" dirty="0"/>
              <a:t>K-Nearest Neighbors, or K-NN, is one of the simplest machine learning algorithms used for both </a:t>
            </a:r>
            <a:r>
              <a:rPr lang="en-US" dirty="0" smtClean="0"/>
              <a:t>classification </a:t>
            </a:r>
            <a:r>
              <a:rPr lang="en-US" dirty="0"/>
              <a:t>and regression problem types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43000" y="3076575"/>
            <a:ext cx="7463117" cy="3781425"/>
          </a:xfrm>
          <a:prstGeom prst="rect">
            <a:avLst/>
          </a:prstGeom>
        </p:spPr>
      </p:pic>
    </p:spTree>
    <p:extLst>
      <p:ext uri="{BB962C8B-B14F-4D97-AF65-F5344CB8AC3E}">
        <p14:creationId xmlns:p14="http://schemas.microsoft.com/office/powerpoint/2010/main" val="137177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K-means finds the best centroids by alternatively assigning random centroids to a dataset and selecting mean data </a:t>
            </a:r>
            <a:r>
              <a:rPr lang="en-US" dirty="0" smtClean="0"/>
              <a:t>points </a:t>
            </a:r>
            <a:r>
              <a:rPr lang="en-US" dirty="0"/>
              <a:t>from the resulting clusters to form new centroids. It continues this process iteratively until the model is </a:t>
            </a:r>
            <a:r>
              <a:rPr lang="en-US" dirty="0" smtClean="0"/>
              <a:t>optimized</a:t>
            </a:r>
            <a:r>
              <a:rPr lang="en-US" dirty="0"/>
              <a:t>.</a:t>
            </a:r>
          </a:p>
        </p:txBody>
      </p:sp>
    </p:spTree>
    <p:extLst>
      <p:ext uri="{BB962C8B-B14F-4D97-AF65-F5344CB8AC3E}">
        <p14:creationId xmlns:p14="http://schemas.microsoft.com/office/powerpoint/2010/main" val="37932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Models: </a:t>
            </a:r>
            <a:r>
              <a:rPr lang="en-US" dirty="0" smtClean="0"/>
              <a:t>Clustering</a:t>
            </a:r>
            <a:endParaRPr lang="en-US" dirty="0"/>
          </a:p>
        </p:txBody>
      </p:sp>
      <p:sp>
        <p:nvSpPr>
          <p:cNvPr id="3" name="Content Placeholder 2"/>
          <p:cNvSpPr>
            <a:spLocks noGrp="1"/>
          </p:cNvSpPr>
          <p:nvPr>
            <p:ph idx="1"/>
          </p:nvPr>
        </p:nvSpPr>
        <p:spPr/>
        <p:txBody>
          <a:bodyPr/>
          <a:lstStyle/>
          <a:p>
            <a:r>
              <a:rPr lang="en-US" dirty="0"/>
              <a:t>A cluster is a group of similar data points.</a:t>
            </a:r>
          </a:p>
          <a:p>
            <a:pPr marL="0" indent="0">
              <a:buNone/>
            </a:pPr>
            <a:r>
              <a:rPr lang="en-US" dirty="0"/>
              <a:t>Clustering is used to:</a:t>
            </a:r>
          </a:p>
          <a:p>
            <a:r>
              <a:rPr lang="en-US" dirty="0"/>
              <a:t>• Extract the structure of the data</a:t>
            </a:r>
          </a:p>
          <a:p>
            <a:r>
              <a:rPr lang="en-US" dirty="0"/>
              <a:t>• Identify groups in the </a:t>
            </a:r>
            <a:r>
              <a:rPr lang="en-US" dirty="0" smtClean="0"/>
              <a:t>data</a:t>
            </a:r>
          </a:p>
          <a:p>
            <a:endParaRPr lang="en-US" dirty="0"/>
          </a:p>
          <a:p>
            <a:endParaRPr lang="en-US" dirty="0"/>
          </a:p>
        </p:txBody>
      </p:sp>
      <p:pic>
        <p:nvPicPr>
          <p:cNvPr id="4" name="Picture 3"/>
          <p:cNvPicPr>
            <a:picLocks noChangeAspect="1"/>
          </p:cNvPicPr>
          <p:nvPr/>
        </p:nvPicPr>
        <p:blipFill>
          <a:blip r:embed="rId2"/>
          <a:stretch>
            <a:fillRect/>
          </a:stretch>
        </p:blipFill>
        <p:spPr>
          <a:xfrm>
            <a:off x="5105680" y="2571750"/>
            <a:ext cx="5476875" cy="4286250"/>
          </a:xfrm>
          <a:prstGeom prst="rect">
            <a:avLst/>
          </a:prstGeom>
        </p:spPr>
      </p:pic>
    </p:spTree>
    <p:extLst>
      <p:ext uri="{BB962C8B-B14F-4D97-AF65-F5344CB8AC3E}">
        <p14:creationId xmlns:p14="http://schemas.microsoft.com/office/powerpoint/2010/main" val="803678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92200" y="2160588"/>
            <a:ext cx="8331199" cy="4252912"/>
          </a:xfrm>
          <a:prstGeom prst="rect">
            <a:avLst/>
          </a:prstGeom>
        </p:spPr>
      </p:pic>
    </p:spTree>
    <p:extLst>
      <p:ext uri="{BB962C8B-B14F-4D97-AF65-F5344CB8AC3E}">
        <p14:creationId xmlns:p14="http://schemas.microsoft.com/office/powerpoint/2010/main" val="5057526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205318"/>
            <a:ext cx="9623113" cy="4410635"/>
          </a:xfrm>
          <a:prstGeom prst="rect">
            <a:avLst/>
          </a:prstGeom>
        </p:spPr>
      </p:pic>
    </p:spTree>
    <p:extLst>
      <p:ext uri="{BB962C8B-B14F-4D97-AF65-F5344CB8AC3E}">
        <p14:creationId xmlns:p14="http://schemas.microsoft.com/office/powerpoint/2010/main" val="4058039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862" y="2191871"/>
            <a:ext cx="9407431" cy="4168588"/>
          </a:xfrm>
          <a:prstGeom prst="rect">
            <a:avLst/>
          </a:prstGeom>
        </p:spPr>
      </p:pic>
    </p:spTree>
    <p:extLst>
      <p:ext uri="{BB962C8B-B14F-4D97-AF65-F5344CB8AC3E}">
        <p14:creationId xmlns:p14="http://schemas.microsoft.com/office/powerpoint/2010/main" val="29393206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Models: Dimensionality </a:t>
            </a:r>
            <a:r>
              <a:rPr lang="en-US" dirty="0" smtClean="0"/>
              <a:t>Reduction</a:t>
            </a:r>
            <a:endParaRPr lang="en-US" dirty="0"/>
          </a:p>
        </p:txBody>
      </p:sp>
      <p:sp>
        <p:nvSpPr>
          <p:cNvPr id="3" name="Content Placeholder 2"/>
          <p:cNvSpPr>
            <a:spLocks noGrp="1"/>
          </p:cNvSpPr>
          <p:nvPr>
            <p:ph idx="1"/>
          </p:nvPr>
        </p:nvSpPr>
        <p:spPr/>
        <p:txBody>
          <a:bodyPr>
            <a:normAutofit/>
          </a:bodyPr>
          <a:lstStyle/>
          <a:p>
            <a:r>
              <a:rPr lang="en-US" dirty="0"/>
              <a:t>It reduces a high-dimensional dataset into a dataset with fewer dimensions. This makes it easier and faster for the </a:t>
            </a:r>
            <a:r>
              <a:rPr lang="en-US" dirty="0" smtClean="0"/>
              <a:t>algorithm </a:t>
            </a:r>
            <a:r>
              <a:rPr lang="en-US" dirty="0"/>
              <a:t>to analyze the </a:t>
            </a:r>
            <a:r>
              <a:rPr lang="en-US" dirty="0" smtClean="0"/>
              <a:t>data.</a:t>
            </a:r>
          </a:p>
          <a:p>
            <a:r>
              <a:rPr lang="en-US" dirty="0"/>
              <a:t>These are some techniques used for dimensionality </a:t>
            </a:r>
            <a:r>
              <a:rPr lang="en-US" dirty="0" smtClean="0"/>
              <a:t>reduction especially for a Large dataset(a </a:t>
            </a:r>
            <a:r>
              <a:rPr lang="en-US" dirty="0"/>
              <a:t>few thousand columns and </a:t>
            </a:r>
            <a:r>
              <a:rPr lang="en-US" dirty="0" smtClean="0"/>
              <a:t>rows</a:t>
            </a:r>
            <a:r>
              <a:rPr lang="en-US" dirty="0"/>
              <a:t>)</a:t>
            </a:r>
          </a:p>
          <a:p>
            <a:r>
              <a:rPr lang="en-US" dirty="0"/>
              <a:t>Drop data columns with missing </a:t>
            </a:r>
            <a:r>
              <a:rPr lang="en-US" dirty="0" smtClean="0"/>
              <a:t>values</a:t>
            </a:r>
            <a:endParaRPr lang="en-US" dirty="0"/>
          </a:p>
          <a:p>
            <a:r>
              <a:rPr lang="en-US" dirty="0"/>
              <a:t>Drop data columns with low </a:t>
            </a:r>
            <a:r>
              <a:rPr lang="en-US" dirty="0" smtClean="0"/>
              <a:t>variance</a:t>
            </a:r>
            <a:endParaRPr lang="en-US" dirty="0"/>
          </a:p>
          <a:p>
            <a:r>
              <a:rPr lang="en-US" dirty="0"/>
              <a:t>Drop data columns with high </a:t>
            </a:r>
            <a:r>
              <a:rPr lang="en-US" dirty="0" smtClean="0"/>
              <a:t>correlations</a:t>
            </a:r>
            <a:endParaRPr lang="en-US" dirty="0"/>
          </a:p>
          <a:p>
            <a:r>
              <a:rPr lang="en-US" dirty="0"/>
              <a:t>Apply statistical functions - PCA</a:t>
            </a:r>
          </a:p>
          <a:p>
            <a:endParaRPr lang="en-US" dirty="0"/>
          </a:p>
        </p:txBody>
      </p:sp>
    </p:spTree>
    <p:extLst>
      <p:ext uri="{BB962C8B-B14F-4D97-AF65-F5344CB8AC3E}">
        <p14:creationId xmlns:p14="http://schemas.microsoft.com/office/powerpoint/2010/main" val="1323953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Unsupervised Learning Models: Principal Component Analysis </a:t>
            </a:r>
            <a:br>
              <a:rPr lang="en-US" dirty="0"/>
            </a:br>
            <a:endParaRPr lang="en-US" dirty="0"/>
          </a:p>
        </p:txBody>
      </p:sp>
      <p:sp>
        <p:nvSpPr>
          <p:cNvPr id="3" name="Content Placeholder 2"/>
          <p:cNvSpPr>
            <a:spLocks noGrp="1"/>
          </p:cNvSpPr>
          <p:nvPr>
            <p:ph idx="1"/>
          </p:nvPr>
        </p:nvSpPr>
        <p:spPr/>
        <p:txBody>
          <a:bodyPr>
            <a:normAutofit/>
          </a:bodyPr>
          <a:lstStyle/>
          <a:p>
            <a:r>
              <a:rPr lang="en-US" dirty="0"/>
              <a:t>It is a linear dimensionality reduction method which uses singular value decomposition of the data and </a:t>
            </a:r>
            <a:r>
              <a:rPr lang="en-US" dirty="0" smtClean="0"/>
              <a:t>keeps </a:t>
            </a:r>
            <a:r>
              <a:rPr lang="en-US" dirty="0"/>
              <a:t>only the most significant singular vectors to project the data to a lower dimensional space.</a:t>
            </a:r>
          </a:p>
          <a:p>
            <a:r>
              <a:rPr lang="en-US" dirty="0"/>
              <a:t>• It is primarily used to compress or reduce the </a:t>
            </a:r>
            <a:r>
              <a:rPr lang="en-US" dirty="0" smtClean="0"/>
              <a:t>data</a:t>
            </a:r>
            <a:r>
              <a:rPr lang="en-US" dirty="0"/>
              <a:t>. </a:t>
            </a:r>
          </a:p>
          <a:p>
            <a:r>
              <a:rPr lang="en-US" dirty="0"/>
              <a:t>• PCA tries to capture the variance, which helps it </a:t>
            </a:r>
            <a:r>
              <a:rPr lang="en-US" dirty="0" smtClean="0"/>
              <a:t>pick </a:t>
            </a:r>
            <a:r>
              <a:rPr lang="en-US" dirty="0"/>
              <a:t>up interesting features. </a:t>
            </a:r>
          </a:p>
          <a:p>
            <a:r>
              <a:rPr lang="en-US" dirty="0"/>
              <a:t>• PCA is used to reduce dimensionality in the </a:t>
            </a:r>
            <a:r>
              <a:rPr lang="en-US" dirty="0" smtClean="0"/>
              <a:t>dataset </a:t>
            </a:r>
            <a:r>
              <a:rPr lang="en-US" dirty="0"/>
              <a:t>and to build our feature vector. </a:t>
            </a:r>
          </a:p>
          <a:p>
            <a:r>
              <a:rPr lang="en-US" dirty="0"/>
              <a:t>• Here, the principal axes in the feature space </a:t>
            </a:r>
            <a:r>
              <a:rPr lang="en-US" dirty="0" smtClean="0"/>
              <a:t>represents </a:t>
            </a:r>
            <a:r>
              <a:rPr lang="en-US" dirty="0"/>
              <a:t>the direction of maximum variance in </a:t>
            </a:r>
            <a:r>
              <a:rPr lang="en-US" dirty="0" smtClean="0"/>
              <a:t>the </a:t>
            </a:r>
            <a:r>
              <a:rPr lang="en-US" dirty="0"/>
              <a:t>data.</a:t>
            </a:r>
          </a:p>
        </p:txBody>
      </p:sp>
    </p:spTree>
    <p:extLst>
      <p:ext uri="{BB962C8B-B14F-4D97-AF65-F5344CB8AC3E}">
        <p14:creationId xmlns:p14="http://schemas.microsoft.com/office/powerpoint/2010/main" val="365034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r>
              <a:rPr lang="en-US" dirty="0"/>
              <a:t>the PCA algorithm works</a:t>
            </a:r>
          </a:p>
        </p:txBody>
      </p:sp>
      <p:pic>
        <p:nvPicPr>
          <p:cNvPr id="4" name="Content Placeholder 3"/>
          <p:cNvPicPr>
            <a:picLocks noGrp="1" noChangeAspect="1"/>
          </p:cNvPicPr>
          <p:nvPr>
            <p:ph idx="1"/>
          </p:nvPr>
        </p:nvPicPr>
        <p:blipFill>
          <a:blip r:embed="rId2"/>
          <a:stretch>
            <a:fillRect/>
          </a:stretch>
        </p:blipFill>
        <p:spPr>
          <a:xfrm>
            <a:off x="228601" y="2796988"/>
            <a:ext cx="9816352" cy="3459351"/>
          </a:xfrm>
          <a:prstGeom prst="rect">
            <a:avLst/>
          </a:prstGeom>
        </p:spPr>
      </p:pic>
    </p:spTree>
    <p:extLst>
      <p:ext uri="{BB962C8B-B14F-4D97-AF65-F5344CB8AC3E}">
        <p14:creationId xmlns:p14="http://schemas.microsoft.com/office/powerpoint/2010/main" val="3980686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Persistence</a:t>
            </a:r>
          </a:p>
        </p:txBody>
      </p:sp>
      <p:sp>
        <p:nvSpPr>
          <p:cNvPr id="3" name="Content Placeholder 2"/>
          <p:cNvSpPr>
            <a:spLocks noGrp="1"/>
          </p:cNvSpPr>
          <p:nvPr>
            <p:ph idx="1"/>
          </p:nvPr>
        </p:nvSpPr>
        <p:spPr/>
        <p:txBody>
          <a:bodyPr/>
          <a:lstStyle/>
          <a:p>
            <a:r>
              <a:rPr lang="en-US" dirty="0"/>
              <a:t>You can save your model for future use. This avoids the need to retrain the model.</a:t>
            </a:r>
          </a:p>
          <a:p>
            <a:r>
              <a:rPr lang="en-US" dirty="0"/>
              <a:t>• This can be saved using the Pickle method.</a:t>
            </a:r>
          </a:p>
          <a:p>
            <a:r>
              <a:rPr lang="en-US" dirty="0"/>
              <a:t>• It can also be replaced with the </a:t>
            </a:r>
            <a:r>
              <a:rPr lang="en-US" dirty="0" err="1"/>
              <a:t>joblib</a:t>
            </a:r>
            <a:r>
              <a:rPr lang="en-US" dirty="0"/>
              <a:t> of </a:t>
            </a:r>
            <a:r>
              <a:rPr lang="en-US" dirty="0" err="1"/>
              <a:t>Sci</a:t>
            </a:r>
            <a:r>
              <a:rPr lang="en-US" dirty="0"/>
              <a:t>-kit team.</a:t>
            </a:r>
          </a:p>
          <a:p>
            <a:r>
              <a:rPr lang="en-US" dirty="0"/>
              <a:t>• Both </a:t>
            </a:r>
            <a:r>
              <a:rPr lang="en-US" dirty="0" err="1"/>
              <a:t>joblib.dump</a:t>
            </a:r>
            <a:r>
              <a:rPr lang="en-US" dirty="0"/>
              <a:t> and </a:t>
            </a:r>
            <a:r>
              <a:rPr lang="en-US" dirty="0" err="1"/>
              <a:t>joblib.load</a:t>
            </a:r>
            <a:r>
              <a:rPr lang="en-US" dirty="0"/>
              <a:t> can be used.</a:t>
            </a:r>
          </a:p>
          <a:p>
            <a:r>
              <a:rPr lang="en-US" dirty="0"/>
              <a:t>• These would be efficient for Big </a:t>
            </a:r>
            <a:r>
              <a:rPr lang="en-US" dirty="0" smtClean="0"/>
              <a:t>Data</a:t>
            </a:r>
            <a:endParaRPr lang="en-US" dirty="0"/>
          </a:p>
        </p:txBody>
      </p:sp>
    </p:spTree>
    <p:extLst>
      <p:ext uri="{BB962C8B-B14F-4D97-AF65-F5344CB8AC3E}">
        <p14:creationId xmlns:p14="http://schemas.microsoft.com/office/powerpoint/2010/main" val="12162920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 Metric Functions</a:t>
            </a:r>
          </a:p>
        </p:txBody>
      </p:sp>
      <p:sp>
        <p:nvSpPr>
          <p:cNvPr id="3" name="Content Placeholder 2"/>
          <p:cNvSpPr>
            <a:spLocks noGrp="1"/>
          </p:cNvSpPr>
          <p:nvPr>
            <p:ph idx="1"/>
          </p:nvPr>
        </p:nvSpPr>
        <p:spPr/>
        <p:txBody>
          <a:bodyPr/>
          <a:lstStyle/>
          <a:p>
            <a:r>
              <a:rPr lang="en-US" dirty="0"/>
              <a:t>You can use the “Metrics” function to evaluate the accuracy of your model’s predictions.</a:t>
            </a:r>
          </a:p>
          <a:p>
            <a:endParaRPr lang="en-US" dirty="0"/>
          </a:p>
        </p:txBody>
      </p:sp>
      <p:pic>
        <p:nvPicPr>
          <p:cNvPr id="4" name="Picture 3"/>
          <p:cNvPicPr>
            <a:picLocks noChangeAspect="1"/>
          </p:cNvPicPr>
          <p:nvPr/>
        </p:nvPicPr>
        <p:blipFill>
          <a:blip r:embed="rId2"/>
          <a:stretch>
            <a:fillRect/>
          </a:stretch>
        </p:blipFill>
        <p:spPr>
          <a:xfrm>
            <a:off x="677334" y="2729753"/>
            <a:ext cx="8789395" cy="4245628"/>
          </a:xfrm>
          <a:prstGeom prst="rect">
            <a:avLst/>
          </a:prstGeom>
        </p:spPr>
      </p:pic>
    </p:spTree>
    <p:extLst>
      <p:ext uri="{BB962C8B-B14F-4D97-AF65-F5344CB8AC3E}">
        <p14:creationId xmlns:p14="http://schemas.microsoft.com/office/powerpoint/2010/main" val="295424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Advertising Budget and Sales</a:t>
            </a:r>
            <a:endParaRPr lang="en-US" dirty="0"/>
          </a:p>
        </p:txBody>
      </p:sp>
      <p:pic>
        <p:nvPicPr>
          <p:cNvPr id="4" name="Content Placeholder 3"/>
          <p:cNvPicPr>
            <a:picLocks noGrp="1" noChangeAspect="1"/>
          </p:cNvPicPr>
          <p:nvPr>
            <p:ph idx="1"/>
          </p:nvPr>
        </p:nvPicPr>
        <p:blipFill>
          <a:blip r:embed="rId2"/>
          <a:stretch>
            <a:fillRect/>
          </a:stretch>
        </p:blipFill>
        <p:spPr>
          <a:xfrm>
            <a:off x="677863" y="2538341"/>
            <a:ext cx="9340196" cy="3660753"/>
          </a:xfrm>
          <a:prstGeom prst="rect">
            <a:avLst/>
          </a:prstGeom>
        </p:spPr>
      </p:pic>
    </p:spTree>
    <p:extLst>
      <p:ext uri="{BB962C8B-B14F-4D97-AF65-F5344CB8AC3E}">
        <p14:creationId xmlns:p14="http://schemas.microsoft.com/office/powerpoint/2010/main" val="8273795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Diabetes Prediction</a:t>
            </a:r>
            <a:endParaRPr lang="en-US" dirty="0"/>
          </a:p>
        </p:txBody>
      </p:sp>
      <p:pic>
        <p:nvPicPr>
          <p:cNvPr id="4" name="Content Placeholder 3"/>
          <p:cNvPicPr>
            <a:picLocks noGrp="1" noChangeAspect="1"/>
          </p:cNvPicPr>
          <p:nvPr>
            <p:ph idx="1"/>
          </p:nvPr>
        </p:nvPicPr>
        <p:blipFill>
          <a:blip r:embed="rId2"/>
          <a:stretch>
            <a:fillRect/>
          </a:stretch>
        </p:blipFill>
        <p:spPr>
          <a:xfrm>
            <a:off x="322729" y="2366682"/>
            <a:ext cx="10461812" cy="4491318"/>
          </a:xfrm>
          <a:prstGeom prst="rect">
            <a:avLst/>
          </a:prstGeom>
        </p:spPr>
      </p:pic>
    </p:spTree>
    <p:extLst>
      <p:ext uri="{BB962C8B-B14F-4D97-AF65-F5344CB8AC3E}">
        <p14:creationId xmlns:p14="http://schemas.microsoft.com/office/powerpoint/2010/main" val="383795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273300"/>
            <a:ext cx="9245600" cy="4432300"/>
          </a:xfrm>
          <a:prstGeom prst="rect">
            <a:avLst/>
          </a:prstGeom>
        </p:spPr>
      </p:pic>
    </p:spTree>
    <p:extLst>
      <p:ext uri="{BB962C8B-B14F-4D97-AF65-F5344CB8AC3E}">
        <p14:creationId xmlns:p14="http://schemas.microsoft.com/office/powerpoint/2010/main" val="299653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77335" y="2273300"/>
            <a:ext cx="9050866" cy="4330700"/>
          </a:xfrm>
          <a:prstGeom prst="rect">
            <a:avLst/>
          </a:prstGeom>
        </p:spPr>
      </p:pic>
    </p:spTree>
    <p:extLst>
      <p:ext uri="{BB962C8B-B14F-4D97-AF65-F5344CB8AC3E}">
        <p14:creationId xmlns:p14="http://schemas.microsoft.com/office/powerpoint/2010/main" val="1602984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774700" y="2160588"/>
            <a:ext cx="8636001" cy="4341812"/>
          </a:xfrm>
          <a:prstGeom prst="rect">
            <a:avLst/>
          </a:prstGeom>
        </p:spPr>
      </p:pic>
    </p:spTree>
    <p:extLst>
      <p:ext uri="{BB962C8B-B14F-4D97-AF65-F5344CB8AC3E}">
        <p14:creationId xmlns:p14="http://schemas.microsoft.com/office/powerpoint/2010/main" val="1390774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77334" y="2286000"/>
            <a:ext cx="8596668" cy="4292600"/>
          </a:xfrm>
          <a:prstGeom prst="rect">
            <a:avLst/>
          </a:prstGeom>
        </p:spPr>
      </p:pic>
    </p:spTree>
    <p:extLst>
      <p:ext uri="{BB962C8B-B14F-4D97-AF65-F5344CB8AC3E}">
        <p14:creationId xmlns:p14="http://schemas.microsoft.com/office/powerpoint/2010/main" val="3096639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Machine Learning</a:t>
            </a:r>
          </a:p>
        </p:txBody>
      </p:sp>
      <p:sp>
        <p:nvSpPr>
          <p:cNvPr id="3" name="Content Placeholder 2"/>
          <p:cNvSpPr>
            <a:spLocks noGrp="1"/>
          </p:cNvSpPr>
          <p:nvPr>
            <p:ph idx="1"/>
          </p:nvPr>
        </p:nvSpPr>
        <p:spPr/>
        <p:txBody>
          <a:bodyPr/>
          <a:lstStyle/>
          <a:p>
            <a:r>
              <a:rPr lang="en-US" dirty="0"/>
              <a:t>If we stored the data generated in a day on Blu-ray disks and stacked them up, it would be equal to the height </a:t>
            </a:r>
            <a:r>
              <a:rPr lang="en-US" dirty="0" smtClean="0"/>
              <a:t>of </a:t>
            </a:r>
            <a:r>
              <a:rPr lang="en-US" dirty="0"/>
              <a:t>four Eiffel towers. </a:t>
            </a:r>
            <a:endParaRPr lang="en-US" dirty="0" smtClean="0"/>
          </a:p>
          <a:p>
            <a:r>
              <a:rPr lang="en-US" dirty="0" smtClean="0"/>
              <a:t>Machine </a:t>
            </a:r>
            <a:r>
              <a:rPr lang="en-US" dirty="0"/>
              <a:t>learning helps analyze this data easily and quickly</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9062" y="3340100"/>
            <a:ext cx="11649075" cy="3390899"/>
          </a:xfrm>
          <a:prstGeom prst="rect">
            <a:avLst/>
          </a:prstGeom>
        </p:spPr>
      </p:pic>
    </p:spTree>
    <p:extLst>
      <p:ext uri="{BB962C8B-B14F-4D97-AF65-F5344CB8AC3E}">
        <p14:creationId xmlns:p14="http://schemas.microsoft.com/office/powerpoint/2010/main" val="31698395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1373</TotalTime>
  <Words>1334</Words>
  <Application>Microsoft Office PowerPoint</Application>
  <PresentationFormat>Widescreen</PresentationFormat>
  <Paragraphs>136</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Trebuchet MS</vt:lpstr>
      <vt:lpstr>Wingdings 3</vt:lpstr>
      <vt:lpstr>Facet</vt:lpstr>
      <vt:lpstr>Machine Learning with Scikit–Learn </vt:lpstr>
      <vt:lpstr>RECAP</vt:lpstr>
      <vt:lpstr>PowerPoint Presentation</vt:lpstr>
      <vt:lpstr>PowerPoint Presentation</vt:lpstr>
      <vt:lpstr>PowerPoint Presentation</vt:lpstr>
      <vt:lpstr>PowerPoint Presentation</vt:lpstr>
      <vt:lpstr>PowerPoint Presentation</vt:lpstr>
      <vt:lpstr>PowerPoint Presentation</vt:lpstr>
      <vt:lpstr>Why Machine Learning</vt:lpstr>
      <vt:lpstr>The Eiffel Tower</vt:lpstr>
      <vt:lpstr>FUN FACTS</vt:lpstr>
      <vt:lpstr>Machine Learning and terminologies </vt:lpstr>
      <vt:lpstr>PowerPoint Presentation</vt:lpstr>
      <vt:lpstr>Machine Learning Approach </vt:lpstr>
      <vt:lpstr>Steps 1 and 2: Understand the Dataset and Extract Its Features</vt:lpstr>
      <vt:lpstr>Steps 3 and 4: Identify the Problem Type and Learning Model </vt:lpstr>
      <vt:lpstr>PROBLEM TYPES</vt:lpstr>
      <vt:lpstr>PowerPoint Presentation</vt:lpstr>
      <vt:lpstr>Categorical vs Continuous Data Type</vt:lpstr>
      <vt:lpstr>Examples</vt:lpstr>
      <vt:lpstr>Working of Supervised and Unsupervised Learning Model</vt:lpstr>
      <vt:lpstr>Steps 5 and 6: Train, Test, and Optimize the Model </vt:lpstr>
      <vt:lpstr>PowerPoint Presentation</vt:lpstr>
      <vt:lpstr>Machine Learning Model Considerations</vt:lpstr>
      <vt:lpstr>Scikit-Learn </vt:lpstr>
      <vt:lpstr>Scikit-Learn: Problem-Solution Approach</vt:lpstr>
      <vt:lpstr>Scikit-Learn: Problem-Solution Considerations </vt:lpstr>
      <vt:lpstr>Supervised Learning Models: Linear Regression</vt:lpstr>
      <vt:lpstr>PowerPoint Presentation</vt:lpstr>
      <vt:lpstr>PowerPoint Presentation</vt:lpstr>
      <vt:lpstr>PowerPoint Presentation</vt:lpstr>
      <vt:lpstr>How Scikit works</vt:lpstr>
      <vt:lpstr>PowerPoint Presentation</vt:lpstr>
      <vt:lpstr>Supervised Learning Models: Logistic Regression</vt:lpstr>
      <vt:lpstr>PowerPoint Presentation</vt:lpstr>
      <vt:lpstr>Logistic regression </vt:lpstr>
      <vt:lpstr>Supervised Learning Models: : K-Nearest Neighbors  </vt:lpstr>
      <vt:lpstr>PowerPoint Presentation</vt:lpstr>
      <vt:lpstr>Unsupervised Learning Models: Clustering</vt:lpstr>
      <vt:lpstr>PowerPoint Presentation</vt:lpstr>
      <vt:lpstr>PowerPoint Presentation</vt:lpstr>
      <vt:lpstr>Unsupervised Learning Models: Dimensionality Reduction</vt:lpstr>
      <vt:lpstr>Unsupervised Learning Models: Principal Component Analysis  </vt:lpstr>
      <vt:lpstr>How the PCA algorithm works</vt:lpstr>
      <vt:lpstr>Model Persistence</vt:lpstr>
      <vt:lpstr>Model Evaluation: Metric Functions</vt:lpstr>
      <vt:lpstr>Advertising Budget and Sales</vt:lpstr>
      <vt:lpstr>Diabetes Prediction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with Scikit–Learn</dc:title>
  <dc:creator>Akindoyin Oluwatosin</dc:creator>
  <cp:lastModifiedBy>Akindoyin Oluwatosin</cp:lastModifiedBy>
  <cp:revision>40</cp:revision>
  <dcterms:created xsi:type="dcterms:W3CDTF">2022-06-07T22:55:29Z</dcterms:created>
  <dcterms:modified xsi:type="dcterms:W3CDTF">2022-06-20T12:02:35Z</dcterms:modified>
</cp:coreProperties>
</file>