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9" r:id="rId12"/>
    <p:sldId id="270" r:id="rId13"/>
    <p:sldId id="271" r:id="rId14"/>
    <p:sldId id="272" r:id="rId15"/>
    <p:sldId id="273" r:id="rId16"/>
    <p:sldId id="274" r:id="rId17"/>
    <p:sldId id="275" r:id="rId18"/>
    <p:sldId id="276" r:id="rId19"/>
    <p:sldId id="268" r:id="rId20"/>
    <p:sldId id="279" r:id="rId21"/>
    <p:sldId id="278"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5" d="100"/>
          <a:sy n="75" d="100"/>
        </p:scale>
        <p:origin x="4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28-Jun-22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28-Jun-22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28-Jun-22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28-Jun-22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28-Jun-22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28-Jun-22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28-Jun-22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28-Jun-22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28-Jun-22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28-Jun-22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28-Jun-22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28-Jun-22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28-Jun-22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28-Jun-22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28-Jun-22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28-Jun-22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28-Jun-22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28-Jun-22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0497" y="2099732"/>
            <a:ext cx="8630115" cy="3639886"/>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smtClean="0"/>
              <a:t>Natural </a:t>
            </a:r>
            <a:r>
              <a:rPr lang="en-US" dirty="0"/>
              <a:t>Language Processing (NLP) with </a:t>
            </a:r>
            <a:br>
              <a:rPr lang="en-US" dirty="0"/>
            </a:br>
            <a:r>
              <a:rPr lang="en-US" dirty="0" err="1"/>
              <a:t>SciKit</a:t>
            </a:r>
            <a:r>
              <a:rPr lang="en-US" dirty="0"/>
              <a:t> Learn</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3509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NLP Libraries</a:t>
            </a:r>
          </a:p>
        </p:txBody>
      </p:sp>
      <p:sp>
        <p:nvSpPr>
          <p:cNvPr id="3" name="Content Placeholder 2"/>
          <p:cNvSpPr>
            <a:spLocks noGrp="1"/>
          </p:cNvSpPr>
          <p:nvPr>
            <p:ph idx="1"/>
          </p:nvPr>
        </p:nvSpPr>
        <p:spPr/>
        <p:txBody>
          <a:bodyPr/>
          <a:lstStyle/>
          <a:p>
            <a:r>
              <a:rPr lang="en-US" dirty="0"/>
              <a:t>NLTK</a:t>
            </a:r>
          </a:p>
          <a:p>
            <a:r>
              <a:rPr lang="en-US" dirty="0" err="1"/>
              <a:t>Scikit</a:t>
            </a:r>
            <a:r>
              <a:rPr lang="en-US" dirty="0"/>
              <a:t>-learn</a:t>
            </a:r>
          </a:p>
          <a:p>
            <a:r>
              <a:rPr lang="en-US" dirty="0" err="1"/>
              <a:t>TextBlob</a:t>
            </a:r>
            <a:endParaRPr lang="en-US" dirty="0"/>
          </a:p>
          <a:p>
            <a:r>
              <a:rPr lang="en-US" dirty="0" err="1" smtClean="0"/>
              <a:t>spaCy</a:t>
            </a:r>
            <a:endParaRPr lang="en-US" dirty="0"/>
          </a:p>
        </p:txBody>
      </p:sp>
    </p:spTree>
    <p:extLst>
      <p:ext uri="{BB962C8B-B14F-4D97-AF65-F5344CB8AC3E}">
        <p14:creationId xmlns:p14="http://schemas.microsoft.com/office/powerpoint/2010/main" val="4052969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Scikit</a:t>
            </a:r>
            <a:r>
              <a:rPr lang="en-US" dirty="0"/>
              <a:t>-Learn Approach</a:t>
            </a:r>
          </a:p>
        </p:txBody>
      </p:sp>
      <p:sp>
        <p:nvSpPr>
          <p:cNvPr id="3" name="Content Placeholder 2"/>
          <p:cNvSpPr>
            <a:spLocks noGrp="1"/>
          </p:cNvSpPr>
          <p:nvPr>
            <p:ph idx="1"/>
          </p:nvPr>
        </p:nvSpPr>
        <p:spPr/>
        <p:txBody>
          <a:bodyPr>
            <a:normAutofit/>
          </a:bodyPr>
          <a:lstStyle/>
          <a:p>
            <a:r>
              <a:rPr lang="en-US" dirty="0"/>
              <a:t>It is a very powerful library with a set of modules to process and analyze natural language data, such as text and </a:t>
            </a:r>
            <a:r>
              <a:rPr lang="en-US" dirty="0" smtClean="0"/>
              <a:t>images</a:t>
            </a:r>
            <a:r>
              <a:rPr lang="en-US" dirty="0"/>
              <a:t>, and extract information using machine learning algorithms</a:t>
            </a:r>
            <a:r>
              <a:rPr lang="en-US" dirty="0" smtClean="0"/>
              <a:t>.</a:t>
            </a:r>
          </a:p>
          <a:p>
            <a:r>
              <a:rPr lang="en-US" dirty="0"/>
              <a:t>Built-in </a:t>
            </a:r>
            <a:r>
              <a:rPr lang="en-US" dirty="0" smtClean="0"/>
              <a:t>module: Contains </a:t>
            </a:r>
            <a:r>
              <a:rPr lang="en-US" dirty="0"/>
              <a:t>built-in </a:t>
            </a:r>
            <a:r>
              <a:rPr lang="en-US" dirty="0" smtClean="0"/>
              <a:t>modules </a:t>
            </a:r>
            <a:r>
              <a:rPr lang="en-US" dirty="0"/>
              <a:t>to load </a:t>
            </a:r>
            <a:r>
              <a:rPr lang="en-US" dirty="0" smtClean="0"/>
              <a:t>the </a:t>
            </a:r>
            <a:r>
              <a:rPr lang="en-US" dirty="0"/>
              <a:t>dataset’s </a:t>
            </a:r>
            <a:r>
              <a:rPr lang="en-US" dirty="0" smtClean="0"/>
              <a:t>content </a:t>
            </a:r>
            <a:r>
              <a:rPr lang="en-US" dirty="0"/>
              <a:t>and </a:t>
            </a:r>
            <a:r>
              <a:rPr lang="en-US" dirty="0" smtClean="0"/>
              <a:t>categories</a:t>
            </a:r>
          </a:p>
          <a:p>
            <a:r>
              <a:rPr lang="en-US" dirty="0"/>
              <a:t>Feature </a:t>
            </a:r>
            <a:r>
              <a:rPr lang="en-US" dirty="0" smtClean="0"/>
              <a:t>extraction :A </a:t>
            </a:r>
            <a:r>
              <a:rPr lang="en-US" dirty="0"/>
              <a:t>way to extract </a:t>
            </a:r>
            <a:r>
              <a:rPr lang="en-US" dirty="0" smtClean="0"/>
              <a:t>information </a:t>
            </a:r>
            <a:r>
              <a:rPr lang="en-US" dirty="0"/>
              <a:t>from </a:t>
            </a:r>
            <a:r>
              <a:rPr lang="en-US" dirty="0" smtClean="0"/>
              <a:t>data </a:t>
            </a:r>
            <a:r>
              <a:rPr lang="en-US" dirty="0"/>
              <a:t>which can be </a:t>
            </a:r>
            <a:r>
              <a:rPr lang="en-US" dirty="0" smtClean="0"/>
              <a:t>text </a:t>
            </a:r>
            <a:r>
              <a:rPr lang="en-US" dirty="0"/>
              <a:t>or images</a:t>
            </a:r>
            <a:r>
              <a:rPr lang="en-US" dirty="0" smtClean="0"/>
              <a:t>. For instance, count </a:t>
            </a:r>
            <a:r>
              <a:rPr lang="en-US" dirty="0" err="1" smtClean="0"/>
              <a:t>vectorizer</a:t>
            </a:r>
            <a:r>
              <a:rPr lang="en-US" dirty="0" smtClean="0"/>
              <a:t> is used to convert a collection of text documents to a vector of token counts</a:t>
            </a:r>
          </a:p>
          <a:p>
            <a:r>
              <a:rPr lang="en-US" dirty="0"/>
              <a:t>Model </a:t>
            </a:r>
            <a:r>
              <a:rPr lang="en-US" dirty="0" smtClean="0"/>
              <a:t>training : Analyzes </a:t>
            </a:r>
            <a:r>
              <a:rPr lang="en-US" dirty="0"/>
              <a:t>the content </a:t>
            </a:r>
            <a:r>
              <a:rPr lang="en-US" dirty="0" smtClean="0"/>
              <a:t>based </a:t>
            </a:r>
            <a:r>
              <a:rPr lang="en-US" dirty="0"/>
              <a:t>on particular </a:t>
            </a:r>
            <a:r>
              <a:rPr lang="en-US" dirty="0" smtClean="0"/>
              <a:t>categories </a:t>
            </a:r>
            <a:r>
              <a:rPr lang="en-US" dirty="0"/>
              <a:t>and then </a:t>
            </a:r>
            <a:r>
              <a:rPr lang="en-US" dirty="0" smtClean="0"/>
              <a:t>trains </a:t>
            </a:r>
            <a:r>
              <a:rPr lang="en-US" dirty="0"/>
              <a:t>them according </a:t>
            </a:r>
            <a:r>
              <a:rPr lang="en-US" dirty="0" smtClean="0"/>
              <a:t>to </a:t>
            </a:r>
            <a:r>
              <a:rPr lang="en-US" dirty="0"/>
              <a:t>a specific model.</a:t>
            </a:r>
          </a:p>
          <a:p>
            <a:endParaRPr lang="en-US" dirty="0"/>
          </a:p>
        </p:txBody>
      </p:sp>
    </p:spTree>
    <p:extLst>
      <p:ext uri="{BB962C8B-B14F-4D97-AF65-F5344CB8AC3E}">
        <p14:creationId xmlns:p14="http://schemas.microsoft.com/office/powerpoint/2010/main" val="1806386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to Load Content and Category</a:t>
            </a:r>
          </a:p>
        </p:txBody>
      </p:sp>
      <p:sp>
        <p:nvSpPr>
          <p:cNvPr id="3" name="Content Placeholder 2"/>
          <p:cNvSpPr>
            <a:spLocks noGrp="1"/>
          </p:cNvSpPr>
          <p:nvPr>
            <p:ph idx="1"/>
          </p:nvPr>
        </p:nvSpPr>
        <p:spPr/>
        <p:txBody>
          <a:bodyPr/>
          <a:lstStyle/>
          <a:p>
            <a:r>
              <a:rPr lang="en-US" dirty="0"/>
              <a:t>The attributes of a data load object are</a:t>
            </a:r>
            <a:r>
              <a:rPr lang="en-US" dirty="0" smtClean="0"/>
              <a:t>:</a:t>
            </a:r>
          </a:p>
          <a:p>
            <a:r>
              <a:rPr lang="en-US" dirty="0"/>
              <a:t>Bunch: Contains fields and can be accessed </a:t>
            </a:r>
            <a:r>
              <a:rPr lang="en-US" dirty="0" smtClean="0"/>
              <a:t>as </a:t>
            </a:r>
            <a:r>
              <a:rPr lang="en-US" dirty="0" err="1"/>
              <a:t>dict</a:t>
            </a:r>
            <a:r>
              <a:rPr lang="en-US" dirty="0"/>
              <a:t> keys or an object</a:t>
            </a:r>
          </a:p>
          <a:p>
            <a:r>
              <a:rPr lang="en-US" dirty="0"/>
              <a:t>Target names</a:t>
            </a:r>
            <a:r>
              <a:rPr lang="en-US" dirty="0" smtClean="0"/>
              <a:t>: Has </a:t>
            </a:r>
            <a:r>
              <a:rPr lang="en-US" dirty="0"/>
              <a:t>the list of requested categories </a:t>
            </a:r>
          </a:p>
          <a:p>
            <a:r>
              <a:rPr lang="en-US" dirty="0"/>
              <a:t>Data: Refers to an attribute in the memory</a:t>
            </a:r>
          </a:p>
        </p:txBody>
      </p:sp>
    </p:spTree>
    <p:extLst>
      <p:ext uri="{BB962C8B-B14F-4D97-AF65-F5344CB8AC3E}">
        <p14:creationId xmlns:p14="http://schemas.microsoft.com/office/powerpoint/2010/main" val="14221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 of Words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Tokenizing</a:t>
            </a:r>
            <a:r>
              <a:rPr lang="en-US" dirty="0"/>
              <a:t>: Assign a fixed </a:t>
            </a:r>
            <a:r>
              <a:rPr lang="en-US" dirty="0" smtClean="0"/>
              <a:t>integer </a:t>
            </a:r>
            <a:r>
              <a:rPr lang="en-US" dirty="0"/>
              <a:t>id to each </a:t>
            </a:r>
            <a:r>
              <a:rPr lang="en-US" dirty="0" smtClean="0"/>
              <a:t>word</a:t>
            </a:r>
          </a:p>
          <a:p>
            <a:r>
              <a:rPr lang="en-US" dirty="0" smtClean="0"/>
              <a:t>Counting</a:t>
            </a:r>
            <a:r>
              <a:rPr lang="en-US" dirty="0"/>
              <a:t>: Number of </a:t>
            </a:r>
            <a:r>
              <a:rPr lang="en-US" dirty="0" smtClean="0"/>
              <a:t>occurrences </a:t>
            </a:r>
            <a:r>
              <a:rPr lang="en-US" dirty="0"/>
              <a:t>of </a:t>
            </a:r>
            <a:r>
              <a:rPr lang="en-US" dirty="0" smtClean="0"/>
              <a:t>each word</a:t>
            </a:r>
          </a:p>
          <a:p>
            <a:r>
              <a:rPr lang="en-US" dirty="0" smtClean="0"/>
              <a:t>Storing: Store </a:t>
            </a:r>
            <a:r>
              <a:rPr lang="en-US" dirty="0"/>
              <a:t>as the </a:t>
            </a:r>
            <a:r>
              <a:rPr lang="en-US" dirty="0" smtClean="0"/>
              <a:t>value </a:t>
            </a:r>
            <a:r>
              <a:rPr lang="en-US" dirty="0"/>
              <a:t>feature</a:t>
            </a:r>
          </a:p>
          <a:p>
            <a:endParaRPr lang="en-US" dirty="0"/>
          </a:p>
        </p:txBody>
      </p:sp>
    </p:spTree>
    <p:extLst>
      <p:ext uri="{BB962C8B-B14F-4D97-AF65-F5344CB8AC3E}">
        <p14:creationId xmlns:p14="http://schemas.microsoft.com/office/powerpoint/2010/main" val="2701416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Feature Extraction Considerations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Sparse: This </a:t>
            </a:r>
            <a:r>
              <a:rPr lang="en-US" dirty="0"/>
              <a:t>utility deals with sparse matrix while storing them in memory. Sparse data </a:t>
            </a:r>
            <a:r>
              <a:rPr lang="en-US" dirty="0" smtClean="0"/>
              <a:t>is </a:t>
            </a:r>
            <a:r>
              <a:rPr lang="en-US" dirty="0"/>
              <a:t>commonly noticed when it comes to extracting feature values, especially for </a:t>
            </a:r>
            <a:r>
              <a:rPr lang="en-US" dirty="0" smtClean="0"/>
              <a:t>large </a:t>
            </a:r>
            <a:r>
              <a:rPr lang="en-US" dirty="0"/>
              <a:t>document datasets</a:t>
            </a:r>
            <a:r>
              <a:rPr lang="en-US" dirty="0" smtClean="0"/>
              <a:t>.</a:t>
            </a:r>
          </a:p>
          <a:p>
            <a:r>
              <a:rPr lang="en-US" dirty="0" err="1" smtClean="0"/>
              <a:t>Vectorizer</a:t>
            </a:r>
            <a:r>
              <a:rPr lang="en-US" dirty="0" smtClean="0"/>
              <a:t>: </a:t>
            </a:r>
            <a:r>
              <a:rPr lang="en-US" dirty="0"/>
              <a:t>It implements tokenization and occurrence. Words with minimum two letters </a:t>
            </a:r>
            <a:r>
              <a:rPr lang="en-US" dirty="0" smtClean="0"/>
              <a:t>get </a:t>
            </a:r>
            <a:r>
              <a:rPr lang="en-US" dirty="0"/>
              <a:t>tokenized. We can use the analyzer function to </a:t>
            </a:r>
            <a:r>
              <a:rPr lang="en-US" dirty="0" err="1"/>
              <a:t>vectorize</a:t>
            </a:r>
            <a:r>
              <a:rPr lang="en-US" dirty="0"/>
              <a:t> the text data</a:t>
            </a:r>
            <a:r>
              <a:rPr lang="en-US" dirty="0" smtClean="0"/>
              <a:t>.</a:t>
            </a:r>
          </a:p>
          <a:p>
            <a:r>
              <a:rPr lang="en-US" dirty="0" err="1" smtClean="0"/>
              <a:t>Tf-idf</a:t>
            </a:r>
            <a:r>
              <a:rPr lang="en-US" dirty="0" smtClean="0"/>
              <a:t>:  It </a:t>
            </a:r>
            <a:r>
              <a:rPr lang="en-US" dirty="0"/>
              <a:t>is a term weighing utility for term frequency and inverse document </a:t>
            </a:r>
            <a:r>
              <a:rPr lang="en-US" dirty="0" smtClean="0"/>
              <a:t>frequency. </a:t>
            </a:r>
            <a:r>
              <a:rPr lang="en-US" dirty="0"/>
              <a:t>Term frequency indicates the frequency of a particular term in the </a:t>
            </a:r>
            <a:r>
              <a:rPr lang="en-US" dirty="0" smtClean="0"/>
              <a:t>document</a:t>
            </a:r>
            <a:r>
              <a:rPr lang="en-US" dirty="0"/>
              <a:t>. Inverse document frequency is a factor which diminishes the </a:t>
            </a:r>
            <a:r>
              <a:rPr lang="en-US" dirty="0" smtClean="0"/>
              <a:t>weight </a:t>
            </a:r>
            <a:r>
              <a:rPr lang="en-US" dirty="0"/>
              <a:t>of terms that occur frequently</a:t>
            </a:r>
            <a:r>
              <a:rPr lang="en-US" dirty="0" smtClean="0"/>
              <a:t>.</a:t>
            </a:r>
          </a:p>
          <a:p>
            <a:r>
              <a:rPr lang="en-US" dirty="0" smtClean="0"/>
              <a:t>Decoding: </a:t>
            </a:r>
            <a:r>
              <a:rPr lang="en-US" dirty="0"/>
              <a:t>This utility can decode text files if their encoding is specified. </a:t>
            </a:r>
            <a:r>
              <a:rPr lang="en-US" dirty="0" smtClean="0"/>
              <a:t>  </a:t>
            </a:r>
            <a:endParaRPr lang="en-US" dirty="0"/>
          </a:p>
        </p:txBody>
      </p:sp>
    </p:spTree>
    <p:extLst>
      <p:ext uri="{BB962C8B-B14F-4D97-AF65-F5344CB8AC3E}">
        <p14:creationId xmlns:p14="http://schemas.microsoft.com/office/powerpoint/2010/main" val="1815182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a:t>
            </a:r>
          </a:p>
        </p:txBody>
      </p:sp>
      <p:sp>
        <p:nvSpPr>
          <p:cNvPr id="3" name="Content Placeholder 2"/>
          <p:cNvSpPr>
            <a:spLocks noGrp="1"/>
          </p:cNvSpPr>
          <p:nvPr>
            <p:ph idx="1"/>
          </p:nvPr>
        </p:nvSpPr>
        <p:spPr/>
        <p:txBody>
          <a:bodyPr>
            <a:normAutofit/>
          </a:bodyPr>
          <a:lstStyle/>
          <a:p>
            <a:r>
              <a:rPr lang="en-US" dirty="0"/>
              <a:t>An important task in model training is to identify the right model for the given dataset. The choice of model </a:t>
            </a:r>
            <a:r>
              <a:rPr lang="en-US" dirty="0" smtClean="0"/>
              <a:t>completely </a:t>
            </a:r>
            <a:r>
              <a:rPr lang="en-US" dirty="0"/>
              <a:t>depends on the type of dataset</a:t>
            </a:r>
            <a:r>
              <a:rPr lang="en-US" dirty="0" smtClean="0"/>
              <a:t>.</a:t>
            </a:r>
          </a:p>
          <a:p>
            <a:r>
              <a:rPr lang="en-US" dirty="0" smtClean="0"/>
              <a:t>Supervised: Models </a:t>
            </a:r>
            <a:r>
              <a:rPr lang="en-US" dirty="0"/>
              <a:t>predict the outcome of new observations and datasets, and classify </a:t>
            </a:r>
            <a:r>
              <a:rPr lang="en-US" dirty="0" smtClean="0"/>
              <a:t>documents </a:t>
            </a:r>
            <a:r>
              <a:rPr lang="en-US" dirty="0"/>
              <a:t>based on the features and response of a given dataset. </a:t>
            </a:r>
            <a:r>
              <a:rPr lang="en-US" dirty="0" smtClean="0"/>
              <a:t>Example</a:t>
            </a:r>
            <a:r>
              <a:rPr lang="en-US" dirty="0"/>
              <a:t>: Naïve Bayes, SVM, linear regression, K-NN </a:t>
            </a:r>
            <a:r>
              <a:rPr lang="en-US" dirty="0" smtClean="0"/>
              <a:t>neighbors</a:t>
            </a:r>
          </a:p>
          <a:p>
            <a:r>
              <a:rPr lang="en-US" dirty="0"/>
              <a:t>Unsupervised: Models identify patterns in the data and extract its structure. They are also used to </a:t>
            </a:r>
            <a:r>
              <a:rPr lang="en-US" dirty="0" smtClean="0"/>
              <a:t>group </a:t>
            </a:r>
            <a:r>
              <a:rPr lang="en-US" dirty="0"/>
              <a:t>documents using clustering algorithms. </a:t>
            </a:r>
            <a:r>
              <a:rPr lang="en-US" dirty="0" smtClean="0"/>
              <a:t>Example</a:t>
            </a:r>
            <a:r>
              <a:rPr lang="en-US" dirty="0"/>
              <a:t>: K-means</a:t>
            </a:r>
          </a:p>
          <a:p>
            <a:endParaRPr lang="en-US" dirty="0"/>
          </a:p>
        </p:txBody>
      </p:sp>
    </p:spTree>
    <p:extLst>
      <p:ext uri="{BB962C8B-B14F-4D97-AF65-F5344CB8AC3E}">
        <p14:creationId xmlns:p14="http://schemas.microsoft.com/office/powerpoint/2010/main" val="3471514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Classifier</a:t>
            </a:r>
          </a:p>
        </p:txBody>
      </p:sp>
      <p:sp>
        <p:nvSpPr>
          <p:cNvPr id="3" name="Content Placeholder 2"/>
          <p:cNvSpPr>
            <a:spLocks noGrp="1"/>
          </p:cNvSpPr>
          <p:nvPr>
            <p:ph idx="1"/>
          </p:nvPr>
        </p:nvSpPr>
        <p:spPr/>
        <p:txBody>
          <a:bodyPr>
            <a:normAutofit/>
          </a:bodyPr>
          <a:lstStyle/>
          <a:p>
            <a:r>
              <a:rPr lang="en-US" dirty="0"/>
              <a:t>It is the most basic technique for classification of </a:t>
            </a:r>
            <a:r>
              <a:rPr lang="en-US" dirty="0" smtClean="0"/>
              <a:t>text</a:t>
            </a:r>
          </a:p>
          <a:p>
            <a:r>
              <a:rPr lang="en-US" dirty="0"/>
              <a:t>Advantages:</a:t>
            </a:r>
          </a:p>
          <a:p>
            <a:r>
              <a:rPr lang="en-US" dirty="0"/>
              <a:t>• It is efficient as it uses limited CPU and memory.</a:t>
            </a:r>
          </a:p>
          <a:p>
            <a:r>
              <a:rPr lang="en-US" dirty="0"/>
              <a:t>• It is fast as the model training takes less time.</a:t>
            </a:r>
          </a:p>
          <a:p>
            <a:r>
              <a:rPr lang="en-US" dirty="0" smtClean="0"/>
              <a:t>Functions</a:t>
            </a:r>
            <a:r>
              <a:rPr lang="en-US" dirty="0"/>
              <a:t>:</a:t>
            </a:r>
          </a:p>
          <a:p>
            <a:r>
              <a:rPr lang="en-US" dirty="0"/>
              <a:t>• Naïve Bayes is used for sentiment analysis, </a:t>
            </a:r>
            <a:r>
              <a:rPr lang="en-US" dirty="0" smtClean="0"/>
              <a:t>email </a:t>
            </a:r>
            <a:r>
              <a:rPr lang="en-US" dirty="0"/>
              <a:t>spam detection, categorization of </a:t>
            </a:r>
            <a:r>
              <a:rPr lang="en-US" dirty="0" smtClean="0"/>
              <a:t>documents</a:t>
            </a:r>
            <a:r>
              <a:rPr lang="en-US" dirty="0"/>
              <a:t>, and language detection.</a:t>
            </a:r>
          </a:p>
          <a:p>
            <a:r>
              <a:rPr lang="en-US" dirty="0"/>
              <a:t>• Multinomial Naïve Bayes is used when multiple </a:t>
            </a:r>
            <a:r>
              <a:rPr lang="en-US" dirty="0" smtClean="0"/>
              <a:t>occurrences </a:t>
            </a:r>
            <a:r>
              <a:rPr lang="en-US" dirty="0"/>
              <a:t>of the words matter.</a:t>
            </a:r>
          </a:p>
          <a:p>
            <a:endParaRPr lang="en-US" dirty="0"/>
          </a:p>
        </p:txBody>
      </p:sp>
    </p:spTree>
    <p:extLst>
      <p:ext uri="{BB962C8B-B14F-4D97-AF65-F5344CB8AC3E}">
        <p14:creationId xmlns:p14="http://schemas.microsoft.com/office/powerpoint/2010/main" val="1592405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Classifier</a:t>
            </a:r>
          </a:p>
        </p:txBody>
      </p:sp>
      <p:pic>
        <p:nvPicPr>
          <p:cNvPr id="4" name="Content Placeholder 3"/>
          <p:cNvPicPr>
            <a:picLocks noGrp="1" noChangeAspect="1"/>
          </p:cNvPicPr>
          <p:nvPr>
            <p:ph idx="1"/>
          </p:nvPr>
        </p:nvPicPr>
        <p:blipFill>
          <a:blip r:embed="rId2"/>
          <a:stretch>
            <a:fillRect/>
          </a:stretch>
        </p:blipFill>
        <p:spPr>
          <a:xfrm>
            <a:off x="675249" y="2940148"/>
            <a:ext cx="11183816" cy="3348110"/>
          </a:xfrm>
          <a:prstGeom prst="rect">
            <a:avLst/>
          </a:prstGeom>
        </p:spPr>
      </p:pic>
    </p:spTree>
    <p:extLst>
      <p:ext uri="{BB962C8B-B14F-4D97-AF65-F5344CB8AC3E}">
        <p14:creationId xmlns:p14="http://schemas.microsoft.com/office/powerpoint/2010/main" val="1875572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a:t>
            </a:r>
          </a:p>
        </p:txBody>
      </p:sp>
      <p:sp>
        <p:nvSpPr>
          <p:cNvPr id="3" name="Content Placeholder 2"/>
          <p:cNvSpPr>
            <a:spLocks noGrp="1"/>
          </p:cNvSpPr>
          <p:nvPr>
            <p:ph idx="1"/>
          </p:nvPr>
        </p:nvSpPr>
        <p:spPr/>
        <p:txBody>
          <a:bodyPr/>
          <a:lstStyle/>
          <a:p>
            <a:r>
              <a:rPr lang="en-US" dirty="0"/>
              <a:t>A pipeline is a combination of </a:t>
            </a:r>
            <a:r>
              <a:rPr lang="en-US" dirty="0" err="1"/>
              <a:t>vectorizers</a:t>
            </a:r>
            <a:r>
              <a:rPr lang="en-US" dirty="0"/>
              <a:t>, transformers, and model training.</a:t>
            </a:r>
          </a:p>
          <a:p>
            <a:endParaRPr lang="en-US" dirty="0"/>
          </a:p>
        </p:txBody>
      </p:sp>
      <p:pic>
        <p:nvPicPr>
          <p:cNvPr id="4" name="Picture 3"/>
          <p:cNvPicPr>
            <a:picLocks noChangeAspect="1"/>
          </p:cNvPicPr>
          <p:nvPr/>
        </p:nvPicPr>
        <p:blipFill>
          <a:blip r:embed="rId2"/>
          <a:stretch>
            <a:fillRect/>
          </a:stretch>
        </p:blipFill>
        <p:spPr>
          <a:xfrm>
            <a:off x="885825" y="2717018"/>
            <a:ext cx="11420475" cy="4648200"/>
          </a:xfrm>
          <a:prstGeom prst="rect">
            <a:avLst/>
          </a:prstGeom>
        </p:spPr>
      </p:pic>
    </p:spTree>
    <p:extLst>
      <p:ext uri="{BB962C8B-B14F-4D97-AF65-F5344CB8AC3E}">
        <p14:creationId xmlns:p14="http://schemas.microsoft.com/office/powerpoint/2010/main" val="2372122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NLP</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There </a:t>
            </a:r>
            <a:r>
              <a:rPr lang="en-US" dirty="0"/>
              <a:t>are a number of challenges of natural language processing and </a:t>
            </a:r>
            <a:r>
              <a:rPr lang="en-US" dirty="0" err="1" smtClean="0"/>
              <a:t>mo</a:t>
            </a:r>
            <a:r>
              <a:rPr lang="en-US" dirty="0" smtClean="0"/>
              <a:t> </a:t>
            </a:r>
            <a:r>
              <a:rPr lang="en-US" dirty="0"/>
              <a:t>of them boil down to the fact that natural language is ever-evolving and always somewhat ambiguous. They include:</a:t>
            </a:r>
          </a:p>
          <a:p>
            <a:endParaRPr lang="en-US" dirty="0"/>
          </a:p>
          <a:p>
            <a:r>
              <a:rPr lang="en-US" dirty="0"/>
              <a:t>Precision. Computers traditionally require humans to "speak" to them in a programming language that is precise, unambiguous and highly structured -- or through a limited number of clearly enunciated voice commands. Human speech, however, is not always precise; it is often ambiguous and the linguistic structure can depend on many complex variables, including slang, regional dialects and social context.</a:t>
            </a:r>
          </a:p>
          <a:p>
            <a:r>
              <a:rPr lang="en-US" dirty="0"/>
              <a:t>Tone of voice and inflection. Natural language processing has not yet been perfected. For example, semantic analysis can still be a challenge. Other difficulties include the fact that the abstract use of language is typically tricky for programs to understand. For instance, natural language processing does not pick up sarcasm easily. These topics usually require understanding the words being used and their context in a conversation. As another example, a sentence can change meaning depending on which word or syllable the speaker puts stress on. NLP algorithms may miss the subtle, but important, tone changes in a person's voice when performing speech recognition. The tone and inflection of speech may also vary between different accents, which can be challenging for an algorithm to parse</a:t>
            </a:r>
            <a:r>
              <a:rPr lang="en-US" dirty="0" smtClean="0"/>
              <a:t>..</a:t>
            </a:r>
            <a:endParaRPr lang="en-US" dirty="0"/>
          </a:p>
        </p:txBody>
      </p:sp>
    </p:spTree>
    <p:extLst>
      <p:ext uri="{BB962C8B-B14F-4D97-AF65-F5344CB8AC3E}">
        <p14:creationId xmlns:p14="http://schemas.microsoft.com/office/powerpoint/2010/main" val="154521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r>
              <a:rPr lang="en-US" dirty="0"/>
              <a:t>By the end of this lesson, you will be able to</a:t>
            </a:r>
            <a:r>
              <a:rPr lang="en-US" dirty="0" smtClean="0"/>
              <a:t>:</a:t>
            </a:r>
          </a:p>
          <a:p>
            <a:r>
              <a:rPr lang="en-US" dirty="0"/>
              <a:t>Define natural language processing</a:t>
            </a:r>
          </a:p>
          <a:p>
            <a:r>
              <a:rPr lang="en-US" dirty="0"/>
              <a:t>Explain the importance of natural language processing </a:t>
            </a:r>
          </a:p>
          <a:p>
            <a:r>
              <a:rPr lang="en-US" dirty="0"/>
              <a:t>List the applications using natural language </a:t>
            </a:r>
            <a:r>
              <a:rPr lang="en-US" dirty="0" smtClean="0"/>
              <a:t>process</a:t>
            </a:r>
            <a:endParaRPr lang="en-US" dirty="0"/>
          </a:p>
          <a:p>
            <a:r>
              <a:rPr lang="en-US" dirty="0"/>
              <a:t>Outline the modules to load content and category</a:t>
            </a:r>
          </a:p>
          <a:p>
            <a:r>
              <a:rPr lang="en-US" dirty="0"/>
              <a:t>Apply feature extraction techniques</a:t>
            </a:r>
          </a:p>
          <a:p>
            <a:r>
              <a:rPr lang="en-US" dirty="0"/>
              <a:t>Implement the approaches of natural language processing</a:t>
            </a:r>
          </a:p>
        </p:txBody>
      </p:sp>
    </p:spTree>
    <p:extLst>
      <p:ext uri="{BB962C8B-B14F-4D97-AF65-F5344CB8AC3E}">
        <p14:creationId xmlns:p14="http://schemas.microsoft.com/office/powerpoint/2010/main" val="2564074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Evolving use of language. Natural language processing is also challenged by the fact that language -- and the way people use it -- is continually changing. Although there are rules to language, none are written in stone, and they are subject to change over time. Hard computational rules that work now may become obsolete as the characteristics of real-world language change over time</a:t>
            </a:r>
          </a:p>
        </p:txBody>
      </p:sp>
    </p:spTree>
    <p:extLst>
      <p:ext uri="{BB962C8B-B14F-4D97-AF65-F5344CB8AC3E}">
        <p14:creationId xmlns:p14="http://schemas.microsoft.com/office/powerpoint/2010/main" val="725555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1</a:t>
            </a:r>
            <a:endParaRPr lang="en-US" dirty="0"/>
          </a:p>
        </p:txBody>
      </p:sp>
      <p:pic>
        <p:nvPicPr>
          <p:cNvPr id="4" name="Content Placeholder 3"/>
          <p:cNvPicPr>
            <a:picLocks noGrp="1" noChangeAspect="1"/>
          </p:cNvPicPr>
          <p:nvPr>
            <p:ph idx="1"/>
          </p:nvPr>
        </p:nvPicPr>
        <p:blipFill>
          <a:blip r:embed="rId2"/>
          <a:stretch>
            <a:fillRect/>
          </a:stretch>
        </p:blipFill>
        <p:spPr>
          <a:xfrm>
            <a:off x="1154955" y="2603499"/>
            <a:ext cx="9831914" cy="4254501"/>
          </a:xfrm>
          <a:prstGeom prst="rect">
            <a:avLst/>
          </a:prstGeom>
        </p:spPr>
      </p:pic>
    </p:spTree>
    <p:extLst>
      <p:ext uri="{BB962C8B-B14F-4D97-AF65-F5344CB8AC3E}">
        <p14:creationId xmlns:p14="http://schemas.microsoft.com/office/powerpoint/2010/main" val="4028688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2</a:t>
            </a:r>
            <a:endParaRPr lang="en-US" dirty="0"/>
          </a:p>
        </p:txBody>
      </p:sp>
      <p:pic>
        <p:nvPicPr>
          <p:cNvPr id="4" name="Content Placeholder 3"/>
          <p:cNvPicPr>
            <a:picLocks noGrp="1" noChangeAspect="1"/>
          </p:cNvPicPr>
          <p:nvPr>
            <p:ph idx="1"/>
          </p:nvPr>
        </p:nvPicPr>
        <p:blipFill>
          <a:blip r:embed="rId2"/>
          <a:stretch>
            <a:fillRect/>
          </a:stretch>
        </p:blipFill>
        <p:spPr>
          <a:xfrm>
            <a:off x="1055078" y="2363372"/>
            <a:ext cx="9298744" cy="4304714"/>
          </a:xfrm>
          <a:prstGeom prst="rect">
            <a:avLst/>
          </a:prstGeom>
        </p:spPr>
      </p:pic>
    </p:spTree>
    <p:extLst>
      <p:ext uri="{BB962C8B-B14F-4D97-AF65-F5344CB8AC3E}">
        <p14:creationId xmlns:p14="http://schemas.microsoft.com/office/powerpoint/2010/main" val="1502683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Natural language processing is an automated way to understand and analyze natural </a:t>
            </a:r>
            <a:r>
              <a:rPr lang="en-US" b="1" dirty="0"/>
              <a:t>human languages </a:t>
            </a:r>
            <a:r>
              <a:rPr lang="en-US" dirty="0"/>
              <a:t>and extract </a:t>
            </a:r>
            <a:r>
              <a:rPr lang="en-US" dirty="0" smtClean="0"/>
              <a:t>information </a:t>
            </a:r>
            <a:r>
              <a:rPr lang="en-US" dirty="0"/>
              <a:t>from such data by applying machine algorithms</a:t>
            </a:r>
            <a:r>
              <a:rPr lang="en-US" dirty="0" smtClean="0"/>
              <a:t>.</a:t>
            </a:r>
          </a:p>
          <a:p>
            <a:r>
              <a:rPr lang="en-US" dirty="0"/>
              <a:t>It is also referred to as, the field of computer science or AI to extract the </a:t>
            </a:r>
            <a:r>
              <a:rPr lang="en-US" dirty="0" smtClean="0"/>
              <a:t>linguistics </a:t>
            </a:r>
            <a:r>
              <a:rPr lang="en-US" dirty="0"/>
              <a:t>information from the underlying data.</a:t>
            </a:r>
          </a:p>
        </p:txBody>
      </p:sp>
    </p:spTree>
    <p:extLst>
      <p:ext uri="{BB962C8B-B14F-4D97-AF65-F5344CB8AC3E}">
        <p14:creationId xmlns:p14="http://schemas.microsoft.com/office/powerpoint/2010/main" val="27410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Natural Language Processing</a:t>
            </a:r>
          </a:p>
        </p:txBody>
      </p:sp>
      <p:sp>
        <p:nvSpPr>
          <p:cNvPr id="3" name="Content Placeholder 2"/>
          <p:cNvSpPr>
            <a:spLocks noGrp="1"/>
          </p:cNvSpPr>
          <p:nvPr>
            <p:ph idx="1"/>
          </p:nvPr>
        </p:nvSpPr>
        <p:spPr/>
        <p:txBody>
          <a:bodyPr/>
          <a:lstStyle/>
          <a:p>
            <a:r>
              <a:rPr lang="en-US" dirty="0"/>
              <a:t>Analyzing tons of data</a:t>
            </a:r>
          </a:p>
          <a:p>
            <a:r>
              <a:rPr lang="en-US" dirty="0"/>
              <a:t>Identifying various languages</a:t>
            </a:r>
          </a:p>
          <a:p>
            <a:r>
              <a:rPr lang="en-US" dirty="0"/>
              <a:t>Applying quantitative analysis</a:t>
            </a:r>
          </a:p>
          <a:p>
            <a:r>
              <a:rPr lang="en-US" dirty="0"/>
              <a:t>Handling ambiguities</a:t>
            </a:r>
          </a:p>
          <a:p>
            <a:endParaRPr lang="en-US" dirty="0"/>
          </a:p>
        </p:txBody>
      </p:sp>
    </p:spTree>
    <p:extLst>
      <p:ext uri="{BB962C8B-B14F-4D97-AF65-F5344CB8AC3E}">
        <p14:creationId xmlns:p14="http://schemas.microsoft.com/office/powerpoint/2010/main" val="259519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058074"/>
            <a:ext cx="8825659" cy="706964"/>
          </a:xfrm>
        </p:spPr>
        <p:txBody>
          <a:bodyPr/>
          <a:lstStyle/>
          <a:p>
            <a:r>
              <a:rPr lang="en-US" dirty="0"/>
              <a:t>NLP Terminology</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154954" y="2603500"/>
            <a:ext cx="9297341" cy="4254500"/>
          </a:xfrm>
          <a:prstGeom prst="rect">
            <a:avLst/>
          </a:prstGeom>
        </p:spPr>
      </p:pic>
    </p:spTree>
    <p:extLst>
      <p:ext uri="{BB962C8B-B14F-4D97-AF65-F5344CB8AC3E}">
        <p14:creationId xmlns:p14="http://schemas.microsoft.com/office/powerpoint/2010/main" val="4189040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 Approach for Text Data</a:t>
            </a:r>
            <a:br>
              <a:rPr lang="en-US" dirty="0"/>
            </a:b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a:t>B</a:t>
            </a:r>
            <a:r>
              <a:rPr lang="en-US" dirty="0" smtClean="0"/>
              <a:t>uild </a:t>
            </a:r>
            <a:r>
              <a:rPr lang="en-US" dirty="0"/>
              <a:t>feature-based </a:t>
            </a:r>
            <a:r>
              <a:rPr lang="en-US" dirty="0" smtClean="0"/>
              <a:t>structure</a:t>
            </a:r>
            <a:endParaRPr lang="en-US" dirty="0"/>
          </a:p>
          <a:p>
            <a:r>
              <a:rPr lang="en-US" dirty="0"/>
              <a:t>Analyze the meaning </a:t>
            </a:r>
            <a:endParaRPr lang="en-US" dirty="0" smtClean="0"/>
          </a:p>
          <a:p>
            <a:r>
              <a:rPr lang="en-US" dirty="0" smtClean="0"/>
              <a:t>Categorize </a:t>
            </a:r>
            <a:r>
              <a:rPr lang="en-US" dirty="0"/>
              <a:t>and tag words</a:t>
            </a:r>
          </a:p>
          <a:p>
            <a:r>
              <a:rPr lang="en-US" dirty="0"/>
              <a:t>Classify text</a:t>
            </a:r>
          </a:p>
          <a:p>
            <a:r>
              <a:rPr lang="en-US" dirty="0"/>
              <a:t>Extract information</a:t>
            </a:r>
          </a:p>
          <a:p>
            <a:r>
              <a:rPr lang="en-US" dirty="0"/>
              <a:t>Conduct basic </a:t>
            </a:r>
            <a:r>
              <a:rPr lang="en-US" dirty="0" smtClean="0"/>
              <a:t>text</a:t>
            </a:r>
          </a:p>
          <a:p>
            <a:r>
              <a:rPr lang="en-US" dirty="0"/>
              <a:t>Analyze sentence </a:t>
            </a:r>
            <a:r>
              <a:rPr lang="en-US" dirty="0" smtClean="0"/>
              <a:t>structure</a:t>
            </a:r>
            <a:endParaRPr lang="en-US" dirty="0"/>
          </a:p>
        </p:txBody>
      </p:sp>
    </p:spTree>
    <p:extLst>
      <p:ext uri="{BB962C8B-B14F-4D97-AF65-F5344CB8AC3E}">
        <p14:creationId xmlns:p14="http://schemas.microsoft.com/office/powerpoint/2010/main" val="1265323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a:t>
            </a:r>
            <a:r>
              <a:rPr lang="en-US" dirty="0" smtClean="0"/>
              <a:t>NLP : Machine Translation</a:t>
            </a:r>
            <a:endParaRPr lang="en-US" dirty="0"/>
          </a:p>
        </p:txBody>
      </p:sp>
      <p:sp>
        <p:nvSpPr>
          <p:cNvPr id="3" name="Content Placeholder 2"/>
          <p:cNvSpPr>
            <a:spLocks noGrp="1"/>
          </p:cNvSpPr>
          <p:nvPr>
            <p:ph idx="1"/>
          </p:nvPr>
        </p:nvSpPr>
        <p:spPr/>
        <p:txBody>
          <a:bodyPr/>
          <a:lstStyle/>
          <a:p>
            <a:r>
              <a:rPr lang="en-US" dirty="0"/>
              <a:t>Machine translation is used to translate one language into another. Google Translate </a:t>
            </a:r>
            <a:r>
              <a:rPr lang="en-US" dirty="0" smtClean="0"/>
              <a:t>is </a:t>
            </a:r>
            <a:r>
              <a:rPr lang="en-US" dirty="0"/>
              <a:t>an example. It uses NLP to translate the input data from one language to </a:t>
            </a:r>
            <a:r>
              <a:rPr lang="en-US" dirty="0" smtClean="0"/>
              <a:t>another</a:t>
            </a:r>
          </a:p>
          <a:p>
            <a:endParaRPr lang="en-US" dirty="0"/>
          </a:p>
        </p:txBody>
      </p:sp>
      <p:pic>
        <p:nvPicPr>
          <p:cNvPr id="4" name="Picture 3"/>
          <p:cNvPicPr>
            <a:picLocks noChangeAspect="1"/>
          </p:cNvPicPr>
          <p:nvPr/>
        </p:nvPicPr>
        <p:blipFill>
          <a:blip r:embed="rId2"/>
          <a:stretch>
            <a:fillRect/>
          </a:stretch>
        </p:blipFill>
        <p:spPr>
          <a:xfrm>
            <a:off x="1035366" y="3530991"/>
            <a:ext cx="9684215" cy="3179298"/>
          </a:xfrm>
          <a:prstGeom prst="rect">
            <a:avLst/>
          </a:prstGeom>
        </p:spPr>
      </p:pic>
    </p:spTree>
    <p:extLst>
      <p:ext uri="{BB962C8B-B14F-4D97-AF65-F5344CB8AC3E}">
        <p14:creationId xmlns:p14="http://schemas.microsoft.com/office/powerpoint/2010/main" val="4074721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a:t>
            </a:r>
            <a:r>
              <a:rPr lang="en-US" dirty="0" smtClean="0"/>
              <a:t>NLP : Speech Recognition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speech recognition application understands human speech and uses it as input </a:t>
            </a:r>
            <a:r>
              <a:rPr lang="en-US" dirty="0" smtClean="0"/>
              <a:t>information</a:t>
            </a:r>
            <a:r>
              <a:rPr lang="en-US" dirty="0"/>
              <a:t>. It is useful for applications like Siri, Google Now, and Microsoft Cortana. </a:t>
            </a:r>
            <a:endParaRPr lang="en-US" dirty="0" smtClean="0"/>
          </a:p>
          <a:p>
            <a:endParaRPr lang="en-US" dirty="0"/>
          </a:p>
        </p:txBody>
      </p:sp>
      <p:pic>
        <p:nvPicPr>
          <p:cNvPr id="4" name="Picture 3"/>
          <p:cNvPicPr>
            <a:picLocks noChangeAspect="1"/>
          </p:cNvPicPr>
          <p:nvPr/>
        </p:nvPicPr>
        <p:blipFill>
          <a:blip r:embed="rId2"/>
          <a:stretch>
            <a:fillRect/>
          </a:stretch>
        </p:blipFill>
        <p:spPr>
          <a:xfrm>
            <a:off x="970672" y="3806923"/>
            <a:ext cx="9861452" cy="2593877"/>
          </a:xfrm>
          <a:prstGeom prst="rect">
            <a:avLst/>
          </a:prstGeom>
        </p:spPr>
      </p:pic>
    </p:spTree>
    <p:extLst>
      <p:ext uri="{BB962C8B-B14F-4D97-AF65-F5344CB8AC3E}">
        <p14:creationId xmlns:p14="http://schemas.microsoft.com/office/powerpoint/2010/main" val="3276577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a:t>
            </a:r>
            <a:r>
              <a:rPr lang="en-US" dirty="0" smtClean="0"/>
              <a:t>NLP: Sentiment Analysis</a:t>
            </a:r>
            <a:endParaRPr lang="en-US" dirty="0"/>
          </a:p>
        </p:txBody>
      </p:sp>
      <p:sp>
        <p:nvSpPr>
          <p:cNvPr id="3" name="Content Placeholder 2"/>
          <p:cNvSpPr>
            <a:spLocks noGrp="1"/>
          </p:cNvSpPr>
          <p:nvPr>
            <p:ph idx="1"/>
          </p:nvPr>
        </p:nvSpPr>
        <p:spPr/>
        <p:txBody>
          <a:bodyPr/>
          <a:lstStyle/>
          <a:p>
            <a:r>
              <a:rPr lang="en-US" dirty="0"/>
              <a:t>Sentiment analysis is achieved by processing tons of data received from different </a:t>
            </a:r>
            <a:r>
              <a:rPr lang="en-US" dirty="0" smtClean="0"/>
              <a:t>and </a:t>
            </a:r>
            <a:r>
              <a:rPr lang="en-US" dirty="0"/>
              <a:t>sources. For example, NLP uses all social media activities to find out </a:t>
            </a:r>
            <a:r>
              <a:rPr lang="en-US" dirty="0" smtClean="0"/>
              <a:t>the </a:t>
            </a:r>
            <a:r>
              <a:rPr lang="en-US" dirty="0"/>
              <a:t>popular topic of discussion or </a:t>
            </a:r>
            <a:r>
              <a:rPr lang="en-US" dirty="0" smtClean="0"/>
              <a:t>importance.</a:t>
            </a:r>
          </a:p>
          <a:p>
            <a:endParaRPr lang="en-US" dirty="0"/>
          </a:p>
        </p:txBody>
      </p:sp>
      <p:pic>
        <p:nvPicPr>
          <p:cNvPr id="4" name="Picture 3"/>
          <p:cNvPicPr>
            <a:picLocks noChangeAspect="1"/>
          </p:cNvPicPr>
          <p:nvPr/>
        </p:nvPicPr>
        <p:blipFill>
          <a:blip r:embed="rId2"/>
          <a:stretch>
            <a:fillRect/>
          </a:stretch>
        </p:blipFill>
        <p:spPr>
          <a:xfrm>
            <a:off x="1955410" y="3717167"/>
            <a:ext cx="7146388" cy="3541762"/>
          </a:xfrm>
          <a:prstGeom prst="rect">
            <a:avLst/>
          </a:prstGeom>
        </p:spPr>
      </p:pic>
    </p:spTree>
    <p:extLst>
      <p:ext uri="{BB962C8B-B14F-4D97-AF65-F5344CB8AC3E}">
        <p14:creationId xmlns:p14="http://schemas.microsoft.com/office/powerpoint/2010/main" val="40293095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1327</TotalTime>
  <Words>1074</Words>
  <Application>Microsoft Office PowerPoint</Application>
  <PresentationFormat>Widescreen</PresentationFormat>
  <Paragraphs>79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 Boardroom</vt:lpstr>
      <vt:lpstr>   Natural Language Processing (NLP) with  SciKit Learn </vt:lpstr>
      <vt:lpstr>Learning Objectives</vt:lpstr>
      <vt:lpstr>PowerPoint Presentation</vt:lpstr>
      <vt:lpstr>Why Natural Language Processing</vt:lpstr>
      <vt:lpstr>NLP Terminology </vt:lpstr>
      <vt:lpstr>NLP Approach for Text Data </vt:lpstr>
      <vt:lpstr>Applications of NLP : Machine Translation</vt:lpstr>
      <vt:lpstr>Applications of NLP : Speech Recognition </vt:lpstr>
      <vt:lpstr>Applications of NLP: Sentiment Analysis</vt:lpstr>
      <vt:lpstr>Major NLP Libraries</vt:lpstr>
      <vt:lpstr>The Scikit-Learn Approach</vt:lpstr>
      <vt:lpstr>Modules to Load Content and Category</vt:lpstr>
      <vt:lpstr>Bag of Words </vt:lpstr>
      <vt:lpstr>Text Feature Extraction Considerations </vt:lpstr>
      <vt:lpstr>Model Training</vt:lpstr>
      <vt:lpstr>Naïve Bayes Classifier</vt:lpstr>
      <vt:lpstr>Naïve Bayes Classifier</vt:lpstr>
      <vt:lpstr>Pipeline</vt:lpstr>
      <vt:lpstr>CHALLENGES OF NLP</vt:lpstr>
      <vt:lpstr>PowerPoint Presentation</vt:lpstr>
      <vt:lpstr>PROJECT 1</vt:lpstr>
      <vt:lpstr>PROJECT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 with  SciKit Learn</dc:title>
  <dc:creator>Akindoyin Oluwatosin</dc:creator>
  <cp:lastModifiedBy>Akindoyin Oluwatosin</cp:lastModifiedBy>
  <cp:revision>24</cp:revision>
  <dcterms:created xsi:type="dcterms:W3CDTF">2022-06-13T11:27:30Z</dcterms:created>
  <dcterms:modified xsi:type="dcterms:W3CDTF">2022-06-28T11:32:54Z</dcterms:modified>
</cp:coreProperties>
</file>