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5" r:id="rId9"/>
    <p:sldId id="27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 id="278" r:id="rId24"/>
    <p:sldId id="279" r:id="rId25"/>
    <p:sldId id="280" r:id="rId26"/>
    <p:sldId id="288" r:id="rId27"/>
    <p:sldId id="289" r:id="rId28"/>
    <p:sldId id="281" r:id="rId29"/>
    <p:sldId id="290" r:id="rId30"/>
    <p:sldId id="282" r:id="rId31"/>
    <p:sldId id="284" r:id="rId32"/>
    <p:sldId id="285" r:id="rId33"/>
    <p:sldId id="291" r:id="rId34"/>
    <p:sldId id="286" r:id="rId35"/>
    <p:sldId id="287"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203804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276294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360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355487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604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25224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546284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296916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90536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F2FA6-A9D1-4750-A675-BAE628B0E9A5}" type="datetimeFigureOut">
              <a:rPr lang="en-US" smtClean="0"/>
              <a:t>21-Jul-22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23176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F2FA6-A9D1-4750-A675-BAE628B0E9A5}" type="datetimeFigureOut">
              <a:rPr lang="en-US" smtClean="0"/>
              <a:t>21-Jul-22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827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DF2FA6-A9D1-4750-A675-BAE628B0E9A5}" type="datetimeFigureOut">
              <a:rPr lang="en-US" smtClean="0"/>
              <a:t>21-Jul-22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43669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DF2FA6-A9D1-4750-A675-BAE628B0E9A5}" type="datetimeFigureOut">
              <a:rPr lang="en-US" smtClean="0"/>
              <a:t>21-Jul-22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303348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F2FA6-A9D1-4750-A675-BAE628B0E9A5}" type="datetimeFigureOut">
              <a:rPr lang="en-US" smtClean="0"/>
              <a:t>21-Jul-22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744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DF2FA6-A9D1-4750-A675-BAE628B0E9A5}" type="datetimeFigureOut">
              <a:rPr lang="en-US" smtClean="0"/>
              <a:t>21-Jul-22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64381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DF2FA6-A9D1-4750-A675-BAE628B0E9A5}" type="datetimeFigureOut">
              <a:rPr lang="en-US" smtClean="0"/>
              <a:t>21-Jul-22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33945-9C21-436F-B16A-C8F70A5B6FE8}" type="slidenum">
              <a:rPr lang="en-US" smtClean="0"/>
              <a:t>‹#›</a:t>
            </a:fld>
            <a:endParaRPr lang="en-US"/>
          </a:p>
        </p:txBody>
      </p:sp>
    </p:spTree>
    <p:extLst>
      <p:ext uri="{BB962C8B-B14F-4D97-AF65-F5344CB8AC3E}">
        <p14:creationId xmlns:p14="http://schemas.microsoft.com/office/powerpoint/2010/main" val="144696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DF2FA6-A9D1-4750-A675-BAE628B0E9A5}" type="datetimeFigureOut">
              <a:rPr lang="en-US" smtClean="0"/>
              <a:t>21-Jul-22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333945-9C21-436F-B16A-C8F70A5B6FE8}" type="slidenum">
              <a:rPr lang="en-US" smtClean="0"/>
              <a:t>‹#›</a:t>
            </a:fld>
            <a:endParaRPr lang="en-US"/>
          </a:p>
        </p:txBody>
      </p:sp>
    </p:spTree>
    <p:extLst>
      <p:ext uri="{BB962C8B-B14F-4D97-AF65-F5344CB8AC3E}">
        <p14:creationId xmlns:p14="http://schemas.microsoft.com/office/powerpoint/2010/main" val="21779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Visualization in Python using </a:t>
            </a:r>
            <a:br>
              <a:rPr lang="en-US" dirty="0" smtClean="0"/>
            </a:br>
            <a:r>
              <a:rPr lang="en-US" dirty="0" err="1" smtClean="0"/>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245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Properties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677863" y="2607361"/>
            <a:ext cx="8596312" cy="2987891"/>
          </a:xfrm>
          <a:prstGeom prst="rect">
            <a:avLst/>
          </a:prstGeom>
        </p:spPr>
      </p:pic>
    </p:spTree>
    <p:extLst>
      <p:ext uri="{BB962C8B-B14F-4D97-AF65-F5344CB8AC3E}">
        <p14:creationId xmlns:p14="http://schemas.microsoft.com/office/powerpoint/2010/main" val="3734106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Properties</a:t>
            </a:r>
            <a:endParaRPr lang="en-US" dirty="0"/>
          </a:p>
        </p:txBody>
      </p:sp>
      <p:pic>
        <p:nvPicPr>
          <p:cNvPr id="4" name="Content Placeholder 3"/>
          <p:cNvPicPr>
            <a:picLocks noGrp="1" noChangeAspect="1"/>
          </p:cNvPicPr>
          <p:nvPr>
            <p:ph idx="1"/>
          </p:nvPr>
        </p:nvPicPr>
        <p:blipFill>
          <a:blip r:embed="rId2"/>
          <a:stretch>
            <a:fillRect/>
          </a:stretch>
        </p:blipFill>
        <p:spPr>
          <a:xfrm>
            <a:off x="1101019" y="2160588"/>
            <a:ext cx="7750000" cy="3881437"/>
          </a:xfrm>
          <a:prstGeom prst="rect">
            <a:avLst/>
          </a:prstGeom>
        </p:spPr>
      </p:pic>
    </p:spTree>
    <p:extLst>
      <p:ext uri="{BB962C8B-B14F-4D97-AF65-F5344CB8AC3E}">
        <p14:creationId xmlns:p14="http://schemas.microsoft.com/office/powerpoint/2010/main" val="475532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with (X,Y)</a:t>
            </a:r>
            <a:endParaRPr lang="en-US" dirty="0"/>
          </a:p>
        </p:txBody>
      </p:sp>
      <p:pic>
        <p:nvPicPr>
          <p:cNvPr id="4" name="Content Placeholder 3"/>
          <p:cNvPicPr>
            <a:picLocks noGrp="1" noChangeAspect="1"/>
          </p:cNvPicPr>
          <p:nvPr>
            <p:ph idx="1"/>
          </p:nvPr>
        </p:nvPicPr>
        <p:blipFill>
          <a:blip r:embed="rId2"/>
          <a:stretch>
            <a:fillRect/>
          </a:stretch>
        </p:blipFill>
        <p:spPr>
          <a:xfrm>
            <a:off x="1333500" y="1825624"/>
            <a:ext cx="9042400" cy="4892676"/>
          </a:xfrm>
          <a:prstGeom prst="rect">
            <a:avLst/>
          </a:prstGeom>
        </p:spPr>
      </p:pic>
    </p:spTree>
    <p:extLst>
      <p:ext uri="{BB962C8B-B14F-4D97-AF65-F5344CB8AC3E}">
        <p14:creationId xmlns:p14="http://schemas.microsoft.com/office/powerpoint/2010/main" val="102401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52919" y="2160588"/>
            <a:ext cx="5846199" cy="3881437"/>
          </a:xfrm>
          <a:prstGeom prst="rect">
            <a:avLst/>
          </a:prstGeom>
        </p:spPr>
      </p:pic>
    </p:spTree>
    <p:extLst>
      <p:ext uri="{BB962C8B-B14F-4D97-AF65-F5344CB8AC3E}">
        <p14:creationId xmlns:p14="http://schemas.microsoft.com/office/powerpoint/2010/main" val="361990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Line Patterns and Colors</a:t>
            </a:r>
            <a:endParaRPr lang="en-US" dirty="0"/>
          </a:p>
        </p:txBody>
      </p:sp>
      <p:pic>
        <p:nvPicPr>
          <p:cNvPr id="4" name="Content Placeholder 3"/>
          <p:cNvPicPr>
            <a:picLocks noGrp="1" noChangeAspect="1"/>
          </p:cNvPicPr>
          <p:nvPr>
            <p:ph idx="1"/>
          </p:nvPr>
        </p:nvPicPr>
        <p:blipFill>
          <a:blip r:embed="rId2"/>
          <a:stretch>
            <a:fillRect/>
          </a:stretch>
        </p:blipFill>
        <p:spPr>
          <a:xfrm>
            <a:off x="1056278" y="2160588"/>
            <a:ext cx="7839481" cy="3881437"/>
          </a:xfrm>
          <a:prstGeom prst="rect">
            <a:avLst/>
          </a:prstGeom>
        </p:spPr>
      </p:pic>
    </p:spTree>
    <p:extLst>
      <p:ext uri="{BB962C8B-B14F-4D97-AF65-F5344CB8AC3E}">
        <p14:creationId xmlns:p14="http://schemas.microsoft.com/office/powerpoint/2010/main" val="2464266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Axis, Labels, and Legend Property</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matplotlib</a:t>
            </a:r>
            <a:r>
              <a:rPr lang="en-US" dirty="0" smtClean="0"/>
              <a:t>, it is also possible to set the desired axis to interpret the </a:t>
            </a:r>
            <a:r>
              <a:rPr lang="en-US" dirty="0" err="1" smtClean="0"/>
              <a:t>result.Axis</a:t>
            </a:r>
            <a:r>
              <a:rPr lang="en-US" dirty="0" smtClean="0"/>
              <a:t> is used to define the range on the x axis and y axis.</a:t>
            </a:r>
          </a:p>
          <a:p>
            <a:endParaRPr lang="en-US" dirty="0"/>
          </a:p>
        </p:txBody>
      </p:sp>
      <p:pic>
        <p:nvPicPr>
          <p:cNvPr id="4" name="Picture 3"/>
          <p:cNvPicPr>
            <a:picLocks noChangeAspect="1"/>
          </p:cNvPicPr>
          <p:nvPr/>
        </p:nvPicPr>
        <p:blipFill>
          <a:blip r:embed="rId2"/>
          <a:stretch>
            <a:fillRect/>
          </a:stretch>
        </p:blipFill>
        <p:spPr>
          <a:xfrm>
            <a:off x="784910" y="2730966"/>
            <a:ext cx="10752138" cy="4733925"/>
          </a:xfrm>
          <a:prstGeom prst="rect">
            <a:avLst/>
          </a:prstGeom>
        </p:spPr>
      </p:pic>
    </p:spTree>
    <p:extLst>
      <p:ext uri="{BB962C8B-B14F-4D97-AF65-F5344CB8AC3E}">
        <p14:creationId xmlns:p14="http://schemas.microsoft.com/office/powerpoint/2010/main" val="23350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and Annotation</a:t>
            </a:r>
            <a:br>
              <a:rPr lang="en-US" dirty="0" smtClean="0"/>
            </a:br>
            <a:endParaRPr lang="en-US" dirty="0"/>
          </a:p>
        </p:txBody>
      </p:sp>
      <p:sp>
        <p:nvSpPr>
          <p:cNvPr id="3" name="Content Placeholder 2"/>
          <p:cNvSpPr>
            <a:spLocks noGrp="1"/>
          </p:cNvSpPr>
          <p:nvPr>
            <p:ph idx="1"/>
          </p:nvPr>
        </p:nvSpPr>
        <p:spPr/>
        <p:txBody>
          <a:bodyPr/>
          <a:lstStyle/>
          <a:p>
            <a:r>
              <a:rPr lang="en-US" dirty="0" smtClean="0"/>
              <a:t>Alpha is an attribute that controls the transparency of the line.</a:t>
            </a:r>
          </a:p>
          <a:p>
            <a:r>
              <a:rPr lang="en-US" dirty="0" smtClean="0"/>
              <a:t>The lower the alpha value, the more transparent the line is. </a:t>
            </a:r>
          </a:p>
          <a:p>
            <a:endParaRPr lang="en-US" dirty="0"/>
          </a:p>
        </p:txBody>
      </p:sp>
      <p:pic>
        <p:nvPicPr>
          <p:cNvPr id="4" name="Picture 3"/>
          <p:cNvPicPr>
            <a:picLocks noChangeAspect="1"/>
          </p:cNvPicPr>
          <p:nvPr/>
        </p:nvPicPr>
        <p:blipFill>
          <a:blip r:embed="rId2"/>
          <a:stretch>
            <a:fillRect/>
          </a:stretch>
        </p:blipFill>
        <p:spPr>
          <a:xfrm>
            <a:off x="677334" y="3136526"/>
            <a:ext cx="9969500" cy="3924300"/>
          </a:xfrm>
          <a:prstGeom prst="rect">
            <a:avLst/>
          </a:prstGeom>
        </p:spPr>
      </p:pic>
    </p:spTree>
    <p:extLst>
      <p:ext uri="{BB962C8B-B14F-4D97-AF65-F5344CB8AC3E}">
        <p14:creationId xmlns:p14="http://schemas.microsoft.com/office/powerpoint/2010/main" val="2746407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Annotate() method is used to annotate the graph. It has several attributes which help annotate the plot. </a:t>
            </a:r>
          </a:p>
          <a:p>
            <a:endParaRPr lang="en-US" dirty="0"/>
          </a:p>
        </p:txBody>
      </p:sp>
      <p:pic>
        <p:nvPicPr>
          <p:cNvPr id="4" name="Picture 3"/>
          <p:cNvPicPr>
            <a:picLocks noChangeAspect="1"/>
          </p:cNvPicPr>
          <p:nvPr/>
        </p:nvPicPr>
        <p:blipFill>
          <a:blip r:embed="rId2"/>
          <a:stretch>
            <a:fillRect/>
          </a:stretch>
        </p:blipFill>
        <p:spPr>
          <a:xfrm>
            <a:off x="276225" y="2895600"/>
            <a:ext cx="11915775" cy="3632200"/>
          </a:xfrm>
          <a:prstGeom prst="rect">
            <a:avLst/>
          </a:prstGeom>
        </p:spPr>
      </p:pic>
    </p:spTree>
    <p:extLst>
      <p:ext uri="{BB962C8B-B14F-4D97-AF65-F5344CB8AC3E}">
        <p14:creationId xmlns:p14="http://schemas.microsoft.com/office/powerpoint/2010/main" val="154049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095500" y="1854201"/>
            <a:ext cx="7835900" cy="4749800"/>
          </a:xfrm>
          <a:prstGeom prst="rect">
            <a:avLst/>
          </a:prstGeom>
        </p:spPr>
      </p:pic>
    </p:spTree>
    <p:extLst>
      <p:ext uri="{BB962C8B-B14F-4D97-AF65-F5344CB8AC3E}">
        <p14:creationId xmlns:p14="http://schemas.microsoft.com/office/powerpoint/2010/main" val="2440391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Plots</a:t>
            </a:r>
            <a:endParaRPr lang="en-US" dirty="0"/>
          </a:p>
        </p:txBody>
      </p:sp>
      <p:pic>
        <p:nvPicPr>
          <p:cNvPr id="4" name="Content Placeholder 3"/>
          <p:cNvPicPr>
            <a:picLocks noGrp="1" noChangeAspect="1"/>
          </p:cNvPicPr>
          <p:nvPr>
            <p:ph idx="1"/>
          </p:nvPr>
        </p:nvPicPr>
        <p:blipFill>
          <a:blip r:embed="rId2"/>
          <a:stretch>
            <a:fillRect/>
          </a:stretch>
        </p:blipFill>
        <p:spPr>
          <a:xfrm>
            <a:off x="838200" y="2105024"/>
            <a:ext cx="10248899" cy="4752975"/>
          </a:xfrm>
          <a:prstGeom prst="rect">
            <a:avLst/>
          </a:prstGeom>
        </p:spPr>
      </p:pic>
    </p:spTree>
    <p:extLst>
      <p:ext uri="{BB962C8B-B14F-4D97-AF65-F5344CB8AC3E}">
        <p14:creationId xmlns:p14="http://schemas.microsoft.com/office/powerpoint/2010/main" val="157927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By the end of this lesson, you will be able to:</a:t>
            </a:r>
          </a:p>
          <a:p>
            <a:r>
              <a:rPr lang="en-US" dirty="0" smtClean="0"/>
              <a:t>Explain data visualization and its importance</a:t>
            </a:r>
          </a:p>
          <a:p>
            <a:r>
              <a:rPr lang="en-US" dirty="0" smtClean="0"/>
              <a:t>Illustrate why Python is considered one of the best data visualization tools </a:t>
            </a:r>
          </a:p>
          <a:p>
            <a:r>
              <a:rPr lang="en-US" dirty="0" smtClean="0"/>
              <a:t>Describe </a:t>
            </a:r>
            <a:r>
              <a:rPr lang="en-US" dirty="0" err="1" smtClean="0"/>
              <a:t>matplotlib</a:t>
            </a:r>
            <a:r>
              <a:rPr lang="en-US" dirty="0" smtClean="0"/>
              <a:t> and </a:t>
            </a:r>
            <a:r>
              <a:rPr lang="en-US" dirty="0" err="1" smtClean="0"/>
              <a:t>seaborn</a:t>
            </a:r>
            <a:r>
              <a:rPr lang="en-US" dirty="0" smtClean="0"/>
              <a:t> and its data visualization features in Python</a:t>
            </a:r>
          </a:p>
          <a:p>
            <a:r>
              <a:rPr lang="en-US" dirty="0" smtClean="0"/>
              <a:t>List the types of plots and the steps involved in creating these plots</a:t>
            </a:r>
          </a:p>
          <a:p>
            <a:endParaRPr lang="en-US" dirty="0"/>
          </a:p>
        </p:txBody>
      </p:sp>
    </p:spTree>
    <p:extLst>
      <p:ext uri="{BB962C8B-B14F-4D97-AF65-F5344CB8AC3E}">
        <p14:creationId xmlns:p14="http://schemas.microsoft.com/office/powerpoint/2010/main" val="2413190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46219" y="2160588"/>
            <a:ext cx="5659599" cy="3881437"/>
          </a:xfrm>
          <a:prstGeom prst="rect">
            <a:avLst/>
          </a:prstGeom>
        </p:spPr>
      </p:pic>
    </p:spTree>
    <p:extLst>
      <p:ext uri="{BB962C8B-B14F-4D97-AF65-F5344CB8AC3E}">
        <p14:creationId xmlns:p14="http://schemas.microsoft.com/office/powerpoint/2010/main" val="2299268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and Annotation</a:t>
            </a:r>
            <a:br>
              <a:rPr lang="en-US" dirty="0"/>
            </a:br>
            <a:endParaRPr lang="en-US" dirty="0"/>
          </a:p>
        </p:txBody>
      </p:sp>
      <p:sp>
        <p:nvSpPr>
          <p:cNvPr id="3" name="Content Placeholder 2"/>
          <p:cNvSpPr>
            <a:spLocks noGrp="1"/>
          </p:cNvSpPr>
          <p:nvPr>
            <p:ph idx="1"/>
          </p:nvPr>
        </p:nvSpPr>
        <p:spPr/>
        <p:txBody>
          <a:bodyPr/>
          <a:lstStyle/>
          <a:p>
            <a:r>
              <a:rPr lang="en-US" dirty="0"/>
              <a:t>Alpha is an attribute that controls the transparency of the </a:t>
            </a:r>
            <a:r>
              <a:rPr lang="en-US" dirty="0" err="1" smtClean="0"/>
              <a:t>line.The</a:t>
            </a:r>
            <a:r>
              <a:rPr lang="en-US" dirty="0" smtClean="0"/>
              <a:t> </a:t>
            </a:r>
            <a:r>
              <a:rPr lang="en-US" dirty="0"/>
              <a:t>lower the alpha value, the more transparent the line is</a:t>
            </a:r>
            <a:r>
              <a:rPr lang="en-US" dirty="0" smtClean="0"/>
              <a:t>.  </a:t>
            </a:r>
          </a:p>
          <a:p>
            <a:r>
              <a:rPr lang="en-US" dirty="0"/>
              <a:t>Annotate() method is used to annotate the graph. It has several attributes which help annotate the plot.</a:t>
            </a:r>
          </a:p>
          <a:p>
            <a:endParaRPr lang="en-US" dirty="0"/>
          </a:p>
        </p:txBody>
      </p:sp>
    </p:spTree>
    <p:extLst>
      <p:ext uri="{BB962C8B-B14F-4D97-AF65-F5344CB8AC3E}">
        <p14:creationId xmlns:p14="http://schemas.microsoft.com/office/powerpoint/2010/main" val="213898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863" y="2631792"/>
            <a:ext cx="8596312" cy="2939028"/>
          </a:xfrm>
          <a:prstGeom prst="rect">
            <a:avLst/>
          </a:prstGeom>
        </p:spPr>
      </p:pic>
    </p:spTree>
    <p:extLst>
      <p:ext uri="{BB962C8B-B14F-4D97-AF65-F5344CB8AC3E}">
        <p14:creationId xmlns:p14="http://schemas.microsoft.com/office/powerpoint/2010/main" val="3897540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Plots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121900" cy="5027612"/>
          </a:xfrm>
          <a:prstGeom prst="rect">
            <a:avLst/>
          </a:prstGeom>
        </p:spPr>
      </p:pic>
    </p:spTree>
    <p:extLst>
      <p:ext uri="{BB962C8B-B14F-4D97-AF65-F5344CB8AC3E}">
        <p14:creationId xmlns:p14="http://schemas.microsoft.com/office/powerpoint/2010/main" val="2822842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61717" y="2160588"/>
            <a:ext cx="5828603" cy="3881437"/>
          </a:xfrm>
          <a:prstGeom prst="rect">
            <a:avLst/>
          </a:prstGeom>
        </p:spPr>
      </p:pic>
    </p:spTree>
    <p:extLst>
      <p:ext uri="{BB962C8B-B14F-4D97-AF65-F5344CB8AC3E}">
        <p14:creationId xmlns:p14="http://schemas.microsoft.com/office/powerpoint/2010/main" val="3432777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Subplots are used to display multiple plots in the same window.</a:t>
            </a:r>
          </a:p>
          <a:p>
            <a:r>
              <a:rPr lang="en-US" dirty="0"/>
              <a:t>With subplot, you can arrange plots in a regular grid.</a:t>
            </a:r>
          </a:p>
          <a:p>
            <a:r>
              <a:rPr lang="en-US" dirty="0"/>
              <a:t>The syntax for subplot is: subplot(</a:t>
            </a:r>
            <a:r>
              <a:rPr lang="en-US" dirty="0" err="1"/>
              <a:t>m,n,p</a:t>
            </a:r>
            <a:r>
              <a:rPr lang="en-US" dirty="0" smtClean="0"/>
              <a:t>).</a:t>
            </a:r>
          </a:p>
          <a:p>
            <a:r>
              <a:rPr lang="en-US" dirty="0" smtClean="0"/>
              <a:t>Where m = number of rows,   n= number of columns and p= number of plot.</a:t>
            </a:r>
            <a:endParaRPr lang="en-US" dirty="0"/>
          </a:p>
          <a:p>
            <a:endParaRPr lang="en-US" dirty="0"/>
          </a:p>
        </p:txBody>
      </p:sp>
    </p:spTree>
    <p:extLst>
      <p:ext uri="{BB962C8B-B14F-4D97-AF65-F5344CB8AC3E}">
        <p14:creationId xmlns:p14="http://schemas.microsoft.com/office/powerpoint/2010/main" val="4020946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tretch>
            <a:fillRect/>
          </a:stretch>
        </p:blipFill>
        <p:spPr>
          <a:xfrm>
            <a:off x="677334" y="2348706"/>
            <a:ext cx="8596668" cy="3848894"/>
          </a:xfrm>
          <a:prstGeom prst="rect">
            <a:avLst/>
          </a:prstGeom>
        </p:spPr>
      </p:pic>
    </p:spTree>
    <p:extLst>
      <p:ext uri="{BB962C8B-B14F-4D97-AF65-F5344CB8AC3E}">
        <p14:creationId xmlns:p14="http://schemas.microsoft.com/office/powerpoint/2010/main" val="411722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677334" y="2160588"/>
            <a:ext cx="8596667" cy="4316412"/>
          </a:xfrm>
          <a:prstGeom prst="rect">
            <a:avLst/>
          </a:prstGeom>
        </p:spPr>
      </p:pic>
    </p:spTree>
    <p:extLst>
      <p:ext uri="{BB962C8B-B14F-4D97-AF65-F5344CB8AC3E}">
        <p14:creationId xmlns:p14="http://schemas.microsoft.com/office/powerpoint/2010/main" val="225645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Histograms are graphical representations of a </a:t>
            </a:r>
            <a:r>
              <a:rPr lang="en-US" dirty="0" smtClean="0"/>
              <a:t>probability </a:t>
            </a:r>
            <a:r>
              <a:rPr lang="en-US" dirty="0"/>
              <a:t>distribution. A histogram is a kind of </a:t>
            </a:r>
            <a:r>
              <a:rPr lang="en-US" dirty="0" smtClean="0"/>
              <a:t>a </a:t>
            </a:r>
            <a:r>
              <a:rPr lang="en-US" dirty="0"/>
              <a:t>bar chart. </a:t>
            </a:r>
            <a:r>
              <a:rPr lang="en-US" dirty="0" smtClean="0"/>
              <a:t>Using </a:t>
            </a:r>
            <a:r>
              <a:rPr lang="en-US" dirty="0" err="1"/>
              <a:t>matplotlib</a:t>
            </a:r>
            <a:r>
              <a:rPr lang="en-US" dirty="0"/>
              <a:t> and its bar chart function, you </a:t>
            </a:r>
            <a:r>
              <a:rPr lang="en-US" dirty="0" smtClean="0"/>
              <a:t>can </a:t>
            </a:r>
            <a:r>
              <a:rPr lang="en-US" dirty="0"/>
              <a:t>create histogram charts.</a:t>
            </a:r>
          </a:p>
          <a:p>
            <a:endParaRPr lang="en-US" dirty="0" smtClean="0"/>
          </a:p>
          <a:p>
            <a:pPr marL="0" indent="0">
              <a:buNone/>
            </a:pPr>
            <a:r>
              <a:rPr lang="en-US" dirty="0" smtClean="0"/>
              <a:t>Advantages </a:t>
            </a:r>
            <a:r>
              <a:rPr lang="en-US" dirty="0"/>
              <a:t>of Histogram charts:</a:t>
            </a:r>
          </a:p>
          <a:p>
            <a:r>
              <a:rPr lang="en-US" dirty="0" smtClean="0"/>
              <a:t>They </a:t>
            </a:r>
            <a:r>
              <a:rPr lang="en-US" dirty="0"/>
              <a:t>display the number of values within a </a:t>
            </a:r>
            <a:r>
              <a:rPr lang="en-US" dirty="0" smtClean="0"/>
              <a:t>specified </a:t>
            </a:r>
            <a:r>
              <a:rPr lang="en-US" dirty="0"/>
              <a:t>interval.</a:t>
            </a:r>
          </a:p>
          <a:p>
            <a:r>
              <a:rPr lang="en-US" dirty="0" smtClean="0"/>
              <a:t>They </a:t>
            </a:r>
            <a:r>
              <a:rPr lang="en-US" dirty="0"/>
              <a:t>are suitable for large datasets as they </a:t>
            </a:r>
            <a:r>
              <a:rPr lang="en-US" dirty="0" smtClean="0"/>
              <a:t>can </a:t>
            </a:r>
            <a:r>
              <a:rPr lang="en-US" dirty="0"/>
              <a:t>be grouped within the intervals.</a:t>
            </a:r>
          </a:p>
        </p:txBody>
      </p:sp>
    </p:spTree>
    <p:extLst>
      <p:ext uri="{BB962C8B-B14F-4D97-AF65-F5344CB8AC3E}">
        <p14:creationId xmlns:p14="http://schemas.microsoft.com/office/powerpoint/2010/main" val="890581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160588"/>
            <a:ext cx="8596668" cy="4415024"/>
          </a:xfrm>
          <a:prstGeom prst="rect">
            <a:avLst/>
          </a:prstGeom>
        </p:spPr>
      </p:pic>
    </p:spTree>
    <p:extLst>
      <p:ext uri="{BB962C8B-B14F-4D97-AF65-F5344CB8AC3E}">
        <p14:creationId xmlns:p14="http://schemas.microsoft.com/office/powerpoint/2010/main" val="308189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smtClean="0"/>
              <a:t>Data visualization is a technique to present the data in a pictorial or graphical format.</a:t>
            </a:r>
          </a:p>
          <a:p>
            <a:r>
              <a:rPr lang="en-US" dirty="0" smtClean="0"/>
              <a:t>The main benefits of data visualization are:</a:t>
            </a:r>
          </a:p>
          <a:p>
            <a:r>
              <a:rPr lang="en-US" dirty="0" smtClean="0"/>
              <a:t>Explores new patterns and reveal hidden patterns</a:t>
            </a:r>
          </a:p>
          <a:p>
            <a:r>
              <a:rPr lang="en-US" dirty="0" smtClean="0"/>
              <a:t>Identifies the relationship between data point and variables</a:t>
            </a:r>
          </a:p>
          <a:p>
            <a:r>
              <a:rPr lang="en-US" dirty="0" smtClean="0"/>
              <a:t>Analyze and explore big data easily</a:t>
            </a:r>
          </a:p>
          <a:p>
            <a:r>
              <a:rPr lang="en-US" dirty="0" smtClean="0"/>
              <a:t>Simplifies the complex quantitative information</a:t>
            </a:r>
          </a:p>
          <a:p>
            <a:endParaRPr lang="en-US" dirty="0" smtClean="0"/>
          </a:p>
          <a:p>
            <a:endParaRPr lang="en-US" dirty="0"/>
          </a:p>
        </p:txBody>
      </p:sp>
    </p:spTree>
    <p:extLst>
      <p:ext uri="{BB962C8B-B14F-4D97-AF65-F5344CB8AC3E}">
        <p14:creationId xmlns:p14="http://schemas.microsoft.com/office/powerpoint/2010/main" val="4234567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SCATTER PLOT </a:t>
            </a:r>
            <a:endParaRPr lang="en-US" sz="5400" dirty="0"/>
          </a:p>
        </p:txBody>
      </p:sp>
      <p:sp>
        <p:nvSpPr>
          <p:cNvPr id="3" name="Content Placeholder 2"/>
          <p:cNvSpPr>
            <a:spLocks noGrp="1"/>
          </p:cNvSpPr>
          <p:nvPr>
            <p:ph idx="1"/>
          </p:nvPr>
        </p:nvSpPr>
        <p:spPr/>
        <p:txBody>
          <a:bodyPr/>
          <a:lstStyle/>
          <a:p>
            <a:r>
              <a:rPr lang="en-US" dirty="0"/>
              <a:t>A scatter plot is used to graphically display the relationships between </a:t>
            </a:r>
            <a:r>
              <a:rPr lang="en-US" dirty="0" err="1" smtClean="0"/>
              <a:t>variables.However</a:t>
            </a:r>
            <a:r>
              <a:rPr lang="en-US" dirty="0"/>
              <a:t>, to control a plot, it is recommended to use scatter() </a:t>
            </a:r>
            <a:r>
              <a:rPr lang="en-US" dirty="0" smtClean="0"/>
              <a:t>method</a:t>
            </a:r>
          </a:p>
          <a:p>
            <a:pPr marL="0" indent="0">
              <a:buNone/>
            </a:pPr>
            <a:r>
              <a:rPr lang="en-US" dirty="0"/>
              <a:t>It has several advantages: </a:t>
            </a:r>
          </a:p>
          <a:p>
            <a:r>
              <a:rPr lang="en-US" dirty="0" smtClean="0"/>
              <a:t>Shows </a:t>
            </a:r>
            <a:r>
              <a:rPr lang="en-US" dirty="0"/>
              <a:t>the correlation between variables</a:t>
            </a:r>
          </a:p>
          <a:p>
            <a:r>
              <a:rPr lang="en-US" dirty="0" smtClean="0"/>
              <a:t>Is </a:t>
            </a:r>
            <a:r>
              <a:rPr lang="en-US" dirty="0"/>
              <a:t>suitable for large datasets</a:t>
            </a:r>
          </a:p>
          <a:p>
            <a:r>
              <a:rPr lang="en-US" dirty="0" smtClean="0"/>
              <a:t>Is </a:t>
            </a:r>
            <a:r>
              <a:rPr lang="en-US" dirty="0"/>
              <a:t>easy to find clusters</a:t>
            </a:r>
          </a:p>
          <a:p>
            <a:r>
              <a:rPr lang="en-US" dirty="0" smtClean="0"/>
              <a:t>Is </a:t>
            </a:r>
            <a:r>
              <a:rPr lang="en-US" dirty="0"/>
              <a:t>possible to represent each piece of data as a </a:t>
            </a:r>
            <a:r>
              <a:rPr lang="en-US" dirty="0" smtClean="0"/>
              <a:t>point </a:t>
            </a:r>
            <a:r>
              <a:rPr lang="en-US" dirty="0"/>
              <a:t>on the plot</a:t>
            </a:r>
          </a:p>
          <a:p>
            <a:endParaRPr lang="en-US" dirty="0"/>
          </a:p>
        </p:txBody>
      </p:sp>
    </p:spTree>
    <p:extLst>
      <p:ext uri="{BB962C8B-B14F-4D97-AF65-F5344CB8AC3E}">
        <p14:creationId xmlns:p14="http://schemas.microsoft.com/office/powerpoint/2010/main" val="3890426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a:t>
            </a:r>
            <a:endParaRPr lang="en-US" dirty="0"/>
          </a:p>
        </p:txBody>
      </p:sp>
      <p:sp>
        <p:nvSpPr>
          <p:cNvPr id="3" name="Content Placeholder 2"/>
          <p:cNvSpPr>
            <a:spLocks noGrp="1"/>
          </p:cNvSpPr>
          <p:nvPr>
            <p:ph idx="1"/>
          </p:nvPr>
        </p:nvSpPr>
        <p:spPr/>
        <p:txBody>
          <a:bodyPr/>
          <a:lstStyle/>
          <a:p>
            <a:r>
              <a:rPr lang="en-US" dirty="0"/>
              <a:t>A heat map is a way to visualize two-dimensional data. Using heat maps, you can gain </a:t>
            </a:r>
            <a:r>
              <a:rPr lang="en-US" dirty="0" smtClean="0"/>
              <a:t>deeper </a:t>
            </a:r>
            <a:r>
              <a:rPr lang="en-US" dirty="0"/>
              <a:t>and faster insights about data than other types of </a:t>
            </a:r>
            <a:r>
              <a:rPr lang="en-US" dirty="0" smtClean="0"/>
              <a:t>plots.</a:t>
            </a:r>
          </a:p>
          <a:p>
            <a:pPr marL="0" indent="0">
              <a:buNone/>
            </a:pPr>
            <a:r>
              <a:rPr lang="en-US" dirty="0" smtClean="0"/>
              <a:t>It </a:t>
            </a:r>
            <a:r>
              <a:rPr lang="en-US" dirty="0"/>
              <a:t>has several advantages: </a:t>
            </a:r>
          </a:p>
          <a:p>
            <a:r>
              <a:rPr lang="en-US" dirty="0" smtClean="0"/>
              <a:t>Draws </a:t>
            </a:r>
            <a:r>
              <a:rPr lang="en-US" dirty="0"/>
              <a:t>attention to the risk-prone area</a:t>
            </a:r>
          </a:p>
          <a:p>
            <a:r>
              <a:rPr lang="en-US" dirty="0" smtClean="0"/>
              <a:t>Uses </a:t>
            </a:r>
            <a:r>
              <a:rPr lang="en-US" dirty="0"/>
              <a:t>the entire dataset to draw meaningful insights</a:t>
            </a:r>
          </a:p>
          <a:p>
            <a:r>
              <a:rPr lang="en-US" dirty="0" smtClean="0"/>
              <a:t>Is </a:t>
            </a:r>
            <a:r>
              <a:rPr lang="en-US" dirty="0"/>
              <a:t>used for cluster analysis and can deal with large </a:t>
            </a:r>
            <a:r>
              <a:rPr lang="en-US" dirty="0" smtClean="0"/>
              <a:t>datasets</a:t>
            </a:r>
            <a:endParaRPr lang="en-US" dirty="0"/>
          </a:p>
        </p:txBody>
      </p:sp>
    </p:spTree>
    <p:extLst>
      <p:ext uri="{BB962C8B-B14F-4D97-AF65-F5344CB8AC3E}">
        <p14:creationId xmlns:p14="http://schemas.microsoft.com/office/powerpoint/2010/main" val="412635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CHARTS </a:t>
            </a:r>
            <a:endParaRPr lang="en-US" dirty="0"/>
          </a:p>
        </p:txBody>
      </p:sp>
      <p:sp>
        <p:nvSpPr>
          <p:cNvPr id="3" name="Content Placeholder 2"/>
          <p:cNvSpPr>
            <a:spLocks noGrp="1"/>
          </p:cNvSpPr>
          <p:nvPr>
            <p:ph idx="1"/>
          </p:nvPr>
        </p:nvSpPr>
        <p:spPr/>
        <p:txBody>
          <a:bodyPr/>
          <a:lstStyle/>
          <a:p>
            <a:r>
              <a:rPr lang="en-US" dirty="0"/>
              <a:t>Pie charts are used to show percentage or </a:t>
            </a:r>
            <a:r>
              <a:rPr lang="en-US" dirty="0" err="1" smtClean="0"/>
              <a:t>proportionaldata</a:t>
            </a:r>
            <a:r>
              <a:rPr lang="en-US" dirty="0" smtClean="0"/>
              <a:t>.</a:t>
            </a:r>
          </a:p>
          <a:p>
            <a:r>
              <a:rPr lang="en-US" dirty="0" err="1" smtClean="0"/>
              <a:t>Matplotlib</a:t>
            </a:r>
            <a:r>
              <a:rPr lang="en-US" dirty="0" smtClean="0"/>
              <a:t> </a:t>
            </a:r>
            <a:r>
              <a:rPr lang="en-US" dirty="0"/>
              <a:t>provides the pie() method to create pie </a:t>
            </a:r>
            <a:r>
              <a:rPr lang="en-US" dirty="0" smtClean="0"/>
              <a:t>charts</a:t>
            </a:r>
          </a:p>
          <a:p>
            <a:pPr marL="0" indent="0">
              <a:buNone/>
            </a:pPr>
            <a:r>
              <a:rPr lang="en-US" dirty="0"/>
              <a:t>It has several advantages: </a:t>
            </a:r>
          </a:p>
          <a:p>
            <a:r>
              <a:rPr lang="en-US" dirty="0" smtClean="0"/>
              <a:t>Summarizes </a:t>
            </a:r>
            <a:r>
              <a:rPr lang="en-US" dirty="0"/>
              <a:t>a large dataset in visual form</a:t>
            </a:r>
          </a:p>
          <a:p>
            <a:r>
              <a:rPr lang="en-US" dirty="0" smtClean="0"/>
              <a:t>Displays </a:t>
            </a:r>
            <a:r>
              <a:rPr lang="en-US" dirty="0"/>
              <a:t>the relative proportions of multiple </a:t>
            </a:r>
            <a:r>
              <a:rPr lang="en-US" dirty="0" smtClean="0"/>
              <a:t>classes </a:t>
            </a:r>
            <a:r>
              <a:rPr lang="en-US" dirty="0"/>
              <a:t>of data</a:t>
            </a:r>
          </a:p>
          <a:p>
            <a:r>
              <a:rPr lang="en-US" dirty="0" smtClean="0"/>
              <a:t>Size </a:t>
            </a:r>
            <a:r>
              <a:rPr lang="en-US" dirty="0"/>
              <a:t>of the circle is made proportional to the total </a:t>
            </a:r>
            <a:r>
              <a:rPr lang="en-US" dirty="0" smtClean="0"/>
              <a:t>quantity</a:t>
            </a:r>
            <a:endParaRPr lang="en-US" dirty="0"/>
          </a:p>
          <a:p>
            <a:endParaRPr lang="en-US" dirty="0"/>
          </a:p>
        </p:txBody>
      </p:sp>
    </p:spTree>
    <p:extLst>
      <p:ext uri="{BB962C8B-B14F-4D97-AF65-F5344CB8AC3E}">
        <p14:creationId xmlns:p14="http://schemas.microsoft.com/office/powerpoint/2010/main" val="188885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160588"/>
            <a:ext cx="8596668" cy="4697412"/>
          </a:xfrm>
          <a:prstGeom prst="rect">
            <a:avLst/>
          </a:prstGeom>
        </p:spPr>
      </p:pic>
    </p:spTree>
    <p:extLst>
      <p:ext uri="{BB962C8B-B14F-4D97-AF65-F5344CB8AC3E}">
        <p14:creationId xmlns:p14="http://schemas.microsoft.com/office/powerpoint/2010/main" val="426717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a:t>
            </a:r>
            <a:endParaRPr lang="en-US" dirty="0"/>
          </a:p>
        </p:txBody>
      </p:sp>
      <p:sp>
        <p:nvSpPr>
          <p:cNvPr id="3" name="Content Placeholder 2"/>
          <p:cNvSpPr>
            <a:spLocks noGrp="1"/>
          </p:cNvSpPr>
          <p:nvPr>
            <p:ph idx="1"/>
          </p:nvPr>
        </p:nvSpPr>
        <p:spPr/>
        <p:txBody>
          <a:bodyPr>
            <a:normAutofit/>
          </a:bodyPr>
          <a:lstStyle/>
          <a:p>
            <a:r>
              <a:rPr lang="en-US" dirty="0"/>
              <a:t>An error bar is used to graphically represent the variability of data. It is used mainly to </a:t>
            </a:r>
            <a:r>
              <a:rPr lang="en-US" dirty="0" smtClean="0"/>
              <a:t>identify </a:t>
            </a:r>
            <a:r>
              <a:rPr lang="en-US" dirty="0"/>
              <a:t>errors. It builds confidence about the data analysis by revealing the statistical </a:t>
            </a:r>
            <a:r>
              <a:rPr lang="en-US" dirty="0" smtClean="0"/>
              <a:t>difference </a:t>
            </a:r>
            <a:r>
              <a:rPr lang="en-US" dirty="0"/>
              <a:t>between the two groups of data</a:t>
            </a:r>
            <a:r>
              <a:rPr lang="en-US" dirty="0" smtClean="0"/>
              <a:t>.</a:t>
            </a:r>
          </a:p>
          <a:p>
            <a:pPr marL="0" indent="0">
              <a:buNone/>
            </a:pPr>
            <a:r>
              <a:rPr lang="en-US" dirty="0"/>
              <a:t>It has several advantages: </a:t>
            </a:r>
          </a:p>
          <a:p>
            <a:r>
              <a:rPr lang="en-US" dirty="0" smtClean="0"/>
              <a:t>Shows </a:t>
            </a:r>
            <a:r>
              <a:rPr lang="en-US" dirty="0"/>
              <a:t>the variability in data and indicates the errors.</a:t>
            </a:r>
          </a:p>
          <a:p>
            <a:r>
              <a:rPr lang="en-US" dirty="0" smtClean="0"/>
              <a:t>Depicts </a:t>
            </a:r>
            <a:r>
              <a:rPr lang="en-US" dirty="0"/>
              <a:t>the precision in the data analysis. </a:t>
            </a:r>
          </a:p>
          <a:p>
            <a:r>
              <a:rPr lang="en-US" dirty="0" smtClean="0"/>
              <a:t>Demonstrates </a:t>
            </a:r>
            <a:r>
              <a:rPr lang="en-US" dirty="0"/>
              <a:t>how well a function and model are </a:t>
            </a:r>
            <a:r>
              <a:rPr lang="en-US" dirty="0" smtClean="0"/>
              <a:t>used </a:t>
            </a:r>
            <a:r>
              <a:rPr lang="en-US" dirty="0"/>
              <a:t>in the data analysis.</a:t>
            </a:r>
          </a:p>
          <a:p>
            <a:r>
              <a:rPr lang="en-US" dirty="0" smtClean="0"/>
              <a:t>Describes </a:t>
            </a:r>
            <a:r>
              <a:rPr lang="en-US" dirty="0"/>
              <a:t>the underlying data.  </a:t>
            </a:r>
          </a:p>
          <a:p>
            <a:endParaRPr lang="en-US" dirty="0"/>
          </a:p>
        </p:txBody>
      </p:sp>
    </p:spTree>
    <p:extLst>
      <p:ext uri="{BB962C8B-B14F-4D97-AF65-F5344CB8AC3E}">
        <p14:creationId xmlns:p14="http://schemas.microsoft.com/office/powerpoint/2010/main" val="335625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normAutofit/>
          </a:bodyPr>
          <a:lstStyle/>
          <a:p>
            <a:r>
              <a:rPr lang="en-US" dirty="0" err="1"/>
              <a:t>Seaborn</a:t>
            </a:r>
            <a:r>
              <a:rPr lang="en-US" dirty="0"/>
              <a:t> is a Python visualization library based on </a:t>
            </a:r>
            <a:r>
              <a:rPr lang="en-US" dirty="0" err="1"/>
              <a:t>matplotlib</a:t>
            </a:r>
            <a:r>
              <a:rPr lang="en-US" dirty="0"/>
              <a:t>. It provides a high-level interface to draw </a:t>
            </a:r>
            <a:r>
              <a:rPr lang="en-US" dirty="0" smtClean="0"/>
              <a:t>attractive </a:t>
            </a:r>
            <a:r>
              <a:rPr lang="en-US" dirty="0"/>
              <a:t>statistical graphics.</a:t>
            </a:r>
          </a:p>
          <a:p>
            <a:r>
              <a:rPr lang="en-US" dirty="0"/>
              <a:t>There are several </a:t>
            </a:r>
            <a:r>
              <a:rPr lang="en-US" dirty="0" smtClean="0"/>
              <a:t>advantages:</a:t>
            </a:r>
          </a:p>
          <a:p>
            <a:r>
              <a:rPr lang="en-US" dirty="0"/>
              <a:t>Possesses built-in </a:t>
            </a:r>
            <a:r>
              <a:rPr lang="en-US" dirty="0" smtClean="0"/>
              <a:t>themes </a:t>
            </a:r>
            <a:r>
              <a:rPr lang="en-US" dirty="0"/>
              <a:t>for better </a:t>
            </a:r>
            <a:r>
              <a:rPr lang="en-US" dirty="0" smtClean="0"/>
              <a:t>visualizations</a:t>
            </a:r>
            <a:endParaRPr lang="en-US" dirty="0"/>
          </a:p>
          <a:p>
            <a:r>
              <a:rPr lang="en-US" dirty="0"/>
              <a:t>Has functions to </a:t>
            </a:r>
            <a:r>
              <a:rPr lang="en-US" dirty="0" smtClean="0"/>
              <a:t>visualize </a:t>
            </a:r>
            <a:r>
              <a:rPr lang="en-US" dirty="0"/>
              <a:t>matrices </a:t>
            </a:r>
            <a:r>
              <a:rPr lang="en-US" dirty="0" smtClean="0"/>
              <a:t>of </a:t>
            </a:r>
            <a:r>
              <a:rPr lang="en-US" dirty="0"/>
              <a:t>data </a:t>
            </a:r>
          </a:p>
          <a:p>
            <a:r>
              <a:rPr lang="en-US" dirty="0"/>
              <a:t>Has built-in statistical </a:t>
            </a:r>
            <a:r>
              <a:rPr lang="en-US" dirty="0" smtClean="0"/>
              <a:t>functions </a:t>
            </a:r>
            <a:r>
              <a:rPr lang="en-US" dirty="0"/>
              <a:t>which reveal </a:t>
            </a:r>
            <a:r>
              <a:rPr lang="en-US" dirty="0" smtClean="0"/>
              <a:t>hidden </a:t>
            </a:r>
            <a:r>
              <a:rPr lang="en-US" dirty="0"/>
              <a:t>patterns in </a:t>
            </a:r>
            <a:r>
              <a:rPr lang="en-US"/>
              <a:t>the </a:t>
            </a:r>
            <a:r>
              <a:rPr lang="en-US" smtClean="0"/>
              <a:t>dataset</a:t>
            </a:r>
            <a:endParaRPr lang="en-US" dirty="0"/>
          </a:p>
        </p:txBody>
      </p:sp>
    </p:spTree>
    <p:extLst>
      <p:ext uri="{BB962C8B-B14F-4D97-AF65-F5344CB8AC3E}">
        <p14:creationId xmlns:p14="http://schemas.microsoft.com/office/powerpoint/2010/main" val="234803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a:t>
            </a:r>
            <a:endParaRPr lang="en-US" dirty="0"/>
          </a:p>
        </p:txBody>
      </p:sp>
      <p:pic>
        <p:nvPicPr>
          <p:cNvPr id="4" name="Content Placeholder 3"/>
          <p:cNvPicPr>
            <a:picLocks noGrp="1" noChangeAspect="1"/>
          </p:cNvPicPr>
          <p:nvPr>
            <p:ph idx="1"/>
          </p:nvPr>
        </p:nvPicPr>
        <p:blipFill>
          <a:blip r:embed="rId2"/>
          <a:stretch>
            <a:fillRect/>
          </a:stretch>
        </p:blipFill>
        <p:spPr>
          <a:xfrm>
            <a:off x="677334" y="2160587"/>
            <a:ext cx="8596668" cy="4455365"/>
          </a:xfrm>
          <a:prstGeom prst="rect">
            <a:avLst/>
          </a:prstGeom>
        </p:spPr>
      </p:pic>
    </p:spTree>
    <p:extLst>
      <p:ext uri="{BB962C8B-B14F-4D97-AF65-F5344CB8AC3E}">
        <p14:creationId xmlns:p14="http://schemas.microsoft.com/office/powerpoint/2010/main" val="714672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a:t>
            </a:r>
            <a:endParaRPr lang="en-US" dirty="0"/>
          </a:p>
        </p:txBody>
      </p:sp>
      <p:sp>
        <p:nvSpPr>
          <p:cNvPr id="5" name="Content Placeholder 4"/>
          <p:cNvSpPr>
            <a:spLocks noGrp="1"/>
          </p:cNvSpPr>
          <p:nvPr>
            <p:ph idx="1"/>
          </p:nvPr>
        </p:nvSpPr>
        <p:spPr/>
        <p:txBody>
          <a:bodyPr/>
          <a:lstStyle/>
          <a:p>
            <a:r>
              <a:rPr lang="en-US" dirty="0" smtClean="0"/>
              <a:t>On your </a:t>
            </a:r>
            <a:r>
              <a:rPr lang="en-US" dirty="0" err="1" smtClean="0"/>
              <a:t>jupyter</a:t>
            </a:r>
            <a:r>
              <a:rPr lang="en-US" dirty="0" smtClean="0"/>
              <a:t> notebook, list five leading causes of death in Nigeria and ascribe percentages to each  list. Plot a pie chart to show both the causes and </a:t>
            </a:r>
            <a:r>
              <a:rPr lang="en-US" smtClean="0"/>
              <a:t>the percentiles.</a:t>
            </a:r>
            <a:endParaRPr lang="en-US"/>
          </a:p>
        </p:txBody>
      </p:sp>
    </p:spTree>
    <p:extLst>
      <p:ext uri="{BB962C8B-B14F-4D97-AF65-F5344CB8AC3E}">
        <p14:creationId xmlns:p14="http://schemas.microsoft.com/office/powerpoint/2010/main" val="107686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of Data Visualization</a:t>
            </a:r>
            <a:br>
              <a:rPr lang="en-US" dirty="0" smtClean="0"/>
            </a:br>
            <a:endParaRPr lang="en-US" dirty="0"/>
          </a:p>
        </p:txBody>
      </p:sp>
      <p:sp>
        <p:nvSpPr>
          <p:cNvPr id="3" name="Content Placeholder 2"/>
          <p:cNvSpPr>
            <a:spLocks noGrp="1"/>
          </p:cNvSpPr>
          <p:nvPr>
            <p:ph idx="1"/>
          </p:nvPr>
        </p:nvSpPr>
        <p:spPr/>
        <p:txBody>
          <a:bodyPr/>
          <a:lstStyle/>
          <a:p>
            <a:r>
              <a:rPr lang="en-US" dirty="0" smtClean="0"/>
              <a:t>Three major considerations for data visualization:</a:t>
            </a:r>
          </a:p>
          <a:p>
            <a:endParaRPr lang="en-US" dirty="0"/>
          </a:p>
        </p:txBody>
      </p:sp>
      <p:pic>
        <p:nvPicPr>
          <p:cNvPr id="4" name="Picture 3"/>
          <p:cNvPicPr>
            <a:picLocks noChangeAspect="1"/>
          </p:cNvPicPr>
          <p:nvPr/>
        </p:nvPicPr>
        <p:blipFill>
          <a:blip r:embed="rId2"/>
          <a:stretch>
            <a:fillRect/>
          </a:stretch>
        </p:blipFill>
        <p:spPr>
          <a:xfrm>
            <a:off x="266700" y="2730500"/>
            <a:ext cx="11303000" cy="3086099"/>
          </a:xfrm>
          <a:prstGeom prst="rect">
            <a:avLst/>
          </a:prstGeom>
        </p:spPr>
      </p:pic>
    </p:spTree>
    <p:extLst>
      <p:ext uri="{BB962C8B-B14F-4D97-AF65-F5344CB8AC3E}">
        <p14:creationId xmlns:p14="http://schemas.microsoft.com/office/powerpoint/2010/main" val="3923619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of Data Visualization</a:t>
            </a:r>
            <a:br>
              <a:rPr lang="en-US" dirty="0" smtClean="0"/>
            </a:br>
            <a:endParaRPr lang="en-US" dirty="0"/>
          </a:p>
        </p:txBody>
      </p:sp>
      <p:sp>
        <p:nvSpPr>
          <p:cNvPr id="3" name="Content Placeholder 2"/>
          <p:cNvSpPr>
            <a:spLocks noGrp="1"/>
          </p:cNvSpPr>
          <p:nvPr>
            <p:ph idx="1"/>
          </p:nvPr>
        </p:nvSpPr>
        <p:spPr/>
        <p:txBody>
          <a:bodyPr/>
          <a:lstStyle/>
          <a:p>
            <a:r>
              <a:rPr lang="en-US" dirty="0" smtClean="0"/>
              <a:t>Clarity: Ensure the dataset is complete and relevant. This enables the Data Scientist to use the new patterns obtained from the data in the relevant places.</a:t>
            </a:r>
          </a:p>
          <a:p>
            <a:r>
              <a:rPr lang="en-US" dirty="0" smtClean="0"/>
              <a:t>Accuracy: Ensure you use appropriate graphical representation to convey the intended message</a:t>
            </a:r>
          </a:p>
          <a:p>
            <a:r>
              <a:rPr lang="en-US" dirty="0" smtClean="0"/>
              <a:t>Efficiency: Use efficient visualization techniques that highlight all the data points</a:t>
            </a:r>
            <a:endParaRPr lang="en-US" dirty="0"/>
          </a:p>
        </p:txBody>
      </p:sp>
    </p:spTree>
    <p:extLst>
      <p:ext uri="{BB962C8B-B14F-4D97-AF65-F5344CB8AC3E}">
        <p14:creationId xmlns:p14="http://schemas.microsoft.com/office/powerpoint/2010/main" val="74196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of Data Visualization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Visual effect: The visual effect includes the usage of appropriate shapes, colors, and sizes to represent the analyzed data.</a:t>
            </a:r>
          </a:p>
          <a:p>
            <a:r>
              <a:rPr lang="en-US" dirty="0" smtClean="0"/>
              <a:t>The coordinate system: The coordinate system helps organize the data points within the provided coordinates</a:t>
            </a:r>
          </a:p>
          <a:p>
            <a:r>
              <a:rPr lang="en-US" dirty="0" smtClean="0"/>
              <a:t>Data type and scale: The data types and scale choose the type of data, for example, numeric or categorical.</a:t>
            </a:r>
          </a:p>
          <a:p>
            <a:r>
              <a:rPr lang="en-US" dirty="0" smtClean="0"/>
              <a:t>The informative interpretation: The informative interpretation helps create visuals in an effective and easily interpretable manner using labels, title, legends, and pointers.</a:t>
            </a:r>
          </a:p>
        </p:txBody>
      </p:sp>
    </p:spTree>
    <p:extLst>
      <p:ext uri="{BB962C8B-B14F-4D97-AF65-F5344CB8AC3E}">
        <p14:creationId xmlns:p14="http://schemas.microsoft.com/office/powerpoint/2010/main" val="486409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a:t>
            </a:r>
            <a:br>
              <a:rPr lang="en-US" dirty="0" smtClean="0"/>
            </a:br>
            <a:endParaRPr lang="en-US" dirty="0"/>
          </a:p>
        </p:txBody>
      </p:sp>
      <p:sp>
        <p:nvSpPr>
          <p:cNvPr id="3" name="Content Placeholder 2"/>
          <p:cNvSpPr>
            <a:spLocks noGrp="1"/>
          </p:cNvSpPr>
          <p:nvPr>
            <p:ph idx="1"/>
          </p:nvPr>
        </p:nvSpPr>
        <p:spPr/>
        <p:txBody>
          <a:bodyPr/>
          <a:lstStyle/>
          <a:p>
            <a:r>
              <a:rPr lang="en-US" dirty="0" smtClean="0"/>
              <a:t>Many new Python data visualization libraries are introduced recently, such as:</a:t>
            </a:r>
          </a:p>
          <a:p>
            <a:r>
              <a:rPr lang="en-US" dirty="0" err="1"/>
              <a:t>Matplotlib</a:t>
            </a:r>
            <a:r>
              <a:rPr lang="en-US" dirty="0"/>
              <a:t> is a data visualization library and 2-D plotting library of Python It was initially released in 2003 and it is the most popular and widely-used plotting library in the Python community. It comes with an interactive environment across multiple platforms. </a:t>
            </a:r>
            <a:r>
              <a:rPr lang="en-US" dirty="0" err="1"/>
              <a:t>Matplotlib</a:t>
            </a:r>
            <a:r>
              <a:rPr lang="en-US" dirty="0"/>
              <a:t> can be used in Python scripts, the Python and </a:t>
            </a:r>
            <a:r>
              <a:rPr lang="en-US" dirty="0" err="1"/>
              <a:t>IPython</a:t>
            </a:r>
            <a:r>
              <a:rPr lang="en-US" dirty="0"/>
              <a:t> shells, the </a:t>
            </a:r>
            <a:r>
              <a:rPr lang="en-US" dirty="0" err="1"/>
              <a:t>Jupyter</a:t>
            </a:r>
            <a:r>
              <a:rPr lang="en-US" dirty="0"/>
              <a:t> notebook, web application servers, etc. </a:t>
            </a:r>
            <a:endParaRPr lang="en-US" dirty="0" smtClean="0"/>
          </a:p>
          <a:p>
            <a:endParaRPr lang="en-US" dirty="0"/>
          </a:p>
        </p:txBody>
      </p:sp>
    </p:spTree>
    <p:extLst>
      <p:ext uri="{BB962C8B-B14F-4D97-AF65-F5344CB8AC3E}">
        <p14:creationId xmlns:p14="http://schemas.microsoft.com/office/powerpoint/2010/main" val="1913206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Seaborn</a:t>
            </a:r>
            <a:r>
              <a:rPr lang="en-US" dirty="0"/>
              <a:t> is a Python data visualization library that is based on </a:t>
            </a:r>
            <a:r>
              <a:rPr lang="en-US" dirty="0" err="1"/>
              <a:t>Matplotlib</a:t>
            </a:r>
            <a:r>
              <a:rPr lang="en-US" dirty="0"/>
              <a:t> and closely integrated with the </a:t>
            </a:r>
            <a:r>
              <a:rPr lang="en-US" dirty="0" err="1"/>
              <a:t>NumPy</a:t>
            </a:r>
            <a:r>
              <a:rPr lang="en-US" dirty="0"/>
              <a:t> and pandas data structures. </a:t>
            </a:r>
            <a:r>
              <a:rPr lang="en-US" dirty="0" err="1"/>
              <a:t>Seaborn</a:t>
            </a:r>
            <a:r>
              <a:rPr lang="en-US" dirty="0"/>
              <a:t> has various dataset-oriented plotting functions that operate on data frames and arrays that have whole datasets within them</a:t>
            </a:r>
            <a:r>
              <a:rPr lang="en-US" dirty="0" smtClean="0"/>
              <a:t>. </a:t>
            </a:r>
            <a:r>
              <a:rPr lang="en-US" dirty="0"/>
              <a:t>It is a high-level interface for creating beautiful and informative statistical graphics that are integral to exploring and understanding data. The </a:t>
            </a:r>
            <a:r>
              <a:rPr lang="en-US" dirty="0" err="1"/>
              <a:t>Seaborn</a:t>
            </a:r>
            <a:r>
              <a:rPr lang="en-US" dirty="0"/>
              <a:t> data graphics can include bar charts, pie charts, histograms, scatterplots, error charts, etc. </a:t>
            </a:r>
            <a:r>
              <a:rPr lang="en-US" dirty="0" err="1"/>
              <a:t>Seaborn</a:t>
            </a:r>
            <a:r>
              <a:rPr lang="en-US" dirty="0"/>
              <a:t> also has various tools for choosing color palettes that can reveal patterns in the data.</a:t>
            </a:r>
          </a:p>
        </p:txBody>
      </p:sp>
    </p:spTree>
    <p:extLst>
      <p:ext uri="{BB962C8B-B14F-4D97-AF65-F5344CB8AC3E}">
        <p14:creationId xmlns:p14="http://schemas.microsoft.com/office/powerpoint/2010/main" val="1396840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GGplot</a:t>
            </a:r>
            <a:r>
              <a:rPr lang="en-US" dirty="0" smtClean="0"/>
              <a:t> </a:t>
            </a:r>
            <a:r>
              <a:rPr lang="en-US" dirty="0"/>
              <a:t>is a Python data visualization library that is based on the implementation of ggplot2 which is created for the programming language R. </a:t>
            </a:r>
            <a:r>
              <a:rPr lang="en-US" dirty="0" err="1" smtClean="0"/>
              <a:t>GGplot</a:t>
            </a:r>
            <a:r>
              <a:rPr lang="en-US" dirty="0" smtClean="0"/>
              <a:t> </a:t>
            </a:r>
            <a:r>
              <a:rPr lang="en-US" dirty="0"/>
              <a:t>can create data visualizations such as bar charts, pie charts, histograms, scatterplots, error charts, etc. using high-level API. It also allows you to add different types of data visualization components or layers in a single visualization. Once </a:t>
            </a:r>
            <a:r>
              <a:rPr lang="en-US" dirty="0" err="1"/>
              <a:t>ggplot</a:t>
            </a:r>
            <a:r>
              <a:rPr lang="en-US" dirty="0"/>
              <a:t> has been told which variables to map to which aesthetics in the plot, it does the rest of the work so that the user can focus on interpreting the visualizations and take less time in creating them. But this also means that it is not possible to create highly customized graphics in </a:t>
            </a:r>
            <a:r>
              <a:rPr lang="en-US" dirty="0" err="1"/>
              <a:t>ggplot</a:t>
            </a:r>
            <a:r>
              <a:rPr lang="en-US" dirty="0"/>
              <a:t>. </a:t>
            </a:r>
            <a:r>
              <a:rPr lang="en-US" dirty="0" err="1"/>
              <a:t>Ggplot</a:t>
            </a:r>
            <a:r>
              <a:rPr lang="en-US" dirty="0"/>
              <a:t> is also deeply connected with pandas so it is best to keep the data in </a:t>
            </a:r>
            <a:r>
              <a:rPr lang="en-US" dirty="0" err="1"/>
              <a:t>DataFrames</a:t>
            </a:r>
            <a:endParaRPr lang="en-US" dirty="0"/>
          </a:p>
        </p:txBody>
      </p:sp>
    </p:spTree>
    <p:extLst>
      <p:ext uri="{BB962C8B-B14F-4D97-AF65-F5344CB8AC3E}">
        <p14:creationId xmlns:p14="http://schemas.microsoft.com/office/powerpoint/2010/main" val="2446391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1991</TotalTime>
  <Words>1221</Words>
  <Application>Microsoft Office PowerPoint</Application>
  <PresentationFormat>Widescreen</PresentationFormat>
  <Paragraphs>92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Trebuchet MS</vt:lpstr>
      <vt:lpstr>Wingdings 3</vt:lpstr>
      <vt:lpstr>Facet</vt:lpstr>
      <vt:lpstr>Data Visualization in Python using  matplotlib</vt:lpstr>
      <vt:lpstr>Learning Objectives </vt:lpstr>
      <vt:lpstr>Data Visualization</vt:lpstr>
      <vt:lpstr>Considerations of Data Visualization </vt:lpstr>
      <vt:lpstr>Considerations of Data Visualization </vt:lpstr>
      <vt:lpstr>Factors of Data Visualization </vt:lpstr>
      <vt:lpstr>Python Libraries </vt:lpstr>
      <vt:lpstr>PowerPoint Presentation</vt:lpstr>
      <vt:lpstr>PowerPoint Presentation</vt:lpstr>
      <vt:lpstr>Line Properties </vt:lpstr>
      <vt:lpstr>Line Properties</vt:lpstr>
      <vt:lpstr>Plot with (X,Y)</vt:lpstr>
      <vt:lpstr>PowerPoint Presentation</vt:lpstr>
      <vt:lpstr>Controlling Line Patterns and Colors</vt:lpstr>
      <vt:lpstr>Set Axis, Labels, and Legend Property</vt:lpstr>
      <vt:lpstr>Alpha and Annotation </vt:lpstr>
      <vt:lpstr>PowerPoint Presentation</vt:lpstr>
      <vt:lpstr>PowerPoint Presentation</vt:lpstr>
      <vt:lpstr>Multiple Plots</vt:lpstr>
      <vt:lpstr>PowerPoint Presentation</vt:lpstr>
      <vt:lpstr>Alpha and Annotation </vt:lpstr>
      <vt:lpstr>PowerPoint Presentation</vt:lpstr>
      <vt:lpstr>Multiple Plots </vt:lpstr>
      <vt:lpstr>PowerPoint Presentation</vt:lpstr>
      <vt:lpstr>Subplots</vt:lpstr>
      <vt:lpstr>PowerPoint Presentation</vt:lpstr>
      <vt:lpstr>PowerPoint Presentation</vt:lpstr>
      <vt:lpstr>HISTOGRAM </vt:lpstr>
      <vt:lpstr>PowerPoint Presentation</vt:lpstr>
      <vt:lpstr>SCATTER PLOT </vt:lpstr>
      <vt:lpstr>HEAT MAP </vt:lpstr>
      <vt:lpstr>PIE CHARTS </vt:lpstr>
      <vt:lpstr>PowerPoint Presentation</vt:lpstr>
      <vt:lpstr>ERROR BAR </vt:lpstr>
      <vt:lpstr>Seaborn</vt:lpstr>
      <vt:lpstr>PROJECT 1</vt:lpstr>
      <vt:lpstr>PROJECT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Python using  matplotlib</dc:title>
  <dc:creator>Akindoyin Oluwatosin</dc:creator>
  <cp:lastModifiedBy>Akindoyin Oluwatosin</cp:lastModifiedBy>
  <cp:revision>39</cp:revision>
  <dcterms:created xsi:type="dcterms:W3CDTF">2022-06-26T16:25:30Z</dcterms:created>
  <dcterms:modified xsi:type="dcterms:W3CDTF">2022-07-22T08:46:26Z</dcterms:modified>
</cp:coreProperties>
</file>