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0307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5356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5526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6935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8354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2816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0569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3017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9758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8070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1/29/2024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8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1/29/2024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11531450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78429992-F671-6152-228D-9DD2D0E3A2B3}"/>
              </a:ext>
            </a:extLst>
          </p:cNvPr>
          <p:cNvPicPr>
            <a:picLocks noChangeAspect="1"/>
          </p:cNvPicPr>
          <p:nvPr/>
        </p:nvPicPr>
        <p:blipFill rotWithShape="1">
          <a:blip r:embed="rId2"/>
          <a:srcRect t="8916" b="1085"/>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040" y="235039"/>
            <a:ext cx="6858000" cy="6387921"/>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5D4C4-4838-ED4E-D84F-10C02FBAB24C}"/>
              </a:ext>
            </a:extLst>
          </p:cNvPr>
          <p:cNvSpPr>
            <a:spLocks noGrp="1"/>
          </p:cNvSpPr>
          <p:nvPr>
            <p:ph type="ctrTitle"/>
          </p:nvPr>
        </p:nvSpPr>
        <p:spPr>
          <a:xfrm>
            <a:off x="647699" y="1782773"/>
            <a:ext cx="9331187" cy="1646226"/>
          </a:xfrm>
        </p:spPr>
        <p:txBody>
          <a:bodyPr>
            <a:normAutofit/>
          </a:bodyPr>
          <a:lstStyle/>
          <a:p>
            <a:pPr algn="ctr"/>
            <a:r>
              <a:rPr lang="en-GB" dirty="0">
                <a:latin typeface="Times New Roman" panose="02020603050405020304" pitchFamily="18" charset="0"/>
                <a:cs typeface="Times New Roman" panose="02020603050405020304" pitchFamily="18" charset="0"/>
              </a:rPr>
              <a:t>CONNECTTEL CUSTOMER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CHURN PREDICTION</a:t>
            </a:r>
            <a:endParaRPr lang="en-GB" dirty="0"/>
          </a:p>
        </p:txBody>
      </p:sp>
      <p:sp>
        <p:nvSpPr>
          <p:cNvPr id="3" name="Subtitle 2">
            <a:extLst>
              <a:ext uri="{FF2B5EF4-FFF2-40B4-BE49-F238E27FC236}">
                <a16:creationId xmlns:a16="http://schemas.microsoft.com/office/drawing/2014/main" id="{5FD1266D-4A25-3EE6-5EFE-4A1DDEBCC2D8}"/>
              </a:ext>
            </a:extLst>
          </p:cNvPr>
          <p:cNvSpPr>
            <a:spLocks noGrp="1"/>
          </p:cNvSpPr>
          <p:nvPr>
            <p:ph type="subTitle" idx="1"/>
          </p:nvPr>
        </p:nvSpPr>
        <p:spPr>
          <a:xfrm>
            <a:off x="196949" y="4969565"/>
            <a:ext cx="3434148" cy="636105"/>
          </a:xfrm>
        </p:spPr>
        <p:txBody>
          <a:bodyPr>
            <a:normAutofit fontScale="85000" lnSpcReduction="10000"/>
          </a:bodyPr>
          <a:lstStyle/>
          <a:p>
            <a:r>
              <a:rPr lang="en-GB" sz="2800" dirty="0">
                <a:solidFill>
                  <a:srgbClr val="FFFFFF"/>
                </a:solidFill>
              </a:rPr>
              <a:t>OLUWAKEMI</a:t>
            </a:r>
            <a:r>
              <a:rPr lang="en-GB" sz="2400" dirty="0">
                <a:solidFill>
                  <a:srgbClr val="FFFFFF"/>
                </a:solidFill>
              </a:rPr>
              <a:t> </a:t>
            </a:r>
            <a:r>
              <a:rPr lang="en-GB" sz="2800" dirty="0">
                <a:solidFill>
                  <a:srgbClr val="FFFFFF"/>
                </a:solidFill>
              </a:rPr>
              <a:t>SHOJUPE</a:t>
            </a:r>
            <a:endParaRPr lang="en-GB" sz="2400" dirty="0">
              <a:solidFill>
                <a:srgbClr val="FFFFFF"/>
              </a:solidFill>
            </a:endParaRPr>
          </a:p>
        </p:txBody>
      </p:sp>
      <p:pic>
        <p:nvPicPr>
          <p:cNvPr id="6" name="Picture 5" descr="A black background with grey and orange text&#10;&#10;Description automatically generated">
            <a:extLst>
              <a:ext uri="{FF2B5EF4-FFF2-40B4-BE49-F238E27FC236}">
                <a16:creationId xmlns:a16="http://schemas.microsoft.com/office/drawing/2014/main" id="{DC4B1C8B-03AB-A417-1999-6FF753A96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48" y="83329"/>
            <a:ext cx="3265566" cy="1244025"/>
          </a:xfrm>
          <a:prstGeom prst="rect">
            <a:avLst/>
          </a:prstGeom>
        </p:spPr>
      </p:pic>
    </p:spTree>
    <p:extLst>
      <p:ext uri="{BB962C8B-B14F-4D97-AF65-F5344CB8AC3E}">
        <p14:creationId xmlns:p14="http://schemas.microsoft.com/office/powerpoint/2010/main" val="7615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AE3C09-8524-DE48-9FEE-70DF325F759E}"/>
              </a:ext>
            </a:extLst>
          </p:cNvPr>
          <p:cNvSpPr txBox="1"/>
          <p:nvPr/>
        </p:nvSpPr>
        <p:spPr>
          <a:xfrm>
            <a:off x="152400" y="172279"/>
            <a:ext cx="11887200"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                                              MODEL EVALUATION</a:t>
            </a:r>
          </a:p>
        </p:txBody>
      </p:sp>
      <p:sp>
        <p:nvSpPr>
          <p:cNvPr id="4" name="TextBox 3">
            <a:extLst>
              <a:ext uri="{FF2B5EF4-FFF2-40B4-BE49-F238E27FC236}">
                <a16:creationId xmlns:a16="http://schemas.microsoft.com/office/drawing/2014/main" id="{C90C6D93-E88C-77E8-4D89-689B9CE227EA}"/>
              </a:ext>
            </a:extLst>
          </p:cNvPr>
          <p:cNvSpPr txBox="1"/>
          <p:nvPr/>
        </p:nvSpPr>
        <p:spPr>
          <a:xfrm>
            <a:off x="410817" y="887896"/>
            <a:ext cx="11131826" cy="4524315"/>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 confusion matrix is a table that is used to evaluate the performance of a classification model. It provides a detailed breakdown of the model's predictions, showing how many instances were correctly or incorrectly classified for each class. The confusion matrix is particularly useful when dealing with a classification problem where the goal is to assign instances to one of multiple classes.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True Positive (TP):</a:t>
            </a:r>
          </a:p>
          <a:p>
            <a:r>
              <a:rPr lang="en-GB" dirty="0">
                <a:latin typeface="Times New Roman" panose="02020603050405020304" pitchFamily="18" charset="0"/>
                <a:cs typeface="Times New Roman" panose="02020603050405020304" pitchFamily="18" charset="0"/>
              </a:rPr>
              <a:t>Instances that are actually positive (belong to the positive class) and are correctly predicted as positive by the model.</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True Negative (TN):</a:t>
            </a:r>
          </a:p>
          <a:p>
            <a:r>
              <a:rPr lang="en-GB" dirty="0">
                <a:latin typeface="Times New Roman" panose="02020603050405020304" pitchFamily="18" charset="0"/>
                <a:cs typeface="Times New Roman" panose="02020603050405020304" pitchFamily="18" charset="0"/>
              </a:rPr>
              <a:t>Instances that are actually negative (belong to the negative class) and are correctly predicted as negative by the model.</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False Positive (FP):</a:t>
            </a:r>
          </a:p>
          <a:p>
            <a:r>
              <a:rPr lang="en-GB" dirty="0">
                <a:latin typeface="Times New Roman" panose="02020603050405020304" pitchFamily="18" charset="0"/>
                <a:cs typeface="Times New Roman" panose="02020603050405020304" pitchFamily="18" charset="0"/>
              </a:rPr>
              <a:t>Instances that are actually negative but are incorrectly predicted as positive by the model. Also known as Type I error.</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False Negative (FN):</a:t>
            </a:r>
          </a:p>
          <a:p>
            <a:r>
              <a:rPr lang="en-GB" dirty="0">
                <a:latin typeface="Times New Roman" panose="02020603050405020304" pitchFamily="18" charset="0"/>
                <a:cs typeface="Times New Roman" panose="02020603050405020304" pitchFamily="18" charset="0"/>
              </a:rPr>
              <a:t>Instances that are actually positive but are incorrectly predicted as negative by the model. Also known as Type II error.</a:t>
            </a:r>
          </a:p>
        </p:txBody>
      </p:sp>
      <p:pic>
        <p:nvPicPr>
          <p:cNvPr id="5" name="Picture 4" descr="A black background with grey and orange text&#10;&#10;Description automatically generated">
            <a:extLst>
              <a:ext uri="{FF2B5EF4-FFF2-40B4-BE49-F238E27FC236}">
                <a16:creationId xmlns:a16="http://schemas.microsoft.com/office/drawing/2014/main" id="{27983FB6-4F42-1C4B-2220-0DE660A7E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94459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AE3C09-8524-DE48-9FEE-70DF325F759E}"/>
              </a:ext>
            </a:extLst>
          </p:cNvPr>
          <p:cNvSpPr txBox="1"/>
          <p:nvPr/>
        </p:nvSpPr>
        <p:spPr>
          <a:xfrm>
            <a:off x="152400" y="172279"/>
            <a:ext cx="11887200"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                                                                       MODEL EVALUATION</a:t>
            </a:r>
          </a:p>
        </p:txBody>
      </p:sp>
      <p:sp>
        <p:nvSpPr>
          <p:cNvPr id="4" name="TextBox 3">
            <a:extLst>
              <a:ext uri="{FF2B5EF4-FFF2-40B4-BE49-F238E27FC236}">
                <a16:creationId xmlns:a16="http://schemas.microsoft.com/office/drawing/2014/main" id="{C90C6D93-E88C-77E8-4D89-689B9CE227EA}"/>
              </a:ext>
            </a:extLst>
          </p:cNvPr>
          <p:cNvSpPr txBox="1"/>
          <p:nvPr/>
        </p:nvSpPr>
        <p:spPr>
          <a:xfrm>
            <a:off x="437321" y="884327"/>
            <a:ext cx="11158331" cy="646331"/>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Logistic Regression                                               </a:t>
            </a:r>
            <a:r>
              <a:rPr lang="en-GB" dirty="0" err="1">
                <a:latin typeface="Times New Roman" panose="02020603050405020304" pitchFamily="18" charset="0"/>
                <a:cs typeface="Times New Roman" panose="02020603050405020304" pitchFamily="18" charset="0"/>
              </a:rPr>
              <a:t>DecisionTreeClassifier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RandomForestClassifier</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741700-D9A0-B61B-EB57-F27082D1DF80}"/>
              </a:ext>
            </a:extLst>
          </p:cNvPr>
          <p:cNvPicPr>
            <a:picLocks noChangeAspect="1"/>
          </p:cNvPicPr>
          <p:nvPr/>
        </p:nvPicPr>
        <p:blipFill>
          <a:blip r:embed="rId2"/>
          <a:stretch>
            <a:fillRect/>
          </a:stretch>
        </p:blipFill>
        <p:spPr>
          <a:xfrm>
            <a:off x="410817" y="1746925"/>
            <a:ext cx="3591339" cy="3364150"/>
          </a:xfrm>
          <a:prstGeom prst="rect">
            <a:avLst/>
          </a:prstGeom>
        </p:spPr>
      </p:pic>
      <p:pic>
        <p:nvPicPr>
          <p:cNvPr id="9" name="Picture 8">
            <a:extLst>
              <a:ext uri="{FF2B5EF4-FFF2-40B4-BE49-F238E27FC236}">
                <a16:creationId xmlns:a16="http://schemas.microsoft.com/office/drawing/2014/main" id="{5B13C4F3-50A5-D6C6-5E9C-26059C44632B}"/>
              </a:ext>
            </a:extLst>
          </p:cNvPr>
          <p:cNvPicPr>
            <a:picLocks noChangeAspect="1"/>
          </p:cNvPicPr>
          <p:nvPr/>
        </p:nvPicPr>
        <p:blipFill>
          <a:blip r:embed="rId3"/>
          <a:stretch>
            <a:fillRect/>
          </a:stretch>
        </p:blipFill>
        <p:spPr>
          <a:xfrm>
            <a:off x="4441761" y="1746925"/>
            <a:ext cx="3591339" cy="3283510"/>
          </a:xfrm>
          <a:prstGeom prst="rect">
            <a:avLst/>
          </a:prstGeom>
        </p:spPr>
      </p:pic>
      <p:pic>
        <p:nvPicPr>
          <p:cNvPr id="11" name="Picture 10">
            <a:extLst>
              <a:ext uri="{FF2B5EF4-FFF2-40B4-BE49-F238E27FC236}">
                <a16:creationId xmlns:a16="http://schemas.microsoft.com/office/drawing/2014/main" id="{41EBACCF-8F46-61DA-2AA1-E44E1FF5BC94}"/>
              </a:ext>
            </a:extLst>
          </p:cNvPr>
          <p:cNvPicPr>
            <a:picLocks noChangeAspect="1"/>
          </p:cNvPicPr>
          <p:nvPr/>
        </p:nvPicPr>
        <p:blipFill>
          <a:blip r:embed="rId4"/>
          <a:stretch>
            <a:fillRect/>
          </a:stretch>
        </p:blipFill>
        <p:spPr>
          <a:xfrm>
            <a:off x="8189846" y="1703855"/>
            <a:ext cx="3810532" cy="3677163"/>
          </a:xfrm>
          <a:prstGeom prst="rect">
            <a:avLst/>
          </a:prstGeom>
        </p:spPr>
      </p:pic>
      <p:pic>
        <p:nvPicPr>
          <p:cNvPr id="12" name="Picture 11" descr="A black background with grey and orange text&#10;&#10;Description automatically generated">
            <a:extLst>
              <a:ext uri="{FF2B5EF4-FFF2-40B4-BE49-F238E27FC236}">
                <a16:creationId xmlns:a16="http://schemas.microsoft.com/office/drawing/2014/main" id="{53DB1A67-D8B8-8EC1-6DEA-0020719CE5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153733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AE3C09-8524-DE48-9FEE-70DF325F759E}"/>
              </a:ext>
            </a:extLst>
          </p:cNvPr>
          <p:cNvSpPr txBox="1"/>
          <p:nvPr/>
        </p:nvSpPr>
        <p:spPr>
          <a:xfrm>
            <a:off x="152400" y="172279"/>
            <a:ext cx="11887200"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                                                                 MODEL EVALUATION</a:t>
            </a:r>
          </a:p>
        </p:txBody>
      </p:sp>
      <p:sp>
        <p:nvSpPr>
          <p:cNvPr id="4" name="TextBox 3">
            <a:extLst>
              <a:ext uri="{FF2B5EF4-FFF2-40B4-BE49-F238E27FC236}">
                <a16:creationId xmlns:a16="http://schemas.microsoft.com/office/drawing/2014/main" id="{C90C6D93-E88C-77E8-4D89-689B9CE227EA}"/>
              </a:ext>
            </a:extLst>
          </p:cNvPr>
          <p:cNvSpPr txBox="1"/>
          <p:nvPr/>
        </p:nvSpPr>
        <p:spPr>
          <a:xfrm>
            <a:off x="8812695" y="1736035"/>
            <a:ext cx="2835965" cy="2031325"/>
          </a:xfrm>
          <a:prstGeom prst="rect">
            <a:avLst/>
          </a:prstGeom>
          <a:noFill/>
        </p:spPr>
        <p:txBody>
          <a:bodyPr wrap="square" rtlCol="0">
            <a:spAutoFit/>
          </a:bodyPr>
          <a:lstStyle/>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True Negative (TN):</a:t>
            </a:r>
            <a:r>
              <a:rPr lang="en-GB" b="0" i="0" dirty="0">
                <a:solidFill>
                  <a:srgbClr val="374151"/>
                </a:solidFill>
                <a:effectLst/>
                <a:latin typeface="Times New Roman" panose="02020603050405020304" pitchFamily="18" charset="0"/>
                <a:cs typeface="Times New Roman" panose="02020603050405020304" pitchFamily="18" charset="0"/>
              </a:rPr>
              <a:t> 1300</a:t>
            </a:r>
          </a:p>
          <a:p>
            <a:pPr algn="l"/>
            <a:r>
              <a:rPr lang="en-GB" b="0" i="0" dirty="0">
                <a:solidFill>
                  <a:srgbClr val="374151"/>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False Positive (FP):</a:t>
            </a:r>
            <a:r>
              <a:rPr lang="en-GB" b="0" i="0" dirty="0">
                <a:solidFill>
                  <a:srgbClr val="374151"/>
                </a:solidFill>
                <a:effectLst/>
                <a:latin typeface="Times New Roman" panose="02020603050405020304" pitchFamily="18" charset="0"/>
                <a:cs typeface="Times New Roman" panose="02020603050405020304" pitchFamily="18" charset="0"/>
              </a:rPr>
              <a:t> 252</a:t>
            </a:r>
          </a:p>
          <a:p>
            <a:pPr algn="l"/>
            <a:r>
              <a:rPr lang="en-GB" b="0" i="0" dirty="0">
                <a:solidFill>
                  <a:srgbClr val="374151"/>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False Negative (FN):</a:t>
            </a:r>
            <a:r>
              <a:rPr lang="en-GB" b="0" i="0" dirty="0">
                <a:solidFill>
                  <a:srgbClr val="374151"/>
                </a:solidFill>
                <a:effectLst/>
                <a:latin typeface="Times New Roman" panose="02020603050405020304" pitchFamily="18" charset="0"/>
                <a:cs typeface="Times New Roman" panose="02020603050405020304" pitchFamily="18" charset="0"/>
              </a:rPr>
              <a:t> 105 </a:t>
            </a:r>
          </a:p>
          <a:p>
            <a:pPr algn="l"/>
            <a:endParaRPr lang="en-GB"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True Positive (TP):</a:t>
            </a:r>
            <a:r>
              <a:rPr lang="en-GB" b="0" i="0" dirty="0">
                <a:solidFill>
                  <a:srgbClr val="374151"/>
                </a:solidFill>
                <a:effectLst/>
                <a:latin typeface="Times New Roman" panose="02020603050405020304" pitchFamily="18" charset="0"/>
                <a:cs typeface="Times New Roman" panose="02020603050405020304" pitchFamily="18" charset="0"/>
              </a:rPr>
              <a:t> 1448</a:t>
            </a:r>
          </a:p>
        </p:txBody>
      </p:sp>
      <p:sp>
        <p:nvSpPr>
          <p:cNvPr id="3" name="TextBox 2">
            <a:extLst>
              <a:ext uri="{FF2B5EF4-FFF2-40B4-BE49-F238E27FC236}">
                <a16:creationId xmlns:a16="http://schemas.microsoft.com/office/drawing/2014/main" id="{80884999-55F5-5793-6BA4-85E2D89761FB}"/>
              </a:ext>
            </a:extLst>
          </p:cNvPr>
          <p:cNvSpPr txBox="1"/>
          <p:nvPr/>
        </p:nvSpPr>
        <p:spPr>
          <a:xfrm>
            <a:off x="543339" y="1736035"/>
            <a:ext cx="2955235" cy="2031325"/>
          </a:xfrm>
          <a:prstGeom prst="rect">
            <a:avLst/>
          </a:prstGeom>
          <a:noFill/>
        </p:spPr>
        <p:txBody>
          <a:bodyPr wrap="square" rtlCol="0">
            <a:spAutoFit/>
          </a:bodyPr>
          <a:lstStyle/>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True Negative (TN):</a:t>
            </a:r>
            <a:r>
              <a:rPr lang="en-GB" b="0" i="0" dirty="0">
                <a:solidFill>
                  <a:srgbClr val="374151"/>
                </a:solidFill>
                <a:effectLst/>
                <a:latin typeface="Times New Roman" panose="02020603050405020304" pitchFamily="18" charset="0"/>
                <a:cs typeface="Times New Roman" panose="02020603050405020304" pitchFamily="18" charset="0"/>
              </a:rPr>
              <a:t> 1111</a:t>
            </a:r>
          </a:p>
          <a:p>
            <a:pPr algn="l"/>
            <a:r>
              <a:rPr lang="en-GB" b="0" i="0" dirty="0">
                <a:solidFill>
                  <a:srgbClr val="374151"/>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False Positive (FP):</a:t>
            </a:r>
            <a:r>
              <a:rPr lang="en-GB" b="0" i="0" dirty="0">
                <a:solidFill>
                  <a:srgbClr val="374151"/>
                </a:solidFill>
                <a:effectLst/>
                <a:latin typeface="Times New Roman" panose="02020603050405020304" pitchFamily="18" charset="0"/>
                <a:cs typeface="Times New Roman" panose="02020603050405020304" pitchFamily="18" charset="0"/>
              </a:rPr>
              <a:t> 441</a:t>
            </a:r>
          </a:p>
          <a:p>
            <a:pPr algn="l"/>
            <a:r>
              <a:rPr lang="en-GB" b="0" i="0" dirty="0">
                <a:solidFill>
                  <a:srgbClr val="374151"/>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False Negative (FN):</a:t>
            </a:r>
            <a:r>
              <a:rPr lang="en-GB" b="0" i="0" dirty="0">
                <a:solidFill>
                  <a:srgbClr val="374151"/>
                </a:solidFill>
                <a:effectLst/>
                <a:latin typeface="Times New Roman" panose="02020603050405020304" pitchFamily="18" charset="0"/>
                <a:cs typeface="Times New Roman" panose="02020603050405020304" pitchFamily="18" charset="0"/>
              </a:rPr>
              <a:t> 313 </a:t>
            </a:r>
          </a:p>
          <a:p>
            <a:pPr algn="l"/>
            <a:endParaRPr lang="en-GB"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True Positive (TP):</a:t>
            </a:r>
            <a:r>
              <a:rPr lang="en-GB" b="0" i="0" dirty="0">
                <a:solidFill>
                  <a:srgbClr val="374151"/>
                </a:solidFill>
                <a:effectLst/>
                <a:latin typeface="Times New Roman" panose="02020603050405020304" pitchFamily="18" charset="0"/>
                <a:cs typeface="Times New Roman" panose="02020603050405020304" pitchFamily="18" charset="0"/>
              </a:rPr>
              <a:t> 1240</a:t>
            </a:r>
          </a:p>
        </p:txBody>
      </p:sp>
      <p:sp>
        <p:nvSpPr>
          <p:cNvPr id="6" name="TextBox 5">
            <a:extLst>
              <a:ext uri="{FF2B5EF4-FFF2-40B4-BE49-F238E27FC236}">
                <a16:creationId xmlns:a16="http://schemas.microsoft.com/office/drawing/2014/main" id="{F74D4231-A836-B598-B956-A4B6D9AAF989}"/>
              </a:ext>
            </a:extLst>
          </p:cNvPr>
          <p:cNvSpPr txBox="1"/>
          <p:nvPr/>
        </p:nvSpPr>
        <p:spPr>
          <a:xfrm>
            <a:off x="4359965" y="1736036"/>
            <a:ext cx="3220278" cy="2031325"/>
          </a:xfrm>
          <a:prstGeom prst="rect">
            <a:avLst/>
          </a:prstGeom>
          <a:noFill/>
        </p:spPr>
        <p:txBody>
          <a:bodyPr wrap="square" rtlCol="0">
            <a:spAutoFit/>
          </a:bodyPr>
          <a:lstStyle/>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True Negative (TN):</a:t>
            </a:r>
            <a:r>
              <a:rPr lang="en-GB" b="0" i="0" dirty="0">
                <a:solidFill>
                  <a:srgbClr val="374151"/>
                </a:solidFill>
                <a:effectLst/>
                <a:latin typeface="Times New Roman" panose="02020603050405020304" pitchFamily="18" charset="0"/>
                <a:cs typeface="Times New Roman" panose="02020603050405020304" pitchFamily="18" charset="0"/>
              </a:rPr>
              <a:t> 1209</a:t>
            </a:r>
          </a:p>
          <a:p>
            <a:pPr algn="l"/>
            <a:r>
              <a:rPr lang="en-GB" b="0" i="0" dirty="0">
                <a:solidFill>
                  <a:srgbClr val="374151"/>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False Positive (FP):</a:t>
            </a:r>
            <a:r>
              <a:rPr lang="en-GB" b="0" i="0" dirty="0">
                <a:solidFill>
                  <a:srgbClr val="374151"/>
                </a:solidFill>
                <a:effectLst/>
                <a:latin typeface="Times New Roman" panose="02020603050405020304" pitchFamily="18" charset="0"/>
                <a:cs typeface="Times New Roman" panose="02020603050405020304" pitchFamily="18" charset="0"/>
              </a:rPr>
              <a:t> 343</a:t>
            </a:r>
          </a:p>
          <a:p>
            <a:pPr algn="l"/>
            <a:r>
              <a:rPr lang="en-GB" b="0" i="0" dirty="0">
                <a:solidFill>
                  <a:srgbClr val="374151"/>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False Negative (FN):</a:t>
            </a:r>
            <a:r>
              <a:rPr lang="en-GB" b="0" i="0" dirty="0">
                <a:solidFill>
                  <a:srgbClr val="374151"/>
                </a:solidFill>
                <a:effectLst/>
                <a:latin typeface="Times New Roman" panose="02020603050405020304" pitchFamily="18" charset="0"/>
                <a:cs typeface="Times New Roman" panose="02020603050405020304" pitchFamily="18" charset="0"/>
              </a:rPr>
              <a:t> 124 </a:t>
            </a:r>
          </a:p>
          <a:p>
            <a:pPr algn="l"/>
            <a:endParaRPr lang="en-GB"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True Positive (TP):</a:t>
            </a:r>
            <a:r>
              <a:rPr lang="en-GB" b="0" i="0" dirty="0">
                <a:solidFill>
                  <a:srgbClr val="374151"/>
                </a:solidFill>
                <a:effectLst/>
                <a:latin typeface="Times New Roman" panose="02020603050405020304" pitchFamily="18" charset="0"/>
                <a:cs typeface="Times New Roman" panose="02020603050405020304" pitchFamily="18" charset="0"/>
              </a:rPr>
              <a:t> 1429</a:t>
            </a:r>
          </a:p>
        </p:txBody>
      </p:sp>
      <p:sp>
        <p:nvSpPr>
          <p:cNvPr id="7" name="TextBox 6">
            <a:extLst>
              <a:ext uri="{FF2B5EF4-FFF2-40B4-BE49-F238E27FC236}">
                <a16:creationId xmlns:a16="http://schemas.microsoft.com/office/drawing/2014/main" id="{AF2D12FE-1889-6DF6-8428-3ABB42D45222}"/>
              </a:ext>
            </a:extLst>
          </p:cNvPr>
          <p:cNvSpPr txBox="1"/>
          <p:nvPr/>
        </p:nvSpPr>
        <p:spPr>
          <a:xfrm>
            <a:off x="543339" y="808383"/>
            <a:ext cx="10959548" cy="646331"/>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Logistic Regression                                     </a:t>
            </a:r>
            <a:r>
              <a:rPr lang="en-GB" b="1" dirty="0" err="1">
                <a:latin typeface="Times New Roman" panose="02020603050405020304" pitchFamily="18" charset="0"/>
                <a:cs typeface="Times New Roman" panose="02020603050405020304" pitchFamily="18" charset="0"/>
              </a:rPr>
              <a:t>DecisionTreeClassifier</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RandomForestClassifier</a:t>
            </a:r>
            <a:endParaRPr lang="en-GB" b="1" dirty="0">
              <a:latin typeface="Times New Roman" panose="02020603050405020304" pitchFamily="18" charset="0"/>
              <a:cs typeface="Times New Roman" panose="02020603050405020304" pitchFamily="18" charset="0"/>
            </a:endParaRPr>
          </a:p>
          <a:p>
            <a:endParaRPr lang="en-GB" dirty="0"/>
          </a:p>
        </p:txBody>
      </p:sp>
      <p:pic>
        <p:nvPicPr>
          <p:cNvPr id="8" name="Picture 7" descr="A black background with grey and orange text&#10;&#10;Description automatically generated">
            <a:extLst>
              <a:ext uri="{FF2B5EF4-FFF2-40B4-BE49-F238E27FC236}">
                <a16:creationId xmlns:a16="http://schemas.microsoft.com/office/drawing/2014/main" id="{45A79EC3-4037-D22B-B63B-BACB75F75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341304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AE3C09-8524-DE48-9FEE-70DF325F759E}"/>
              </a:ext>
            </a:extLst>
          </p:cNvPr>
          <p:cNvSpPr txBox="1"/>
          <p:nvPr/>
        </p:nvSpPr>
        <p:spPr>
          <a:xfrm>
            <a:off x="152400" y="172279"/>
            <a:ext cx="11887200"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                                                MODEL EVALUATION - CONCLUSION</a:t>
            </a:r>
          </a:p>
        </p:txBody>
      </p:sp>
      <p:sp>
        <p:nvSpPr>
          <p:cNvPr id="4" name="TextBox 3">
            <a:extLst>
              <a:ext uri="{FF2B5EF4-FFF2-40B4-BE49-F238E27FC236}">
                <a16:creationId xmlns:a16="http://schemas.microsoft.com/office/drawing/2014/main" id="{C90C6D93-E88C-77E8-4D89-689B9CE227EA}"/>
              </a:ext>
            </a:extLst>
          </p:cNvPr>
          <p:cNvSpPr txBox="1"/>
          <p:nvPr/>
        </p:nvSpPr>
        <p:spPr>
          <a:xfrm>
            <a:off x="530087" y="874643"/>
            <a:ext cx="11131826" cy="5355312"/>
          </a:xfrm>
          <a:prstGeom prst="rect">
            <a:avLst/>
          </a:prstGeom>
          <a:noFill/>
        </p:spPr>
        <p:txBody>
          <a:bodyPr wrap="square" rtlCol="0">
            <a:spAutoFit/>
          </a:bodyPr>
          <a:lstStyle/>
          <a:p>
            <a:pPr algn="just"/>
            <a:br>
              <a:rPr lang="en-GB" b="0" i="0" dirty="0">
                <a:solidFill>
                  <a:srgbClr val="374151"/>
                </a:solidFill>
                <a:effectLst/>
                <a:latin typeface="Söhne"/>
              </a:rPr>
            </a:br>
            <a:r>
              <a:rPr lang="en-GB" b="0" i="0" dirty="0">
                <a:solidFill>
                  <a:srgbClr val="374151"/>
                </a:solidFill>
                <a:effectLst/>
                <a:latin typeface="Times New Roman" panose="02020603050405020304" pitchFamily="18" charset="0"/>
                <a:cs typeface="Times New Roman" panose="02020603050405020304" pitchFamily="18" charset="0"/>
              </a:rPr>
              <a:t>With an 89% accuracy achieved by the Random Forest Classifier and the provided confusion matrix, we can draw several conclusions for the </a:t>
            </a:r>
            <a:r>
              <a:rPr lang="en-GB" dirty="0" err="1">
                <a:solidFill>
                  <a:srgbClr val="374151"/>
                </a:solidFill>
                <a:latin typeface="Times New Roman" panose="02020603050405020304" pitchFamily="18" charset="0"/>
                <a:cs typeface="Times New Roman" panose="02020603050405020304" pitchFamily="18" charset="0"/>
              </a:rPr>
              <a:t>C</a:t>
            </a:r>
            <a:r>
              <a:rPr lang="en-GB" b="0" i="0" dirty="0" err="1">
                <a:solidFill>
                  <a:srgbClr val="374151"/>
                </a:solidFill>
                <a:effectLst/>
                <a:latin typeface="Times New Roman" panose="02020603050405020304" pitchFamily="18" charset="0"/>
                <a:cs typeface="Times New Roman" panose="02020603050405020304" pitchFamily="18" charset="0"/>
              </a:rPr>
              <a:t>onnectTel</a:t>
            </a:r>
            <a:r>
              <a:rPr lang="en-GB" b="0" i="0" dirty="0">
                <a:solidFill>
                  <a:srgbClr val="374151"/>
                </a:solidFill>
                <a:effectLst/>
                <a:latin typeface="Times New Roman" panose="02020603050405020304" pitchFamily="18" charset="0"/>
                <a:cs typeface="Times New Roman" panose="02020603050405020304" pitchFamily="18" charset="0"/>
              </a:rPr>
              <a:t> regarding predicting customer churn:</a:t>
            </a:r>
          </a:p>
          <a:p>
            <a:pPr algn="just">
              <a:buFont typeface="+mj-lt"/>
              <a:buAutoNum type="arabicPeriod"/>
            </a:pPr>
            <a:r>
              <a:rPr lang="en-GB" b="1" i="0" dirty="0">
                <a:solidFill>
                  <a:srgbClr val="374151"/>
                </a:solidFill>
                <a:effectLst/>
                <a:latin typeface="Times New Roman" panose="02020603050405020304" pitchFamily="18" charset="0"/>
                <a:cs typeface="Times New Roman" panose="02020603050405020304" pitchFamily="18" charset="0"/>
              </a:rPr>
              <a:t>Overall Model Performance:</a:t>
            </a:r>
            <a:endParaRPr lang="en-GB"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The Random Forest Classifier demonstrates a strong performance with an accuracy of 89%, indicating that it effectively predicts customer churn based on the available features.</a:t>
            </a:r>
          </a:p>
          <a:p>
            <a:pPr algn="just">
              <a:buFont typeface="+mj-lt"/>
              <a:buAutoNum type="arabicPeriod"/>
            </a:pPr>
            <a:r>
              <a:rPr lang="en-GB" b="1" i="0" dirty="0">
                <a:solidFill>
                  <a:srgbClr val="374151"/>
                </a:solidFill>
                <a:effectLst/>
                <a:latin typeface="Times New Roman" panose="02020603050405020304" pitchFamily="18" charset="0"/>
                <a:cs typeface="Times New Roman" panose="02020603050405020304" pitchFamily="18" charset="0"/>
              </a:rPr>
              <a:t>Confusion Matrix Analysis:</a:t>
            </a:r>
            <a:endParaRPr lang="en-GB"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The confusion matrix provides further insights into the model's performance. It shows that:</a:t>
            </a:r>
          </a:p>
          <a:p>
            <a:pPr marL="1143000" lvl="2" indent="-228600" algn="just">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1300 instances of customers who did not churn were correctly classified as such (True Negatives).</a:t>
            </a:r>
          </a:p>
          <a:p>
            <a:pPr marL="1143000" lvl="2" indent="-228600" algn="just">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1448 instances of customers who churned were correctly classified as such (True Positives).</a:t>
            </a:r>
          </a:p>
          <a:p>
            <a:pPr marL="1143000" lvl="2" indent="-228600" algn="just">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252 instances were falsely predicted as churn (False Positives), potentially representing customers who were incorrectly flagged for churn.</a:t>
            </a:r>
          </a:p>
          <a:p>
            <a:pPr marL="1143000" lvl="2" indent="-228600" algn="just">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105 instances of customers who churned were falsely predicted as not churning (False Negatives), indicating missed opportunities for intervention or retention strategies.</a:t>
            </a:r>
          </a:p>
          <a:p>
            <a:pPr algn="just">
              <a:buFont typeface="+mj-lt"/>
              <a:buAutoNum type="arabicPeriod"/>
            </a:pPr>
            <a:r>
              <a:rPr lang="en-GB" b="1" i="0" dirty="0">
                <a:solidFill>
                  <a:srgbClr val="374151"/>
                </a:solidFill>
                <a:effectLst/>
                <a:latin typeface="Times New Roman" panose="02020603050405020304" pitchFamily="18" charset="0"/>
                <a:cs typeface="Times New Roman" panose="02020603050405020304" pitchFamily="18" charset="0"/>
              </a:rPr>
              <a:t>False Positive Rate:</a:t>
            </a:r>
            <a:endParaRPr lang="en-GB"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The false positive rate 252 out of 1552 indicates the proportion of customers who were incorrectly classified as churning among those who actually did not churn. This could be an area of focus for optimizing the model to reduce false alarms.</a:t>
            </a:r>
          </a:p>
          <a:p>
            <a:endParaRPr lang="en-GB" dirty="0">
              <a:latin typeface="Times New Roman" panose="02020603050405020304" pitchFamily="18" charset="0"/>
              <a:cs typeface="Times New Roman" panose="02020603050405020304" pitchFamily="18" charset="0"/>
            </a:endParaRPr>
          </a:p>
        </p:txBody>
      </p:sp>
      <p:pic>
        <p:nvPicPr>
          <p:cNvPr id="3" name="Picture 2" descr="A black background with grey and orange text&#10;&#10;Description automatically generated">
            <a:extLst>
              <a:ext uri="{FF2B5EF4-FFF2-40B4-BE49-F238E27FC236}">
                <a16:creationId xmlns:a16="http://schemas.microsoft.com/office/drawing/2014/main" id="{3BD4F250-4CBB-DF59-EF26-8E381090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2645293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AE3C09-8524-DE48-9FEE-70DF325F759E}"/>
              </a:ext>
            </a:extLst>
          </p:cNvPr>
          <p:cNvSpPr txBox="1"/>
          <p:nvPr/>
        </p:nvSpPr>
        <p:spPr>
          <a:xfrm>
            <a:off x="152400" y="172279"/>
            <a:ext cx="11887200"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                                                        MODEL EVALUATION - CONCLUSION</a:t>
            </a:r>
          </a:p>
        </p:txBody>
      </p:sp>
      <p:sp>
        <p:nvSpPr>
          <p:cNvPr id="4" name="TextBox 3">
            <a:extLst>
              <a:ext uri="{FF2B5EF4-FFF2-40B4-BE49-F238E27FC236}">
                <a16:creationId xmlns:a16="http://schemas.microsoft.com/office/drawing/2014/main" id="{C90C6D93-E88C-77E8-4D89-689B9CE227EA}"/>
              </a:ext>
            </a:extLst>
          </p:cNvPr>
          <p:cNvSpPr txBox="1"/>
          <p:nvPr/>
        </p:nvSpPr>
        <p:spPr>
          <a:xfrm>
            <a:off x="530087" y="874643"/>
            <a:ext cx="11131826" cy="5909310"/>
          </a:xfrm>
          <a:prstGeom prst="rect">
            <a:avLst/>
          </a:prstGeom>
          <a:noFill/>
        </p:spPr>
        <p:txBody>
          <a:bodyPr wrap="square" rtlCol="0">
            <a:spAutoFit/>
          </a:bodyPr>
          <a:lstStyle/>
          <a:p>
            <a:pPr algn="l"/>
            <a:r>
              <a:rPr lang="en-GB" dirty="0">
                <a:solidFill>
                  <a:srgbClr val="374151"/>
                </a:solidFill>
                <a:latin typeface="Times New Roman" panose="02020603050405020304" pitchFamily="18" charset="0"/>
                <a:cs typeface="Times New Roman" panose="02020603050405020304" pitchFamily="18" charset="0"/>
              </a:rPr>
              <a:t>4. </a:t>
            </a:r>
            <a:r>
              <a:rPr lang="en-GB" b="1" i="0" dirty="0">
                <a:solidFill>
                  <a:srgbClr val="374151"/>
                </a:solidFill>
                <a:effectLst/>
                <a:latin typeface="Times New Roman" panose="02020603050405020304" pitchFamily="18" charset="0"/>
                <a:cs typeface="Times New Roman" panose="02020603050405020304" pitchFamily="18" charset="0"/>
              </a:rPr>
              <a:t>False Negative Rate:</a:t>
            </a:r>
            <a:endParaRPr lang="en-GB" b="0" i="0" dirty="0">
              <a:solidFill>
                <a:srgbClr val="374151"/>
              </a:solidFill>
              <a:effectLst/>
              <a:latin typeface="Times New Roman" panose="02020603050405020304" pitchFamily="18" charset="0"/>
              <a:cs typeface="Times New Roman" panose="02020603050405020304" pitchFamily="18" charset="0"/>
            </a:endParaRPr>
          </a:p>
          <a:p>
            <a:pPr lvl="1" algn="l"/>
            <a:r>
              <a:rPr lang="en-GB" b="0" i="0" dirty="0">
                <a:solidFill>
                  <a:srgbClr val="374151"/>
                </a:solidFill>
                <a:effectLst/>
                <a:latin typeface="Times New Roman" panose="02020603050405020304" pitchFamily="18" charset="0"/>
                <a:cs typeface="Times New Roman" panose="02020603050405020304" pitchFamily="18" charset="0"/>
              </a:rPr>
              <a:t>The false negative rate 105 out of </a:t>
            </a:r>
            <a:r>
              <a:rPr lang="en-GB" dirty="0">
                <a:solidFill>
                  <a:srgbClr val="374151"/>
                </a:solidFill>
                <a:latin typeface="Times New Roman" panose="02020603050405020304" pitchFamily="18" charset="0"/>
                <a:cs typeface="Times New Roman" panose="02020603050405020304" pitchFamily="18" charset="0"/>
              </a:rPr>
              <a:t>1553</a:t>
            </a:r>
            <a:r>
              <a:rPr lang="en-GB" b="0" i="0" dirty="0">
                <a:solidFill>
                  <a:srgbClr val="374151"/>
                </a:solidFill>
                <a:effectLst/>
                <a:latin typeface="Times New Roman" panose="02020603050405020304" pitchFamily="18" charset="0"/>
                <a:cs typeface="Times New Roman" panose="02020603050405020304" pitchFamily="18" charset="0"/>
              </a:rPr>
              <a:t> indicates the proportion of customers who were incorrectly classified as not churning among those who actually churned. Reducing this rate is crucial as it represents missed opportunities to retain potentially at-risk customers.</a:t>
            </a:r>
          </a:p>
          <a:p>
            <a:pPr algn="l">
              <a:buFont typeface="+mj-lt"/>
              <a:buAutoNum type="arabicPeriod"/>
            </a:pPr>
            <a:endParaRPr lang="en-GB" b="1" i="0" dirty="0">
              <a:solidFill>
                <a:srgbClr val="374151"/>
              </a:solidFill>
              <a:effectLst/>
              <a:latin typeface="Times New Roman" panose="02020603050405020304" pitchFamily="18" charset="0"/>
              <a:cs typeface="Times New Roman" panose="02020603050405020304" pitchFamily="18" charset="0"/>
            </a:endParaRPr>
          </a:p>
          <a:p>
            <a:pPr algn="l"/>
            <a:r>
              <a:rPr lang="en-GB" b="1" dirty="0">
                <a:solidFill>
                  <a:srgbClr val="374151"/>
                </a:solidFill>
                <a:latin typeface="Times New Roman" panose="02020603050405020304" pitchFamily="18" charset="0"/>
                <a:cs typeface="Times New Roman" panose="02020603050405020304" pitchFamily="18" charset="0"/>
              </a:rPr>
              <a:t>5. </a:t>
            </a:r>
            <a:r>
              <a:rPr lang="en-GB" b="1" i="0" dirty="0">
                <a:solidFill>
                  <a:srgbClr val="374151"/>
                </a:solidFill>
                <a:effectLst/>
                <a:latin typeface="Times New Roman" panose="02020603050405020304" pitchFamily="18" charset="0"/>
                <a:cs typeface="Times New Roman" panose="02020603050405020304" pitchFamily="18" charset="0"/>
              </a:rPr>
              <a:t>Actionable Insights:</a:t>
            </a:r>
            <a:endParaRPr lang="en-GB" b="0" i="0" dirty="0">
              <a:solidFill>
                <a:srgbClr val="374151"/>
              </a:solidFill>
              <a:effectLst/>
              <a:latin typeface="Times New Roman" panose="02020603050405020304" pitchFamily="18" charset="0"/>
              <a:cs typeface="Times New Roman" panose="02020603050405020304" pitchFamily="18" charset="0"/>
            </a:endParaRPr>
          </a:p>
          <a:p>
            <a:pPr lvl="1" algn="l"/>
            <a:r>
              <a:rPr lang="en-GB" b="0" i="0" dirty="0">
                <a:solidFill>
                  <a:srgbClr val="374151"/>
                </a:solidFill>
                <a:effectLst/>
                <a:latin typeface="Times New Roman" panose="02020603050405020304" pitchFamily="18" charset="0"/>
                <a:cs typeface="Times New Roman" panose="02020603050405020304" pitchFamily="18" charset="0"/>
              </a:rPr>
              <a:t>Based on the model's predictions, </a:t>
            </a:r>
            <a:r>
              <a:rPr lang="en-GB" dirty="0" err="1">
                <a:solidFill>
                  <a:srgbClr val="374151"/>
                </a:solidFill>
                <a:latin typeface="Times New Roman" panose="02020603050405020304" pitchFamily="18" charset="0"/>
                <a:cs typeface="Times New Roman" panose="02020603050405020304" pitchFamily="18" charset="0"/>
              </a:rPr>
              <a:t>C</a:t>
            </a:r>
            <a:r>
              <a:rPr lang="en-GB" b="0" i="0" dirty="0" err="1">
                <a:solidFill>
                  <a:srgbClr val="374151"/>
                </a:solidFill>
                <a:effectLst/>
                <a:latin typeface="Times New Roman" panose="02020603050405020304" pitchFamily="18" charset="0"/>
                <a:cs typeface="Times New Roman" panose="02020603050405020304" pitchFamily="18" charset="0"/>
              </a:rPr>
              <a:t>onnectTel</a:t>
            </a:r>
            <a:r>
              <a:rPr lang="en-GB" b="0" i="0" dirty="0">
                <a:solidFill>
                  <a:srgbClr val="374151"/>
                </a:solidFill>
                <a:effectLst/>
                <a:latin typeface="Times New Roman" panose="02020603050405020304" pitchFamily="18" charset="0"/>
                <a:cs typeface="Times New Roman" panose="02020603050405020304" pitchFamily="18" charset="0"/>
              </a:rPr>
              <a:t> can prioritize its retention efforts towards customers identified as likely to churn. This may include targeted marketing campaigns, personalized offers, or proactive customer service interventions.</a:t>
            </a:r>
          </a:p>
          <a:p>
            <a:pPr algn="l"/>
            <a:r>
              <a:rPr lang="en-GB" b="1" i="0" dirty="0">
                <a:solidFill>
                  <a:srgbClr val="374151"/>
                </a:solidFill>
                <a:effectLst/>
                <a:latin typeface="Times New Roman" panose="02020603050405020304" pitchFamily="18" charset="0"/>
                <a:cs typeface="Times New Roman" panose="02020603050405020304" pitchFamily="18" charset="0"/>
              </a:rPr>
              <a:t>6. Model Refinement:</a:t>
            </a:r>
            <a:endParaRPr lang="en-GB" b="0" i="0" dirty="0">
              <a:solidFill>
                <a:srgbClr val="374151"/>
              </a:solidFill>
              <a:effectLst/>
              <a:latin typeface="Times New Roman" panose="02020603050405020304" pitchFamily="18" charset="0"/>
              <a:cs typeface="Times New Roman" panose="02020603050405020304" pitchFamily="18" charset="0"/>
            </a:endParaRPr>
          </a:p>
          <a:p>
            <a:pPr lvl="1" algn="l"/>
            <a:r>
              <a:rPr lang="en-GB" b="0" i="0" dirty="0">
                <a:solidFill>
                  <a:srgbClr val="374151"/>
                </a:solidFill>
                <a:effectLst/>
                <a:latin typeface="Times New Roman" panose="02020603050405020304" pitchFamily="18" charset="0"/>
                <a:cs typeface="Times New Roman" panose="02020603050405020304" pitchFamily="18" charset="0"/>
              </a:rPr>
              <a:t>While the model demonstrates strong performance, there is still room for improvement, particularly in reducing false positives and false negatives. This could involve feature engineering, adjusting model hyperparameters, or exploring alternative algorithms.</a:t>
            </a:r>
          </a:p>
          <a:p>
            <a:pPr algn="l"/>
            <a:r>
              <a:rPr lang="en-GB" b="1" i="0" dirty="0">
                <a:solidFill>
                  <a:srgbClr val="374151"/>
                </a:solidFill>
                <a:effectLst/>
                <a:latin typeface="Times New Roman" panose="02020603050405020304" pitchFamily="18" charset="0"/>
                <a:cs typeface="Times New Roman" panose="02020603050405020304" pitchFamily="18" charset="0"/>
              </a:rPr>
              <a:t>7. Continuous Monitoring:</a:t>
            </a:r>
            <a:endParaRPr lang="en-GB" b="0" i="0" dirty="0">
              <a:solidFill>
                <a:srgbClr val="374151"/>
              </a:solidFill>
              <a:effectLst/>
              <a:latin typeface="Times New Roman" panose="02020603050405020304" pitchFamily="18" charset="0"/>
              <a:cs typeface="Times New Roman" panose="02020603050405020304" pitchFamily="18" charset="0"/>
            </a:endParaRPr>
          </a:p>
          <a:p>
            <a:pPr lvl="1" algn="l"/>
            <a:r>
              <a:rPr lang="en-GB" b="0" i="0" dirty="0">
                <a:solidFill>
                  <a:srgbClr val="374151"/>
                </a:solidFill>
                <a:effectLst/>
                <a:latin typeface="Times New Roman" panose="02020603050405020304" pitchFamily="18" charset="0"/>
                <a:cs typeface="Times New Roman" panose="02020603050405020304" pitchFamily="18" charset="0"/>
              </a:rPr>
              <a:t>Customer churn patterns may evolve over time, so it's essential to continuously monitor model performance and adapt strategies accordingly. Regular retraining of the model with updated data can help maintain its effectiveness in predicting churn.</a:t>
            </a:r>
          </a:p>
          <a:p>
            <a:pPr marL="742950" lvl="1" indent="-285750" algn="l">
              <a:buFont typeface="+mj-lt"/>
              <a:buAutoNum type="arabicPeriod"/>
            </a:pPr>
            <a:endParaRPr lang="en-GB" b="0" i="0" dirty="0">
              <a:solidFill>
                <a:srgbClr val="374151"/>
              </a:solidFill>
              <a:effectLst/>
              <a:latin typeface="Times New Roman" panose="02020603050405020304" pitchFamily="18" charset="0"/>
              <a:cs typeface="Times New Roman" panose="02020603050405020304" pitchFamily="18" charset="0"/>
            </a:endParaRPr>
          </a:p>
          <a:p>
            <a:pPr algn="l"/>
            <a:r>
              <a:rPr lang="en-GB" b="0" i="0" dirty="0">
                <a:solidFill>
                  <a:srgbClr val="374151"/>
                </a:solidFill>
                <a:effectLst/>
                <a:latin typeface="Times New Roman" panose="02020603050405020304" pitchFamily="18" charset="0"/>
                <a:cs typeface="Times New Roman" panose="02020603050405020304" pitchFamily="18" charset="0"/>
              </a:rPr>
              <a:t>In conclusion, the Random Forest Classifier provides a solid foundation for predicting customer churn in </a:t>
            </a:r>
            <a:r>
              <a:rPr lang="en-GB" dirty="0" err="1">
                <a:solidFill>
                  <a:srgbClr val="374151"/>
                </a:solidFill>
                <a:latin typeface="Times New Roman" panose="02020603050405020304" pitchFamily="18" charset="0"/>
                <a:cs typeface="Times New Roman" panose="02020603050405020304" pitchFamily="18" charset="0"/>
              </a:rPr>
              <a:t>C</a:t>
            </a:r>
            <a:r>
              <a:rPr lang="en-GB" b="0" i="0" dirty="0" err="1">
                <a:solidFill>
                  <a:srgbClr val="374151"/>
                </a:solidFill>
                <a:effectLst/>
                <a:latin typeface="Times New Roman" panose="02020603050405020304" pitchFamily="18" charset="0"/>
                <a:cs typeface="Times New Roman" panose="02020603050405020304" pitchFamily="18" charset="0"/>
              </a:rPr>
              <a:t>onnectTel</a:t>
            </a:r>
            <a:r>
              <a:rPr lang="en-GB" dirty="0">
                <a:solidFill>
                  <a:srgbClr val="374151"/>
                </a:solidFill>
                <a:latin typeface="Times New Roman" panose="02020603050405020304" pitchFamily="18" charset="0"/>
                <a:cs typeface="Times New Roman" panose="02020603050405020304" pitchFamily="18" charset="0"/>
              </a:rPr>
              <a:t>.</a:t>
            </a:r>
            <a:r>
              <a:rPr lang="en-GB" b="0" i="0" dirty="0">
                <a:solidFill>
                  <a:srgbClr val="374151"/>
                </a:solidFill>
                <a:effectLst/>
                <a:latin typeface="Times New Roman" panose="02020603050405020304" pitchFamily="18" charset="0"/>
                <a:cs typeface="Times New Roman" panose="02020603050405020304" pitchFamily="18" charset="0"/>
              </a:rPr>
              <a:t> By leveraging the insights from the model and the confusion matrix, </a:t>
            </a:r>
            <a:r>
              <a:rPr lang="en-GB" dirty="0" err="1">
                <a:solidFill>
                  <a:srgbClr val="374151"/>
                </a:solidFill>
                <a:latin typeface="Times New Roman" panose="02020603050405020304" pitchFamily="18" charset="0"/>
                <a:cs typeface="Times New Roman" panose="02020603050405020304" pitchFamily="18" charset="0"/>
              </a:rPr>
              <a:t>C</a:t>
            </a:r>
            <a:r>
              <a:rPr lang="en-GB" b="0" i="0" dirty="0" err="1">
                <a:solidFill>
                  <a:srgbClr val="374151"/>
                </a:solidFill>
                <a:effectLst/>
                <a:latin typeface="Times New Roman" panose="02020603050405020304" pitchFamily="18" charset="0"/>
                <a:cs typeface="Times New Roman" panose="02020603050405020304" pitchFamily="18" charset="0"/>
              </a:rPr>
              <a:t>onnectTel</a:t>
            </a:r>
            <a:r>
              <a:rPr lang="en-GB" b="0" i="0" dirty="0">
                <a:solidFill>
                  <a:srgbClr val="374151"/>
                </a:solidFill>
                <a:effectLst/>
                <a:latin typeface="Times New Roman" panose="02020603050405020304" pitchFamily="18" charset="0"/>
                <a:cs typeface="Times New Roman" panose="02020603050405020304" pitchFamily="18" charset="0"/>
              </a:rPr>
              <a:t> can take proactive measures to retain customers and improve overall customer satisfaction and loyalty.</a:t>
            </a:r>
          </a:p>
        </p:txBody>
      </p:sp>
      <p:pic>
        <p:nvPicPr>
          <p:cNvPr id="3" name="Picture 2" descr="A black background with grey and orange text&#10;&#10;Description automatically generated">
            <a:extLst>
              <a:ext uri="{FF2B5EF4-FFF2-40B4-BE49-F238E27FC236}">
                <a16:creationId xmlns:a16="http://schemas.microsoft.com/office/drawing/2014/main" id="{1F4DAC6B-F4FE-5D4C-B450-B4DE812DC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pic>
        <p:nvPicPr>
          <p:cNvPr id="5" name="Picture 4" descr="A black background with grey and orange text&#10;&#10;Description automatically generated">
            <a:extLst>
              <a:ext uri="{FF2B5EF4-FFF2-40B4-BE49-F238E27FC236}">
                <a16:creationId xmlns:a16="http://schemas.microsoft.com/office/drawing/2014/main" id="{EDA4C8EF-70A4-96D4-32D4-A92D166A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45" y="274875"/>
            <a:ext cx="1814998" cy="575657"/>
          </a:xfrm>
          <a:prstGeom prst="rect">
            <a:avLst/>
          </a:prstGeom>
        </p:spPr>
      </p:pic>
    </p:spTree>
    <p:extLst>
      <p:ext uri="{BB962C8B-B14F-4D97-AF65-F5344CB8AC3E}">
        <p14:creationId xmlns:p14="http://schemas.microsoft.com/office/powerpoint/2010/main" val="66204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grey and orange text&#10;&#10;Description automatically generated">
            <a:extLst>
              <a:ext uri="{FF2B5EF4-FFF2-40B4-BE49-F238E27FC236}">
                <a16:creationId xmlns:a16="http://schemas.microsoft.com/office/drawing/2014/main" id="{752AD276-DF1E-6755-52C4-472B49ADF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
        <p:nvSpPr>
          <p:cNvPr id="7" name="TextBox 6">
            <a:extLst>
              <a:ext uri="{FF2B5EF4-FFF2-40B4-BE49-F238E27FC236}">
                <a16:creationId xmlns:a16="http://schemas.microsoft.com/office/drawing/2014/main" id="{B3A23701-6274-8099-0CD1-325C1528E24A}"/>
              </a:ext>
            </a:extLst>
          </p:cNvPr>
          <p:cNvSpPr txBox="1"/>
          <p:nvPr/>
        </p:nvSpPr>
        <p:spPr>
          <a:xfrm>
            <a:off x="636104" y="848139"/>
            <a:ext cx="10217426" cy="4031873"/>
          </a:xfrm>
          <a:prstGeom prst="rect">
            <a:avLst/>
          </a:prstGeom>
          <a:noFill/>
        </p:spPr>
        <p:txBody>
          <a:bodyPr wrap="square" rtlCol="0">
            <a:spAutoFit/>
          </a:bodyPr>
          <a:lstStyle/>
          <a:p>
            <a:pPr algn="just"/>
            <a:r>
              <a:rPr lang="en-GB" sz="2800" b="1" i="0" dirty="0">
                <a:solidFill>
                  <a:srgbClr val="374151"/>
                </a:solidFill>
                <a:effectLst/>
                <a:latin typeface="Times New Roman" panose="02020603050405020304" pitchFamily="18" charset="0"/>
                <a:cs typeface="Times New Roman" panose="02020603050405020304" pitchFamily="18" charset="0"/>
              </a:rPr>
              <a:t>INTRODUCTION</a:t>
            </a:r>
          </a:p>
          <a:p>
            <a:pPr algn="just"/>
            <a:endParaRPr lang="en-GB" sz="2400" b="0" i="0" dirty="0">
              <a:solidFill>
                <a:srgbClr val="374151"/>
              </a:solidFill>
              <a:effectLst/>
              <a:latin typeface="Times New Roman" panose="02020603050405020304" pitchFamily="18" charset="0"/>
              <a:cs typeface="Times New Roman" panose="02020603050405020304" pitchFamily="18" charset="0"/>
            </a:endParaRPr>
          </a:p>
          <a:p>
            <a:pPr algn="just"/>
            <a:endParaRPr lang="en-GB" sz="2400" dirty="0">
              <a:solidFill>
                <a:srgbClr val="374151"/>
              </a:solidFill>
              <a:latin typeface="Times New Roman" panose="02020603050405020304" pitchFamily="18" charset="0"/>
              <a:cs typeface="Times New Roman" panose="02020603050405020304" pitchFamily="18" charset="0"/>
            </a:endParaRPr>
          </a:p>
          <a:p>
            <a:pPr algn="just"/>
            <a:r>
              <a:rPr lang="en-GB" sz="2000" b="0" i="0" dirty="0" err="1">
                <a:solidFill>
                  <a:srgbClr val="374151"/>
                </a:solidFill>
                <a:effectLst/>
                <a:latin typeface="Times New Roman" panose="02020603050405020304" pitchFamily="18" charset="0"/>
                <a:cs typeface="Times New Roman" panose="02020603050405020304" pitchFamily="18" charset="0"/>
              </a:rPr>
              <a:t>ConnectTel</a:t>
            </a:r>
            <a:r>
              <a:rPr lang="en-GB" sz="2000" b="0" i="0" dirty="0">
                <a:solidFill>
                  <a:srgbClr val="374151"/>
                </a:solidFill>
                <a:effectLst/>
                <a:latin typeface="Times New Roman" panose="02020603050405020304" pitchFamily="18" charset="0"/>
                <a:cs typeface="Times New Roman" panose="02020603050405020304" pitchFamily="18" charset="0"/>
              </a:rPr>
              <a:t> is a prominent telecommunications company known for its innovative and reliable connectivity solutions. With a global presence, it has become a trusted provider of voice, data, and Internet services. The company offers a wide range of telecommunications solutions, including mobile networks, broadband connections, and enterprise solutions, serving both individual and corporate customers. Committed to exceptional customer service and cutting-edge technology, </a:t>
            </a:r>
            <a:r>
              <a:rPr lang="en-GB" sz="2000" b="0" i="0" dirty="0" err="1">
                <a:solidFill>
                  <a:srgbClr val="374151"/>
                </a:solidFill>
                <a:effectLst/>
                <a:latin typeface="Times New Roman" panose="02020603050405020304" pitchFamily="18" charset="0"/>
                <a:cs typeface="Times New Roman" panose="02020603050405020304" pitchFamily="18" charset="0"/>
              </a:rPr>
              <a:t>ConnectTel</a:t>
            </a:r>
            <a:r>
              <a:rPr lang="en-GB" sz="2000" b="0" i="0" dirty="0">
                <a:solidFill>
                  <a:srgbClr val="374151"/>
                </a:solidFill>
                <a:effectLst/>
                <a:latin typeface="Times New Roman" panose="02020603050405020304" pitchFamily="18" charset="0"/>
                <a:cs typeface="Times New Roman" panose="02020603050405020304" pitchFamily="18" charset="0"/>
              </a:rPr>
              <a:t> ensures seamless communication experiences for millions of users worldwide. Through strategic partnerships and a customer-centric approach, the company continues to revolutionize the telecom industry, empowering individuals and businesses to thrive in the digital age.</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07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grey and orange text&#10;&#10;Description automatically generated">
            <a:extLst>
              <a:ext uri="{FF2B5EF4-FFF2-40B4-BE49-F238E27FC236}">
                <a16:creationId xmlns:a16="http://schemas.microsoft.com/office/drawing/2014/main" id="{752AD276-DF1E-6755-52C4-472B49ADF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
        <p:nvSpPr>
          <p:cNvPr id="7" name="TextBox 6">
            <a:extLst>
              <a:ext uri="{FF2B5EF4-FFF2-40B4-BE49-F238E27FC236}">
                <a16:creationId xmlns:a16="http://schemas.microsoft.com/office/drawing/2014/main" id="{B3A23701-6274-8099-0CD1-325C1528E24A}"/>
              </a:ext>
            </a:extLst>
          </p:cNvPr>
          <p:cNvSpPr txBox="1"/>
          <p:nvPr/>
        </p:nvSpPr>
        <p:spPr>
          <a:xfrm>
            <a:off x="636104" y="848139"/>
            <a:ext cx="10933044" cy="3693319"/>
          </a:xfrm>
          <a:prstGeom prst="rect">
            <a:avLst/>
          </a:prstGeom>
          <a:noFill/>
        </p:spPr>
        <p:txBody>
          <a:bodyPr wrap="square" rtlCol="0">
            <a:spAutoFit/>
          </a:bodyPr>
          <a:lstStyle/>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Problem Overview:</a:t>
            </a:r>
            <a:endParaRPr lang="en-GB"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b="0" i="0" dirty="0" err="1">
                <a:solidFill>
                  <a:srgbClr val="374151"/>
                </a:solidFill>
                <a:effectLst/>
                <a:latin typeface="Times New Roman" panose="02020603050405020304" pitchFamily="18" charset="0"/>
                <a:cs typeface="Times New Roman" panose="02020603050405020304" pitchFamily="18" charset="0"/>
              </a:rPr>
              <a:t>ConnectTel</a:t>
            </a:r>
            <a:r>
              <a:rPr lang="en-GB" b="0" i="0" dirty="0">
                <a:solidFill>
                  <a:srgbClr val="374151"/>
                </a:solidFill>
                <a:effectLst/>
                <a:latin typeface="Times New Roman" panose="02020603050405020304" pitchFamily="18" charset="0"/>
                <a:cs typeface="Times New Roman" panose="02020603050405020304" pitchFamily="18" charset="0"/>
              </a:rPr>
              <a:t> Telecom Company is facing a critical challenge of customer churn.</a:t>
            </a:r>
          </a:p>
          <a:p>
            <a:pPr marL="742950" lvl="1" indent="-285750" algn="l">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Customer churn poses a significant threat to business sustainability and growth.</a:t>
            </a: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Current Issues:</a:t>
            </a:r>
            <a:endParaRPr lang="en-GB"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Existing customer retention strategies lack precision and effectiveness.</a:t>
            </a:r>
          </a:p>
          <a:p>
            <a:pPr marL="742950" lvl="1" indent="-285750" algn="l">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Loss of valuable customers to competitors is a consequence of the ineffective strategies.</a:t>
            </a: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Objectives:</a:t>
            </a:r>
            <a:endParaRPr lang="en-GB"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Accurately forecast customer churn using advanced analytics.</a:t>
            </a:r>
          </a:p>
          <a:p>
            <a:pPr marL="742950" lvl="1" indent="-285750" algn="l">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Implement targeted retention initiatives based on the predictions.</a:t>
            </a:r>
          </a:p>
          <a:p>
            <a:pPr algn="l">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Benefits:</a:t>
            </a:r>
            <a:endParaRPr lang="en-GB"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Proactive approach to reduce customer attrition.</a:t>
            </a:r>
          </a:p>
          <a:p>
            <a:pPr marL="742950" lvl="1" indent="-285750" algn="l">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Enhancement of customer loyalty.</a:t>
            </a:r>
          </a:p>
          <a:p>
            <a:pPr marL="742950" lvl="1" indent="-285750" algn="l">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Maintenance of a competitive edge in the dynamic telecommunications industry.</a:t>
            </a:r>
          </a:p>
        </p:txBody>
      </p:sp>
    </p:spTree>
    <p:extLst>
      <p:ext uri="{BB962C8B-B14F-4D97-AF65-F5344CB8AC3E}">
        <p14:creationId xmlns:p14="http://schemas.microsoft.com/office/powerpoint/2010/main" val="237711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5B5F2-B251-986F-7CC7-6428AE1EF89C}"/>
              </a:ext>
            </a:extLst>
          </p:cNvPr>
          <p:cNvSpPr txBox="1"/>
          <p:nvPr/>
        </p:nvSpPr>
        <p:spPr>
          <a:xfrm>
            <a:off x="258417" y="120135"/>
            <a:ext cx="11675165" cy="523220"/>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EXPLORATORY DATA ANALYSIS (EDA)</a:t>
            </a:r>
          </a:p>
        </p:txBody>
      </p:sp>
      <p:sp>
        <p:nvSpPr>
          <p:cNvPr id="3" name="TextBox 2">
            <a:extLst>
              <a:ext uri="{FF2B5EF4-FFF2-40B4-BE49-F238E27FC236}">
                <a16:creationId xmlns:a16="http://schemas.microsoft.com/office/drawing/2014/main" id="{98CFB853-0B74-3434-8828-CC5170756481}"/>
              </a:ext>
            </a:extLst>
          </p:cNvPr>
          <p:cNvSpPr txBox="1"/>
          <p:nvPr/>
        </p:nvSpPr>
        <p:spPr>
          <a:xfrm>
            <a:off x="375139" y="954157"/>
            <a:ext cx="11558443" cy="646331"/>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UNIVARIATE ANALYSIS</a:t>
            </a:r>
          </a:p>
          <a:p>
            <a:endParaRPr lang="en-GB" dirty="0"/>
          </a:p>
        </p:txBody>
      </p:sp>
      <p:pic>
        <p:nvPicPr>
          <p:cNvPr id="5" name="Picture 4">
            <a:extLst>
              <a:ext uri="{FF2B5EF4-FFF2-40B4-BE49-F238E27FC236}">
                <a16:creationId xmlns:a16="http://schemas.microsoft.com/office/drawing/2014/main" id="{2ABC7A3B-C073-3342-FCA3-FBFA596B073D}"/>
              </a:ext>
            </a:extLst>
          </p:cNvPr>
          <p:cNvPicPr>
            <a:picLocks noChangeAspect="1"/>
          </p:cNvPicPr>
          <p:nvPr/>
        </p:nvPicPr>
        <p:blipFill>
          <a:blip r:embed="rId2"/>
          <a:stretch>
            <a:fillRect/>
          </a:stretch>
        </p:blipFill>
        <p:spPr>
          <a:xfrm>
            <a:off x="4557932" y="1420836"/>
            <a:ext cx="7258929" cy="4965895"/>
          </a:xfrm>
          <a:prstGeom prst="rect">
            <a:avLst/>
          </a:prstGeom>
        </p:spPr>
      </p:pic>
      <p:sp>
        <p:nvSpPr>
          <p:cNvPr id="6" name="TextBox 5">
            <a:extLst>
              <a:ext uri="{FF2B5EF4-FFF2-40B4-BE49-F238E27FC236}">
                <a16:creationId xmlns:a16="http://schemas.microsoft.com/office/drawing/2014/main" id="{A81B8451-A236-0844-A54B-01F86494239F}"/>
              </a:ext>
            </a:extLst>
          </p:cNvPr>
          <p:cNvSpPr txBox="1"/>
          <p:nvPr/>
        </p:nvSpPr>
        <p:spPr>
          <a:xfrm>
            <a:off x="375139" y="1420836"/>
            <a:ext cx="3733035" cy="5355312"/>
          </a:xfrm>
          <a:prstGeom prst="rect">
            <a:avLst/>
          </a:prstGeom>
          <a:noFill/>
        </p:spPr>
        <p:txBody>
          <a:bodyPr wrap="square" rtlCol="0">
            <a:spAutoFit/>
          </a:bodyPr>
          <a:lstStyle/>
          <a:p>
            <a:pPr algn="just"/>
            <a:r>
              <a:rPr lang="en-GB" dirty="0">
                <a:solidFill>
                  <a:srgbClr val="374151"/>
                </a:solidFill>
                <a:latin typeface="Times New Roman" panose="02020603050405020304" pitchFamily="18" charset="0"/>
                <a:cs typeface="Times New Roman" panose="02020603050405020304" pitchFamily="18" charset="0"/>
              </a:rPr>
              <a:t>Univariate analysis was done to get the statistical analysis of a single feature at a time without considering its relationship with other features. This helps to provide a detailed understanding of the variables to uncover trends and patterns in the dataset,</a:t>
            </a:r>
          </a:p>
          <a:p>
            <a:pPr algn="just"/>
            <a:r>
              <a:rPr lang="en-GB" dirty="0">
                <a:solidFill>
                  <a:srgbClr val="374151"/>
                </a:solidFill>
                <a:latin typeface="Times New Roman" panose="02020603050405020304" pitchFamily="18" charset="0"/>
                <a:cs typeface="Times New Roman" panose="02020603050405020304" pitchFamily="18" charset="0"/>
              </a:rPr>
              <a:t>A count was of each variables was done, and  gender had a balanced count, customer with partners were lower than those without, customers with dependants were way higher than customers without dependants. More customers make use of Fiber optic internet services when compared to DSL and more of these customers are on month-to-month contract as against one or two years</a:t>
            </a:r>
            <a:r>
              <a:rPr lang="en-GB" dirty="0">
                <a:solidFill>
                  <a:srgbClr val="374151"/>
                </a:solidFill>
                <a:latin typeface="Söhne"/>
              </a:rPr>
              <a:t>.</a:t>
            </a:r>
          </a:p>
        </p:txBody>
      </p:sp>
      <p:pic>
        <p:nvPicPr>
          <p:cNvPr id="7" name="Picture 6" descr="A black background with grey and orange text&#10;&#10;Description automatically generated">
            <a:extLst>
              <a:ext uri="{FF2B5EF4-FFF2-40B4-BE49-F238E27FC236}">
                <a16:creationId xmlns:a16="http://schemas.microsoft.com/office/drawing/2014/main" id="{CDA43783-5E0E-7B7B-4071-24DA91098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218944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58DFF8-FAB3-BE1E-96A1-C5482B07688A}"/>
              </a:ext>
            </a:extLst>
          </p:cNvPr>
          <p:cNvPicPr>
            <a:picLocks noChangeAspect="1"/>
          </p:cNvPicPr>
          <p:nvPr/>
        </p:nvPicPr>
        <p:blipFill>
          <a:blip r:embed="rId2"/>
          <a:stretch>
            <a:fillRect/>
          </a:stretch>
        </p:blipFill>
        <p:spPr>
          <a:xfrm>
            <a:off x="5751444" y="1437758"/>
            <a:ext cx="5855080" cy="4353441"/>
          </a:xfrm>
          <a:prstGeom prst="rect">
            <a:avLst/>
          </a:prstGeom>
        </p:spPr>
      </p:pic>
      <p:sp>
        <p:nvSpPr>
          <p:cNvPr id="5" name="TextBox 4">
            <a:extLst>
              <a:ext uri="{FF2B5EF4-FFF2-40B4-BE49-F238E27FC236}">
                <a16:creationId xmlns:a16="http://schemas.microsoft.com/office/drawing/2014/main" id="{7BA83198-78AE-41C8-62DA-CCD66832FB08}"/>
              </a:ext>
            </a:extLst>
          </p:cNvPr>
          <p:cNvSpPr txBox="1"/>
          <p:nvPr/>
        </p:nvSpPr>
        <p:spPr>
          <a:xfrm>
            <a:off x="331304" y="318052"/>
            <a:ext cx="11065566" cy="369332"/>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                                           BIVARIATE ANALYSIS</a:t>
            </a:r>
          </a:p>
        </p:txBody>
      </p:sp>
      <p:sp>
        <p:nvSpPr>
          <p:cNvPr id="7" name="TextBox 6">
            <a:extLst>
              <a:ext uri="{FF2B5EF4-FFF2-40B4-BE49-F238E27FC236}">
                <a16:creationId xmlns:a16="http://schemas.microsoft.com/office/drawing/2014/main" id="{2C66E3E0-887F-14AB-545F-83F8EC70F9D7}"/>
              </a:ext>
            </a:extLst>
          </p:cNvPr>
          <p:cNvSpPr txBox="1"/>
          <p:nvPr/>
        </p:nvSpPr>
        <p:spPr>
          <a:xfrm>
            <a:off x="258417" y="936822"/>
            <a:ext cx="5605670" cy="6186309"/>
          </a:xfrm>
          <a:prstGeom prst="rect">
            <a:avLst/>
          </a:prstGeom>
          <a:noFill/>
        </p:spPr>
        <p:txBody>
          <a:bodyPr wrap="square" rtlCol="0">
            <a:spAutoFit/>
          </a:bodyPr>
          <a:lstStyle/>
          <a:p>
            <a:pPr algn="just"/>
            <a:r>
              <a:rPr lang="en-GB" dirty="0">
                <a:solidFill>
                  <a:srgbClr val="374151"/>
                </a:solidFill>
                <a:latin typeface="Times New Roman" panose="02020603050405020304" pitchFamily="18" charset="0"/>
                <a:cs typeface="Times New Roman" panose="02020603050405020304" pitchFamily="18" charset="0"/>
              </a:rPr>
              <a:t>Bivariate analysis</a:t>
            </a:r>
            <a:r>
              <a:rPr lang="en-GB" i="0" dirty="0">
                <a:solidFill>
                  <a:srgbClr val="374151"/>
                </a:solidFill>
                <a:effectLst/>
                <a:latin typeface="Times New Roman" panose="02020603050405020304" pitchFamily="18" charset="0"/>
                <a:cs typeface="Times New Roman" panose="02020603050405020304" pitchFamily="18" charset="0"/>
              </a:rPr>
              <a:t> </a:t>
            </a:r>
            <a:r>
              <a:rPr lang="en-GB" b="0" i="0" dirty="0">
                <a:solidFill>
                  <a:srgbClr val="374151"/>
                </a:solidFill>
                <a:effectLst/>
                <a:latin typeface="Times New Roman" panose="02020603050405020304" pitchFamily="18" charset="0"/>
                <a:cs typeface="Times New Roman" panose="02020603050405020304" pitchFamily="18" charset="0"/>
              </a:rPr>
              <a:t>involves the statistical analysis of two variables to determine if there is any relationship, correlation, or association between them. Bivariate analysis explores the connections between two variables to understand their mutual influence.</a:t>
            </a:r>
          </a:p>
          <a:p>
            <a:pPr algn="just"/>
            <a:endParaRPr lang="en-GB" dirty="0">
              <a:solidFill>
                <a:srgbClr val="374151"/>
              </a:solidFill>
              <a:latin typeface="Times New Roman" panose="02020603050405020304" pitchFamily="18" charset="0"/>
              <a:cs typeface="Times New Roman" panose="02020603050405020304" pitchFamily="18" charset="0"/>
            </a:endParaRPr>
          </a:p>
          <a:p>
            <a:pPr algn="just"/>
            <a:r>
              <a:rPr lang="en-GB" b="0" i="0" dirty="0">
                <a:solidFill>
                  <a:srgbClr val="374151"/>
                </a:solidFill>
                <a:effectLst/>
                <a:latin typeface="Times New Roman" panose="02020603050405020304" pitchFamily="18" charset="0"/>
                <a:cs typeface="Times New Roman" panose="02020603050405020304" pitchFamily="18" charset="0"/>
              </a:rPr>
              <a:t>The relationship between the payment method and churn was carried out and it was discovered that in all payment methods, customers that has not cancelled the services had the highest count.</a:t>
            </a: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GB" dirty="0"/>
          </a:p>
        </p:txBody>
      </p:sp>
      <p:pic>
        <p:nvPicPr>
          <p:cNvPr id="8" name="Picture 7" descr="A black background with grey and orange text&#10;&#10;Description automatically generated">
            <a:extLst>
              <a:ext uri="{FF2B5EF4-FFF2-40B4-BE49-F238E27FC236}">
                <a16:creationId xmlns:a16="http://schemas.microsoft.com/office/drawing/2014/main" id="{AD775838-4DD1-FD29-3BE9-771E52F78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31970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E45294-D597-52D2-C2A4-8E13AEC5D09F}"/>
              </a:ext>
            </a:extLst>
          </p:cNvPr>
          <p:cNvPicPr>
            <a:picLocks noChangeAspect="1"/>
          </p:cNvPicPr>
          <p:nvPr/>
        </p:nvPicPr>
        <p:blipFill>
          <a:blip r:embed="rId2"/>
          <a:stretch>
            <a:fillRect/>
          </a:stretch>
        </p:blipFill>
        <p:spPr>
          <a:xfrm>
            <a:off x="4328568" y="1713608"/>
            <a:ext cx="7118252" cy="4839286"/>
          </a:xfrm>
          <a:prstGeom prst="rect">
            <a:avLst/>
          </a:prstGeom>
        </p:spPr>
      </p:pic>
      <p:sp>
        <p:nvSpPr>
          <p:cNvPr id="5" name="TextBox 4">
            <a:extLst>
              <a:ext uri="{FF2B5EF4-FFF2-40B4-BE49-F238E27FC236}">
                <a16:creationId xmlns:a16="http://schemas.microsoft.com/office/drawing/2014/main" id="{61D9D9D3-7C21-ADA0-54B1-A743AF09F5D1}"/>
              </a:ext>
            </a:extLst>
          </p:cNvPr>
          <p:cNvSpPr txBox="1"/>
          <p:nvPr/>
        </p:nvSpPr>
        <p:spPr>
          <a:xfrm rot="10800000" flipV="1">
            <a:off x="251791" y="2495151"/>
            <a:ext cx="3829879" cy="2031325"/>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The relationship between the total charges and monthly charges was done. The chart shows the increase in monthly charges has a significant increase in the total charges of customers that  did not cancel the services.</a:t>
            </a:r>
          </a:p>
        </p:txBody>
      </p:sp>
      <p:sp>
        <p:nvSpPr>
          <p:cNvPr id="6" name="TextBox 5">
            <a:extLst>
              <a:ext uri="{FF2B5EF4-FFF2-40B4-BE49-F238E27FC236}">
                <a16:creationId xmlns:a16="http://schemas.microsoft.com/office/drawing/2014/main" id="{8596EA5E-4F31-17A6-9A50-F25C1A36A788}"/>
              </a:ext>
            </a:extLst>
          </p:cNvPr>
          <p:cNvSpPr txBox="1"/>
          <p:nvPr/>
        </p:nvSpPr>
        <p:spPr>
          <a:xfrm>
            <a:off x="251790" y="371061"/>
            <a:ext cx="11264349" cy="369332"/>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                                                     BIVARIATE ANALYSIS</a:t>
            </a:r>
          </a:p>
        </p:txBody>
      </p:sp>
      <p:pic>
        <p:nvPicPr>
          <p:cNvPr id="7" name="Picture 6" descr="A black background with grey and orange text&#10;&#10;Description automatically generated">
            <a:extLst>
              <a:ext uri="{FF2B5EF4-FFF2-40B4-BE49-F238E27FC236}">
                <a16:creationId xmlns:a16="http://schemas.microsoft.com/office/drawing/2014/main" id="{2C07B5DF-15AA-7EA1-3320-A932C0EF5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26397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2D15F8-E489-09D0-E03B-84A950A5AEA0}"/>
              </a:ext>
            </a:extLst>
          </p:cNvPr>
          <p:cNvPicPr>
            <a:picLocks noChangeAspect="1"/>
          </p:cNvPicPr>
          <p:nvPr/>
        </p:nvPicPr>
        <p:blipFill>
          <a:blip r:embed="rId2"/>
          <a:stretch>
            <a:fillRect/>
          </a:stretch>
        </p:blipFill>
        <p:spPr>
          <a:xfrm>
            <a:off x="4015409" y="988310"/>
            <a:ext cx="6999594" cy="5067933"/>
          </a:xfrm>
          <a:prstGeom prst="rect">
            <a:avLst/>
          </a:prstGeom>
        </p:spPr>
      </p:pic>
      <p:sp>
        <p:nvSpPr>
          <p:cNvPr id="5" name="TextBox 4">
            <a:extLst>
              <a:ext uri="{FF2B5EF4-FFF2-40B4-BE49-F238E27FC236}">
                <a16:creationId xmlns:a16="http://schemas.microsoft.com/office/drawing/2014/main" id="{966967C9-4183-12F0-A955-A239DDD9CC83}"/>
              </a:ext>
            </a:extLst>
          </p:cNvPr>
          <p:cNvSpPr txBox="1"/>
          <p:nvPr/>
        </p:nvSpPr>
        <p:spPr>
          <a:xfrm>
            <a:off x="198783" y="304800"/>
            <a:ext cx="11012556"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                                               MULTIVARIATE ANALYSIS</a:t>
            </a:r>
          </a:p>
        </p:txBody>
      </p:sp>
      <p:sp>
        <p:nvSpPr>
          <p:cNvPr id="6" name="TextBox 5">
            <a:extLst>
              <a:ext uri="{FF2B5EF4-FFF2-40B4-BE49-F238E27FC236}">
                <a16:creationId xmlns:a16="http://schemas.microsoft.com/office/drawing/2014/main" id="{1CDB7ED4-9EB0-E17E-734F-1EB68BBE6873}"/>
              </a:ext>
            </a:extLst>
          </p:cNvPr>
          <p:cNvSpPr txBox="1"/>
          <p:nvPr/>
        </p:nvSpPr>
        <p:spPr>
          <a:xfrm>
            <a:off x="198783" y="1205948"/>
            <a:ext cx="3816626" cy="3139321"/>
          </a:xfrm>
          <a:prstGeom prst="rect">
            <a:avLst/>
          </a:prstGeom>
          <a:noFill/>
        </p:spPr>
        <p:txBody>
          <a:bodyPr wrap="square" rtlCol="0">
            <a:spAutoFit/>
          </a:bodyPr>
          <a:lstStyle/>
          <a:p>
            <a:pPr algn="just"/>
            <a:r>
              <a:rPr lang="en-GB" dirty="0">
                <a:solidFill>
                  <a:srgbClr val="374151"/>
                </a:solidFill>
                <a:latin typeface="Times New Roman" panose="02020603050405020304" pitchFamily="18" charset="0"/>
                <a:cs typeface="Times New Roman" panose="02020603050405020304" pitchFamily="18" charset="0"/>
              </a:rPr>
              <a:t>Multivariate analysis</a:t>
            </a:r>
            <a:r>
              <a:rPr lang="en-GB" i="0" dirty="0">
                <a:solidFill>
                  <a:srgbClr val="374151"/>
                </a:solidFill>
                <a:effectLst/>
                <a:latin typeface="Times New Roman" panose="02020603050405020304" pitchFamily="18" charset="0"/>
                <a:cs typeface="Times New Roman" panose="02020603050405020304" pitchFamily="18" charset="0"/>
              </a:rPr>
              <a:t> </a:t>
            </a:r>
            <a:r>
              <a:rPr lang="en-GB" b="0" i="0" dirty="0">
                <a:solidFill>
                  <a:srgbClr val="374151"/>
                </a:solidFill>
                <a:effectLst/>
                <a:latin typeface="Times New Roman" panose="02020603050405020304" pitchFamily="18" charset="0"/>
                <a:cs typeface="Times New Roman" panose="02020603050405020304" pitchFamily="18" charset="0"/>
              </a:rPr>
              <a:t>involves the simultaneous examination and analysis of three or more variables to understand the relationships, patterns, and interactions among them. </a:t>
            </a:r>
          </a:p>
          <a:p>
            <a:pPr algn="just"/>
            <a:r>
              <a:rPr lang="en-GB" dirty="0">
                <a:solidFill>
                  <a:srgbClr val="374151"/>
                </a:solidFill>
                <a:latin typeface="Times New Roman" panose="02020603050405020304" pitchFamily="18" charset="0"/>
                <a:cs typeface="Times New Roman" panose="02020603050405020304" pitchFamily="18" charset="0"/>
              </a:rPr>
              <a:t>Monthly charges and total charges are positively correlated to multiple lines, device protection and contract have negative correlation to churn, and all other variables are perfectively correlated to each other.</a:t>
            </a:r>
            <a:endParaRPr lang="en-GB" dirty="0">
              <a:latin typeface="Times New Roman" panose="02020603050405020304" pitchFamily="18" charset="0"/>
              <a:cs typeface="Times New Roman" panose="02020603050405020304" pitchFamily="18" charset="0"/>
            </a:endParaRPr>
          </a:p>
        </p:txBody>
      </p:sp>
      <p:pic>
        <p:nvPicPr>
          <p:cNvPr id="7" name="Picture 6" descr="A black background with grey and orange text&#10;&#10;Description automatically generated">
            <a:extLst>
              <a:ext uri="{FF2B5EF4-FFF2-40B4-BE49-F238E27FC236}">
                <a16:creationId xmlns:a16="http://schemas.microsoft.com/office/drawing/2014/main" id="{B488E273-7D11-8BD3-6BBF-97DDEB276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241300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1707B-E9C0-870C-63A3-9BD6AF985274}"/>
              </a:ext>
            </a:extLst>
          </p:cNvPr>
          <p:cNvSpPr txBox="1"/>
          <p:nvPr/>
        </p:nvSpPr>
        <p:spPr>
          <a:xfrm>
            <a:off x="182880" y="309489"/>
            <a:ext cx="11887200" cy="369332"/>
          </a:xfrm>
          <a:prstGeom prst="rect">
            <a:avLst/>
          </a:prstGeom>
          <a:noFill/>
        </p:spPr>
        <p:txBody>
          <a:bodyPr wrap="square" rtlCol="0">
            <a:spAutoFit/>
          </a:bodyPr>
          <a:lstStyle/>
          <a:p>
            <a:r>
              <a:rPr lang="en-GB" b="1">
                <a:latin typeface="Times New Roman" panose="02020603050405020304" pitchFamily="18" charset="0"/>
                <a:cs typeface="Times New Roman" panose="02020603050405020304" pitchFamily="18" charset="0"/>
              </a:rPr>
              <a:t>                                             DATA PREPROCESSING</a:t>
            </a:r>
            <a:endParaRPr lang="en-GB"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767933B-05A8-CF59-9732-1BBBFBEE2C21}"/>
              </a:ext>
            </a:extLst>
          </p:cNvPr>
          <p:cNvSpPr txBox="1"/>
          <p:nvPr/>
        </p:nvSpPr>
        <p:spPr>
          <a:xfrm>
            <a:off x="182880" y="1195754"/>
            <a:ext cx="11887200" cy="1200329"/>
          </a:xfrm>
          <a:prstGeom prst="rect">
            <a:avLst/>
          </a:prstGeom>
          <a:noFill/>
        </p:spPr>
        <p:txBody>
          <a:bodyPr wrap="square" rtlCol="0">
            <a:spAutoFit/>
          </a:bodyPr>
          <a:lstStyle/>
          <a:p>
            <a:pPr marL="285750" indent="-285750">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Label encoder was used to convert the categorical variables into numerical variables.</a:t>
            </a:r>
          </a:p>
          <a:p>
            <a:pPr marL="285750" indent="-285750">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The target variable ‘Churn’ was </a:t>
            </a:r>
            <a:r>
              <a:rPr lang="en-GB" dirty="0" err="1">
                <a:latin typeface="Times New Roman" panose="02020603050405020304" pitchFamily="18" charset="0"/>
                <a:cs typeface="Times New Roman" panose="02020603050405020304" pitchFamily="18" charset="0"/>
              </a:rPr>
              <a:t>inbalanced</a:t>
            </a:r>
            <a:r>
              <a:rPr lang="en-GB" dirty="0">
                <a:latin typeface="Times New Roman" panose="02020603050405020304" pitchFamily="18" charset="0"/>
                <a:cs typeface="Times New Roman" panose="02020603050405020304" pitchFamily="18" charset="0"/>
              </a:rPr>
              <a:t>, hence, oversampling technique of resampling was deployed.</a:t>
            </a:r>
          </a:p>
          <a:p>
            <a:pPr marL="285750" indent="-285750">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Some independent variables were removed, and the target variable was separated from the dataset.</a:t>
            </a:r>
          </a:p>
          <a:p>
            <a:pPr marL="285750" indent="-285750">
              <a:buFont typeface="Wingdings" panose="05000000000000000000" pitchFamily="2" charset="2"/>
              <a:buChar char="q"/>
            </a:pPr>
            <a:r>
              <a:rPr lang="en-GB" dirty="0" err="1">
                <a:latin typeface="Times New Roman" panose="02020603050405020304" pitchFamily="18" charset="0"/>
                <a:cs typeface="Times New Roman" panose="02020603050405020304" pitchFamily="18" charset="0"/>
              </a:rPr>
              <a:t>MinMaxScaler</a:t>
            </a:r>
            <a:r>
              <a:rPr lang="en-GB" dirty="0">
                <a:latin typeface="Times New Roman" panose="02020603050405020304" pitchFamily="18" charset="0"/>
                <a:cs typeface="Times New Roman" panose="02020603050405020304" pitchFamily="18" charset="0"/>
              </a:rPr>
              <a:t> was used in scaling the dataset.</a:t>
            </a:r>
          </a:p>
        </p:txBody>
      </p:sp>
      <p:pic>
        <p:nvPicPr>
          <p:cNvPr id="4" name="Picture 3" descr="A black background with grey and orange text&#10;&#10;Description automatically generated">
            <a:extLst>
              <a:ext uri="{FF2B5EF4-FFF2-40B4-BE49-F238E27FC236}">
                <a16:creationId xmlns:a16="http://schemas.microsoft.com/office/drawing/2014/main" id="{63AC30F2-7E0C-52A3-CC2E-ACA7FDE8B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232425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647A9-0FC5-FE24-DA9D-0CCBF41A97D1}"/>
              </a:ext>
            </a:extLst>
          </p:cNvPr>
          <p:cNvSpPr txBox="1"/>
          <p:nvPr/>
        </p:nvSpPr>
        <p:spPr>
          <a:xfrm>
            <a:off x="569843" y="397565"/>
            <a:ext cx="9846366"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                                                 MODEL BUILDING AND EVALUATION</a:t>
            </a:r>
          </a:p>
        </p:txBody>
      </p:sp>
      <p:sp>
        <p:nvSpPr>
          <p:cNvPr id="3" name="TextBox 2">
            <a:extLst>
              <a:ext uri="{FF2B5EF4-FFF2-40B4-BE49-F238E27FC236}">
                <a16:creationId xmlns:a16="http://schemas.microsoft.com/office/drawing/2014/main" id="{C0A4E961-D9AC-8B1D-612B-C0BF45988F00}"/>
              </a:ext>
            </a:extLst>
          </p:cNvPr>
          <p:cNvSpPr txBox="1"/>
          <p:nvPr/>
        </p:nvSpPr>
        <p:spPr>
          <a:xfrm>
            <a:off x="940903" y="1364974"/>
            <a:ext cx="9846365" cy="2862322"/>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The dataset was </a:t>
            </a:r>
            <a:r>
              <a:rPr lang="en-GB" dirty="0" err="1">
                <a:latin typeface="Times New Roman" panose="02020603050405020304" pitchFamily="18" charset="0"/>
                <a:cs typeface="Times New Roman" panose="02020603050405020304" pitchFamily="18" charset="0"/>
              </a:rPr>
              <a:t>spilted</a:t>
            </a:r>
            <a:r>
              <a:rPr lang="en-GB" dirty="0">
                <a:latin typeface="Times New Roman" panose="02020603050405020304" pitchFamily="18" charset="0"/>
                <a:cs typeface="Times New Roman" panose="02020603050405020304" pitchFamily="18" charset="0"/>
              </a:rPr>
              <a:t> into 70% Train and 30% Test.</a:t>
            </a:r>
          </a:p>
          <a:p>
            <a:pPr algn="just"/>
            <a:r>
              <a:rPr lang="en-GB" dirty="0">
                <a:latin typeface="Times New Roman" panose="02020603050405020304" pitchFamily="18" charset="0"/>
                <a:cs typeface="Times New Roman" panose="02020603050405020304" pitchFamily="18" charset="0"/>
              </a:rPr>
              <a:t>The model used were;</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Logistic Regression with an accuracy of 76%</a:t>
            </a:r>
          </a:p>
          <a:p>
            <a:pPr marL="285750" indent="-285750" algn="just">
              <a:buFont typeface="Arial" panose="020B0604020202020204" pitchFamily="34" charset="0"/>
              <a:buChar char="•"/>
            </a:pPr>
            <a:r>
              <a:rPr lang="en-GB" dirty="0" err="1">
                <a:latin typeface="Times New Roman" panose="02020603050405020304" pitchFamily="18" charset="0"/>
                <a:cs typeface="Times New Roman" panose="02020603050405020304" pitchFamily="18" charset="0"/>
              </a:rPr>
              <a:t>DecisionTreeClassifier</a:t>
            </a:r>
            <a:r>
              <a:rPr lang="en-GB" dirty="0">
                <a:latin typeface="Times New Roman" panose="02020603050405020304" pitchFamily="18" charset="0"/>
                <a:cs typeface="Times New Roman" panose="02020603050405020304" pitchFamily="18" charset="0"/>
              </a:rPr>
              <a:t> with an accuracy of 85%</a:t>
            </a:r>
          </a:p>
          <a:p>
            <a:pPr marL="285750" indent="-285750" algn="just">
              <a:buFont typeface="Arial" panose="020B0604020202020204" pitchFamily="34" charset="0"/>
              <a:buChar char="•"/>
            </a:pPr>
            <a:r>
              <a:rPr lang="en-GB" dirty="0" err="1">
                <a:latin typeface="Times New Roman" panose="02020603050405020304" pitchFamily="18" charset="0"/>
                <a:cs typeface="Times New Roman" panose="02020603050405020304" pitchFamily="18" charset="0"/>
              </a:rPr>
              <a:t>RandomForestClassifier</a:t>
            </a:r>
            <a:r>
              <a:rPr lang="en-GB" dirty="0">
                <a:latin typeface="Times New Roman" panose="02020603050405020304" pitchFamily="18" charset="0"/>
                <a:cs typeface="Times New Roman" panose="02020603050405020304" pitchFamily="18" charset="0"/>
              </a:rPr>
              <a:t>. with an accuracy of  89%</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Accuracy is a commonly used metric to evaluate the overall performance of a classification model. A model with high Accuracy  means that the proportion of correctly predicted instances (or observations) among all the instances is high. </a:t>
            </a:r>
          </a:p>
          <a:p>
            <a:endParaRPr lang="en-GB" dirty="0"/>
          </a:p>
        </p:txBody>
      </p:sp>
      <p:pic>
        <p:nvPicPr>
          <p:cNvPr id="4" name="Picture 3" descr="A black background with grey and orange text&#10;&#10;Description automatically generated">
            <a:extLst>
              <a:ext uri="{FF2B5EF4-FFF2-40B4-BE49-F238E27FC236}">
                <a16:creationId xmlns:a16="http://schemas.microsoft.com/office/drawing/2014/main" id="{348978E4-D7AF-C17D-E187-87ED6957A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45" y="122475"/>
            <a:ext cx="1814998" cy="575657"/>
          </a:xfrm>
          <a:prstGeom prst="rect">
            <a:avLst/>
          </a:prstGeom>
        </p:spPr>
      </p:pic>
    </p:spTree>
    <p:extLst>
      <p:ext uri="{BB962C8B-B14F-4D97-AF65-F5344CB8AC3E}">
        <p14:creationId xmlns:p14="http://schemas.microsoft.com/office/powerpoint/2010/main" val="3550617325"/>
      </p:ext>
    </p:extLst>
  </p:cSld>
  <p:clrMapOvr>
    <a:masterClrMapping/>
  </p:clrMapOvr>
</p:sld>
</file>

<file path=ppt/theme/theme1.xml><?xml version="1.0" encoding="utf-8"?>
<a:theme xmlns:a="http://schemas.openxmlformats.org/drawingml/2006/main" name="Citation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
  <TotalTime>11164</TotalTime>
  <Words>1358</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Grandview</vt:lpstr>
      <vt:lpstr>Grandview Display</vt:lpstr>
      <vt:lpstr>Söhne</vt:lpstr>
      <vt:lpstr>Times New Roman</vt:lpstr>
      <vt:lpstr>Wingdings</vt:lpstr>
      <vt:lpstr>CitationVTI</vt:lpstr>
      <vt:lpstr>CONNECTTEL 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CONNECTTEL CUSTOMER                   CHURN PREDICTION</dc:title>
  <dc:creator>Oluwakemi Shojupe</dc:creator>
  <cp:lastModifiedBy>Oluwakemi Shojupe</cp:lastModifiedBy>
  <cp:revision>6</cp:revision>
  <dcterms:created xsi:type="dcterms:W3CDTF">2024-01-29T19:49:23Z</dcterms:created>
  <dcterms:modified xsi:type="dcterms:W3CDTF">2024-02-06T13:54:00Z</dcterms:modified>
</cp:coreProperties>
</file>