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>
      <p:cViewPr varScale="1">
        <p:scale>
          <a:sx n="119" d="100"/>
          <a:sy n="11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views/rogers_assess_sample/Dashboard1?:language=en-US&amp;publish=yes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238-2E64-B36E-BE6F-9347EBB1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Discount Compliance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2887-F0AA-D8EF-3226-364389095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Olumide </a:t>
            </a:r>
            <a:r>
              <a:rPr lang="en-US" dirty="0" err="1"/>
              <a:t>Afolami</a:t>
            </a:r>
            <a:endParaRPr lang="en-US" dirty="0"/>
          </a:p>
          <a:p>
            <a:r>
              <a:rPr lang="en-US" dirty="0"/>
              <a:t>For: Rogers 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1576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1046-ECAA-3A26-F3A8-D8DD9D11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Profiling: Data Characteristics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493A-B71E-FA81-26BF-3DB8154F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9429"/>
            <a:ext cx="9945584" cy="3907971"/>
          </a:xfrm>
        </p:spPr>
        <p:txBody>
          <a:bodyPr>
            <a:normAutofit/>
          </a:bodyPr>
          <a:lstStyle/>
          <a:p>
            <a:r>
              <a:rPr lang="en-US" dirty="0"/>
              <a:t>The dataset for this analysis comprises of 3,012 unique orders from 2,223 accounts</a:t>
            </a:r>
          </a:p>
          <a:p>
            <a:pPr lvl="1"/>
            <a:r>
              <a:rPr lang="en-CA" dirty="0"/>
              <a:t>Number of Compliant Orders: 1,865</a:t>
            </a:r>
          </a:p>
          <a:p>
            <a:pPr lvl="1"/>
            <a:r>
              <a:rPr lang="en-CA" dirty="0"/>
              <a:t>Number of Non-Compliant Orders: 1,147</a:t>
            </a:r>
          </a:p>
          <a:p>
            <a:pPr lvl="1"/>
            <a:r>
              <a:rPr lang="en-CA" dirty="0"/>
              <a:t>Number of Accounts With Compliant Orders: 1,523</a:t>
            </a:r>
          </a:p>
          <a:p>
            <a:pPr lvl="1"/>
            <a:r>
              <a:rPr lang="en-CA" dirty="0"/>
              <a:t>Number of Accounts With Compliant Orders: 994</a:t>
            </a:r>
            <a:endParaRPr lang="en-US" dirty="0"/>
          </a:p>
          <a:p>
            <a:r>
              <a:rPr lang="en-US" dirty="0"/>
              <a:t>Overall Discount Compliance Rate: 61.9%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2966C-F380-512E-A2CA-16D34A72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1975"/>
            <a:ext cx="6350495" cy="23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C8A1-82B8-6448-D34F-25FF5D00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Insights: Compliance by Province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193B-9C18-1CFD-86CF-F0EE5421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822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month of </a:t>
            </a:r>
            <a:r>
              <a:rPr lang="en-US" b="1" i="1" dirty="0"/>
              <a:t>December 2023</a:t>
            </a:r>
            <a:r>
              <a:rPr lang="en-US" dirty="0"/>
              <a:t>, we can observe the following variances in provincial Orders:</a:t>
            </a:r>
          </a:p>
          <a:p>
            <a:pPr lvl="1"/>
            <a:r>
              <a:rPr lang="en-US" b="1" dirty="0"/>
              <a:t>New Brunswick </a:t>
            </a:r>
            <a:r>
              <a:rPr lang="en-US" dirty="0"/>
              <a:t>has the highest discount compliance rate at </a:t>
            </a:r>
            <a:r>
              <a:rPr lang="en-US" b="1" dirty="0"/>
              <a:t>74.4%</a:t>
            </a:r>
            <a:r>
              <a:rPr lang="en-US" dirty="0"/>
              <a:t> across 250 orders, generated from 241 unique customer accounts.</a:t>
            </a:r>
          </a:p>
          <a:p>
            <a:pPr lvl="1"/>
            <a:r>
              <a:rPr lang="en-US" dirty="0"/>
              <a:t>Expectedly, we received the most orders from </a:t>
            </a:r>
            <a:r>
              <a:rPr lang="en-US" b="1" dirty="0"/>
              <a:t>Ontario</a:t>
            </a:r>
            <a:r>
              <a:rPr lang="en-US" dirty="0"/>
              <a:t>, totaling 2,718 unique orders across 2,055 customer accounts, with a compliance rate of </a:t>
            </a:r>
            <a:r>
              <a:rPr lang="en-US" b="1" dirty="0"/>
              <a:t>61.3% </a:t>
            </a:r>
          </a:p>
          <a:p>
            <a:pPr lvl="1"/>
            <a:r>
              <a:rPr lang="en-US" dirty="0"/>
              <a:t>We received the fewest orders from </a:t>
            </a:r>
            <a:r>
              <a:rPr lang="en-US" b="1" dirty="0"/>
              <a:t>Newfoundland and Labrador</a:t>
            </a:r>
            <a:r>
              <a:rPr lang="en-US" dirty="0"/>
              <a:t>, with 44 total orders across 44 customer accounts, and a discount compliance rate low of </a:t>
            </a:r>
            <a:r>
              <a:rPr lang="en-US" b="1" dirty="0"/>
              <a:t>27.3%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459DF1-E611-A168-CE4F-476AC0C9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2273"/>
              </p:ext>
            </p:extLst>
          </p:nvPr>
        </p:nvGraphicFramePr>
        <p:xfrm>
          <a:off x="1683328" y="4348596"/>
          <a:ext cx="8825344" cy="2161308"/>
        </p:xfrm>
        <a:graphic>
          <a:graphicData uri="http://schemas.openxmlformats.org/drawingml/2006/table">
            <a:tbl>
              <a:tblPr/>
              <a:tblGrid>
                <a:gridCol w="2206336">
                  <a:extLst>
                    <a:ext uri="{9D8B030D-6E8A-4147-A177-3AD203B41FA5}">
                      <a16:colId xmlns:a16="http://schemas.microsoft.com/office/drawing/2014/main" val="41431306"/>
                    </a:ext>
                  </a:extLst>
                </a:gridCol>
                <a:gridCol w="2206336">
                  <a:extLst>
                    <a:ext uri="{9D8B030D-6E8A-4147-A177-3AD203B41FA5}">
                      <a16:colId xmlns:a16="http://schemas.microsoft.com/office/drawing/2014/main" val="2859383429"/>
                    </a:ext>
                  </a:extLst>
                </a:gridCol>
                <a:gridCol w="2206336">
                  <a:extLst>
                    <a:ext uri="{9D8B030D-6E8A-4147-A177-3AD203B41FA5}">
                      <a16:colId xmlns:a16="http://schemas.microsoft.com/office/drawing/2014/main" val="2340293236"/>
                    </a:ext>
                  </a:extLst>
                </a:gridCol>
                <a:gridCol w="2206336">
                  <a:extLst>
                    <a:ext uri="{9D8B030D-6E8A-4147-A177-3AD203B41FA5}">
                      <a16:colId xmlns:a16="http://schemas.microsoft.com/office/drawing/2014/main" val="2995377928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SERVICE_PROVINCE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UNIQUE 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COMPLIANCE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48106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37470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520151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11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E61-56B1-7428-02EC-1B973F4B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Summary By Province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5035B8-D64E-E400-7C8C-FC387CAA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44320"/>
            <a:ext cx="9757443" cy="4429760"/>
          </a:xfrm>
        </p:spPr>
      </p:pic>
    </p:spTree>
    <p:extLst>
      <p:ext uri="{BB962C8B-B14F-4D97-AF65-F5344CB8AC3E}">
        <p14:creationId xmlns:p14="http://schemas.microsoft.com/office/powerpoint/2010/main" val="401222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8CE5-61AD-0B25-FCD3-8761A3F0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Insights: Compliance by Discount Code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C849-5D80-9796-0847-B4A0C388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491"/>
            <a:ext cx="10448928" cy="264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suggests that certain codes, such as </a:t>
            </a:r>
            <a:r>
              <a:rPr lang="en-US" b="1" i="1" dirty="0"/>
              <a:t>ZAK</a:t>
            </a:r>
            <a:r>
              <a:rPr lang="en-US" dirty="0"/>
              <a:t> and </a:t>
            </a:r>
            <a:r>
              <a:rPr lang="en-US" b="1" i="1" dirty="0"/>
              <a:t>EKK</a:t>
            </a:r>
            <a:r>
              <a:rPr lang="en-US" dirty="0"/>
              <a:t> are offered across different provinces, while codes </a:t>
            </a:r>
            <a:r>
              <a:rPr lang="en-US" b="1" i="1" dirty="0"/>
              <a:t>FQK, PQS</a:t>
            </a:r>
            <a:r>
              <a:rPr lang="en-US" dirty="0"/>
              <a:t>, and </a:t>
            </a:r>
            <a:r>
              <a:rPr lang="en-US" b="1" i="1" dirty="0"/>
              <a:t>LDK</a:t>
            </a:r>
            <a:r>
              <a:rPr lang="en-US" dirty="0"/>
              <a:t> were only offered in Ontario. </a:t>
            </a:r>
          </a:p>
          <a:p>
            <a:pPr lvl="1"/>
            <a:r>
              <a:rPr lang="en-US" dirty="0"/>
              <a:t>Discount code </a:t>
            </a:r>
            <a:r>
              <a:rPr lang="en-US" b="1" i="0" dirty="0"/>
              <a:t>FQK</a:t>
            </a:r>
            <a:r>
              <a:rPr lang="en-US" dirty="0"/>
              <a:t> saw relatively high usage, given the higher discount rate, but also reported the highest cases of non-compliance, indicating potential misuse or misapplication</a:t>
            </a:r>
          </a:p>
          <a:p>
            <a:pPr lvl="1"/>
            <a:r>
              <a:rPr lang="en-US" dirty="0"/>
              <a:t>Discount code </a:t>
            </a:r>
            <a:r>
              <a:rPr lang="en-US" b="1" i="0" dirty="0"/>
              <a:t>ZAK</a:t>
            </a:r>
            <a:r>
              <a:rPr lang="en-US" dirty="0"/>
              <a:t> and </a:t>
            </a:r>
            <a:r>
              <a:rPr lang="en-US" b="1" i="0" dirty="0"/>
              <a:t>PQS</a:t>
            </a:r>
            <a:r>
              <a:rPr lang="en-US" dirty="0"/>
              <a:t> had 0% compliance rates across 259 orders in </a:t>
            </a:r>
            <a:r>
              <a:rPr lang="en-US" b="1" dirty="0"/>
              <a:t>Ontario</a:t>
            </a:r>
            <a:r>
              <a:rPr lang="en-US" dirty="0"/>
              <a:t>, hinting at misuse or misapplication. </a:t>
            </a:r>
            <a:r>
              <a:rPr lang="en-US" b="1" i="0" dirty="0"/>
              <a:t>ZAK</a:t>
            </a:r>
            <a:r>
              <a:rPr lang="en-US" dirty="0"/>
              <a:t> also posted low compliance (24%) in Newfoundland, although this is in keeping with the 27% compliance observed across the province 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2E9BA8-D967-9BB1-5943-CD5264679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14712"/>
              </p:ext>
            </p:extLst>
          </p:nvPr>
        </p:nvGraphicFramePr>
        <p:xfrm>
          <a:off x="1481136" y="4482731"/>
          <a:ext cx="9847264" cy="1577709"/>
        </p:xfrm>
        <a:graphic>
          <a:graphicData uri="http://schemas.openxmlformats.org/drawingml/2006/table">
            <a:tbl>
              <a:tblPr/>
              <a:tblGrid>
                <a:gridCol w="1409701">
                  <a:extLst>
                    <a:ext uri="{9D8B030D-6E8A-4147-A177-3AD203B41FA5}">
                      <a16:colId xmlns:a16="http://schemas.microsoft.com/office/drawing/2014/main" val="3792515826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471067209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629531355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3529776155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1282336788"/>
                    </a:ext>
                  </a:extLst>
                </a:gridCol>
                <a:gridCol w="1408113">
                  <a:extLst>
                    <a:ext uri="{9D8B030D-6E8A-4147-A177-3AD203B41FA5}">
                      <a16:colId xmlns:a16="http://schemas.microsoft.com/office/drawing/2014/main" val="40598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DISCOUNT_CODE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SERVICE_PROVINCE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COMPLIANT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AVG_DISCOUNT_OFFERED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UNIQUE_ORDERS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COMPLIANCE_RATE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0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132434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 BRUNSWICK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99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579659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EKK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 BRUNSWICK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127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30246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FQK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ONTARIO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9.99%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2313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61462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LDK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ONTARIO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8956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EKK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NEWFOUNDLAND AND LABRADOR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73467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NEWFOUNDLAND AND LABRADOR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65758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ZAK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ONTARIO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N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10.00%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232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366228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PQS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ONTARIO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N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10.00%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0%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1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8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AB31-63C3-EB1D-DCD5-1D7BEFA7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Insights: Order Types and Source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A91C-3B3A-1F93-C35C-A2EAA18C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2317"/>
            <a:ext cx="9601200" cy="1890436"/>
          </a:xfrm>
        </p:spPr>
        <p:txBody>
          <a:bodyPr/>
          <a:lstStyle/>
          <a:p>
            <a:r>
              <a:rPr lang="en-US" dirty="0"/>
              <a:t>For the month of December 2023, the most processed </a:t>
            </a:r>
            <a:r>
              <a:rPr lang="en-US" b="1" dirty="0"/>
              <a:t>Order Types </a:t>
            </a:r>
            <a:r>
              <a:rPr lang="en-US" dirty="0"/>
              <a:t>were </a:t>
            </a:r>
            <a:r>
              <a:rPr lang="en-US" b="1" dirty="0"/>
              <a:t>‘PR</a:t>
            </a:r>
            <a:r>
              <a:rPr lang="en-US" dirty="0"/>
              <a:t>’s (presumably Purchase Requests), with a 95.9% (2,891) share of all unique orders</a:t>
            </a:r>
          </a:p>
          <a:p>
            <a:pPr lvl="1"/>
            <a:r>
              <a:rPr lang="en-US" b="1" dirty="0"/>
              <a:t>86%</a:t>
            </a:r>
            <a:r>
              <a:rPr lang="en-US" dirty="0"/>
              <a:t> (2,510 Orders) of these came through the Digital Channels </a:t>
            </a:r>
          </a:p>
          <a:p>
            <a:r>
              <a:rPr lang="en-CA" dirty="0"/>
              <a:t>Overall, there are fewer orders through the "CRM" system, which indicates a need for better integration or promotion of this channel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1EB90-D3A7-02E2-79E6-A4A2C21D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72753"/>
            <a:ext cx="3865575" cy="2946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D3003-B5F0-7EDE-6791-51C77945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75" y="3872753"/>
            <a:ext cx="6822655" cy="12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84DD-5B23-7433-3E96-8169A3B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 Revenue Leakage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C467-504F-8175-F517-D4B3E87A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17059"/>
            <a:ext cx="10582835" cy="4477869"/>
          </a:xfrm>
        </p:spPr>
        <p:txBody>
          <a:bodyPr>
            <a:normAutofit/>
          </a:bodyPr>
          <a:lstStyle/>
          <a:p>
            <a:r>
              <a:rPr lang="en-US" b="1" u="sng" dirty="0"/>
              <a:t>Enhance Discount Management Controls:</a:t>
            </a:r>
            <a:r>
              <a:rPr lang="en-US" dirty="0"/>
              <a:t> T</a:t>
            </a:r>
            <a:r>
              <a:rPr lang="en-CA" dirty="0"/>
              <a:t>ighter controls and validations for discount code usage can ensure they are applied correctly across eligible transactions. This can be done by cross-referencing discount codes with order types and customer eligibility criteria. This eliminates cases in the data where different discount rates are applied to Orders made within the same time period</a:t>
            </a:r>
          </a:p>
          <a:p>
            <a:pPr lvl="1"/>
            <a:r>
              <a:rPr lang="en-CA" dirty="0"/>
              <a:t>This also reduces or eliminates discrepancies with discount_start_dates and discount_end_dates for the same discount codes. </a:t>
            </a:r>
          </a:p>
          <a:p>
            <a:r>
              <a:rPr lang="en-CA" b="1" u="sng" dirty="0"/>
              <a:t>Improve Data Accuracy and Integrity</a:t>
            </a:r>
            <a:r>
              <a:rPr lang="en-CA" u="sng" dirty="0"/>
              <a:t>: </a:t>
            </a:r>
            <a:r>
              <a:rPr lang="en-CA" dirty="0"/>
              <a:t>Regular audits of data inputs, especially around discount application and order processing helps to ensure data integrity. This can help identify discrepancies early and prevent revenue leakage.</a:t>
            </a:r>
          </a:p>
          <a:p>
            <a:r>
              <a:rPr lang="en-CA" b="1" u="sng" dirty="0"/>
              <a:t>Optimize Order Processing Systems</a:t>
            </a:r>
            <a:r>
              <a:rPr lang="en-CA" u="sng" dirty="0"/>
              <a:t>:</a:t>
            </a:r>
            <a:r>
              <a:rPr lang="en-CA" dirty="0"/>
              <a:t> Integrating the "Digital" and "CRM" systems more closely to streamline order processing and improve data consistency. This could also involve automating data entry processes to reduce human error</a:t>
            </a:r>
            <a:endParaRPr lang="en-CA" u="sng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3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FDEA-93CF-DB18-99FC-F1A5AD47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 Revenue Leakage Points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C132-73B9-4495-B754-D039E96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87689"/>
          </a:xfrm>
        </p:spPr>
        <p:txBody>
          <a:bodyPr/>
          <a:lstStyle/>
          <a:p>
            <a:r>
              <a:rPr lang="en-CA" b="1" dirty="0"/>
              <a:t>Develop Targeted Revenue Assurance Dashboards</a:t>
            </a:r>
            <a:r>
              <a:rPr lang="en-CA" dirty="0"/>
              <a:t>: A comprehensive dashboard using tools like Tableau or Power BI can help track key metrics such as compliance rates, discount code usage, and order processing efficiency. This will provide real-time insights and facilitate quick corrective actions. (see attached sample </a:t>
            </a:r>
            <a:r>
              <a:rPr lang="en-CA" dirty="0">
                <a:hlinkClick r:id="rId2"/>
              </a:rPr>
              <a:t>Tableau dashboard</a:t>
            </a:r>
            <a:r>
              <a:rPr lang="en-CA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5362-09EA-813F-A6F7-0C41AB60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60035"/>
            <a:ext cx="9746902" cy="2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261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1264</TotalTime>
  <Words>702</Words>
  <Application>Microsoft Macintosh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Helvetica Neue</vt:lpstr>
      <vt:lpstr>Crop</vt:lpstr>
      <vt:lpstr>Discount Compliance assessment</vt:lpstr>
      <vt:lpstr>Data Profiling: Data Characteristics &amp; Limitations</vt:lpstr>
      <vt:lpstr>Data Insights: Compliance by Province</vt:lpstr>
      <vt:lpstr>Order Summary By Province</vt:lpstr>
      <vt:lpstr>Data Insights: Compliance by Discount Code Usage</vt:lpstr>
      <vt:lpstr>Data Insights: Order Types and Source Systems</vt:lpstr>
      <vt:lpstr>Recommendations: Revenue Leakage Points</vt:lpstr>
      <vt:lpstr>Recommendations: Revenue Leakage Points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DisCount Compliance assessment</dc:title>
  <dc:creator>Microsoft Office User</dc:creator>
  <cp:lastModifiedBy>Microsoft Office User</cp:lastModifiedBy>
  <cp:revision>4</cp:revision>
  <dcterms:created xsi:type="dcterms:W3CDTF">2024-08-30T18:42:30Z</dcterms:created>
  <dcterms:modified xsi:type="dcterms:W3CDTF">2024-09-03T04:12:56Z</dcterms:modified>
</cp:coreProperties>
</file>