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3" r:id="rId7"/>
    <p:sldId id="260" r:id="rId8"/>
    <p:sldId id="264" r:id="rId9"/>
    <p:sldId id="261" r:id="rId10"/>
    <p:sldId id="265" r:id="rId11"/>
    <p:sldId id="269"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0C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umide Olaoye" userId="e1dbb0be734598d6" providerId="LiveId" clId="{2F9C5CAF-4BB3-4AC1-B2ED-14D78A0EC091}"/>
    <pc:docChg chg="modSld">
      <pc:chgData name="Olumide Olaoye" userId="e1dbb0be734598d6" providerId="LiveId" clId="{2F9C5CAF-4BB3-4AC1-B2ED-14D78A0EC091}" dt="2021-10-08T17:38:53.032" v="48" actId="113"/>
      <pc:docMkLst>
        <pc:docMk/>
      </pc:docMkLst>
      <pc:sldChg chg="modSp mod">
        <pc:chgData name="Olumide Olaoye" userId="e1dbb0be734598d6" providerId="LiveId" clId="{2F9C5CAF-4BB3-4AC1-B2ED-14D78A0EC091}" dt="2021-10-08T17:38:53.032" v="48" actId="113"/>
        <pc:sldMkLst>
          <pc:docMk/>
          <pc:sldMk cId="823843764" sldId="256"/>
        </pc:sldMkLst>
        <pc:spChg chg="mod">
          <ac:chgData name="Olumide Olaoye" userId="e1dbb0be734598d6" providerId="LiveId" clId="{2F9C5CAF-4BB3-4AC1-B2ED-14D78A0EC091}" dt="2021-10-08T17:38:53.032" v="48" actId="113"/>
          <ac:spMkLst>
            <pc:docMk/>
            <pc:sldMk cId="823843764" sldId="256"/>
            <ac:spMk id="4" creationId="{EC078746-D727-4B75-A60B-54CBA2D9EB0F}"/>
          </ac:spMkLst>
        </pc:spChg>
      </pc:sldChg>
      <pc:sldChg chg="modSp mod">
        <pc:chgData name="Olumide Olaoye" userId="e1dbb0be734598d6" providerId="LiveId" clId="{2F9C5CAF-4BB3-4AC1-B2ED-14D78A0EC091}" dt="2021-10-08T17:13:39.499" v="2" actId="20577"/>
        <pc:sldMkLst>
          <pc:docMk/>
          <pc:sldMk cId="2315588481" sldId="257"/>
        </pc:sldMkLst>
        <pc:spChg chg="mod">
          <ac:chgData name="Olumide Olaoye" userId="e1dbb0be734598d6" providerId="LiveId" clId="{2F9C5CAF-4BB3-4AC1-B2ED-14D78A0EC091}" dt="2021-10-08T17:13:39.499" v="2" actId="20577"/>
          <ac:spMkLst>
            <pc:docMk/>
            <pc:sldMk cId="2315588481" sldId="257"/>
            <ac:spMk id="2" creationId="{4127BD88-C494-40E7-8EEF-954A2F5D89B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44342E-61AC-4334-BAB5-2FE19B1DE058}"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215312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4342E-61AC-4334-BAB5-2FE19B1DE058}"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15934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4342E-61AC-4334-BAB5-2FE19B1DE058}"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3914030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4342E-61AC-4334-BAB5-2FE19B1DE058}"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135328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4342E-61AC-4334-BAB5-2FE19B1DE058}"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2192345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44342E-61AC-4334-BAB5-2FE19B1DE058}"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161242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44342E-61AC-4334-BAB5-2FE19B1DE058}" type="datetimeFigureOut">
              <a:rPr lang="en-US" smtClean="0"/>
              <a:t>10/8/2021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275255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44342E-61AC-4334-BAB5-2FE19B1DE058}" type="datetimeFigureOut">
              <a:rPr lang="en-US" smtClean="0"/>
              <a:t>10/8/2021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282959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4342E-61AC-4334-BAB5-2FE19B1DE058}" type="datetimeFigureOut">
              <a:rPr lang="en-US" smtClean="0"/>
              <a:t>10/8/2021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278454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44342E-61AC-4334-BAB5-2FE19B1DE058}"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1997891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44342E-61AC-4334-BAB5-2FE19B1DE058}"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49150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4342E-61AC-4334-BAB5-2FE19B1DE058}" type="datetimeFigureOut">
              <a:rPr lang="en-US" smtClean="0"/>
              <a:t>10/8/2021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7654C-FED0-4715-8590-782C283F2B61}" type="slidenum">
              <a:rPr lang="en-US" smtClean="0"/>
              <a:t>‹#›</a:t>
            </a:fld>
            <a:endParaRPr lang="en-US"/>
          </a:p>
        </p:txBody>
      </p:sp>
    </p:spTree>
    <p:extLst>
      <p:ext uri="{BB962C8B-B14F-4D97-AF65-F5344CB8AC3E}">
        <p14:creationId xmlns:p14="http://schemas.microsoft.com/office/powerpoint/2010/main" val="15302091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0C4C"/>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078746-D727-4B75-A60B-54CBA2D9EB0F}"/>
              </a:ext>
            </a:extLst>
          </p:cNvPr>
          <p:cNvSpPr txBox="1"/>
          <p:nvPr/>
        </p:nvSpPr>
        <p:spPr>
          <a:xfrm>
            <a:off x="702365" y="609600"/>
            <a:ext cx="10787270" cy="5755422"/>
          </a:xfrm>
          <a:prstGeom prst="rect">
            <a:avLst/>
          </a:prstGeom>
          <a:noFill/>
        </p:spPr>
        <p:txBody>
          <a:bodyPr wrap="square" rtlCol="0">
            <a:spAutoFit/>
          </a:bodyPr>
          <a:lstStyle/>
          <a:p>
            <a:r>
              <a:rPr lang="en-US" sz="8000" b="1" dirty="0">
                <a:latin typeface="Helvetica Neue"/>
              </a:rPr>
              <a:t>Retail Sales Analytics</a:t>
            </a:r>
          </a:p>
          <a:p>
            <a:endParaRPr lang="en-US" sz="3600" dirty="0">
              <a:latin typeface="Helvetica Neue"/>
            </a:endParaRPr>
          </a:p>
          <a:p>
            <a:r>
              <a:rPr lang="en-US" sz="3600" dirty="0">
                <a:latin typeface="Helvetica Neue"/>
              </a:rPr>
              <a:t>(Global Mart Dataset)</a:t>
            </a:r>
          </a:p>
          <a:p>
            <a:r>
              <a:rPr lang="en-US" sz="3600" dirty="0">
                <a:latin typeface="Helvetica Neue"/>
              </a:rPr>
              <a:t>By:</a:t>
            </a:r>
          </a:p>
          <a:p>
            <a:r>
              <a:rPr lang="en-US" sz="3600" dirty="0">
                <a:latin typeface="Helvetica Neue"/>
              </a:rPr>
              <a:t>Olumide Olaoye</a:t>
            </a:r>
          </a:p>
          <a:p>
            <a:r>
              <a:rPr lang="en-US" sz="3600" b="1" i="1" dirty="0">
                <a:latin typeface="Helvetica Neue"/>
              </a:rPr>
              <a:t>(Data Analyst)</a:t>
            </a:r>
          </a:p>
          <a:p>
            <a:endParaRPr lang="en-US" dirty="0">
              <a:latin typeface="Helvetica Neue"/>
            </a:endParaRPr>
          </a:p>
          <a:p>
            <a:endParaRPr lang="en-US" dirty="0">
              <a:latin typeface="Helvetica Neue"/>
            </a:endParaRPr>
          </a:p>
          <a:p>
            <a:r>
              <a:rPr lang="en-US" sz="3600" dirty="0">
                <a:latin typeface="Helvetica Neue"/>
              </a:rPr>
              <a:t>October 2021</a:t>
            </a:r>
          </a:p>
          <a:p>
            <a:endParaRPr lang="en-US" dirty="0">
              <a:latin typeface="Helvetica Neue"/>
            </a:endParaRPr>
          </a:p>
          <a:p>
            <a:endParaRPr lang="en-US" dirty="0">
              <a:latin typeface="Helvetica Neue"/>
            </a:endParaRPr>
          </a:p>
        </p:txBody>
      </p:sp>
    </p:spTree>
    <p:extLst>
      <p:ext uri="{BB962C8B-B14F-4D97-AF65-F5344CB8AC3E}">
        <p14:creationId xmlns:p14="http://schemas.microsoft.com/office/powerpoint/2010/main" val="823843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445886" y="51816"/>
            <a:ext cx="5650114" cy="865463"/>
          </a:xfrm>
        </p:spPr>
        <p:txBody>
          <a:bodyPr>
            <a:normAutofit fontScale="90000"/>
          </a:bodyPr>
          <a:lstStyle/>
          <a:p>
            <a:r>
              <a:rPr lang="en-US" sz="2400" b="1" dirty="0">
                <a:solidFill>
                  <a:srgbClr val="1D0C4C"/>
                </a:solidFill>
                <a:latin typeface="Helvetica Neue"/>
              </a:rPr>
              <a:t>2.4	Retail Global Mart Sales Forecast</a:t>
            </a:r>
            <a:br>
              <a:rPr lang="en-US" sz="2400" b="1" dirty="0">
                <a:solidFill>
                  <a:srgbClr val="1D0C4C"/>
                </a:solidFill>
                <a:latin typeface="Helvetica Neue"/>
              </a:rPr>
            </a:br>
            <a:endParaRPr lang="en-US" sz="2400" b="1" dirty="0">
              <a:solidFill>
                <a:srgbClr val="1D0C4C"/>
              </a:solidFill>
              <a:latin typeface="Helvetica Neue"/>
            </a:endParaRPr>
          </a:p>
        </p:txBody>
      </p:sp>
      <p:sp>
        <p:nvSpPr>
          <p:cNvPr id="3" name="Rectangle 2">
            <a:extLst>
              <a:ext uri="{FF2B5EF4-FFF2-40B4-BE49-F238E27FC236}">
                <a16:creationId xmlns:a16="http://schemas.microsoft.com/office/drawing/2014/main" id="{4D09D570-2122-4A71-BF73-3D85DE421FD5}"/>
              </a:ext>
            </a:extLst>
          </p:cNvPr>
          <p:cNvSpPr/>
          <p:nvPr/>
        </p:nvSpPr>
        <p:spPr>
          <a:xfrm>
            <a:off x="337625" y="1168357"/>
            <a:ext cx="5091077" cy="5105833"/>
          </a:xfrm>
          <a:prstGeom prst="rect">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0D1B06CF-3708-4633-AA90-DC74D195D43C}"/>
              </a:ext>
            </a:extLst>
          </p:cNvPr>
          <p:cNvSpPr txBox="1"/>
          <p:nvPr/>
        </p:nvSpPr>
        <p:spPr>
          <a:xfrm>
            <a:off x="445886" y="1314131"/>
            <a:ext cx="4982816"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Helvetica Neue"/>
              </a:rPr>
              <a:t>The sales for Global Mart depicts </a:t>
            </a:r>
            <a:r>
              <a:rPr lang="en-US" sz="2000" b="1" dirty="0">
                <a:solidFill>
                  <a:schemeClr val="bg1"/>
                </a:solidFill>
                <a:latin typeface="Helvetica Neue"/>
              </a:rPr>
              <a:t>a general upward trends.</a:t>
            </a:r>
          </a:p>
          <a:p>
            <a:pPr marL="285750" indent="-285750">
              <a:buFont typeface="Arial" panose="020B0604020202020204" pitchFamily="34" charset="0"/>
              <a:buChar char="•"/>
            </a:pPr>
            <a:r>
              <a:rPr lang="en-US" sz="2000" b="0" i="0" dirty="0">
                <a:solidFill>
                  <a:srgbClr val="000000"/>
                </a:solidFill>
                <a:effectLst/>
                <a:latin typeface="Helvetica Neue"/>
              </a:rPr>
              <a:t>There's </a:t>
            </a:r>
            <a:r>
              <a:rPr lang="en-US" sz="2000" b="1" i="0" dirty="0">
                <a:solidFill>
                  <a:srgbClr val="000000"/>
                </a:solidFill>
                <a:effectLst/>
                <a:latin typeface="Helvetica Neue"/>
              </a:rPr>
              <a:t>a general upward trends </a:t>
            </a:r>
            <a:r>
              <a:rPr lang="en-US" sz="2000" b="0" i="0" dirty="0">
                <a:solidFill>
                  <a:srgbClr val="000000"/>
                </a:solidFill>
                <a:effectLst/>
                <a:latin typeface="Helvetica Neue"/>
              </a:rPr>
              <a:t>in sales of Global Mart products across the categories over the period of the years from </a:t>
            </a:r>
            <a:r>
              <a:rPr lang="en-US" sz="2000" b="1" i="0" dirty="0">
                <a:solidFill>
                  <a:srgbClr val="000000"/>
                </a:solidFill>
                <a:effectLst/>
                <a:latin typeface="Helvetica Neue"/>
              </a:rPr>
              <a:t>Jan 2011 </a:t>
            </a:r>
            <a:r>
              <a:rPr lang="en-US" sz="2000" b="0" i="0" dirty="0">
                <a:solidFill>
                  <a:srgbClr val="000000"/>
                </a:solidFill>
                <a:effectLst/>
                <a:latin typeface="Helvetica Neue"/>
              </a:rPr>
              <a:t>towards the </a:t>
            </a:r>
            <a:r>
              <a:rPr lang="en-US" sz="2000" b="1" i="0" dirty="0">
                <a:solidFill>
                  <a:srgbClr val="000000"/>
                </a:solidFill>
                <a:effectLst/>
                <a:latin typeface="Helvetica Neue"/>
              </a:rPr>
              <a:t>end of 2014.</a:t>
            </a:r>
          </a:p>
          <a:p>
            <a:pPr marL="285750" indent="-285750">
              <a:buFont typeface="Arial" panose="020B0604020202020204" pitchFamily="34" charset="0"/>
              <a:buChar char="•"/>
            </a:pPr>
            <a:r>
              <a:rPr lang="en-US" sz="2000" dirty="0">
                <a:solidFill>
                  <a:srgbClr val="000000"/>
                </a:solidFill>
                <a:latin typeface="Helvetica Neue"/>
              </a:rPr>
              <a:t>There are </a:t>
            </a:r>
            <a:r>
              <a:rPr lang="en-US" sz="2000" b="1" i="0" dirty="0">
                <a:solidFill>
                  <a:srgbClr val="000000"/>
                </a:solidFill>
                <a:effectLst/>
                <a:latin typeface="Helvetica Neue"/>
              </a:rPr>
              <a:t>some seasonal upward and downward movements </a:t>
            </a:r>
            <a:r>
              <a:rPr lang="en-US" sz="2000" b="0" i="0" dirty="0">
                <a:solidFill>
                  <a:srgbClr val="000000"/>
                </a:solidFill>
                <a:effectLst/>
                <a:latin typeface="Helvetica Neue"/>
              </a:rPr>
              <a:t>occurring within the period, as indicated in the graph, which means some other factors might lead to low sales at a particular period of times but the sales always picked up and improves on the previous times afterwards. </a:t>
            </a:r>
            <a:endParaRPr lang="en-US" sz="2000" dirty="0">
              <a:solidFill>
                <a:schemeClr val="bg1"/>
              </a:solidFill>
              <a:latin typeface="Helvetica Neue"/>
            </a:endParaRPr>
          </a:p>
        </p:txBody>
      </p:sp>
      <p:pic>
        <p:nvPicPr>
          <p:cNvPr id="3074" name="Picture 2">
            <a:extLst>
              <a:ext uri="{FF2B5EF4-FFF2-40B4-BE49-F238E27FC236}">
                <a16:creationId xmlns:a16="http://schemas.microsoft.com/office/drawing/2014/main" id="{BEC2901B-BC09-43EE-8B1A-FCF63F57E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702" y="834888"/>
            <a:ext cx="6763297" cy="5837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416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EDE42BE-D1A4-45A5-84A0-EE6FFA9CC3B9}"/>
              </a:ext>
            </a:extLst>
          </p:cNvPr>
          <p:cNvSpPr/>
          <p:nvPr/>
        </p:nvSpPr>
        <p:spPr>
          <a:xfrm>
            <a:off x="238277" y="1479238"/>
            <a:ext cx="4601595" cy="3416320"/>
          </a:xfrm>
          <a:prstGeom prst="rect">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238277" y="164157"/>
            <a:ext cx="7618343" cy="878715"/>
          </a:xfrm>
        </p:spPr>
        <p:txBody>
          <a:bodyPr>
            <a:normAutofit/>
          </a:bodyPr>
          <a:lstStyle/>
          <a:p>
            <a:r>
              <a:rPr lang="en-US" sz="2400" b="1" dirty="0">
                <a:solidFill>
                  <a:srgbClr val="1D0C4C"/>
                </a:solidFill>
                <a:latin typeface="Helvetica Neue"/>
              </a:rPr>
              <a:t>2.5	6 Months Sales Forecast for Global Mart</a:t>
            </a:r>
            <a:br>
              <a:rPr lang="en-US" sz="2400" b="1" dirty="0">
                <a:solidFill>
                  <a:srgbClr val="1D0C4C"/>
                </a:solidFill>
                <a:latin typeface="Helvetica Neue"/>
              </a:rPr>
            </a:br>
            <a:endParaRPr lang="en-US" sz="2400" b="1" dirty="0">
              <a:solidFill>
                <a:srgbClr val="1D0C4C"/>
              </a:solidFill>
              <a:latin typeface="Helvetica Neue"/>
            </a:endParaRPr>
          </a:p>
        </p:txBody>
      </p:sp>
      <p:sp>
        <p:nvSpPr>
          <p:cNvPr id="5" name="TextBox 4">
            <a:extLst>
              <a:ext uri="{FF2B5EF4-FFF2-40B4-BE49-F238E27FC236}">
                <a16:creationId xmlns:a16="http://schemas.microsoft.com/office/drawing/2014/main" id="{AC370E93-1190-4B8F-A05D-2A43814453F7}"/>
              </a:ext>
            </a:extLst>
          </p:cNvPr>
          <p:cNvSpPr txBox="1"/>
          <p:nvPr/>
        </p:nvSpPr>
        <p:spPr>
          <a:xfrm>
            <a:off x="238277" y="1720840"/>
            <a:ext cx="4601595" cy="3416320"/>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000000"/>
                </a:solidFill>
                <a:effectLst/>
                <a:latin typeface="Helvetica Neue"/>
              </a:rPr>
              <a:t>The general trend pattern for Global Mart product sales shows an </a:t>
            </a:r>
            <a:r>
              <a:rPr lang="en-US" sz="2400" b="1" i="0" dirty="0">
                <a:solidFill>
                  <a:srgbClr val="000000"/>
                </a:solidFill>
                <a:effectLst/>
                <a:latin typeface="Helvetica Neue"/>
              </a:rPr>
              <a:t>upward trend</a:t>
            </a:r>
            <a:r>
              <a:rPr lang="en-US" sz="2400" b="0" i="0" dirty="0">
                <a:solidFill>
                  <a:srgbClr val="000000"/>
                </a:solidFill>
                <a:effectLst/>
                <a:latin typeface="Helvetica Neue"/>
              </a:rPr>
              <a:t>.</a:t>
            </a:r>
          </a:p>
          <a:p>
            <a:pPr marL="285750" indent="-285750">
              <a:buFont typeface="Arial" panose="020B0604020202020204" pitchFamily="34" charset="0"/>
              <a:buChar char="•"/>
            </a:pPr>
            <a:r>
              <a:rPr lang="en-US" sz="2400" b="0" i="0" dirty="0">
                <a:solidFill>
                  <a:srgbClr val="000000"/>
                </a:solidFill>
                <a:effectLst/>
                <a:latin typeface="Helvetica Neue"/>
              </a:rPr>
              <a:t>There seems to be </a:t>
            </a:r>
            <a:r>
              <a:rPr lang="en-US" sz="2400" b="1" i="0" dirty="0">
                <a:solidFill>
                  <a:srgbClr val="000000"/>
                </a:solidFill>
                <a:effectLst/>
                <a:latin typeface="Helvetica Neue"/>
              </a:rPr>
              <a:t>an upward trend for a period of 6 months forecast </a:t>
            </a:r>
            <a:r>
              <a:rPr lang="en-US" sz="2400" b="0" i="0" dirty="0">
                <a:solidFill>
                  <a:srgbClr val="000000"/>
                </a:solidFill>
                <a:effectLst/>
                <a:latin typeface="Helvetica Neue"/>
              </a:rPr>
              <a:t>and some </a:t>
            </a:r>
            <a:r>
              <a:rPr lang="en-US" sz="2400" b="1" i="0" dirty="0">
                <a:solidFill>
                  <a:srgbClr val="000000"/>
                </a:solidFill>
                <a:effectLst/>
                <a:latin typeface="Helvetica Neue"/>
              </a:rPr>
              <a:t>seasonal components </a:t>
            </a:r>
            <a:r>
              <a:rPr lang="en-US" sz="2400" b="0" i="0" dirty="0">
                <a:solidFill>
                  <a:srgbClr val="000000"/>
                </a:solidFill>
                <a:effectLst/>
                <a:latin typeface="Helvetica Neue"/>
              </a:rPr>
              <a:t>as well within that period.</a:t>
            </a:r>
          </a:p>
          <a:p>
            <a:pPr marL="285750" indent="-285750">
              <a:buFont typeface="Arial" panose="020B0604020202020204" pitchFamily="34" charset="0"/>
              <a:buChar char="•"/>
            </a:pPr>
            <a:endParaRPr lang="en-US" sz="2400" dirty="0">
              <a:solidFill>
                <a:schemeClr val="bg1"/>
              </a:solidFill>
            </a:endParaRPr>
          </a:p>
        </p:txBody>
      </p:sp>
      <p:pic>
        <p:nvPicPr>
          <p:cNvPr id="4098" name="Picture 2">
            <a:extLst>
              <a:ext uri="{FF2B5EF4-FFF2-40B4-BE49-F238E27FC236}">
                <a16:creationId xmlns:a16="http://schemas.microsoft.com/office/drawing/2014/main" id="{2734AC10-ACCF-4892-B944-AA922D9CE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9873" y="835968"/>
            <a:ext cx="7352127" cy="585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99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0C4C"/>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38F838-C7B6-472E-B1EE-3FA5AB831296}"/>
              </a:ext>
            </a:extLst>
          </p:cNvPr>
          <p:cNvSpPr txBox="1"/>
          <p:nvPr/>
        </p:nvSpPr>
        <p:spPr>
          <a:xfrm>
            <a:off x="3835605" y="2785402"/>
            <a:ext cx="5295039" cy="1015663"/>
          </a:xfrm>
          <a:prstGeom prst="rect">
            <a:avLst/>
          </a:prstGeom>
          <a:noFill/>
        </p:spPr>
        <p:txBody>
          <a:bodyPr wrap="none" rtlCol="0">
            <a:spAutoFit/>
          </a:bodyPr>
          <a:lstStyle/>
          <a:p>
            <a:r>
              <a:rPr lang="en-US" sz="6000" b="1" dirty="0">
                <a:latin typeface="Helvetica Neue"/>
              </a:rPr>
              <a:t>3.	Conclusion</a:t>
            </a:r>
          </a:p>
        </p:txBody>
      </p:sp>
    </p:spTree>
    <p:extLst>
      <p:ext uri="{BB962C8B-B14F-4D97-AF65-F5344CB8AC3E}">
        <p14:creationId xmlns:p14="http://schemas.microsoft.com/office/powerpoint/2010/main" val="396047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1272209" y="676621"/>
            <a:ext cx="9144000" cy="1177580"/>
          </a:xfrm>
        </p:spPr>
        <p:txBody>
          <a:bodyPr/>
          <a:lstStyle/>
          <a:p>
            <a:r>
              <a:rPr lang="en-US" b="1" dirty="0">
                <a:solidFill>
                  <a:srgbClr val="1D0C4C"/>
                </a:solidFill>
                <a:latin typeface="Helvetica Neue"/>
              </a:rPr>
              <a:t>Conclusion</a:t>
            </a:r>
          </a:p>
        </p:txBody>
      </p:sp>
      <p:sp>
        <p:nvSpPr>
          <p:cNvPr id="3" name="Subtitle 2">
            <a:extLst>
              <a:ext uri="{FF2B5EF4-FFF2-40B4-BE49-F238E27FC236}">
                <a16:creationId xmlns:a16="http://schemas.microsoft.com/office/drawing/2014/main" id="{DDE5E819-9827-4A5B-B25C-97FF7EC20B6C}"/>
              </a:ext>
            </a:extLst>
          </p:cNvPr>
          <p:cNvSpPr>
            <a:spLocks noGrp="1"/>
          </p:cNvSpPr>
          <p:nvPr>
            <p:ph type="subTitle" idx="1"/>
          </p:nvPr>
        </p:nvSpPr>
        <p:spPr>
          <a:xfrm>
            <a:off x="1524000" y="2453442"/>
            <a:ext cx="9144000" cy="3727937"/>
          </a:xfrm>
        </p:spPr>
        <p:txBody>
          <a:bodyPr>
            <a:normAutofit/>
          </a:bodyPr>
          <a:lstStyle/>
          <a:p>
            <a:r>
              <a:rPr lang="en-US" dirty="0">
                <a:solidFill>
                  <a:schemeClr val="bg1"/>
                </a:solidFill>
                <a:latin typeface="Helvetica Neue"/>
              </a:rPr>
              <a:t>The 6 months Sales Forecast for all the product categories of Global Mart store shows that the volumes of sales in the </a:t>
            </a:r>
            <a:r>
              <a:rPr lang="en-US" b="1" dirty="0">
                <a:solidFill>
                  <a:schemeClr val="bg1"/>
                </a:solidFill>
                <a:latin typeface="Helvetica Neue"/>
              </a:rPr>
              <a:t>second half of the year 2014 (July – December) </a:t>
            </a:r>
            <a:r>
              <a:rPr lang="en-US" dirty="0">
                <a:solidFill>
                  <a:schemeClr val="bg1"/>
                </a:solidFill>
                <a:latin typeface="Helvetica Neue"/>
              </a:rPr>
              <a:t>will be more than the sales recorded in the first half (January – June), irrespective of some seasonal occurrences within the period. It is advised that inventory should be increased around this time. To ensure better turn round time, business processes should be fine tuned for increased profitability across the Markets</a:t>
            </a:r>
          </a:p>
        </p:txBody>
      </p:sp>
    </p:spTree>
    <p:extLst>
      <p:ext uri="{BB962C8B-B14F-4D97-AF65-F5344CB8AC3E}">
        <p14:creationId xmlns:p14="http://schemas.microsoft.com/office/powerpoint/2010/main" val="1520960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D0C4C"/>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38F838-C7B6-472E-B1EE-3FA5AB831296}"/>
              </a:ext>
            </a:extLst>
          </p:cNvPr>
          <p:cNvSpPr txBox="1"/>
          <p:nvPr/>
        </p:nvSpPr>
        <p:spPr>
          <a:xfrm>
            <a:off x="4346290" y="2921168"/>
            <a:ext cx="4030270" cy="1015663"/>
          </a:xfrm>
          <a:prstGeom prst="rect">
            <a:avLst/>
          </a:prstGeom>
          <a:noFill/>
        </p:spPr>
        <p:txBody>
          <a:bodyPr wrap="none" rtlCol="0">
            <a:spAutoFit/>
          </a:bodyPr>
          <a:lstStyle/>
          <a:p>
            <a:r>
              <a:rPr lang="en-US" sz="6000" b="1" dirty="0">
                <a:latin typeface="Helvetica Neue"/>
              </a:rPr>
              <a:t>Thank you</a:t>
            </a:r>
          </a:p>
        </p:txBody>
      </p:sp>
    </p:spTree>
    <p:extLst>
      <p:ext uri="{BB962C8B-B14F-4D97-AF65-F5344CB8AC3E}">
        <p14:creationId xmlns:p14="http://schemas.microsoft.com/office/powerpoint/2010/main" val="79453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136A5B-6719-4D04-BD04-9014CEC4B389}"/>
              </a:ext>
            </a:extLst>
          </p:cNvPr>
          <p:cNvSpPr txBox="1"/>
          <p:nvPr/>
        </p:nvSpPr>
        <p:spPr>
          <a:xfrm>
            <a:off x="1603513" y="371062"/>
            <a:ext cx="9223513" cy="2862322"/>
          </a:xfrm>
          <a:prstGeom prst="rect">
            <a:avLst/>
          </a:prstGeom>
          <a:noFill/>
        </p:spPr>
        <p:txBody>
          <a:bodyPr wrap="square" rtlCol="0">
            <a:spAutoFit/>
          </a:bodyPr>
          <a:lstStyle/>
          <a:p>
            <a:r>
              <a:rPr lang="en-US" sz="6000" b="1" dirty="0">
                <a:solidFill>
                  <a:srgbClr val="1D0C4C"/>
                </a:solidFill>
                <a:latin typeface="Helvetica Neue"/>
              </a:rPr>
              <a:t>Table of Contents</a:t>
            </a:r>
          </a:p>
          <a:p>
            <a:endParaRPr lang="en-US" sz="6000" b="1" dirty="0">
              <a:solidFill>
                <a:srgbClr val="1D0C4C"/>
              </a:solidFill>
              <a:latin typeface="Helvetica Neue"/>
            </a:endParaRPr>
          </a:p>
          <a:p>
            <a:endParaRPr lang="en-US" sz="6000" b="1" dirty="0">
              <a:solidFill>
                <a:srgbClr val="1D0C4C"/>
              </a:solidFill>
              <a:latin typeface="Helvetica Neue"/>
            </a:endParaRPr>
          </a:p>
        </p:txBody>
      </p:sp>
      <p:sp>
        <p:nvSpPr>
          <p:cNvPr id="2" name="TextBox 1">
            <a:extLst>
              <a:ext uri="{FF2B5EF4-FFF2-40B4-BE49-F238E27FC236}">
                <a16:creationId xmlns:a16="http://schemas.microsoft.com/office/drawing/2014/main" id="{4127BD88-C494-40E7-8EEF-954A2F5D89B4}"/>
              </a:ext>
            </a:extLst>
          </p:cNvPr>
          <p:cNvSpPr txBox="1"/>
          <p:nvPr/>
        </p:nvSpPr>
        <p:spPr>
          <a:xfrm>
            <a:off x="1731260" y="1964353"/>
            <a:ext cx="8187241" cy="4893647"/>
          </a:xfrm>
          <a:prstGeom prst="rect">
            <a:avLst/>
          </a:prstGeom>
          <a:noFill/>
        </p:spPr>
        <p:txBody>
          <a:bodyPr wrap="none" rtlCol="0">
            <a:spAutoFit/>
          </a:bodyPr>
          <a:lstStyle/>
          <a:p>
            <a:pPr marL="342900" indent="-342900">
              <a:buAutoNum type="arabicPeriod"/>
            </a:pPr>
            <a:r>
              <a:rPr lang="en-US" sz="2400" dirty="0">
                <a:solidFill>
                  <a:schemeClr val="bg1"/>
                </a:solidFill>
              </a:rPr>
              <a:t>Introduction</a:t>
            </a:r>
          </a:p>
          <a:p>
            <a:pPr marL="285750" indent="-285750">
              <a:buFont typeface="Arial" panose="020B0604020202020204" pitchFamily="34" charset="0"/>
              <a:buChar char="•"/>
            </a:pPr>
            <a:r>
              <a:rPr lang="en-US" sz="2400">
                <a:solidFill>
                  <a:schemeClr val="bg1"/>
                </a:solidFill>
              </a:rPr>
              <a:t>Project Brief</a:t>
            </a: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Objective</a:t>
            </a:r>
          </a:p>
          <a:p>
            <a:pPr marL="285750" indent="-285750">
              <a:buFont typeface="Arial" panose="020B0604020202020204" pitchFamily="34" charset="0"/>
              <a:buChar char="•"/>
            </a:pPr>
            <a:endParaRPr lang="en-US" sz="2400" dirty="0">
              <a:solidFill>
                <a:schemeClr val="bg1"/>
              </a:solidFill>
            </a:endParaRPr>
          </a:p>
          <a:p>
            <a:pPr marL="342900" indent="-342900">
              <a:buAutoNum type="arabicPeriod" startAt="2"/>
            </a:pPr>
            <a:r>
              <a:rPr lang="en-US" sz="2400" dirty="0">
                <a:solidFill>
                  <a:schemeClr val="bg1"/>
                </a:solidFill>
              </a:rPr>
              <a:t>Sales Forecast Profile</a:t>
            </a:r>
          </a:p>
          <a:p>
            <a:pPr marL="285750" indent="-285750">
              <a:buFont typeface="Arial" panose="020B0604020202020204" pitchFamily="34" charset="0"/>
              <a:buChar char="•"/>
            </a:pPr>
            <a:r>
              <a:rPr lang="en-US" sz="2400" dirty="0">
                <a:solidFill>
                  <a:schemeClr val="bg1"/>
                </a:solidFill>
              </a:rPr>
              <a:t>Distribution of Geographical Markets and Customer Segments</a:t>
            </a:r>
          </a:p>
          <a:p>
            <a:pPr marL="285750" indent="-285750">
              <a:buFont typeface="Arial" panose="020B0604020202020204" pitchFamily="34" charset="0"/>
              <a:buChar char="•"/>
            </a:pPr>
            <a:r>
              <a:rPr lang="en-US" sz="2400" dirty="0">
                <a:solidFill>
                  <a:schemeClr val="bg1"/>
                </a:solidFill>
              </a:rPr>
              <a:t>Distribution of Market-Segments</a:t>
            </a:r>
          </a:p>
          <a:p>
            <a:pPr marL="285750" indent="-285750">
              <a:buFont typeface="Arial" panose="020B0604020202020204" pitchFamily="34" charset="0"/>
              <a:buChar char="•"/>
            </a:pPr>
            <a:r>
              <a:rPr lang="en-US" sz="2400" dirty="0">
                <a:solidFill>
                  <a:schemeClr val="bg1"/>
                </a:solidFill>
              </a:rPr>
              <a:t>Comparison of Markets with Sales Vs Profit </a:t>
            </a:r>
          </a:p>
          <a:p>
            <a:pPr marL="285750" indent="-285750">
              <a:buFont typeface="Arial" panose="020B0604020202020204" pitchFamily="34" charset="0"/>
              <a:buChar char="•"/>
            </a:pPr>
            <a:r>
              <a:rPr lang="en-US" sz="2400" dirty="0">
                <a:solidFill>
                  <a:schemeClr val="bg1"/>
                </a:solidFill>
              </a:rPr>
              <a:t>Retail Global Mart Sales Forecast</a:t>
            </a:r>
          </a:p>
          <a:p>
            <a:pPr marL="285750" indent="-285750">
              <a:buFont typeface="Arial" panose="020B0604020202020204" pitchFamily="34" charset="0"/>
              <a:buChar char="•"/>
            </a:pPr>
            <a:r>
              <a:rPr lang="en-US" sz="2400" dirty="0">
                <a:solidFill>
                  <a:schemeClr val="bg1"/>
                </a:solidFill>
              </a:rPr>
              <a:t>6 Months Sales Forecast for Global Mart</a:t>
            </a:r>
          </a:p>
          <a:p>
            <a:pPr marL="285750" indent="-285750">
              <a:buFont typeface="Arial" panose="020B0604020202020204" pitchFamily="34" charset="0"/>
              <a:buChar char="•"/>
            </a:pPr>
            <a:endParaRPr lang="en-US" sz="2400" dirty="0">
              <a:solidFill>
                <a:schemeClr val="bg1"/>
              </a:solidFill>
            </a:endParaRPr>
          </a:p>
          <a:p>
            <a:r>
              <a:rPr lang="en-US" sz="2400" dirty="0">
                <a:solidFill>
                  <a:schemeClr val="bg1"/>
                </a:solidFill>
              </a:rPr>
              <a:t>3. Conclusion</a:t>
            </a:r>
          </a:p>
          <a:p>
            <a:pPr marL="342900" indent="-342900">
              <a:buAutoNum type="arabicPeriod"/>
            </a:pPr>
            <a:endParaRPr lang="en-US" sz="2400" dirty="0"/>
          </a:p>
        </p:txBody>
      </p:sp>
    </p:spTree>
    <p:extLst>
      <p:ext uri="{BB962C8B-B14F-4D97-AF65-F5344CB8AC3E}">
        <p14:creationId xmlns:p14="http://schemas.microsoft.com/office/powerpoint/2010/main" val="231558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0C4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CE17A7-2E39-41A0-9DB9-EDF2C136D78B}"/>
              </a:ext>
            </a:extLst>
          </p:cNvPr>
          <p:cNvSpPr txBox="1"/>
          <p:nvPr/>
        </p:nvSpPr>
        <p:spPr>
          <a:xfrm>
            <a:off x="3548090" y="2563378"/>
            <a:ext cx="5593198" cy="1015663"/>
          </a:xfrm>
          <a:prstGeom prst="rect">
            <a:avLst/>
          </a:prstGeom>
          <a:noFill/>
        </p:spPr>
        <p:txBody>
          <a:bodyPr wrap="none" rtlCol="0">
            <a:spAutoFit/>
          </a:bodyPr>
          <a:lstStyle/>
          <a:p>
            <a:r>
              <a:rPr lang="en-US" sz="6000" b="1" dirty="0">
                <a:latin typeface="Helvetica Neue"/>
              </a:rPr>
              <a:t>1.	Introduction</a:t>
            </a:r>
          </a:p>
        </p:txBody>
      </p:sp>
    </p:spTree>
    <p:extLst>
      <p:ext uri="{BB962C8B-B14F-4D97-AF65-F5344CB8AC3E}">
        <p14:creationId xmlns:p14="http://schemas.microsoft.com/office/powerpoint/2010/main" val="357499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1524000" y="302970"/>
            <a:ext cx="9144000" cy="1909763"/>
          </a:xfrm>
        </p:spPr>
        <p:txBody>
          <a:bodyPr>
            <a:normAutofit/>
          </a:bodyPr>
          <a:lstStyle/>
          <a:p>
            <a:r>
              <a:rPr lang="en-US" b="1" dirty="0">
                <a:solidFill>
                  <a:srgbClr val="1D0C4C"/>
                </a:solidFill>
                <a:latin typeface="Helvetica Neue"/>
              </a:rPr>
              <a:t>Project Brief</a:t>
            </a:r>
          </a:p>
        </p:txBody>
      </p:sp>
      <p:sp>
        <p:nvSpPr>
          <p:cNvPr id="3" name="Subtitle 2">
            <a:extLst>
              <a:ext uri="{FF2B5EF4-FFF2-40B4-BE49-F238E27FC236}">
                <a16:creationId xmlns:a16="http://schemas.microsoft.com/office/drawing/2014/main" id="{DDE5E819-9827-4A5B-B25C-97FF7EC20B6C}"/>
              </a:ext>
            </a:extLst>
          </p:cNvPr>
          <p:cNvSpPr>
            <a:spLocks noGrp="1"/>
          </p:cNvSpPr>
          <p:nvPr>
            <p:ph type="subTitle" idx="1"/>
          </p:nvPr>
        </p:nvSpPr>
        <p:spPr>
          <a:xfrm>
            <a:off x="1524000" y="2782957"/>
            <a:ext cx="9144000" cy="2474843"/>
          </a:xfrm>
        </p:spPr>
        <p:txBody>
          <a:bodyPr>
            <a:normAutofit/>
          </a:bodyPr>
          <a:lstStyle/>
          <a:p>
            <a:pPr marL="342900" indent="-342900" algn="l">
              <a:buFont typeface="Wingdings" panose="05000000000000000000" pitchFamily="2" charset="2"/>
              <a:buChar char="q"/>
            </a:pPr>
            <a:r>
              <a:rPr lang="en-US" b="0" i="0" dirty="0">
                <a:solidFill>
                  <a:srgbClr val="000000"/>
                </a:solidFill>
                <a:effectLst/>
                <a:latin typeface="Helvetica Neue"/>
              </a:rPr>
              <a:t> Forecast the Sales of Product Categories across the various Market Segments for the next six months.</a:t>
            </a:r>
          </a:p>
          <a:p>
            <a:pPr algn="l"/>
            <a:endParaRPr lang="en-US" b="0" i="0" dirty="0">
              <a:solidFill>
                <a:srgbClr val="000000"/>
              </a:solidFill>
              <a:effectLst/>
              <a:latin typeface="Helvetica Neue"/>
            </a:endParaRPr>
          </a:p>
          <a:p>
            <a:pPr marL="342900" indent="-342900" algn="l">
              <a:buFont typeface="Wingdings" panose="05000000000000000000" pitchFamily="2" charset="2"/>
              <a:buChar char="q"/>
            </a:pPr>
            <a:r>
              <a:rPr lang="en-US" b="0" i="0" dirty="0">
                <a:solidFill>
                  <a:srgbClr val="000000"/>
                </a:solidFill>
                <a:effectLst/>
                <a:latin typeface="Helvetica Neue"/>
              </a:rPr>
              <a:t>Provide analytics that will aid proper estimation and effective planning of inventory and business processes.</a:t>
            </a:r>
          </a:p>
          <a:p>
            <a:endParaRPr lang="en-US" dirty="0"/>
          </a:p>
        </p:txBody>
      </p:sp>
    </p:spTree>
    <p:extLst>
      <p:ext uri="{BB962C8B-B14F-4D97-AF65-F5344CB8AC3E}">
        <p14:creationId xmlns:p14="http://schemas.microsoft.com/office/powerpoint/2010/main" val="298577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1384300" y="711199"/>
            <a:ext cx="9144000" cy="1376363"/>
          </a:xfrm>
        </p:spPr>
        <p:txBody>
          <a:bodyPr/>
          <a:lstStyle/>
          <a:p>
            <a:r>
              <a:rPr lang="en-US" b="1" dirty="0">
                <a:solidFill>
                  <a:srgbClr val="1D0C4C"/>
                </a:solidFill>
                <a:latin typeface="Helvetica Neue"/>
              </a:rPr>
              <a:t>Objective</a:t>
            </a:r>
          </a:p>
        </p:txBody>
      </p:sp>
      <p:sp>
        <p:nvSpPr>
          <p:cNvPr id="3" name="Subtitle 2">
            <a:extLst>
              <a:ext uri="{FF2B5EF4-FFF2-40B4-BE49-F238E27FC236}">
                <a16:creationId xmlns:a16="http://schemas.microsoft.com/office/drawing/2014/main" id="{DDE5E819-9827-4A5B-B25C-97FF7EC20B6C}"/>
              </a:ext>
            </a:extLst>
          </p:cNvPr>
          <p:cNvSpPr>
            <a:spLocks noGrp="1"/>
          </p:cNvSpPr>
          <p:nvPr>
            <p:ph type="subTitle" idx="1"/>
          </p:nvPr>
        </p:nvSpPr>
        <p:spPr>
          <a:xfrm>
            <a:off x="1762539" y="2654300"/>
            <a:ext cx="9144000" cy="3492501"/>
          </a:xfrm>
        </p:spPr>
        <p:txBody>
          <a:bodyPr>
            <a:normAutofit/>
          </a:bodyPr>
          <a:lstStyle/>
          <a:p>
            <a:pPr algn="l"/>
            <a:r>
              <a:rPr lang="en-US" dirty="0">
                <a:solidFill>
                  <a:schemeClr val="bg1"/>
                </a:solidFill>
              </a:rPr>
              <a:t>Build a Sales Forecast Profile by visualizing the following: </a:t>
            </a:r>
          </a:p>
          <a:p>
            <a:pPr marL="457200" indent="-457200" algn="l">
              <a:buAutoNum type="arabicPeriod"/>
            </a:pPr>
            <a:r>
              <a:rPr lang="en-US" sz="2400" dirty="0">
                <a:solidFill>
                  <a:schemeClr val="bg1"/>
                </a:solidFill>
              </a:rPr>
              <a:t>Distribution of Geographical Markets and Customer Segments</a:t>
            </a:r>
          </a:p>
          <a:p>
            <a:pPr marL="457200" indent="-457200" algn="l">
              <a:buAutoNum type="arabicPeriod"/>
            </a:pPr>
            <a:r>
              <a:rPr lang="en-US" sz="2400" dirty="0">
                <a:solidFill>
                  <a:schemeClr val="bg1"/>
                </a:solidFill>
              </a:rPr>
              <a:t>Distribution of Market-Segments</a:t>
            </a:r>
          </a:p>
          <a:p>
            <a:pPr marL="457200" indent="-457200" algn="l">
              <a:buAutoNum type="arabicPeriod"/>
            </a:pPr>
            <a:r>
              <a:rPr lang="en-US" sz="2400" dirty="0">
                <a:solidFill>
                  <a:schemeClr val="bg1"/>
                </a:solidFill>
              </a:rPr>
              <a:t>Comparison of Markets with Sales Vs Profit</a:t>
            </a:r>
          </a:p>
          <a:p>
            <a:pPr marL="457200" indent="-457200" algn="l">
              <a:buAutoNum type="arabicPeriod"/>
            </a:pPr>
            <a:r>
              <a:rPr lang="en-US" sz="2400" dirty="0">
                <a:solidFill>
                  <a:schemeClr val="bg1"/>
                </a:solidFill>
              </a:rPr>
              <a:t>Sales Trends for Global Mart</a:t>
            </a:r>
          </a:p>
          <a:p>
            <a:pPr marL="457200" indent="-457200" algn="l">
              <a:buAutoNum type="arabicPeriod"/>
            </a:pPr>
            <a:r>
              <a:rPr lang="en-US" sz="2400" dirty="0">
                <a:solidFill>
                  <a:schemeClr val="bg1"/>
                </a:solidFill>
              </a:rPr>
              <a:t>Six Months Sales Forecast for Global Mart</a:t>
            </a:r>
          </a:p>
        </p:txBody>
      </p:sp>
    </p:spTree>
    <p:extLst>
      <p:ext uri="{BB962C8B-B14F-4D97-AF65-F5344CB8AC3E}">
        <p14:creationId xmlns:p14="http://schemas.microsoft.com/office/powerpoint/2010/main" val="296162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0C4C"/>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69A58-57AB-418D-980A-B0DE3FEABAF0}"/>
              </a:ext>
            </a:extLst>
          </p:cNvPr>
          <p:cNvSpPr txBox="1"/>
          <p:nvPr/>
        </p:nvSpPr>
        <p:spPr>
          <a:xfrm>
            <a:off x="2115659" y="2921168"/>
            <a:ext cx="9417963" cy="1015663"/>
          </a:xfrm>
          <a:prstGeom prst="rect">
            <a:avLst/>
          </a:prstGeom>
          <a:noFill/>
        </p:spPr>
        <p:txBody>
          <a:bodyPr wrap="none" rtlCol="0">
            <a:spAutoFit/>
          </a:bodyPr>
          <a:lstStyle/>
          <a:p>
            <a:r>
              <a:rPr lang="en-US" sz="6000" b="1" dirty="0">
                <a:latin typeface="Helvetica Neue"/>
              </a:rPr>
              <a:t>2.	Sales Forecast Profile	</a:t>
            </a:r>
          </a:p>
        </p:txBody>
      </p:sp>
    </p:spTree>
    <p:extLst>
      <p:ext uri="{BB962C8B-B14F-4D97-AF65-F5344CB8AC3E}">
        <p14:creationId xmlns:p14="http://schemas.microsoft.com/office/powerpoint/2010/main" val="317133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546100" y="0"/>
            <a:ext cx="10585726" cy="1130299"/>
          </a:xfrm>
        </p:spPr>
        <p:txBody>
          <a:bodyPr>
            <a:normAutofit/>
          </a:bodyPr>
          <a:lstStyle/>
          <a:p>
            <a:r>
              <a:rPr lang="en-US" sz="2400" b="1" dirty="0">
                <a:solidFill>
                  <a:srgbClr val="1D0C4C"/>
                </a:solidFill>
                <a:latin typeface="Helvetica Neue"/>
              </a:rPr>
              <a:t>2.1	Distribution of Geographical Markets and Customer Segments</a:t>
            </a:r>
            <a:br>
              <a:rPr lang="en-US" sz="2400" b="1" dirty="0">
                <a:solidFill>
                  <a:srgbClr val="1D0C4C"/>
                </a:solidFill>
                <a:latin typeface="Helvetica Neue"/>
              </a:rPr>
            </a:br>
            <a:endParaRPr lang="en-US" sz="2400" b="1" dirty="0">
              <a:solidFill>
                <a:srgbClr val="1D0C4C"/>
              </a:solidFill>
              <a:latin typeface="Helvetica Neue"/>
            </a:endParaRPr>
          </a:p>
        </p:txBody>
      </p:sp>
      <p:sp>
        <p:nvSpPr>
          <p:cNvPr id="5" name="Rectangle 4">
            <a:extLst>
              <a:ext uri="{FF2B5EF4-FFF2-40B4-BE49-F238E27FC236}">
                <a16:creationId xmlns:a16="http://schemas.microsoft.com/office/drawing/2014/main" id="{1BFA73B8-4BF9-4292-B92C-2D95935C7AC4}"/>
              </a:ext>
            </a:extLst>
          </p:cNvPr>
          <p:cNvSpPr/>
          <p:nvPr/>
        </p:nvSpPr>
        <p:spPr>
          <a:xfrm>
            <a:off x="546100" y="871584"/>
            <a:ext cx="4078909" cy="5866841"/>
          </a:xfrm>
          <a:prstGeom prst="rect">
            <a:avLst/>
          </a:prstGeom>
          <a:ln>
            <a:solidFill>
              <a:schemeClr val="tx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5DFB5746-A32A-4F76-B3DF-0922552E9417}"/>
              </a:ext>
            </a:extLst>
          </p:cNvPr>
          <p:cNvSpPr txBox="1"/>
          <p:nvPr/>
        </p:nvSpPr>
        <p:spPr>
          <a:xfrm>
            <a:off x="546100" y="871584"/>
            <a:ext cx="3787361" cy="6247864"/>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Helvetica Neue"/>
              </a:rPr>
              <a:t>A count of the geographical market occurrences of all customer orders show </a:t>
            </a:r>
            <a:r>
              <a:rPr lang="en-US" sz="2000" b="1" dirty="0">
                <a:solidFill>
                  <a:schemeClr val="bg1"/>
                </a:solidFill>
                <a:latin typeface="Helvetica Neue"/>
              </a:rPr>
              <a:t>that majority of the orders originated from the Asia Pacific (APAC) region. Conversely, the Canada market region accounted for the least amount of orders.</a:t>
            </a:r>
          </a:p>
          <a:p>
            <a:endParaRPr lang="en-US" sz="2000" b="1" dirty="0">
              <a:solidFill>
                <a:schemeClr val="bg1"/>
              </a:solidFill>
              <a:latin typeface="Helvetica Neue"/>
            </a:endParaRPr>
          </a:p>
          <a:p>
            <a:pPr marL="285750" indent="-285750">
              <a:buFont typeface="Arial" panose="020B0604020202020204" pitchFamily="34" charset="0"/>
              <a:buChar char="•"/>
            </a:pPr>
            <a:r>
              <a:rPr lang="en-US" sz="2000" dirty="0">
                <a:solidFill>
                  <a:schemeClr val="bg1"/>
                </a:solidFill>
                <a:latin typeface="Helvetica Neue"/>
              </a:rPr>
              <a:t>As it concerns Product Categories, </a:t>
            </a:r>
            <a:r>
              <a:rPr lang="en-US" sz="2000" b="1" dirty="0">
                <a:solidFill>
                  <a:schemeClr val="bg1"/>
                </a:solidFill>
                <a:latin typeface="Helvetica Neue"/>
              </a:rPr>
              <a:t>Consumer products were the products that were ordered the most, while Home Office products accounted for the least number of orders.</a:t>
            </a:r>
            <a:endParaRPr lang="en-US" sz="2000" b="1" i="0" dirty="0">
              <a:solidFill>
                <a:srgbClr val="000000"/>
              </a:solidFill>
              <a:effectLst/>
              <a:latin typeface="Helvetica Neue"/>
            </a:endParaRPr>
          </a:p>
          <a:p>
            <a:pPr marL="285750" indent="-285750">
              <a:buFont typeface="Arial" panose="020B0604020202020204" pitchFamily="34" charset="0"/>
              <a:buChar char="•"/>
            </a:pPr>
            <a:endParaRPr lang="en-US" sz="2000" b="1" dirty="0">
              <a:solidFill>
                <a:schemeClr val="bg1"/>
              </a:solidFill>
              <a:latin typeface="Helvetica Neue"/>
            </a:endParaRPr>
          </a:p>
        </p:txBody>
      </p:sp>
      <p:pic>
        <p:nvPicPr>
          <p:cNvPr id="3" name="Picture 2">
            <a:extLst>
              <a:ext uri="{FF2B5EF4-FFF2-40B4-BE49-F238E27FC236}">
                <a16:creationId xmlns:a16="http://schemas.microsoft.com/office/drawing/2014/main" id="{28A53125-C686-42C1-A6A3-46CEA8309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5009" y="1815548"/>
            <a:ext cx="3829050" cy="30347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8D09092B-CD5A-4AB4-8DE3-A77195B9D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2950" y="1815548"/>
            <a:ext cx="3829050" cy="303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300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221974" y="163131"/>
            <a:ext cx="5696226" cy="918472"/>
          </a:xfrm>
        </p:spPr>
        <p:txBody>
          <a:bodyPr>
            <a:normAutofit fontScale="90000"/>
          </a:bodyPr>
          <a:lstStyle/>
          <a:p>
            <a:r>
              <a:rPr lang="en-US" sz="2400" b="1" dirty="0">
                <a:solidFill>
                  <a:srgbClr val="1D0C4C"/>
                </a:solidFill>
                <a:latin typeface="Helvetica Neue"/>
              </a:rPr>
              <a:t>2.2	Distribution of Market-Segments</a:t>
            </a:r>
            <a:br>
              <a:rPr lang="en-US" sz="2400" b="1" dirty="0">
                <a:solidFill>
                  <a:srgbClr val="1D0C4C"/>
                </a:solidFill>
                <a:latin typeface="Helvetica Neue"/>
              </a:rPr>
            </a:br>
            <a:endParaRPr lang="en-US" sz="2400" b="1" dirty="0">
              <a:solidFill>
                <a:srgbClr val="1D0C4C"/>
              </a:solidFill>
              <a:latin typeface="Helvetica Neue"/>
            </a:endParaRPr>
          </a:p>
        </p:txBody>
      </p:sp>
      <p:sp>
        <p:nvSpPr>
          <p:cNvPr id="5" name="Rectangle 4">
            <a:extLst>
              <a:ext uri="{FF2B5EF4-FFF2-40B4-BE49-F238E27FC236}">
                <a16:creationId xmlns:a16="http://schemas.microsoft.com/office/drawing/2014/main" id="{8C994F99-CE5B-4458-B368-01018BC2EFC7}"/>
              </a:ext>
            </a:extLst>
          </p:cNvPr>
          <p:cNvSpPr/>
          <p:nvPr/>
        </p:nvSpPr>
        <p:spPr>
          <a:xfrm>
            <a:off x="172290" y="1081603"/>
            <a:ext cx="3358701" cy="4798692"/>
          </a:xfrm>
          <a:prstGeom prst="rect">
            <a:avLst/>
          </a:prstGeom>
          <a:ln>
            <a:solidFill>
              <a:schemeClr val="tx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EC80ED31-F662-45F1-98D8-5A32E2C08898}"/>
              </a:ext>
            </a:extLst>
          </p:cNvPr>
          <p:cNvSpPr txBox="1"/>
          <p:nvPr/>
        </p:nvSpPr>
        <p:spPr>
          <a:xfrm>
            <a:off x="353431" y="1335190"/>
            <a:ext cx="2996418"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Helvetica Neue"/>
              </a:rPr>
              <a:t>When we consider the distribution of Global Mart orders in terms of Market segments, it was observed that t</a:t>
            </a:r>
            <a:r>
              <a:rPr lang="en-US" sz="2000" b="0" i="0" dirty="0">
                <a:solidFill>
                  <a:srgbClr val="000000"/>
                </a:solidFill>
                <a:effectLst/>
                <a:latin typeface="Helvetica Neue"/>
              </a:rPr>
              <a:t>he </a:t>
            </a:r>
            <a:r>
              <a:rPr lang="en-US" sz="2000" b="1" i="0" dirty="0">
                <a:solidFill>
                  <a:srgbClr val="000000"/>
                </a:solidFill>
                <a:effectLst/>
                <a:latin typeface="Helvetica Neue"/>
              </a:rPr>
              <a:t>APAC_Consumer </a:t>
            </a:r>
            <a:r>
              <a:rPr lang="en-US" sz="2000" b="0" i="0" dirty="0">
                <a:solidFill>
                  <a:srgbClr val="000000"/>
                </a:solidFill>
                <a:effectLst/>
                <a:latin typeface="Helvetica Neue"/>
              </a:rPr>
              <a:t>market segment has the highest </a:t>
            </a:r>
            <a:r>
              <a:rPr lang="en-US" sz="2000" dirty="0">
                <a:solidFill>
                  <a:srgbClr val="000000"/>
                </a:solidFill>
                <a:latin typeface="Helvetica Neue"/>
              </a:rPr>
              <a:t>amount of orders</a:t>
            </a:r>
            <a:r>
              <a:rPr lang="en-US" sz="2000" b="0" i="0" dirty="0">
                <a:solidFill>
                  <a:srgbClr val="000000"/>
                </a:solidFill>
                <a:effectLst/>
                <a:latin typeface="Helvetica Neue"/>
              </a:rPr>
              <a:t> while the </a:t>
            </a:r>
            <a:r>
              <a:rPr lang="en-US" sz="2000" b="1" i="0" dirty="0">
                <a:solidFill>
                  <a:srgbClr val="000000"/>
                </a:solidFill>
                <a:effectLst/>
                <a:latin typeface="Helvetica Neue"/>
              </a:rPr>
              <a:t>Canada_Home Office </a:t>
            </a:r>
            <a:r>
              <a:rPr lang="en-US" sz="2000" b="0" i="0" dirty="0">
                <a:solidFill>
                  <a:srgbClr val="000000"/>
                </a:solidFill>
                <a:effectLst/>
                <a:latin typeface="Helvetica Neue"/>
              </a:rPr>
              <a:t>market segment </a:t>
            </a:r>
            <a:r>
              <a:rPr lang="en-US" sz="2000" dirty="0">
                <a:solidFill>
                  <a:srgbClr val="000000"/>
                </a:solidFill>
                <a:latin typeface="Helvetica Neue"/>
              </a:rPr>
              <a:t>accounted for the lowest amount of orders.</a:t>
            </a:r>
            <a:endParaRPr lang="en-US" sz="2000" b="1" dirty="0">
              <a:solidFill>
                <a:schemeClr val="bg1"/>
              </a:solidFill>
              <a:latin typeface="Helvetica Neue"/>
            </a:endParaRPr>
          </a:p>
        </p:txBody>
      </p:sp>
      <p:pic>
        <p:nvPicPr>
          <p:cNvPr id="3" name="Picture 2">
            <a:extLst>
              <a:ext uri="{FF2B5EF4-FFF2-40B4-BE49-F238E27FC236}">
                <a16:creationId xmlns:a16="http://schemas.microsoft.com/office/drawing/2014/main" id="{DD9CD76A-0077-453A-8329-A5487112EC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0675" y="1081603"/>
            <a:ext cx="8611326" cy="4908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19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627797" y="119011"/>
            <a:ext cx="7668064" cy="1032565"/>
          </a:xfrm>
        </p:spPr>
        <p:txBody>
          <a:bodyPr>
            <a:noAutofit/>
          </a:bodyPr>
          <a:lstStyle/>
          <a:p>
            <a:r>
              <a:rPr lang="en-US" sz="2400" b="1" dirty="0">
                <a:solidFill>
                  <a:srgbClr val="1D0C4C"/>
                </a:solidFill>
                <a:latin typeface="Helvetica Neue"/>
              </a:rPr>
              <a:t>2.3	Comparison of Markets with Sales Vs Profit</a:t>
            </a:r>
            <a:br>
              <a:rPr lang="en-US" sz="2400" b="1" dirty="0">
                <a:solidFill>
                  <a:srgbClr val="1D0C4C"/>
                </a:solidFill>
                <a:latin typeface="Helvetica Neue"/>
              </a:rPr>
            </a:br>
            <a:endParaRPr lang="en-US" sz="2400" b="1" dirty="0">
              <a:solidFill>
                <a:srgbClr val="1D0C4C"/>
              </a:solidFill>
              <a:latin typeface="Helvetica Neue"/>
            </a:endParaRPr>
          </a:p>
        </p:txBody>
      </p:sp>
      <p:sp>
        <p:nvSpPr>
          <p:cNvPr id="6" name="Rectangle 5">
            <a:extLst>
              <a:ext uri="{FF2B5EF4-FFF2-40B4-BE49-F238E27FC236}">
                <a16:creationId xmlns:a16="http://schemas.microsoft.com/office/drawing/2014/main" id="{63987E42-94E6-43F3-96AD-95FA1D30F68C}"/>
              </a:ext>
            </a:extLst>
          </p:cNvPr>
          <p:cNvSpPr/>
          <p:nvPr/>
        </p:nvSpPr>
        <p:spPr>
          <a:xfrm>
            <a:off x="627797" y="964028"/>
            <a:ext cx="4339988" cy="5774962"/>
          </a:xfrm>
          <a:prstGeom prst="rect">
            <a:avLst/>
          </a:prstGeom>
          <a:ln>
            <a:solidFill>
              <a:schemeClr val="tx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AD6A39CD-284D-4C8A-88AA-FEC5226EB2D7}"/>
              </a:ext>
            </a:extLst>
          </p:cNvPr>
          <p:cNvSpPr txBox="1"/>
          <p:nvPr/>
        </p:nvSpPr>
        <p:spPr>
          <a:xfrm>
            <a:off x="627797" y="964027"/>
            <a:ext cx="4339988" cy="563231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Helvetica Neue"/>
              </a:rPr>
              <a:t>When the various Global Mart Markets are compared in terms of value of Sales transactions, the </a:t>
            </a:r>
            <a:r>
              <a:rPr lang="en-US" sz="2000" b="1" dirty="0">
                <a:solidFill>
                  <a:schemeClr val="bg1"/>
                </a:solidFill>
                <a:latin typeface="Helvetica Neue"/>
              </a:rPr>
              <a:t>APAC Market emerge as the Market with the highest total Sales figure.</a:t>
            </a:r>
          </a:p>
          <a:p>
            <a:pPr marL="285750" indent="-285750">
              <a:buFont typeface="Arial" panose="020B0604020202020204" pitchFamily="34" charset="0"/>
              <a:buChar char="•"/>
            </a:pPr>
            <a:endParaRPr lang="en-US" sz="2000" dirty="0">
              <a:solidFill>
                <a:schemeClr val="bg1"/>
              </a:solidFill>
              <a:latin typeface="Helvetica Neue"/>
            </a:endParaRPr>
          </a:p>
          <a:p>
            <a:pPr marL="285750" indent="-285750">
              <a:buFont typeface="Arial" panose="020B0604020202020204" pitchFamily="34" charset="0"/>
              <a:buChar char="•"/>
            </a:pPr>
            <a:r>
              <a:rPr lang="en-US" sz="2000" dirty="0">
                <a:solidFill>
                  <a:schemeClr val="bg1"/>
                </a:solidFill>
                <a:latin typeface="Helvetica Neue"/>
              </a:rPr>
              <a:t>However, the </a:t>
            </a:r>
            <a:r>
              <a:rPr lang="en-US" sz="2000" b="1" dirty="0">
                <a:solidFill>
                  <a:schemeClr val="bg1"/>
                </a:solidFill>
                <a:latin typeface="Helvetica Neue"/>
              </a:rPr>
              <a:t>Canada Market produced the highest profits </a:t>
            </a:r>
            <a:r>
              <a:rPr lang="en-US" sz="2000" dirty="0">
                <a:solidFill>
                  <a:schemeClr val="bg1"/>
                </a:solidFill>
                <a:latin typeface="Helvetica Neue"/>
              </a:rPr>
              <a:t>amongst the markets despite emerging 5</a:t>
            </a:r>
            <a:r>
              <a:rPr lang="en-US" sz="2000" baseline="30000" dirty="0">
                <a:solidFill>
                  <a:schemeClr val="bg1"/>
                </a:solidFill>
                <a:latin typeface="Helvetica Neue"/>
              </a:rPr>
              <a:t>th</a:t>
            </a:r>
            <a:r>
              <a:rPr lang="en-US" sz="2000" dirty="0">
                <a:solidFill>
                  <a:schemeClr val="bg1"/>
                </a:solidFill>
                <a:latin typeface="Helvetica Neue"/>
              </a:rPr>
              <a:t> in terms of Sales value.</a:t>
            </a:r>
          </a:p>
          <a:p>
            <a:pPr marL="285750" indent="-285750">
              <a:buFont typeface="Arial" panose="020B0604020202020204" pitchFamily="34" charset="0"/>
              <a:buChar char="•"/>
            </a:pPr>
            <a:endParaRPr lang="en-US" sz="2000" dirty="0">
              <a:solidFill>
                <a:schemeClr val="bg1"/>
              </a:solidFill>
              <a:latin typeface="Helvetica Neue"/>
            </a:endParaRPr>
          </a:p>
          <a:p>
            <a:pPr marL="285750" indent="-285750">
              <a:buFont typeface="Arial" panose="020B0604020202020204" pitchFamily="34" charset="0"/>
              <a:buChar char="•"/>
            </a:pPr>
            <a:r>
              <a:rPr lang="en-US" sz="2000" dirty="0">
                <a:solidFill>
                  <a:schemeClr val="bg1"/>
                </a:solidFill>
                <a:latin typeface="Helvetica Neue"/>
              </a:rPr>
              <a:t>This insight reveals that high sales value does not necessarily amount to high profits.</a:t>
            </a:r>
            <a:r>
              <a:rPr lang="en-US" sz="2000" b="1" dirty="0">
                <a:solidFill>
                  <a:schemeClr val="bg1"/>
                </a:solidFill>
                <a:latin typeface="Helvetica Neue"/>
              </a:rPr>
              <a:t> </a:t>
            </a:r>
            <a:r>
              <a:rPr lang="en-US" sz="2000" dirty="0">
                <a:solidFill>
                  <a:schemeClr val="bg1"/>
                </a:solidFill>
                <a:latin typeface="Helvetica Neue"/>
              </a:rPr>
              <a:t>Other factors might bring about this discrepancy. </a:t>
            </a:r>
          </a:p>
        </p:txBody>
      </p:sp>
      <p:pic>
        <p:nvPicPr>
          <p:cNvPr id="3074" name="Picture 2">
            <a:extLst>
              <a:ext uri="{FF2B5EF4-FFF2-40B4-BE49-F238E27FC236}">
                <a16:creationId xmlns:a16="http://schemas.microsoft.com/office/drawing/2014/main" id="{1895E0BD-BFB3-4266-94B2-80976F3C8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438" y="1853823"/>
            <a:ext cx="3460652" cy="34223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FFC2050-0D18-4669-B7A8-8CB78E17D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9744" y="1853824"/>
            <a:ext cx="3460652" cy="3422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121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1679</TotalTime>
  <Words>605</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Helvetica Neue</vt:lpstr>
      <vt:lpstr>Wingdings</vt:lpstr>
      <vt:lpstr>Office Theme</vt:lpstr>
      <vt:lpstr>PowerPoint Presentation</vt:lpstr>
      <vt:lpstr>PowerPoint Presentation</vt:lpstr>
      <vt:lpstr>PowerPoint Presentation</vt:lpstr>
      <vt:lpstr>Project Brief</vt:lpstr>
      <vt:lpstr>Objective</vt:lpstr>
      <vt:lpstr>PowerPoint Presentation</vt:lpstr>
      <vt:lpstr>2.1 Distribution of Geographical Markets and Customer Segments </vt:lpstr>
      <vt:lpstr>2.2 Distribution of Market-Segments </vt:lpstr>
      <vt:lpstr>2.3 Comparison of Markets with Sales Vs Profit </vt:lpstr>
      <vt:lpstr>2.4 Retail Global Mart Sales Forecast </vt:lpstr>
      <vt:lpstr>2.5 6 Months Sales Forecast for Global Mart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Olumide Olaoye</dc:creator>
  <cp:lastModifiedBy>Olumide Olaoye</cp:lastModifiedBy>
  <cp:revision>12</cp:revision>
  <dcterms:created xsi:type="dcterms:W3CDTF">2021-09-30T13:33:22Z</dcterms:created>
  <dcterms:modified xsi:type="dcterms:W3CDTF">2021-10-08T17:38:54Z</dcterms:modified>
</cp:coreProperties>
</file>