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5" r:id="rId3"/>
    <p:sldId id="264" r:id="rId4"/>
    <p:sldId id="257" r:id="rId5"/>
    <p:sldId id="258" r:id="rId6"/>
    <p:sldId id="293" r:id="rId7"/>
    <p:sldId id="292" r:id="rId8"/>
    <p:sldId id="295" r:id="rId9"/>
    <p:sldId id="294" r:id="rId10"/>
    <p:sldId id="296" r:id="rId11"/>
    <p:sldId id="297" r:id="rId12"/>
    <p:sldId id="259" r:id="rId13"/>
    <p:sldId id="260" r:id="rId14"/>
    <p:sldId id="261" r:id="rId15"/>
    <p:sldId id="262"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6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9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5736C-71E5-4771-93A4-254A667EDCD1}"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3B606-49F1-4941-9F20-88A7DC2ABB01}" type="slidenum">
              <a:rPr lang="en-US" smtClean="0"/>
              <a:t>‹#›</a:t>
            </a:fld>
            <a:endParaRPr lang="en-US"/>
          </a:p>
        </p:txBody>
      </p:sp>
    </p:spTree>
    <p:extLst>
      <p:ext uri="{BB962C8B-B14F-4D97-AF65-F5344CB8AC3E}">
        <p14:creationId xmlns:p14="http://schemas.microsoft.com/office/powerpoint/2010/main" val="308463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8A920484-6528-4530-AC01-7E7DDA8CF995}" type="slidenum">
              <a:rPr lang="en-US" altLang="en-US" smtClean="0">
                <a:latin typeface="Arial" charset="0"/>
              </a:rPr>
              <a:pPr/>
              <a:t>16</a:t>
            </a:fld>
            <a:endParaRPr lang="en-US" altLang="en-US">
              <a:latin typeface="Arial" charset="0"/>
            </a:endParaRPr>
          </a:p>
        </p:txBody>
      </p:sp>
      <p:sp>
        <p:nvSpPr>
          <p:cNvPr id="41988" name="Rectangle 2"/>
          <p:cNvSpPr>
            <a:spLocks noGrp="1" noRot="1" noChangeAspect="1" noChangeArrowheads="1" noTextEdit="1"/>
          </p:cNvSpPr>
          <p:nvPr>
            <p:ph type="sldImg"/>
          </p:nvPr>
        </p:nvSpPr>
        <p:spPr>
          <a:xfrm>
            <a:off x="406400" y="696913"/>
            <a:ext cx="6197600" cy="3486150"/>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992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CF80E359-3919-426B-B38C-AA94DCC15967}" type="slidenum">
              <a:rPr lang="en-US" altLang="en-US" smtClean="0">
                <a:latin typeface="Arial" charset="0"/>
              </a:rPr>
              <a:pPr/>
              <a:t>26</a:t>
            </a:fld>
            <a:endParaRPr lang="en-US" altLang="en-US">
              <a:latin typeface="Arial" charset="0"/>
            </a:endParaRPr>
          </a:p>
        </p:txBody>
      </p:sp>
      <p:sp>
        <p:nvSpPr>
          <p:cNvPr id="48132" name="Rectangle 2"/>
          <p:cNvSpPr>
            <a:spLocks noGrp="1" noRot="1" noChangeAspect="1" noChangeArrowheads="1" noTextEdit="1"/>
          </p:cNvSpPr>
          <p:nvPr>
            <p:ph type="sldImg"/>
          </p:nvPr>
        </p:nvSpPr>
        <p:spPr>
          <a:xfrm>
            <a:off x="406400" y="696913"/>
            <a:ext cx="6197600" cy="348615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730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4ABC4A23-3D2F-45D6-A26B-54EF5BEEACD7}" type="slidenum">
              <a:rPr lang="en-US" altLang="en-US" smtClean="0">
                <a:latin typeface="Arial" charset="0"/>
              </a:rPr>
              <a:pPr/>
              <a:t>28</a:t>
            </a:fld>
            <a:endParaRPr lang="en-US" altLang="en-US">
              <a:latin typeface="Arial" charset="0"/>
            </a:endParaRPr>
          </a:p>
        </p:txBody>
      </p:sp>
      <p:sp>
        <p:nvSpPr>
          <p:cNvPr id="49156" name="Rectangle 2"/>
          <p:cNvSpPr>
            <a:spLocks noGrp="1" noRot="1" noChangeAspect="1" noChangeArrowheads="1" noTextEdit="1"/>
          </p:cNvSpPr>
          <p:nvPr>
            <p:ph type="sldImg"/>
          </p:nvPr>
        </p:nvSpPr>
        <p:spPr>
          <a:xfrm>
            <a:off x="406400" y="696913"/>
            <a:ext cx="6197600" cy="34861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2652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4ABC4A23-3D2F-45D6-A26B-54EF5BEEACD7}" type="slidenum">
              <a:rPr lang="en-US" altLang="en-US" smtClean="0">
                <a:latin typeface="Arial" charset="0"/>
              </a:rPr>
              <a:pPr/>
              <a:t>29</a:t>
            </a:fld>
            <a:endParaRPr lang="en-US" altLang="en-US">
              <a:latin typeface="Arial" charset="0"/>
            </a:endParaRPr>
          </a:p>
        </p:txBody>
      </p:sp>
      <p:sp>
        <p:nvSpPr>
          <p:cNvPr id="49156" name="Rectangle 2"/>
          <p:cNvSpPr>
            <a:spLocks noGrp="1" noRot="1" noChangeAspect="1" noChangeArrowheads="1" noTextEdit="1"/>
          </p:cNvSpPr>
          <p:nvPr>
            <p:ph type="sldImg"/>
          </p:nvPr>
        </p:nvSpPr>
        <p:spPr>
          <a:xfrm>
            <a:off x="406400" y="696913"/>
            <a:ext cx="6197600" cy="34861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68060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54F4F0D3-4E64-46A7-B4A6-A34D22842372}" type="slidenum">
              <a:rPr lang="en-US" altLang="en-US" smtClean="0">
                <a:latin typeface="Arial" charset="0"/>
              </a:rPr>
              <a:pPr/>
              <a:t>30</a:t>
            </a:fld>
            <a:endParaRPr lang="en-US" altLang="en-US">
              <a:latin typeface="Arial" charset="0"/>
            </a:endParaRPr>
          </a:p>
        </p:txBody>
      </p:sp>
      <p:sp>
        <p:nvSpPr>
          <p:cNvPr id="50180" name="Rectangle 2"/>
          <p:cNvSpPr>
            <a:spLocks noGrp="1" noRot="1" noChangeAspect="1" noChangeArrowheads="1" noTextEdit="1"/>
          </p:cNvSpPr>
          <p:nvPr>
            <p:ph type="sldImg"/>
          </p:nvPr>
        </p:nvSpPr>
        <p:spPr>
          <a:xfrm>
            <a:off x="406400" y="696913"/>
            <a:ext cx="6197600" cy="3486150"/>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6404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54F4F0D3-4E64-46A7-B4A6-A34D22842372}" type="slidenum">
              <a:rPr lang="en-US" altLang="en-US" smtClean="0">
                <a:latin typeface="Arial" charset="0"/>
              </a:rPr>
              <a:pPr/>
              <a:t>31</a:t>
            </a:fld>
            <a:endParaRPr lang="en-US" altLang="en-US">
              <a:latin typeface="Arial" charset="0"/>
            </a:endParaRPr>
          </a:p>
        </p:txBody>
      </p:sp>
      <p:sp>
        <p:nvSpPr>
          <p:cNvPr id="50180" name="Rectangle 2"/>
          <p:cNvSpPr>
            <a:spLocks noGrp="1" noRot="1" noChangeAspect="1" noChangeArrowheads="1" noTextEdit="1"/>
          </p:cNvSpPr>
          <p:nvPr>
            <p:ph type="sldImg"/>
          </p:nvPr>
        </p:nvSpPr>
        <p:spPr>
          <a:xfrm>
            <a:off x="406400" y="696913"/>
            <a:ext cx="6197600" cy="3486150"/>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1845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A1D82802-FB75-47CD-B631-EBE6B960C7C9}" type="slidenum">
              <a:rPr lang="en-US" altLang="en-US" smtClean="0">
                <a:latin typeface="Arial" charset="0"/>
              </a:rPr>
              <a:pPr/>
              <a:t>32</a:t>
            </a:fld>
            <a:endParaRPr lang="en-US" altLang="en-US">
              <a:latin typeface="Arial" charset="0"/>
            </a:endParaRPr>
          </a:p>
        </p:txBody>
      </p:sp>
      <p:sp>
        <p:nvSpPr>
          <p:cNvPr id="51204" name="Rectangle 2"/>
          <p:cNvSpPr>
            <a:spLocks noGrp="1" noRot="1" noChangeAspect="1" noChangeArrowheads="1" noTextEdit="1"/>
          </p:cNvSpPr>
          <p:nvPr>
            <p:ph type="sldImg"/>
          </p:nvPr>
        </p:nvSpPr>
        <p:spPr>
          <a:xfrm>
            <a:off x="406400" y="696913"/>
            <a:ext cx="6197600" cy="34861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2151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A1D82802-FB75-47CD-B631-EBE6B960C7C9}" type="slidenum">
              <a:rPr lang="en-US" altLang="en-US" smtClean="0">
                <a:latin typeface="Arial" charset="0"/>
              </a:rPr>
              <a:pPr/>
              <a:t>33</a:t>
            </a:fld>
            <a:endParaRPr lang="en-US" altLang="en-US">
              <a:latin typeface="Arial" charset="0"/>
            </a:endParaRPr>
          </a:p>
        </p:txBody>
      </p:sp>
      <p:sp>
        <p:nvSpPr>
          <p:cNvPr id="51204" name="Rectangle 2"/>
          <p:cNvSpPr>
            <a:spLocks noGrp="1" noRot="1" noChangeAspect="1" noChangeArrowheads="1" noTextEdit="1"/>
          </p:cNvSpPr>
          <p:nvPr>
            <p:ph type="sldImg"/>
          </p:nvPr>
        </p:nvSpPr>
        <p:spPr>
          <a:xfrm>
            <a:off x="406400" y="696913"/>
            <a:ext cx="6197600" cy="34861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778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877B0470-BE6C-4117-B746-0339774824E1}" type="slidenum">
              <a:rPr lang="en-US" altLang="en-US" smtClean="0">
                <a:latin typeface="Arial" charset="0"/>
              </a:rPr>
              <a:pPr/>
              <a:t>34</a:t>
            </a:fld>
            <a:endParaRPr lang="en-US" altLang="en-US">
              <a:latin typeface="Arial" charset="0"/>
            </a:endParaRPr>
          </a:p>
        </p:txBody>
      </p:sp>
      <p:sp>
        <p:nvSpPr>
          <p:cNvPr id="53252" name="Rectangle 2"/>
          <p:cNvSpPr>
            <a:spLocks noGrp="1" noRot="1" noChangeAspect="1" noChangeArrowheads="1" noTextEdit="1"/>
          </p:cNvSpPr>
          <p:nvPr>
            <p:ph type="sldImg"/>
          </p:nvPr>
        </p:nvSpPr>
        <p:spPr>
          <a:xfrm>
            <a:off x="406400" y="696913"/>
            <a:ext cx="6197600" cy="3486150"/>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277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B51A1DD3-8FE4-44A7-AD21-E08EEC826C39}" type="slidenum">
              <a:rPr lang="en-US" altLang="en-US" smtClean="0">
                <a:latin typeface="Arial" charset="0"/>
              </a:rPr>
              <a:pPr/>
              <a:t>35</a:t>
            </a:fld>
            <a:endParaRPr lang="en-US" altLang="en-US">
              <a:latin typeface="Arial" charset="0"/>
            </a:endParaRPr>
          </a:p>
        </p:txBody>
      </p:sp>
      <p:sp>
        <p:nvSpPr>
          <p:cNvPr id="55300" name="Rectangle 2"/>
          <p:cNvSpPr>
            <a:spLocks noGrp="1" noRot="1" noChangeAspect="1" noChangeArrowheads="1" noTextEdit="1"/>
          </p:cNvSpPr>
          <p:nvPr>
            <p:ph type="sldImg"/>
          </p:nvPr>
        </p:nvSpPr>
        <p:spPr>
          <a:xfrm>
            <a:off x="406400" y="696913"/>
            <a:ext cx="6197600" cy="348615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1270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07F0F361-3BBD-4D55-90D1-F157D6800CAC}" type="slidenum">
              <a:rPr lang="en-US" altLang="en-US" smtClean="0">
                <a:latin typeface="Arial" charset="0"/>
              </a:rPr>
              <a:pPr/>
              <a:t>36</a:t>
            </a:fld>
            <a:endParaRPr lang="en-US" altLang="en-US">
              <a:latin typeface="Arial" charset="0"/>
            </a:endParaRPr>
          </a:p>
        </p:txBody>
      </p:sp>
      <p:sp>
        <p:nvSpPr>
          <p:cNvPr id="54276" name="Rectangle 2"/>
          <p:cNvSpPr>
            <a:spLocks noGrp="1" noRot="1" noChangeAspect="1" noChangeArrowheads="1" noTextEdit="1"/>
          </p:cNvSpPr>
          <p:nvPr>
            <p:ph type="sldImg"/>
          </p:nvPr>
        </p:nvSpPr>
        <p:spPr>
          <a:xfrm>
            <a:off x="406400" y="696913"/>
            <a:ext cx="6197600" cy="3486150"/>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2740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441965CF-92A1-43C4-97F5-CBD35840A714}" type="slidenum">
              <a:rPr lang="en-US" altLang="en-US" smtClean="0">
                <a:latin typeface="Arial" charset="0"/>
              </a:rPr>
              <a:pPr/>
              <a:t>17</a:t>
            </a:fld>
            <a:endParaRPr lang="en-US" altLang="en-US">
              <a:latin typeface="Arial" charset="0"/>
            </a:endParaRPr>
          </a:p>
        </p:txBody>
      </p:sp>
      <p:sp>
        <p:nvSpPr>
          <p:cNvPr id="43012" name="Rectangle 2"/>
          <p:cNvSpPr>
            <a:spLocks noGrp="1" noRot="1" noChangeAspect="1" noChangeArrowheads="1" noTextEdit="1"/>
          </p:cNvSpPr>
          <p:nvPr>
            <p:ph type="sldImg"/>
          </p:nvPr>
        </p:nvSpPr>
        <p:spPr>
          <a:xfrm>
            <a:off x="406400" y="696913"/>
            <a:ext cx="6197600" cy="348615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9129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2188EFCB-8DC2-4D21-9313-0DE4E1F99960}" type="slidenum">
              <a:rPr lang="en-US" altLang="en-US" smtClean="0">
                <a:latin typeface="Arial" charset="0"/>
              </a:rPr>
              <a:pPr/>
              <a:t>37</a:t>
            </a:fld>
            <a:endParaRPr lang="en-US" altLang="en-US">
              <a:latin typeface="Arial" charset="0"/>
            </a:endParaRPr>
          </a:p>
        </p:txBody>
      </p:sp>
      <p:sp>
        <p:nvSpPr>
          <p:cNvPr id="56324" name="Rectangle 2"/>
          <p:cNvSpPr>
            <a:spLocks noGrp="1" noRot="1" noChangeAspect="1" noChangeArrowheads="1" noTextEdit="1"/>
          </p:cNvSpPr>
          <p:nvPr>
            <p:ph type="sldImg"/>
          </p:nvPr>
        </p:nvSpPr>
        <p:spPr>
          <a:xfrm>
            <a:off x="406400" y="696913"/>
            <a:ext cx="6197600" cy="348615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58512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EE6CC9A5-CF10-41AE-A811-3E5EA3909270}" type="slidenum">
              <a:rPr lang="en-US" altLang="en-US" smtClean="0">
                <a:latin typeface="Arial" charset="0"/>
              </a:rPr>
              <a:pPr/>
              <a:t>38</a:t>
            </a:fld>
            <a:endParaRPr lang="en-US" altLang="en-US">
              <a:latin typeface="Arial" charset="0"/>
            </a:endParaRPr>
          </a:p>
        </p:txBody>
      </p:sp>
      <p:sp>
        <p:nvSpPr>
          <p:cNvPr id="57348" name="Rectangle 2"/>
          <p:cNvSpPr>
            <a:spLocks noGrp="1" noRot="1" noChangeAspect="1" noChangeArrowheads="1" noTextEdit="1"/>
          </p:cNvSpPr>
          <p:nvPr>
            <p:ph type="sldImg"/>
          </p:nvPr>
        </p:nvSpPr>
        <p:spPr>
          <a:xfrm>
            <a:off x="406400" y="696913"/>
            <a:ext cx="6197600" cy="348615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02223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F39E09AE-E946-45F5-A266-55C7A9298BB4}" type="slidenum">
              <a:rPr lang="en-US" altLang="en-US" smtClean="0">
                <a:latin typeface="Arial" charset="0"/>
              </a:rPr>
              <a:pPr/>
              <a:t>39</a:t>
            </a:fld>
            <a:endParaRPr lang="en-US" altLang="en-US">
              <a:latin typeface="Arial" charset="0"/>
            </a:endParaRPr>
          </a:p>
        </p:txBody>
      </p:sp>
      <p:sp>
        <p:nvSpPr>
          <p:cNvPr id="58372" name="Rectangle 2"/>
          <p:cNvSpPr>
            <a:spLocks noGrp="1" noRot="1" noChangeAspect="1" noChangeArrowheads="1" noTextEdit="1"/>
          </p:cNvSpPr>
          <p:nvPr>
            <p:ph type="sldImg"/>
          </p:nvPr>
        </p:nvSpPr>
        <p:spPr>
          <a:xfrm>
            <a:off x="406400" y="696913"/>
            <a:ext cx="6197600" cy="348615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923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702AB870-E516-4FCD-88AD-73AE590BD344}" type="slidenum">
              <a:rPr lang="en-US" altLang="en-US" smtClean="0">
                <a:latin typeface="Arial" charset="0"/>
              </a:rPr>
              <a:pPr/>
              <a:t>40</a:t>
            </a:fld>
            <a:endParaRPr lang="en-US" altLang="en-US">
              <a:latin typeface="Arial" charset="0"/>
            </a:endParaRPr>
          </a:p>
        </p:txBody>
      </p:sp>
      <p:sp>
        <p:nvSpPr>
          <p:cNvPr id="59396" name="Rectangle 2"/>
          <p:cNvSpPr>
            <a:spLocks noGrp="1" noRot="1" noChangeAspect="1" noChangeArrowheads="1" noTextEdit="1"/>
          </p:cNvSpPr>
          <p:nvPr>
            <p:ph type="sldImg"/>
          </p:nvPr>
        </p:nvSpPr>
        <p:spPr>
          <a:xfrm>
            <a:off x="406400" y="696913"/>
            <a:ext cx="6197600" cy="348615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51362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93F76E4E-36A5-45FD-9719-42FD44650D00}" type="slidenum">
              <a:rPr lang="en-US" altLang="en-US" smtClean="0">
                <a:latin typeface="Arial" charset="0"/>
              </a:rPr>
              <a:pPr/>
              <a:t>41</a:t>
            </a:fld>
            <a:endParaRPr lang="en-US" altLang="en-US">
              <a:latin typeface="Arial" charset="0"/>
            </a:endParaRPr>
          </a:p>
        </p:txBody>
      </p:sp>
      <p:sp>
        <p:nvSpPr>
          <p:cNvPr id="60420" name="Rectangle 2"/>
          <p:cNvSpPr>
            <a:spLocks noGrp="1" noRot="1" noChangeAspect="1" noChangeArrowheads="1" noTextEdit="1"/>
          </p:cNvSpPr>
          <p:nvPr>
            <p:ph type="sldImg"/>
          </p:nvPr>
        </p:nvSpPr>
        <p:spPr>
          <a:xfrm>
            <a:off x="406400" y="696913"/>
            <a:ext cx="6197600" cy="348615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7997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441965CF-92A1-43C4-97F5-CBD35840A714}" type="slidenum">
              <a:rPr lang="en-US" altLang="en-US" smtClean="0">
                <a:latin typeface="Arial" charset="0"/>
              </a:rPr>
              <a:pPr/>
              <a:t>18</a:t>
            </a:fld>
            <a:endParaRPr lang="en-US" altLang="en-US">
              <a:latin typeface="Arial" charset="0"/>
            </a:endParaRPr>
          </a:p>
        </p:txBody>
      </p:sp>
      <p:sp>
        <p:nvSpPr>
          <p:cNvPr id="43012" name="Rectangle 2"/>
          <p:cNvSpPr>
            <a:spLocks noGrp="1" noRot="1" noChangeAspect="1" noChangeArrowheads="1" noTextEdit="1"/>
          </p:cNvSpPr>
          <p:nvPr>
            <p:ph type="sldImg"/>
          </p:nvPr>
        </p:nvSpPr>
        <p:spPr>
          <a:xfrm>
            <a:off x="406400" y="696913"/>
            <a:ext cx="6197600" cy="348615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68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1543C357-4784-425A-BC41-A1EADDFEFF19}" type="slidenum">
              <a:rPr lang="en-US" altLang="en-US" smtClean="0">
                <a:latin typeface="Arial" charset="0"/>
              </a:rPr>
              <a:pPr/>
              <a:t>19</a:t>
            </a:fld>
            <a:endParaRPr lang="en-US" altLang="en-US">
              <a:latin typeface="Arial" charset="0"/>
            </a:endParaRPr>
          </a:p>
        </p:txBody>
      </p:sp>
      <p:sp>
        <p:nvSpPr>
          <p:cNvPr id="44036" name="Rectangle 2"/>
          <p:cNvSpPr>
            <a:spLocks noGrp="1" noRot="1" noChangeAspect="1" noChangeArrowheads="1" noTextEdit="1"/>
          </p:cNvSpPr>
          <p:nvPr>
            <p:ph type="sldImg"/>
          </p:nvPr>
        </p:nvSpPr>
        <p:spPr>
          <a:xfrm>
            <a:off x="406400" y="696913"/>
            <a:ext cx="6197600" cy="3486150"/>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471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F550F275-2C69-4C97-A856-61B5DD2DCC42}" type="slidenum">
              <a:rPr lang="en-US" altLang="en-US" smtClean="0">
                <a:latin typeface="Arial" charset="0"/>
              </a:rPr>
              <a:pPr/>
              <a:t>21</a:t>
            </a:fld>
            <a:endParaRPr lang="en-US" altLang="en-US">
              <a:latin typeface="Arial" charset="0"/>
            </a:endParaRPr>
          </a:p>
        </p:txBody>
      </p:sp>
      <p:sp>
        <p:nvSpPr>
          <p:cNvPr id="45060" name="Rectangle 2"/>
          <p:cNvSpPr>
            <a:spLocks noGrp="1" noRot="1" noChangeAspect="1" noChangeArrowheads="1" noTextEdit="1"/>
          </p:cNvSpPr>
          <p:nvPr>
            <p:ph type="sldImg"/>
          </p:nvPr>
        </p:nvSpPr>
        <p:spPr>
          <a:xfrm>
            <a:off x="406400" y="696913"/>
            <a:ext cx="6197600" cy="3486150"/>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90710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5C7AA939-B3E2-4023-A03F-AA0AEC768DFF}" type="slidenum">
              <a:rPr lang="en-US" altLang="en-US" smtClean="0">
                <a:latin typeface="Arial" charset="0"/>
              </a:rPr>
              <a:pPr/>
              <a:t>22</a:t>
            </a:fld>
            <a:endParaRPr lang="en-US" altLang="en-US">
              <a:latin typeface="Arial" charset="0"/>
            </a:endParaRPr>
          </a:p>
        </p:txBody>
      </p:sp>
      <p:sp>
        <p:nvSpPr>
          <p:cNvPr id="46084" name="Rectangle 2"/>
          <p:cNvSpPr>
            <a:spLocks noGrp="1" noRot="1" noChangeAspect="1" noChangeArrowheads="1" noTextEdit="1"/>
          </p:cNvSpPr>
          <p:nvPr>
            <p:ph type="sldImg"/>
          </p:nvPr>
        </p:nvSpPr>
        <p:spPr>
          <a:xfrm>
            <a:off x="406400" y="696913"/>
            <a:ext cx="6197600" cy="3486150"/>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133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5C7AA939-B3E2-4023-A03F-AA0AEC768DFF}" type="slidenum">
              <a:rPr lang="en-US" altLang="en-US" smtClean="0">
                <a:latin typeface="Arial" charset="0"/>
              </a:rPr>
              <a:pPr/>
              <a:t>23</a:t>
            </a:fld>
            <a:endParaRPr lang="en-US" altLang="en-US">
              <a:latin typeface="Arial" charset="0"/>
            </a:endParaRPr>
          </a:p>
        </p:txBody>
      </p:sp>
      <p:sp>
        <p:nvSpPr>
          <p:cNvPr id="46084" name="Rectangle 2"/>
          <p:cNvSpPr>
            <a:spLocks noGrp="1" noRot="1" noChangeAspect="1" noChangeArrowheads="1" noTextEdit="1"/>
          </p:cNvSpPr>
          <p:nvPr>
            <p:ph type="sldImg"/>
          </p:nvPr>
        </p:nvSpPr>
        <p:spPr>
          <a:xfrm>
            <a:off x="406400" y="696913"/>
            <a:ext cx="6197600" cy="3486150"/>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83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2FE59629-7FAD-44A8-9E50-94AFE0CD1178}" type="slidenum">
              <a:rPr lang="en-US" altLang="en-US" smtClean="0">
                <a:latin typeface="Arial" charset="0"/>
              </a:rPr>
              <a:pPr/>
              <a:t>24</a:t>
            </a:fld>
            <a:endParaRPr lang="en-US" altLang="en-US">
              <a:latin typeface="Arial" charset="0"/>
            </a:endParaRPr>
          </a:p>
        </p:txBody>
      </p:sp>
      <p:sp>
        <p:nvSpPr>
          <p:cNvPr id="47108" name="Rectangle 2"/>
          <p:cNvSpPr>
            <a:spLocks noGrp="1" noRot="1" noChangeAspect="1" noChangeArrowheads="1" noTextEdit="1"/>
          </p:cNvSpPr>
          <p:nvPr>
            <p:ph type="sldImg"/>
          </p:nvPr>
        </p:nvSpPr>
        <p:spPr>
          <a:xfrm>
            <a:off x="406400" y="696913"/>
            <a:ext cx="6197600" cy="3486150"/>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9580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r>
              <a:rPr lang="en-US" altLang="en-US">
                <a:latin typeface="Arial" charset="0"/>
              </a:rPr>
              <a:t>(c) Dr. C. K. Ayo</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57066" indent="-291179">
              <a:defRPr>
                <a:solidFill>
                  <a:schemeClr val="tx1"/>
                </a:solidFill>
                <a:latin typeface="Tahoma" charset="0"/>
              </a:defRPr>
            </a:lvl2pPr>
            <a:lvl3pPr marL="1164717" indent="-232943">
              <a:defRPr>
                <a:solidFill>
                  <a:schemeClr val="tx1"/>
                </a:solidFill>
                <a:latin typeface="Tahoma" charset="0"/>
              </a:defRPr>
            </a:lvl3pPr>
            <a:lvl4pPr marL="1630604" indent="-232943">
              <a:defRPr>
                <a:solidFill>
                  <a:schemeClr val="tx1"/>
                </a:solidFill>
                <a:latin typeface="Tahoma" charset="0"/>
              </a:defRPr>
            </a:lvl4pPr>
            <a:lvl5pPr marL="2096491" indent="-232943">
              <a:defRPr>
                <a:solidFill>
                  <a:schemeClr val="tx1"/>
                </a:solidFill>
                <a:latin typeface="Tahoma" charset="0"/>
              </a:defRPr>
            </a:lvl5pPr>
            <a:lvl6pPr marL="2562377" indent="-232943" eaLnBrk="0" fontAlgn="base" hangingPunct="0">
              <a:spcBef>
                <a:spcPct val="0"/>
              </a:spcBef>
              <a:spcAft>
                <a:spcPct val="0"/>
              </a:spcAft>
              <a:defRPr>
                <a:solidFill>
                  <a:schemeClr val="tx1"/>
                </a:solidFill>
                <a:latin typeface="Tahoma" charset="0"/>
              </a:defRPr>
            </a:lvl6pPr>
            <a:lvl7pPr marL="3028264" indent="-232943" eaLnBrk="0" fontAlgn="base" hangingPunct="0">
              <a:spcBef>
                <a:spcPct val="0"/>
              </a:spcBef>
              <a:spcAft>
                <a:spcPct val="0"/>
              </a:spcAft>
              <a:defRPr>
                <a:solidFill>
                  <a:schemeClr val="tx1"/>
                </a:solidFill>
                <a:latin typeface="Tahoma" charset="0"/>
              </a:defRPr>
            </a:lvl7pPr>
            <a:lvl8pPr marL="3494151" indent="-232943" eaLnBrk="0" fontAlgn="base" hangingPunct="0">
              <a:spcBef>
                <a:spcPct val="0"/>
              </a:spcBef>
              <a:spcAft>
                <a:spcPct val="0"/>
              </a:spcAft>
              <a:defRPr>
                <a:solidFill>
                  <a:schemeClr val="tx1"/>
                </a:solidFill>
                <a:latin typeface="Tahoma" charset="0"/>
              </a:defRPr>
            </a:lvl8pPr>
            <a:lvl9pPr marL="3960038" indent="-232943" eaLnBrk="0" fontAlgn="base" hangingPunct="0">
              <a:spcBef>
                <a:spcPct val="0"/>
              </a:spcBef>
              <a:spcAft>
                <a:spcPct val="0"/>
              </a:spcAft>
              <a:defRPr>
                <a:solidFill>
                  <a:schemeClr val="tx1"/>
                </a:solidFill>
                <a:latin typeface="Tahoma" charset="0"/>
              </a:defRPr>
            </a:lvl9pPr>
          </a:lstStyle>
          <a:p>
            <a:fld id="{CF80E359-3919-426B-B38C-AA94DCC15967}" type="slidenum">
              <a:rPr lang="en-US" altLang="en-US" smtClean="0">
                <a:latin typeface="Arial" charset="0"/>
              </a:rPr>
              <a:pPr/>
              <a:t>25</a:t>
            </a:fld>
            <a:endParaRPr lang="en-US" altLang="en-US">
              <a:latin typeface="Arial" charset="0"/>
            </a:endParaRPr>
          </a:p>
        </p:txBody>
      </p:sp>
      <p:sp>
        <p:nvSpPr>
          <p:cNvPr id="48132" name="Rectangle 2"/>
          <p:cNvSpPr>
            <a:spLocks noGrp="1" noRot="1" noChangeAspect="1" noChangeArrowheads="1" noTextEdit="1"/>
          </p:cNvSpPr>
          <p:nvPr>
            <p:ph type="sldImg"/>
          </p:nvPr>
        </p:nvSpPr>
        <p:spPr>
          <a:xfrm>
            <a:off x="406400" y="696913"/>
            <a:ext cx="6197600" cy="348615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839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CA6E3-DA59-47F9-9785-0B42826A2CF2}"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422479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CA6E3-DA59-47F9-9785-0B42826A2CF2}"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198785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CA6E3-DA59-47F9-9785-0B42826A2CF2}"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170350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100"/>
            <a:ext cx="10972800" cy="1384300"/>
          </a:xfrm>
        </p:spPr>
        <p:txBody>
          <a:bodyPr/>
          <a:lstStyle/>
          <a:p>
            <a:r>
              <a:rPr lang="en-US"/>
              <a:t>Click to edit Master title style</a:t>
            </a:r>
          </a:p>
        </p:txBody>
      </p:sp>
      <p:sp>
        <p:nvSpPr>
          <p:cNvPr id="3" name="Content Placeholder 2"/>
          <p:cNvSpPr>
            <a:spLocks noGrp="1"/>
          </p:cNvSpPr>
          <p:nvPr>
            <p:ph sz="quarter" idx="1"/>
          </p:nvPr>
        </p:nvSpPr>
        <p:spPr>
          <a:xfrm>
            <a:off x="609600" y="19050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40386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197600" y="19050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(c) Prof. C. K. Ayo, CIS Department, Covenant University, Ota, Nigeria.</a:t>
            </a:r>
          </a:p>
        </p:txBody>
      </p:sp>
      <p:sp>
        <p:nvSpPr>
          <p:cNvPr id="8" name="Slide Number Placeholder 5"/>
          <p:cNvSpPr>
            <a:spLocks noGrp="1"/>
          </p:cNvSpPr>
          <p:nvPr>
            <p:ph type="sldNum" sz="quarter" idx="12"/>
          </p:nvPr>
        </p:nvSpPr>
        <p:spPr/>
        <p:txBody>
          <a:bodyPr/>
          <a:lstStyle>
            <a:lvl1pPr>
              <a:defRPr/>
            </a:lvl1pPr>
          </a:lstStyle>
          <a:p>
            <a:pPr>
              <a:defRPr/>
            </a:pPr>
            <a:fld id="{56E1C66C-47EB-4829-8F61-C2C532A0BDC5}" type="slidenum">
              <a:rPr lang="en-US"/>
              <a:pPr>
                <a:defRPr/>
              </a:pPr>
              <a:t>‹#›</a:t>
            </a:fld>
            <a:endParaRPr lang="en-US"/>
          </a:p>
        </p:txBody>
      </p:sp>
    </p:spTree>
    <p:extLst>
      <p:ext uri="{BB962C8B-B14F-4D97-AF65-F5344CB8AC3E}">
        <p14:creationId xmlns:p14="http://schemas.microsoft.com/office/powerpoint/2010/main" val="13250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100"/>
            <a:ext cx="10972800" cy="1384300"/>
          </a:xfrm>
        </p:spPr>
        <p:txBody>
          <a:bodyPr/>
          <a:lstStyle/>
          <a:p>
            <a:r>
              <a:rPr lang="en-US"/>
              <a:t>Click to edit Master title style</a:t>
            </a:r>
          </a:p>
        </p:txBody>
      </p:sp>
      <p:sp>
        <p:nvSpPr>
          <p:cNvPr id="3" name="Content Placeholder 2"/>
          <p:cNvSpPr>
            <a:spLocks noGrp="1"/>
          </p:cNvSpPr>
          <p:nvPr>
            <p:ph sz="half" idx="1"/>
          </p:nvPr>
        </p:nvSpPr>
        <p:spPr>
          <a:xfrm>
            <a:off x="609600" y="19050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050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Prof. C. K. Ayo, CIS Department, Covenant University, Ota, Nigeria.</a:t>
            </a:r>
          </a:p>
        </p:txBody>
      </p:sp>
      <p:sp>
        <p:nvSpPr>
          <p:cNvPr id="7" name="Slide Number Placeholder 5"/>
          <p:cNvSpPr>
            <a:spLocks noGrp="1"/>
          </p:cNvSpPr>
          <p:nvPr>
            <p:ph type="sldNum" sz="quarter" idx="12"/>
          </p:nvPr>
        </p:nvSpPr>
        <p:spPr/>
        <p:txBody>
          <a:bodyPr/>
          <a:lstStyle>
            <a:lvl1pPr>
              <a:defRPr/>
            </a:lvl1pPr>
          </a:lstStyle>
          <a:p>
            <a:pPr>
              <a:defRPr/>
            </a:pPr>
            <a:fld id="{A08D8A85-5835-4147-BAFB-83210A85F932}" type="slidenum">
              <a:rPr lang="en-US"/>
              <a:pPr>
                <a:defRPr/>
              </a:pPr>
              <a:t>‹#›</a:t>
            </a:fld>
            <a:endParaRPr lang="en-US"/>
          </a:p>
        </p:txBody>
      </p:sp>
    </p:spTree>
    <p:extLst>
      <p:ext uri="{BB962C8B-B14F-4D97-AF65-F5344CB8AC3E}">
        <p14:creationId xmlns:p14="http://schemas.microsoft.com/office/powerpoint/2010/main" val="421037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100"/>
            <a:ext cx="10972800" cy="1384300"/>
          </a:xfrm>
        </p:spPr>
        <p:txBody>
          <a:bodyPr/>
          <a:lstStyle/>
          <a:p>
            <a:r>
              <a:rPr lang="en-US"/>
              <a:t>Click to edit Master title style</a:t>
            </a:r>
          </a:p>
        </p:txBody>
      </p:sp>
      <p:sp>
        <p:nvSpPr>
          <p:cNvPr id="3" name="Text Placeholder 2"/>
          <p:cNvSpPr>
            <a:spLocks noGrp="1"/>
          </p:cNvSpPr>
          <p:nvPr>
            <p:ph type="body" sz="half" idx="1"/>
          </p:nvPr>
        </p:nvSpPr>
        <p:spPr>
          <a:xfrm>
            <a:off x="609600" y="19050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386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Prof. C. K. Ayo, CIS Department, Covenant University, Ota, Nigeria.</a:t>
            </a:r>
          </a:p>
        </p:txBody>
      </p:sp>
      <p:sp>
        <p:nvSpPr>
          <p:cNvPr id="7" name="Slide Number Placeholder 5"/>
          <p:cNvSpPr>
            <a:spLocks noGrp="1"/>
          </p:cNvSpPr>
          <p:nvPr>
            <p:ph type="sldNum" sz="quarter" idx="12"/>
          </p:nvPr>
        </p:nvSpPr>
        <p:spPr/>
        <p:txBody>
          <a:bodyPr/>
          <a:lstStyle>
            <a:lvl1pPr>
              <a:defRPr/>
            </a:lvl1pPr>
          </a:lstStyle>
          <a:p>
            <a:pPr>
              <a:defRPr/>
            </a:pPr>
            <a:fld id="{DDB6C891-DBF0-4286-BCA3-403437728C89}" type="slidenum">
              <a:rPr lang="en-US"/>
              <a:pPr>
                <a:defRPr/>
              </a:pPr>
              <a:t>‹#›</a:t>
            </a:fld>
            <a:endParaRPr lang="en-US"/>
          </a:p>
        </p:txBody>
      </p:sp>
    </p:spTree>
    <p:extLst>
      <p:ext uri="{BB962C8B-B14F-4D97-AF65-F5344CB8AC3E}">
        <p14:creationId xmlns:p14="http://schemas.microsoft.com/office/powerpoint/2010/main" val="26224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100"/>
            <a:ext cx="10972800" cy="1384300"/>
          </a:xfrm>
        </p:spPr>
        <p:txBody>
          <a:bodyPr/>
          <a:lstStyle/>
          <a:p>
            <a:r>
              <a:rPr lang="en-US"/>
              <a:t>Click to edit Master title style</a:t>
            </a:r>
          </a:p>
        </p:txBody>
      </p:sp>
      <p:sp>
        <p:nvSpPr>
          <p:cNvPr id="3" name="Text Placeholder 2"/>
          <p:cNvSpPr>
            <a:spLocks noGrp="1"/>
          </p:cNvSpPr>
          <p:nvPr>
            <p:ph type="body" sz="half" idx="1"/>
          </p:nvPr>
        </p:nvSpPr>
        <p:spPr>
          <a:xfrm>
            <a:off x="609600" y="19050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Prof. C. K. Ayo, CIS Department, Covenant University, Ota, Nigeria.</a:t>
            </a:r>
          </a:p>
        </p:txBody>
      </p:sp>
      <p:sp>
        <p:nvSpPr>
          <p:cNvPr id="7" name="Slide Number Placeholder 5"/>
          <p:cNvSpPr>
            <a:spLocks noGrp="1"/>
          </p:cNvSpPr>
          <p:nvPr>
            <p:ph type="sldNum" sz="quarter" idx="12"/>
          </p:nvPr>
        </p:nvSpPr>
        <p:spPr/>
        <p:txBody>
          <a:bodyPr/>
          <a:lstStyle>
            <a:lvl1pPr>
              <a:defRPr/>
            </a:lvl1pPr>
          </a:lstStyle>
          <a:p>
            <a:pPr>
              <a:defRPr/>
            </a:pPr>
            <a:fld id="{BE2D0187-D892-48B1-BD2F-8113B87F24C3}" type="slidenum">
              <a:rPr lang="en-US"/>
              <a:pPr>
                <a:defRPr/>
              </a:pPr>
              <a:t>‹#›</a:t>
            </a:fld>
            <a:endParaRPr lang="en-US"/>
          </a:p>
        </p:txBody>
      </p:sp>
    </p:spTree>
    <p:extLst>
      <p:ext uri="{BB962C8B-B14F-4D97-AF65-F5344CB8AC3E}">
        <p14:creationId xmlns:p14="http://schemas.microsoft.com/office/powerpoint/2010/main" val="204595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CA6E3-DA59-47F9-9785-0B42826A2CF2}"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240979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CA6E3-DA59-47F9-9785-0B42826A2CF2}"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294820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FCA6E3-DA59-47F9-9785-0B42826A2CF2}"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216868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FCA6E3-DA59-47F9-9785-0B42826A2CF2}"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20918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CA6E3-DA59-47F9-9785-0B42826A2CF2}"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287315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CA6E3-DA59-47F9-9785-0B42826A2CF2}"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88794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A6E3-DA59-47F9-9785-0B42826A2CF2}"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68974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A6E3-DA59-47F9-9785-0B42826A2CF2}"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9327F-EE6D-4DE9-892A-E0C0191DD617}" type="slidenum">
              <a:rPr lang="en-US" smtClean="0"/>
              <a:t>‹#›</a:t>
            </a:fld>
            <a:endParaRPr lang="en-US"/>
          </a:p>
        </p:txBody>
      </p:sp>
    </p:spTree>
    <p:extLst>
      <p:ext uri="{BB962C8B-B14F-4D97-AF65-F5344CB8AC3E}">
        <p14:creationId xmlns:p14="http://schemas.microsoft.com/office/powerpoint/2010/main" val="181400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CA6E3-DA59-47F9-9785-0B42826A2CF2}" type="datetimeFigureOut">
              <a:rPr lang="en-US" smtClean="0"/>
              <a:t>6/25/2021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9327F-EE6D-4DE9-892A-E0C0191DD617}" type="slidenum">
              <a:rPr lang="en-US" smtClean="0"/>
              <a:t>‹#›</a:t>
            </a:fld>
            <a:endParaRPr lang="en-US"/>
          </a:p>
        </p:txBody>
      </p:sp>
    </p:spTree>
    <p:extLst>
      <p:ext uri="{BB962C8B-B14F-4D97-AF65-F5344CB8AC3E}">
        <p14:creationId xmlns:p14="http://schemas.microsoft.com/office/powerpoint/2010/main" val="18144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oladeji@unilag.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307- NET-CENTRIC COMPUTING</a:t>
            </a:r>
          </a:p>
        </p:txBody>
      </p:sp>
      <p:sp>
        <p:nvSpPr>
          <p:cNvPr id="3" name="Subtitle 2"/>
          <p:cNvSpPr>
            <a:spLocks noGrp="1"/>
          </p:cNvSpPr>
          <p:nvPr>
            <p:ph type="subTitle" idx="1"/>
          </p:nvPr>
        </p:nvSpPr>
        <p:spPr>
          <a:xfrm>
            <a:off x="1524000" y="3602038"/>
            <a:ext cx="9144000" cy="2644216"/>
          </a:xfrm>
        </p:spPr>
        <p:txBody>
          <a:bodyPr>
            <a:normAutofit fontScale="92500" lnSpcReduction="20000"/>
          </a:bodyPr>
          <a:lstStyle/>
          <a:p>
            <a:r>
              <a:rPr lang="en-US" dirty="0"/>
              <a:t>LECTURE SERIES 1  2021</a:t>
            </a:r>
          </a:p>
          <a:p>
            <a:r>
              <a:rPr lang="en-US" dirty="0"/>
              <a:t>TUTOR:	DR.(MRS.) F.A OLADEJI</a:t>
            </a:r>
          </a:p>
          <a:p>
            <a:r>
              <a:rPr lang="en-US" dirty="0"/>
              <a:t>DEPARTMENT OF COMPUTER SCIENCES, UNIVERSITY OF LAGOS</a:t>
            </a:r>
          </a:p>
          <a:p>
            <a:r>
              <a:rPr lang="en-US" dirty="0" err="1">
                <a:hlinkClick r:id="rId2"/>
              </a:rPr>
              <a:t>foladeji@unilag.edu,ng</a:t>
            </a:r>
            <a:endParaRPr lang="en-US" dirty="0"/>
          </a:p>
          <a:p>
            <a:r>
              <a:rPr lang="en-US" dirty="0"/>
              <a:t>07033629809</a:t>
            </a:r>
          </a:p>
          <a:p>
            <a:r>
              <a:rPr lang="en-US" dirty="0"/>
              <a:t>Room 106 Computer Science Building</a:t>
            </a:r>
          </a:p>
          <a:p>
            <a:r>
              <a:rPr lang="en-US" dirty="0"/>
              <a:t>Faculty of Science</a:t>
            </a:r>
          </a:p>
          <a:p>
            <a:endParaRPr lang="en-US" dirty="0"/>
          </a:p>
        </p:txBody>
      </p:sp>
    </p:spTree>
    <p:extLst>
      <p:ext uri="{BB962C8B-B14F-4D97-AF65-F5344CB8AC3E}">
        <p14:creationId xmlns:p14="http://schemas.microsoft.com/office/powerpoint/2010/main" val="45751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a:t>
            </a:r>
          </a:p>
        </p:txBody>
      </p:sp>
      <p:pic>
        <p:nvPicPr>
          <p:cNvPr id="4" name="Content Placeholder 3"/>
          <p:cNvPicPr>
            <a:picLocks noGrp="1" noChangeAspect="1"/>
          </p:cNvPicPr>
          <p:nvPr>
            <p:ph idx="1"/>
          </p:nvPr>
        </p:nvPicPr>
        <p:blipFill>
          <a:blip r:embed="rId2"/>
          <a:stretch>
            <a:fillRect/>
          </a:stretch>
        </p:blipFill>
        <p:spPr>
          <a:xfrm>
            <a:off x="838200" y="1893195"/>
            <a:ext cx="10340662" cy="4546242"/>
          </a:xfrm>
          <a:prstGeom prst="rect">
            <a:avLst/>
          </a:prstGeom>
        </p:spPr>
      </p:pic>
    </p:spTree>
    <p:extLst>
      <p:ext uri="{BB962C8B-B14F-4D97-AF65-F5344CB8AC3E}">
        <p14:creationId xmlns:p14="http://schemas.microsoft.com/office/powerpoint/2010/main" val="303185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and wired interconnection</a:t>
            </a:r>
          </a:p>
        </p:txBody>
      </p:sp>
      <p:pic>
        <p:nvPicPr>
          <p:cNvPr id="4" name="Content Placeholder 3"/>
          <p:cNvPicPr>
            <a:picLocks noGrp="1" noChangeAspect="1"/>
          </p:cNvPicPr>
          <p:nvPr>
            <p:ph idx="1"/>
          </p:nvPr>
        </p:nvPicPr>
        <p:blipFill>
          <a:blip r:embed="rId2"/>
          <a:stretch>
            <a:fillRect/>
          </a:stretch>
        </p:blipFill>
        <p:spPr>
          <a:xfrm>
            <a:off x="605308" y="2073499"/>
            <a:ext cx="11101588" cy="4224270"/>
          </a:xfrm>
          <a:prstGeom prst="rect">
            <a:avLst/>
          </a:prstGeom>
        </p:spPr>
      </p:pic>
    </p:spTree>
    <p:extLst>
      <p:ext uri="{BB962C8B-B14F-4D97-AF65-F5344CB8AC3E}">
        <p14:creationId xmlns:p14="http://schemas.microsoft.com/office/powerpoint/2010/main" val="222865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networks: Wired </a:t>
            </a:r>
            <a:r>
              <a:rPr lang="en-US" dirty="0" err="1"/>
              <a:t>vs</a:t>
            </a:r>
            <a:r>
              <a:rPr lang="en-US" dirty="0"/>
              <a:t> Wireless</a:t>
            </a:r>
          </a:p>
        </p:txBody>
      </p:sp>
      <p:sp>
        <p:nvSpPr>
          <p:cNvPr id="3" name="Content Placeholder 2"/>
          <p:cNvSpPr>
            <a:spLocks noGrp="1"/>
          </p:cNvSpPr>
          <p:nvPr>
            <p:ph idx="1"/>
          </p:nvPr>
        </p:nvSpPr>
        <p:spPr/>
        <p:txBody>
          <a:bodyPr>
            <a:normAutofit fontScale="92500" lnSpcReduction="20000"/>
          </a:bodyPr>
          <a:lstStyle/>
          <a:p>
            <a:pPr algn="just">
              <a:lnSpc>
                <a:spcPct val="80000"/>
              </a:lnSpc>
            </a:pPr>
            <a:r>
              <a:rPr lang="en-GB" altLang="en-US" dirty="0"/>
              <a:t>The distinction between these types of network is based on the medium of connection, that is, the interconnectivity device used. </a:t>
            </a:r>
          </a:p>
          <a:p>
            <a:pPr algn="just">
              <a:lnSpc>
                <a:spcPct val="80000"/>
              </a:lnSpc>
            </a:pPr>
            <a:r>
              <a:rPr lang="en-GB" altLang="en-US" dirty="0">
                <a:solidFill>
                  <a:srgbClr val="FF0000"/>
                </a:solidFill>
              </a:rPr>
              <a:t>A wired network is a network where cables are used to physically interconnect the systems together.</a:t>
            </a:r>
            <a:r>
              <a:rPr lang="en-GB" altLang="en-US" dirty="0"/>
              <a:t> Therefore to setup a wired network requires the following: </a:t>
            </a:r>
          </a:p>
          <a:p>
            <a:pPr algn="just">
              <a:lnSpc>
                <a:spcPct val="80000"/>
              </a:lnSpc>
              <a:buNone/>
            </a:pPr>
            <a:r>
              <a:rPr lang="en-GB" altLang="en-US" dirty="0"/>
              <a:t>	1 	PCs </a:t>
            </a:r>
          </a:p>
          <a:p>
            <a:pPr algn="just">
              <a:lnSpc>
                <a:spcPct val="80000"/>
              </a:lnSpc>
              <a:buNone/>
            </a:pPr>
            <a:r>
              <a:rPr lang="en-GB" altLang="en-US" dirty="0"/>
              <a:t>	2 	Network Interface Card (NIC) </a:t>
            </a:r>
          </a:p>
          <a:p>
            <a:pPr algn="just">
              <a:lnSpc>
                <a:spcPct val="80000"/>
              </a:lnSpc>
              <a:buNone/>
            </a:pPr>
            <a:r>
              <a:rPr lang="en-GB" altLang="en-US" dirty="0"/>
              <a:t>	3 	Network Operating System (NOS) </a:t>
            </a:r>
          </a:p>
          <a:p>
            <a:pPr algn="just">
              <a:lnSpc>
                <a:spcPct val="80000"/>
              </a:lnSpc>
              <a:buNone/>
            </a:pPr>
            <a:r>
              <a:rPr lang="en-GB" altLang="en-US" dirty="0"/>
              <a:t>	4	Cable </a:t>
            </a:r>
          </a:p>
          <a:p>
            <a:pPr algn="just">
              <a:lnSpc>
                <a:spcPct val="80000"/>
              </a:lnSpc>
              <a:buNone/>
            </a:pPr>
            <a:endParaRPr lang="en-GB" altLang="en-US" dirty="0"/>
          </a:p>
          <a:p>
            <a:pPr algn="just">
              <a:lnSpc>
                <a:spcPct val="80000"/>
              </a:lnSpc>
            </a:pPr>
            <a:r>
              <a:rPr lang="en-GB" altLang="en-US" dirty="0">
                <a:solidFill>
                  <a:srgbClr val="FF0000"/>
                </a:solidFill>
              </a:rPr>
              <a:t>Wireless network on the other hand, refers to a network that is devoid of cables to physically establish a link, but rather radio waves are used as the medium of interconnection</a:t>
            </a:r>
            <a:endParaRPr lang="en-US" dirty="0">
              <a:solidFill>
                <a:srgbClr val="FF0000"/>
              </a:solidFill>
            </a:endParaRPr>
          </a:p>
        </p:txBody>
      </p:sp>
    </p:spTree>
    <p:extLst>
      <p:ext uri="{BB962C8B-B14F-4D97-AF65-F5344CB8AC3E}">
        <p14:creationId xmlns:p14="http://schemas.microsoft.com/office/powerpoint/2010/main" val="260365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80000"/>
              </a:lnSpc>
              <a:buNone/>
            </a:pPr>
            <a:r>
              <a:rPr lang="en-GB" altLang="en-US" dirty="0"/>
              <a:t>There are basically two types of node in a network. </a:t>
            </a:r>
          </a:p>
          <a:p>
            <a:pPr algn="just">
              <a:lnSpc>
                <a:spcPct val="80000"/>
              </a:lnSpc>
              <a:buNone/>
            </a:pPr>
            <a:r>
              <a:rPr lang="en-GB" altLang="en-US" dirty="0"/>
              <a:t>They are: </a:t>
            </a:r>
          </a:p>
          <a:p>
            <a:pPr algn="just">
              <a:lnSpc>
                <a:spcPct val="80000"/>
              </a:lnSpc>
              <a:buFont typeface="Wingdings" panose="05000000000000000000" pitchFamily="2" charset="2"/>
              <a:buChar char="q"/>
            </a:pPr>
            <a:r>
              <a:rPr lang="en-GB" altLang="en-US" dirty="0"/>
              <a:t>	 Peer-to-Peer network node</a:t>
            </a:r>
          </a:p>
          <a:p>
            <a:pPr algn="just">
              <a:lnSpc>
                <a:spcPct val="80000"/>
              </a:lnSpc>
              <a:buFont typeface="Wingdings" panose="05000000000000000000" pitchFamily="2" charset="2"/>
              <a:buChar char="q"/>
            </a:pPr>
            <a:r>
              <a:rPr lang="en-GB" altLang="en-US" dirty="0"/>
              <a:t>	Client/Server network node</a:t>
            </a:r>
            <a:endParaRPr lang="en-US" dirty="0"/>
          </a:p>
        </p:txBody>
      </p:sp>
    </p:spTree>
    <p:extLst>
      <p:ext uri="{BB962C8B-B14F-4D97-AF65-F5344CB8AC3E}">
        <p14:creationId xmlns:p14="http://schemas.microsoft.com/office/powerpoint/2010/main" val="215297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Peer-to-Peer Network</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80000"/>
              </a:lnSpc>
              <a:buFont typeface="Wingdings" panose="05000000000000000000" pitchFamily="2" charset="2"/>
              <a:buChar char="q"/>
            </a:pPr>
            <a:r>
              <a:rPr lang="en-GB" altLang="en-US" dirty="0"/>
              <a:t>This is the simplest form of network that is generally preferable when the number of systems involved is few. </a:t>
            </a:r>
          </a:p>
          <a:p>
            <a:pPr algn="just">
              <a:lnSpc>
                <a:spcPct val="80000"/>
              </a:lnSpc>
              <a:buFont typeface="Wingdings" panose="05000000000000000000" pitchFamily="2" charset="2"/>
              <a:buChar char="q"/>
            </a:pPr>
            <a:endParaRPr lang="en-GB" altLang="en-US" dirty="0"/>
          </a:p>
          <a:p>
            <a:pPr algn="just">
              <a:lnSpc>
                <a:spcPct val="80000"/>
              </a:lnSpc>
              <a:buFont typeface="Wingdings" panose="05000000000000000000" pitchFamily="2" charset="2"/>
              <a:buChar char="q"/>
            </a:pPr>
            <a:r>
              <a:rPr lang="en-GB" altLang="en-US" dirty="0"/>
              <a:t>With this approach, each computer acts as a workstation (client) and as server (repository of resources). That is there are no master and no slave. </a:t>
            </a:r>
          </a:p>
          <a:p>
            <a:pPr algn="just">
              <a:lnSpc>
                <a:spcPct val="80000"/>
              </a:lnSpc>
              <a:buFont typeface="Wingdings" panose="05000000000000000000" pitchFamily="2" charset="2"/>
              <a:buChar char="q"/>
            </a:pPr>
            <a:endParaRPr lang="en-GB" altLang="en-US" dirty="0"/>
          </a:p>
          <a:p>
            <a:pPr algn="just">
              <a:lnSpc>
                <a:spcPct val="80000"/>
              </a:lnSpc>
              <a:buFont typeface="Wingdings" panose="05000000000000000000" pitchFamily="2" charset="2"/>
              <a:buChar char="q"/>
            </a:pPr>
            <a:r>
              <a:rPr lang="en-GB" altLang="en-US" dirty="0"/>
              <a:t>Data and resources are distributed throughout the network with no central server maintaining all the resources of the systems. </a:t>
            </a:r>
          </a:p>
          <a:p>
            <a:pPr algn="just">
              <a:lnSpc>
                <a:spcPct val="80000"/>
              </a:lnSpc>
              <a:buFont typeface="Wingdings" panose="05000000000000000000" pitchFamily="2" charset="2"/>
              <a:buChar char="q"/>
            </a:pPr>
            <a:endParaRPr lang="en-GB" altLang="en-US" dirty="0"/>
          </a:p>
          <a:p>
            <a:pPr algn="just">
              <a:lnSpc>
                <a:spcPct val="80000"/>
              </a:lnSpc>
              <a:buFont typeface="Wingdings" panose="05000000000000000000" pitchFamily="2" charset="2"/>
              <a:buChar char="q"/>
            </a:pPr>
            <a:r>
              <a:rPr lang="en-GB" altLang="en-US" dirty="0"/>
              <a:t>Although Peer-to-Peer is very simple and in expensive, it is usually not be the best choice for large organization. Lack of centralized control and administration makes it difficult to manage. </a:t>
            </a:r>
          </a:p>
          <a:p>
            <a:endParaRPr lang="en-US" dirty="0"/>
          </a:p>
        </p:txBody>
      </p:sp>
    </p:spTree>
    <p:extLst>
      <p:ext uri="{BB962C8B-B14F-4D97-AF65-F5344CB8AC3E}">
        <p14:creationId xmlns:p14="http://schemas.microsoft.com/office/powerpoint/2010/main" val="1614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Peer-to-Peer Network…</a:t>
            </a:r>
            <a:endParaRPr lang="en-US" dirty="0"/>
          </a:p>
        </p:txBody>
      </p:sp>
      <p:sp>
        <p:nvSpPr>
          <p:cNvPr id="3" name="Content Placeholder 2"/>
          <p:cNvSpPr>
            <a:spLocks noGrp="1"/>
          </p:cNvSpPr>
          <p:nvPr>
            <p:ph idx="1"/>
          </p:nvPr>
        </p:nvSpPr>
        <p:spPr/>
        <p:txBody>
          <a:bodyPr>
            <a:normAutofit fontScale="77500" lnSpcReduction="20000"/>
          </a:bodyPr>
          <a:lstStyle/>
          <a:p>
            <a:r>
              <a:rPr lang="en-GB" altLang="en-US" dirty="0"/>
              <a:t>Each workstation (client) has a password and a user must know the password of a particular system before use. </a:t>
            </a:r>
          </a:p>
          <a:p>
            <a:r>
              <a:rPr lang="en-GB" altLang="en-US" dirty="0"/>
              <a:t>Similarly, each user must be trained on how to share resources on the system thus making the user a local system administrator of each of the systems. </a:t>
            </a:r>
          </a:p>
          <a:p>
            <a:r>
              <a:rPr lang="en-GB" altLang="en-US" dirty="0"/>
              <a:t>Security in Peer-to-Peer is weak. Since there is no central server, each user is responsible for authenticating access to data, so that unauthorized users are prevented. </a:t>
            </a:r>
          </a:p>
          <a:p>
            <a:r>
              <a:rPr lang="en-GB" altLang="en-US" dirty="0"/>
              <a:t>It uses what is referred to as share-level security which necessitates that a user knows the password for a resource before use. </a:t>
            </a:r>
            <a:endParaRPr lang="en-US" altLang="en-US" dirty="0"/>
          </a:p>
          <a:p>
            <a:pPr>
              <a:buNone/>
            </a:pPr>
            <a:endParaRPr lang="en-GB" altLang="en-US" sz="1400" b="1" dirty="0"/>
          </a:p>
          <a:p>
            <a:pPr>
              <a:buNone/>
            </a:pPr>
            <a:r>
              <a:rPr lang="en-GB" altLang="en-US" b="1" dirty="0"/>
              <a:t>Advantages</a:t>
            </a:r>
            <a:r>
              <a:rPr lang="en-GB" altLang="en-US" dirty="0"/>
              <a:t> </a:t>
            </a:r>
          </a:p>
          <a:p>
            <a:pPr>
              <a:buNone/>
            </a:pPr>
            <a:r>
              <a:rPr lang="en-GB" altLang="en-US" dirty="0"/>
              <a:t>1 	It is cheap to setup. </a:t>
            </a:r>
          </a:p>
          <a:p>
            <a:pPr>
              <a:buNone/>
            </a:pPr>
            <a:r>
              <a:rPr lang="en-GB" altLang="en-US" dirty="0"/>
              <a:t>2	It is easy to install/setup.</a:t>
            </a:r>
          </a:p>
          <a:p>
            <a:pPr>
              <a:buNone/>
            </a:pPr>
            <a:r>
              <a:rPr lang="en-GB" altLang="en-US" dirty="0"/>
              <a:t>3 	It is easy to maintain.</a:t>
            </a:r>
            <a:endParaRPr lang="en-US" dirty="0"/>
          </a:p>
        </p:txBody>
      </p:sp>
    </p:spTree>
    <p:extLst>
      <p:ext uri="{BB962C8B-B14F-4D97-AF65-F5344CB8AC3E}">
        <p14:creationId xmlns:p14="http://schemas.microsoft.com/office/powerpoint/2010/main" val="185542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09601" y="762696"/>
            <a:ext cx="10972800" cy="5362765"/>
          </a:xfrm>
        </p:spPr>
        <p:txBody>
          <a:bodyPr/>
          <a:lstStyle/>
          <a:p>
            <a:pPr eaLnBrk="1" hangingPunct="1">
              <a:lnSpc>
                <a:spcPct val="80000"/>
              </a:lnSpc>
              <a:buFontTx/>
              <a:buNone/>
            </a:pPr>
            <a:endParaRPr lang="en-GB" altLang="en-US" sz="2399" b="1" dirty="0"/>
          </a:p>
          <a:p>
            <a:pPr eaLnBrk="1" hangingPunct="1">
              <a:lnSpc>
                <a:spcPct val="80000"/>
              </a:lnSpc>
              <a:buFontTx/>
              <a:buNone/>
            </a:pPr>
            <a:r>
              <a:rPr lang="en-GB" altLang="en-US" sz="2399" b="1" dirty="0"/>
              <a:t>Disadvantages </a:t>
            </a:r>
            <a:endParaRPr lang="en-GB" altLang="en-US" sz="2399" dirty="0"/>
          </a:p>
          <a:p>
            <a:pPr eaLnBrk="1" hangingPunct="1">
              <a:lnSpc>
                <a:spcPct val="80000"/>
              </a:lnSpc>
              <a:buFontTx/>
              <a:buNone/>
            </a:pPr>
            <a:r>
              <a:rPr lang="en-GB" altLang="en-US" sz="2399" dirty="0"/>
              <a:t>1 	It has weak security. </a:t>
            </a:r>
          </a:p>
          <a:p>
            <a:pPr eaLnBrk="1" hangingPunct="1">
              <a:lnSpc>
                <a:spcPct val="80000"/>
              </a:lnSpc>
              <a:buFontTx/>
              <a:buNone/>
            </a:pPr>
            <a:r>
              <a:rPr lang="en-GB" altLang="en-US" sz="2399" dirty="0"/>
              <a:t>2	It requires no centralized administration/control. </a:t>
            </a:r>
          </a:p>
          <a:p>
            <a:pPr eaLnBrk="1" hangingPunct="1">
              <a:lnSpc>
                <a:spcPct val="80000"/>
              </a:lnSpc>
              <a:buFontTx/>
              <a:buNone/>
            </a:pPr>
            <a:r>
              <a:rPr lang="en-GB" altLang="en-US" sz="2399" dirty="0"/>
              <a:t>3 	It requires training for users to acts as users and administrators. </a:t>
            </a:r>
          </a:p>
          <a:p>
            <a:pPr eaLnBrk="1" hangingPunct="1">
              <a:lnSpc>
                <a:spcPct val="80000"/>
              </a:lnSpc>
              <a:buFontTx/>
              <a:buNone/>
            </a:pPr>
            <a:r>
              <a:rPr lang="en-GB" altLang="en-US" sz="2399" dirty="0"/>
              <a:t>4 	Resources such as data are distributed on all workstations and it is difficult locating a particular resource. </a:t>
            </a:r>
          </a:p>
          <a:p>
            <a:pPr eaLnBrk="1" hangingPunct="1">
              <a:lnSpc>
                <a:spcPct val="80000"/>
              </a:lnSpc>
              <a:buFontTx/>
              <a:buNone/>
            </a:pPr>
            <a:r>
              <a:rPr lang="en-GB" altLang="en-US" sz="2399" dirty="0"/>
              <a:t>5	Backup is done on all workstations. </a:t>
            </a:r>
            <a:endParaRPr lang="en-GB" altLang="en-US" sz="2399" b="1" dirty="0"/>
          </a:p>
          <a:p>
            <a:pPr eaLnBrk="1" hangingPunct="1">
              <a:lnSpc>
                <a:spcPct val="80000"/>
              </a:lnSpc>
              <a:buFontTx/>
              <a:buNone/>
            </a:pPr>
            <a:endParaRPr lang="en-GB" altLang="en-US" sz="2399" b="1" dirty="0"/>
          </a:p>
          <a:p>
            <a:pPr eaLnBrk="1" hangingPunct="1">
              <a:lnSpc>
                <a:spcPct val="80000"/>
              </a:lnSpc>
              <a:buFontTx/>
              <a:buNone/>
            </a:pPr>
            <a:r>
              <a:rPr lang="en-GB" altLang="en-US" sz="2399" b="1" dirty="0"/>
              <a:t>Peer-to-Peer Network Operating Systems </a:t>
            </a:r>
            <a:endParaRPr lang="en-GB" altLang="en-US" sz="2399" dirty="0"/>
          </a:p>
          <a:p>
            <a:pPr eaLnBrk="1" hangingPunct="1">
              <a:lnSpc>
                <a:spcPct val="80000"/>
              </a:lnSpc>
              <a:buFontTx/>
              <a:buNone/>
            </a:pPr>
            <a:r>
              <a:rPr lang="en-GB" altLang="en-US" sz="2399" dirty="0" err="1"/>
              <a:t>i</a:t>
            </a:r>
            <a:r>
              <a:rPr lang="en-GB" altLang="en-US" sz="2399" dirty="0"/>
              <a:t>.	Linux</a:t>
            </a:r>
          </a:p>
          <a:p>
            <a:pPr eaLnBrk="1" hangingPunct="1">
              <a:lnSpc>
                <a:spcPct val="80000"/>
              </a:lnSpc>
              <a:buFontTx/>
              <a:buNone/>
            </a:pPr>
            <a:r>
              <a:rPr lang="en-GB" altLang="en-US" sz="2399" dirty="0"/>
              <a:t>ii.	Windows  98, XP, NT for workstation, 2000 Professional and 2003</a:t>
            </a:r>
            <a:endParaRPr lang="en-US" altLang="en-US" sz="23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F2AE3495-6CF0-406F-B487-B4AC82A56A72}" type="slidenum">
              <a:rPr lang="en-US"/>
              <a:pPr>
                <a:defRPr/>
              </a:pPr>
              <a:t>16</a:t>
            </a:fld>
            <a:endParaRPr lang="en-US"/>
          </a:p>
        </p:txBody>
      </p:sp>
      <p:sp>
        <p:nvSpPr>
          <p:cNvPr id="6" name="Rectangle 2"/>
          <p:cNvSpPr>
            <a:spLocks noGrp="1" noChangeArrowheads="1"/>
          </p:cNvSpPr>
          <p:nvPr>
            <p:ph type="title"/>
          </p:nvPr>
        </p:nvSpPr>
        <p:spPr>
          <a:xfrm>
            <a:off x="480838" y="153997"/>
            <a:ext cx="11711162" cy="761058"/>
          </a:xfrm>
        </p:spPr>
        <p:txBody>
          <a:bodyPr>
            <a:normAutofit/>
          </a:bodyPr>
          <a:lstStyle/>
          <a:p>
            <a:r>
              <a:rPr lang="en-GB" altLang="en-US" dirty="0"/>
              <a:t>Peer-to-Peer Network</a:t>
            </a:r>
            <a:endParaRPr lang="en-US" altLang="en-US" dirty="0"/>
          </a:p>
        </p:txBody>
      </p:sp>
    </p:spTree>
    <p:extLst>
      <p:ext uri="{BB962C8B-B14F-4D97-AF65-F5344CB8AC3E}">
        <p14:creationId xmlns:p14="http://schemas.microsoft.com/office/powerpoint/2010/main" val="195451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pPr>
              <a:defRPr/>
            </a:pPr>
            <a:fld id="{6E06DFD4-4FAB-4F09-8EB9-F0D48F160875}" type="slidenum">
              <a:rPr lang="en-US"/>
              <a:pPr>
                <a:defRPr/>
              </a:pPr>
              <a:t>17</a:t>
            </a:fld>
            <a:endParaRPr lang="en-US"/>
          </a:p>
        </p:txBody>
      </p:sp>
      <p:pic>
        <p:nvPicPr>
          <p:cNvPr id="12293" name="Picture 2"/>
          <p:cNvPicPr>
            <a:picLocks noChangeAspect="1" noChangeArrowheads="1"/>
          </p:cNvPicPr>
          <p:nvPr/>
        </p:nvPicPr>
        <p:blipFill>
          <a:blip r:embed="rId3">
            <a:extLst>
              <a:ext uri="{28A0092B-C50C-407E-A947-70E740481C1C}">
                <a14:useLocalDpi xmlns:a14="http://schemas.microsoft.com/office/drawing/2010/main" val="0"/>
              </a:ext>
            </a:extLst>
          </a:blip>
          <a:srcRect r="43750"/>
          <a:stretch>
            <a:fillRect/>
          </a:stretch>
        </p:blipFill>
        <p:spPr bwMode="auto">
          <a:xfrm>
            <a:off x="1009120" y="1275424"/>
            <a:ext cx="9126015" cy="43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7"/>
          <p:cNvSpPr>
            <a:spLocks noChangeArrowheads="1"/>
          </p:cNvSpPr>
          <p:nvPr/>
        </p:nvSpPr>
        <p:spPr bwMode="auto">
          <a:xfrm>
            <a:off x="1005453" y="5626559"/>
            <a:ext cx="3197478" cy="36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just" eaLnBrk="1" hangingPunct="1"/>
            <a:r>
              <a:rPr lang="en-GB" altLang="en-US" sz="1799" b="1" dirty="0">
                <a:latin typeface="Arial" charset="0"/>
              </a:rPr>
              <a:t>Fig. 1 Peer-to-Peer Network</a:t>
            </a:r>
          </a:p>
        </p:txBody>
      </p:sp>
      <p:sp>
        <p:nvSpPr>
          <p:cNvPr id="9" name="Rectangle 2"/>
          <p:cNvSpPr>
            <a:spLocks noGrp="1" noChangeArrowheads="1"/>
          </p:cNvSpPr>
          <p:nvPr>
            <p:ph type="title"/>
          </p:nvPr>
        </p:nvSpPr>
        <p:spPr>
          <a:xfrm>
            <a:off x="480838" y="153997"/>
            <a:ext cx="11711162" cy="761058"/>
          </a:xfrm>
        </p:spPr>
        <p:txBody>
          <a:bodyPr>
            <a:normAutofit/>
          </a:bodyPr>
          <a:lstStyle/>
          <a:p>
            <a:pPr algn="l"/>
            <a:r>
              <a:rPr lang="en-GB" altLang="en-US" b="1" dirty="0"/>
              <a:t>Peer-to-Peer Network		Cont’d</a:t>
            </a:r>
            <a:endParaRPr lang="en-US" altLang="en-US" b="1" dirty="0"/>
          </a:p>
        </p:txBody>
      </p:sp>
    </p:spTree>
    <p:extLst>
      <p:ext uri="{BB962C8B-B14F-4D97-AF65-F5344CB8AC3E}">
        <p14:creationId xmlns:p14="http://schemas.microsoft.com/office/powerpoint/2010/main" val="299213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body" sz="half" idx="3"/>
          </p:nvPr>
        </p:nvSpPr>
        <p:spPr>
          <a:xfrm>
            <a:off x="611030" y="915055"/>
            <a:ext cx="11046123" cy="5408791"/>
          </a:xfrm>
        </p:spPr>
        <p:txBody>
          <a:bodyPr>
            <a:normAutofit lnSpcReduction="10000"/>
          </a:bodyPr>
          <a:lstStyle/>
          <a:p>
            <a:pPr marL="533240" indent="-533240" algn="just">
              <a:lnSpc>
                <a:spcPct val="80000"/>
              </a:lnSpc>
            </a:pPr>
            <a:r>
              <a:rPr lang="en-GB" altLang="en-US" sz="2999" dirty="0">
                <a:latin typeface="Rockwell" panose="02060603020205020403" pitchFamily="18" charset="0"/>
              </a:rPr>
              <a:t>In a client-server or server-based network, there is at least one system designated as the server. </a:t>
            </a:r>
          </a:p>
          <a:p>
            <a:pPr marL="533240" indent="-533240" algn="just">
              <a:lnSpc>
                <a:spcPct val="80000"/>
              </a:lnSpc>
              <a:buNone/>
            </a:pPr>
            <a:endParaRPr lang="en-GB" altLang="en-US" sz="2999" dirty="0">
              <a:latin typeface="Rockwell" panose="02060603020205020403" pitchFamily="18" charset="0"/>
            </a:endParaRPr>
          </a:p>
          <a:p>
            <a:pPr marL="533240" indent="-533240" algn="just">
              <a:lnSpc>
                <a:spcPct val="80000"/>
              </a:lnSpc>
            </a:pPr>
            <a:r>
              <a:rPr lang="en-GB" altLang="en-US" sz="2999" dirty="0">
                <a:latin typeface="Rockwell" panose="02060603020205020403" pitchFamily="18" charset="0"/>
              </a:rPr>
              <a:t>The server has a higher processor, larger storage and larger memory than the client and is responsible for performing all administrative functions as well as centrally managing and controlling the resources of every user of the network. </a:t>
            </a:r>
          </a:p>
          <a:p>
            <a:pPr marL="533240" indent="-533240" algn="just">
              <a:lnSpc>
                <a:spcPct val="80000"/>
              </a:lnSpc>
              <a:buNone/>
            </a:pPr>
            <a:endParaRPr lang="en-GB" altLang="en-US" sz="2999" dirty="0">
              <a:latin typeface="Rockwell" panose="02060603020205020403" pitchFamily="18" charset="0"/>
            </a:endParaRPr>
          </a:p>
          <a:p>
            <a:pPr marL="533240" indent="-533240" algn="just">
              <a:lnSpc>
                <a:spcPct val="80000"/>
              </a:lnSpc>
            </a:pPr>
            <a:r>
              <a:rPr lang="en-GB" altLang="en-US" sz="2999" dirty="0">
                <a:latin typeface="Rockwell" panose="02060603020205020403" pitchFamily="18" charset="0"/>
              </a:rPr>
              <a:t>All other systems beside the server are referred to as clients. The clients store their files on the server and request for resources from the server. Generally clients are of lesser capacities than the server in terms of processing speed, storage and memory. Hence they are less expensive. </a:t>
            </a:r>
            <a:endParaRPr lang="en-US" altLang="en-US" sz="2999" dirty="0">
              <a:latin typeface="Rockwell" panose="02060603020205020403" pitchFamily="18" charset="0"/>
            </a:endParaRPr>
          </a:p>
        </p:txBody>
      </p:sp>
      <p:sp>
        <p:nvSpPr>
          <p:cNvPr id="7" name="Slide Number Placeholder 7"/>
          <p:cNvSpPr>
            <a:spLocks noGrp="1"/>
          </p:cNvSpPr>
          <p:nvPr>
            <p:ph type="sldNum" sz="quarter" idx="12"/>
          </p:nvPr>
        </p:nvSpPr>
        <p:spPr/>
        <p:txBody>
          <a:bodyPr/>
          <a:lstStyle/>
          <a:p>
            <a:pPr>
              <a:defRPr/>
            </a:pPr>
            <a:fld id="{6E06DFD4-4FAB-4F09-8EB9-F0D48F160875}" type="slidenum">
              <a:rPr lang="en-US"/>
              <a:pPr>
                <a:defRPr/>
              </a:pPr>
              <a:t>18</a:t>
            </a:fld>
            <a:endParaRPr lang="en-US"/>
          </a:p>
        </p:txBody>
      </p:sp>
      <p:sp>
        <p:nvSpPr>
          <p:cNvPr id="8" name="Rectangle 2"/>
          <p:cNvSpPr>
            <a:spLocks noGrp="1" noChangeArrowheads="1"/>
          </p:cNvSpPr>
          <p:nvPr>
            <p:ph type="title"/>
          </p:nvPr>
        </p:nvSpPr>
        <p:spPr>
          <a:xfrm>
            <a:off x="480838" y="153997"/>
            <a:ext cx="11711162" cy="761058"/>
          </a:xfrm>
        </p:spPr>
        <p:txBody>
          <a:bodyPr>
            <a:normAutofit/>
          </a:bodyPr>
          <a:lstStyle/>
          <a:p>
            <a:pPr algn="l"/>
            <a:r>
              <a:rPr lang="en-GB" altLang="en-US" b="1" dirty="0"/>
              <a:t>Client/Server Network</a:t>
            </a:r>
            <a:endParaRPr lang="en-US" altLang="en-US" b="1" dirty="0"/>
          </a:p>
        </p:txBody>
      </p:sp>
    </p:spTree>
    <p:extLst>
      <p:ext uri="{BB962C8B-B14F-4D97-AF65-F5344CB8AC3E}">
        <p14:creationId xmlns:p14="http://schemas.microsoft.com/office/powerpoint/2010/main" val="206801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71501" y="1067415"/>
            <a:ext cx="10972800" cy="5180250"/>
          </a:xfrm>
        </p:spPr>
        <p:txBody>
          <a:bodyPr>
            <a:normAutofit fontScale="92500" lnSpcReduction="20000"/>
          </a:bodyPr>
          <a:lstStyle/>
          <a:p>
            <a:pPr algn="just" eaLnBrk="1" hangingPunct="1">
              <a:lnSpc>
                <a:spcPct val="90000"/>
              </a:lnSpc>
            </a:pPr>
            <a:r>
              <a:rPr lang="en-GB" altLang="en-US" sz="2799" dirty="0"/>
              <a:t>In this arrangement, nobody works on the server, it is dedicated for file serving, management and control. </a:t>
            </a:r>
          </a:p>
          <a:p>
            <a:pPr algn="just" eaLnBrk="1" hangingPunct="1">
              <a:lnSpc>
                <a:spcPct val="90000"/>
              </a:lnSpc>
            </a:pPr>
            <a:endParaRPr lang="en-GB" altLang="en-US" sz="2799" dirty="0"/>
          </a:p>
          <a:p>
            <a:pPr algn="just" eaLnBrk="1" hangingPunct="1">
              <a:lnSpc>
                <a:spcPct val="90000"/>
              </a:lnSpc>
            </a:pPr>
            <a:r>
              <a:rPr lang="en-GB" altLang="en-US" sz="2799" dirty="0"/>
              <a:t>Hence it is ideal for a situation where there are more than ten (10) systems and all systems but one are clients and are available for use by users but only the network administrator works on the server. </a:t>
            </a:r>
          </a:p>
          <a:p>
            <a:pPr algn="just" eaLnBrk="1" hangingPunct="1">
              <a:lnSpc>
                <a:spcPct val="90000"/>
              </a:lnSpc>
            </a:pPr>
            <a:endParaRPr lang="en-GB" altLang="en-US" sz="2799" dirty="0"/>
          </a:p>
          <a:p>
            <a:pPr algn="just" eaLnBrk="1" hangingPunct="1">
              <a:lnSpc>
                <a:spcPct val="90000"/>
              </a:lnSpc>
            </a:pPr>
            <a:r>
              <a:rPr lang="en-GB" altLang="en-US" sz="2799" dirty="0"/>
              <a:t>The server being a repository all the files on the network, security is granted to user based on his account on the server and this is called user-level security. There is effective control and management. Backup is done only on the server. </a:t>
            </a:r>
          </a:p>
          <a:p>
            <a:pPr algn="just" eaLnBrk="1" hangingPunct="1">
              <a:lnSpc>
                <a:spcPct val="90000"/>
              </a:lnSpc>
            </a:pPr>
            <a:endParaRPr lang="en-GB" altLang="en-US" sz="2799" dirty="0"/>
          </a:p>
          <a:p>
            <a:pPr algn="just">
              <a:lnSpc>
                <a:spcPct val="90000"/>
              </a:lnSpc>
            </a:pPr>
            <a:r>
              <a:rPr lang="en-GB" altLang="en-US" sz="2799" dirty="0"/>
              <a:t>There can be more than one server on a particular network. Each one of them has specialized function to perform thus leading to what can be termed division-of-labour, load-balancing and specialization.</a:t>
            </a:r>
          </a:p>
          <a:p>
            <a:pPr algn="just" eaLnBrk="1" hangingPunct="1">
              <a:lnSpc>
                <a:spcPct val="90000"/>
              </a:lnSpc>
            </a:pPr>
            <a:endParaRPr lang="en-GB" altLang="en-US" sz="2799" dirty="0"/>
          </a:p>
          <a:p>
            <a:pPr algn="just" eaLnBrk="1" hangingPunct="1">
              <a:lnSpc>
                <a:spcPct val="90000"/>
              </a:lnSpc>
            </a:pPr>
            <a:endParaRPr lang="en-GB" altLang="en-US" sz="23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80A7D20-88FE-44A1-9C7D-CC2F05FF6203}" type="slidenum">
              <a:rPr lang="en-US"/>
              <a:pPr>
                <a:defRPr/>
              </a:pPr>
              <a:t>19</a:t>
            </a:fld>
            <a:endParaRPr lang="en-US"/>
          </a:p>
        </p:txBody>
      </p:sp>
      <p:sp>
        <p:nvSpPr>
          <p:cNvPr id="6" name="Rectangle 2"/>
          <p:cNvSpPr>
            <a:spLocks noGrp="1" noChangeArrowheads="1"/>
          </p:cNvSpPr>
          <p:nvPr>
            <p:ph type="title"/>
          </p:nvPr>
        </p:nvSpPr>
        <p:spPr>
          <a:xfrm>
            <a:off x="480838" y="153997"/>
            <a:ext cx="11711162" cy="761058"/>
          </a:xfrm>
        </p:spPr>
        <p:txBody>
          <a:bodyPr>
            <a:normAutofit/>
          </a:bodyPr>
          <a:lstStyle/>
          <a:p>
            <a:pPr algn="l"/>
            <a:r>
              <a:rPr lang="en-GB" altLang="en-US" b="1" dirty="0"/>
              <a:t>Client/Server Network</a:t>
            </a:r>
            <a:endParaRPr lang="en-US" altLang="en-US" b="1" dirty="0"/>
          </a:p>
        </p:txBody>
      </p:sp>
    </p:spTree>
    <p:extLst>
      <p:ext uri="{BB962C8B-B14F-4D97-AF65-F5344CB8AC3E}">
        <p14:creationId xmlns:p14="http://schemas.microsoft.com/office/powerpoint/2010/main" val="217105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system</a:t>
            </a:r>
          </a:p>
        </p:txBody>
      </p:sp>
      <p:sp>
        <p:nvSpPr>
          <p:cNvPr id="3" name="Content Placeholder 2"/>
          <p:cNvSpPr>
            <a:spLocks noGrp="1"/>
          </p:cNvSpPr>
          <p:nvPr>
            <p:ph idx="1"/>
          </p:nvPr>
        </p:nvSpPr>
        <p:spPr/>
        <p:txBody>
          <a:bodyPr/>
          <a:lstStyle/>
          <a:p>
            <a:pPr>
              <a:buNone/>
            </a:pPr>
            <a:r>
              <a:rPr lang="en-US" b="1" dirty="0"/>
              <a:t>Continuous assessment 			30%</a:t>
            </a:r>
            <a:endParaRPr lang="en-US" dirty="0"/>
          </a:p>
          <a:p>
            <a:pPr lvl="0"/>
            <a:r>
              <a:rPr lang="en-US" dirty="0"/>
              <a:t>Assignments and Lab work		20 marks</a:t>
            </a:r>
          </a:p>
          <a:p>
            <a:pPr lvl="0"/>
            <a:r>
              <a:rPr lang="en-US" dirty="0"/>
              <a:t>Mid-Semester Test			10 marks</a:t>
            </a:r>
          </a:p>
          <a:p>
            <a:pPr lvl="0">
              <a:buNone/>
            </a:pPr>
            <a:r>
              <a:rPr lang="en-US" b="1" dirty="0"/>
              <a:t>End-Semester Exam			70 marks</a:t>
            </a:r>
          </a:p>
          <a:p>
            <a:r>
              <a:rPr lang="en-US" dirty="0"/>
              <a:t>Textbook:</a:t>
            </a:r>
          </a:p>
          <a:p>
            <a:pPr marL="0" indent="0">
              <a:buNone/>
            </a:pPr>
            <a:endParaRPr lang="en-US" dirty="0"/>
          </a:p>
        </p:txBody>
      </p:sp>
      <p:pic>
        <p:nvPicPr>
          <p:cNvPr id="4" name="Picture 3"/>
          <p:cNvPicPr>
            <a:picLocks noChangeAspect="1"/>
          </p:cNvPicPr>
          <p:nvPr/>
        </p:nvPicPr>
        <p:blipFill>
          <a:blip r:embed="rId2"/>
          <a:stretch>
            <a:fillRect/>
          </a:stretch>
        </p:blipFill>
        <p:spPr>
          <a:xfrm>
            <a:off x="8725038" y="1959305"/>
            <a:ext cx="2804100" cy="1754531"/>
          </a:xfrm>
          <a:prstGeom prst="rect">
            <a:avLst/>
          </a:prstGeom>
        </p:spPr>
      </p:pic>
    </p:spTree>
    <p:extLst>
      <p:ext uri="{BB962C8B-B14F-4D97-AF65-F5344CB8AC3E}">
        <p14:creationId xmlns:p14="http://schemas.microsoft.com/office/powerpoint/2010/main" val="354309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382488" y="1067416"/>
            <a:ext cx="11199913" cy="4951711"/>
          </a:xfrm>
        </p:spPr>
        <p:txBody>
          <a:bodyPr>
            <a:normAutofit lnSpcReduction="10000"/>
          </a:bodyPr>
          <a:lstStyle/>
          <a:p>
            <a:pPr eaLnBrk="1" hangingPunct="1">
              <a:lnSpc>
                <a:spcPct val="80000"/>
              </a:lnSpc>
              <a:buFontTx/>
              <a:buNone/>
            </a:pPr>
            <a:r>
              <a:rPr lang="en-GB" altLang="en-US" sz="3599" b="1" dirty="0"/>
              <a:t>Possible servers can be: </a:t>
            </a:r>
          </a:p>
          <a:p>
            <a:pPr eaLnBrk="1" hangingPunct="1">
              <a:lnSpc>
                <a:spcPct val="80000"/>
              </a:lnSpc>
              <a:buFont typeface="Wingdings" panose="05000000000000000000" pitchFamily="2" charset="2"/>
              <a:buChar char="q"/>
            </a:pPr>
            <a:r>
              <a:rPr lang="en-GB" altLang="en-US" sz="3599" b="1" dirty="0"/>
              <a:t>File and Print Servers </a:t>
            </a:r>
            <a:endParaRPr lang="en-GB" altLang="en-US" sz="3599" dirty="0"/>
          </a:p>
          <a:p>
            <a:pPr eaLnBrk="1" hangingPunct="1">
              <a:lnSpc>
                <a:spcPct val="80000"/>
              </a:lnSpc>
            </a:pPr>
            <a:r>
              <a:rPr lang="en-GB" altLang="en-US" sz="3199" dirty="0"/>
              <a:t>The file server is responsible for managing user access to the server as well as file storage and usage. The print server on the other hand is responsible for print services.</a:t>
            </a:r>
          </a:p>
          <a:p>
            <a:pPr algn="just" eaLnBrk="1" hangingPunct="1">
              <a:lnSpc>
                <a:spcPct val="80000"/>
              </a:lnSpc>
              <a:buFont typeface="Wingdings" panose="05000000000000000000" pitchFamily="2" charset="2"/>
              <a:buChar char="q"/>
            </a:pPr>
            <a:r>
              <a:rPr lang="en-GB" altLang="en-US" sz="3199" b="1" dirty="0"/>
              <a:t>Mail Servers </a:t>
            </a:r>
            <a:endParaRPr lang="en-GB" altLang="en-US" sz="3199" dirty="0"/>
          </a:p>
          <a:p>
            <a:pPr algn="just" eaLnBrk="1" hangingPunct="1">
              <a:lnSpc>
                <a:spcPct val="80000"/>
              </a:lnSpc>
            </a:pPr>
            <a:r>
              <a:rPr lang="en-GB" altLang="en-US" sz="3199" dirty="0"/>
              <a:t>These are responsible for managing e-mail messages among users. </a:t>
            </a:r>
          </a:p>
          <a:p>
            <a:pPr algn="just">
              <a:lnSpc>
                <a:spcPct val="80000"/>
              </a:lnSpc>
              <a:buFont typeface="Wingdings" panose="05000000000000000000" pitchFamily="2" charset="2"/>
              <a:buChar char="q"/>
              <a:defRPr/>
            </a:pPr>
            <a:r>
              <a:rPr lang="en-GB" sz="3199" b="1" dirty="0"/>
              <a:t>Fax Servers </a:t>
            </a:r>
            <a:endParaRPr lang="en-GB" sz="3199" dirty="0"/>
          </a:p>
          <a:p>
            <a:pPr algn="just">
              <a:lnSpc>
                <a:spcPct val="80000"/>
              </a:lnSpc>
              <a:defRPr/>
            </a:pPr>
            <a:r>
              <a:rPr lang="en-GB" sz="3199" dirty="0"/>
              <a:t>These servers manage the inflow and outflow of fax traffic by sharing one or more fax modem boards. </a:t>
            </a:r>
          </a:p>
          <a:p>
            <a:pPr algn="just" eaLnBrk="1" hangingPunct="1">
              <a:lnSpc>
                <a:spcPct val="80000"/>
              </a:lnSpc>
            </a:pPr>
            <a:endParaRPr lang="en-GB" altLang="en-US" sz="3199" dirty="0"/>
          </a:p>
          <a:p>
            <a:pPr eaLnBrk="1" hangingPunct="1">
              <a:lnSpc>
                <a:spcPct val="80000"/>
              </a:lnSpc>
              <a:buFontTx/>
              <a:buNone/>
            </a:pPr>
            <a:endParaRPr lang="en-GB" altLang="en-US" sz="2399" b="1" dirty="0"/>
          </a:p>
          <a:p>
            <a:pPr eaLnBrk="1" hangingPunct="1"/>
            <a:endParaRPr lang="en-GB" altLang="en-US" dirty="0"/>
          </a:p>
          <a:p>
            <a:pPr eaLnBrk="1" hangingPunct="1"/>
            <a:endParaRPr lang="en-US" altLang="en-US" dirty="0"/>
          </a:p>
        </p:txBody>
      </p:sp>
      <p:sp>
        <p:nvSpPr>
          <p:cNvPr id="5" name="Slide Number Placeholder 4"/>
          <p:cNvSpPr>
            <a:spLocks noGrp="1"/>
          </p:cNvSpPr>
          <p:nvPr>
            <p:ph type="sldNum" sz="quarter" idx="4294967295"/>
          </p:nvPr>
        </p:nvSpPr>
        <p:spPr>
          <a:xfrm>
            <a:off x="8737601" y="6355589"/>
            <a:ext cx="2844800" cy="365030"/>
          </a:xfrm>
          <a:prstGeom prst="rect">
            <a:avLst/>
          </a:prstGeom>
        </p:spPr>
        <p:txBody>
          <a:bodyPr/>
          <a:lstStyle/>
          <a:p>
            <a:pPr>
              <a:defRPr/>
            </a:pPr>
            <a:fld id="{C0ADC2E2-DF7F-47C0-8AC1-5E92A53E277E}" type="slidenum">
              <a:rPr lang="en-US"/>
              <a:pPr>
                <a:defRPr/>
              </a:pPr>
              <a:t>20</a:t>
            </a:fld>
            <a:endParaRPr lang="en-US"/>
          </a:p>
        </p:txBody>
      </p:sp>
      <p:sp>
        <p:nvSpPr>
          <p:cNvPr id="6" name="Rectangle 2"/>
          <p:cNvSpPr>
            <a:spLocks noGrp="1" noChangeArrowheads="1"/>
          </p:cNvSpPr>
          <p:nvPr>
            <p:ph type="title"/>
          </p:nvPr>
        </p:nvSpPr>
        <p:spPr>
          <a:xfrm>
            <a:off x="480838" y="153997"/>
            <a:ext cx="11711162" cy="761058"/>
          </a:xfrm>
        </p:spPr>
        <p:txBody>
          <a:bodyPr>
            <a:normAutofit/>
          </a:bodyPr>
          <a:lstStyle/>
          <a:p>
            <a:r>
              <a:rPr lang="en-GB" altLang="en-US" dirty="0"/>
              <a:t>Server Based Network</a:t>
            </a:r>
            <a:endParaRPr lang="en-US" altLang="en-US" b="1" dirty="0"/>
          </a:p>
        </p:txBody>
      </p:sp>
    </p:spTree>
    <p:extLst>
      <p:ext uri="{BB962C8B-B14F-4D97-AF65-F5344CB8AC3E}">
        <p14:creationId xmlns:p14="http://schemas.microsoft.com/office/powerpoint/2010/main" val="3535861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285752" y="991235"/>
            <a:ext cx="11525250" cy="5278650"/>
          </a:xfrm>
        </p:spPr>
        <p:txBody>
          <a:bodyPr rtlCol="0">
            <a:noAutofit/>
          </a:bodyPr>
          <a:lstStyle/>
          <a:p>
            <a:pPr algn="just">
              <a:lnSpc>
                <a:spcPct val="80000"/>
              </a:lnSpc>
              <a:buFont typeface="Wingdings" panose="05000000000000000000" pitchFamily="2" charset="2"/>
              <a:buChar char="q"/>
              <a:defRPr/>
            </a:pPr>
            <a:r>
              <a:rPr lang="en-GB" sz="2799" b="1" dirty="0"/>
              <a:t>Application Servers </a:t>
            </a:r>
            <a:endParaRPr lang="en-GB" sz="2799" dirty="0"/>
          </a:p>
          <a:p>
            <a:pPr algn="just">
              <a:lnSpc>
                <a:spcPct val="80000"/>
              </a:lnSpc>
              <a:defRPr/>
            </a:pPr>
            <a:r>
              <a:rPr lang="en-GB" sz="2799" dirty="0"/>
              <a:t>These servers house the entire databases for the organization from which client applications make requests. Rather than the entire databases being transferred to the client, only the result of the query is passed to the client. This describes in vivid terms what happens in client-server computing. </a:t>
            </a:r>
          </a:p>
          <a:p>
            <a:pPr algn="just">
              <a:lnSpc>
                <a:spcPct val="80000"/>
              </a:lnSpc>
              <a:buNone/>
              <a:defRPr/>
            </a:pPr>
            <a:endParaRPr lang="en-GB" sz="2799" b="1" dirty="0"/>
          </a:p>
          <a:p>
            <a:pPr algn="just">
              <a:lnSpc>
                <a:spcPct val="80000"/>
              </a:lnSpc>
              <a:buFont typeface="Wingdings" panose="05000000000000000000" pitchFamily="2" charset="2"/>
              <a:buChar char="q"/>
              <a:defRPr/>
            </a:pPr>
            <a:r>
              <a:rPr lang="en-GB" sz="2799" b="1" dirty="0"/>
              <a:t>Directory Services Servers </a:t>
            </a:r>
            <a:endParaRPr lang="en-GB" sz="2799" dirty="0"/>
          </a:p>
          <a:p>
            <a:pPr algn="just">
              <a:lnSpc>
                <a:spcPct val="80000"/>
              </a:lnSpc>
              <a:defRPr/>
            </a:pPr>
            <a:r>
              <a:rPr lang="en-GB" sz="2799" dirty="0"/>
              <a:t>These servers are responsible for aiding users to locate, store and secure information.</a:t>
            </a:r>
          </a:p>
          <a:p>
            <a:pPr algn="just">
              <a:lnSpc>
                <a:spcPct val="80000"/>
              </a:lnSpc>
              <a:defRPr/>
            </a:pPr>
            <a:endParaRPr lang="en-GB" sz="2799" b="1" dirty="0"/>
          </a:p>
          <a:p>
            <a:pPr algn="just">
              <a:lnSpc>
                <a:spcPct val="80000"/>
              </a:lnSpc>
              <a:buFont typeface="Wingdings" panose="05000000000000000000" pitchFamily="2" charset="2"/>
              <a:buChar char="q"/>
              <a:defRPr/>
            </a:pPr>
            <a:r>
              <a:rPr lang="en-GB" sz="2799" b="1" dirty="0"/>
              <a:t>Communication Servers </a:t>
            </a:r>
            <a:endParaRPr lang="en-GB" sz="2799" dirty="0"/>
          </a:p>
          <a:p>
            <a:pPr algn="just">
              <a:lnSpc>
                <a:spcPct val="80000"/>
              </a:lnSpc>
              <a:defRPr/>
            </a:pPr>
            <a:r>
              <a:rPr lang="en-GB" sz="2799" dirty="0"/>
              <a:t>These servers manage data and information flow (e-mail) between two networks. </a:t>
            </a:r>
            <a:endParaRPr lang="en-US" sz="27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AB6851A2-4ACE-4182-83AE-7A90B5C6B7E2}" type="slidenum">
              <a:rPr lang="en-US"/>
              <a:pPr>
                <a:defRPr/>
              </a:pPr>
              <a:t>21</a:t>
            </a:fld>
            <a:endParaRPr lang="en-US"/>
          </a:p>
        </p:txBody>
      </p:sp>
      <p:sp>
        <p:nvSpPr>
          <p:cNvPr id="6" name="Rectangle 2"/>
          <p:cNvSpPr>
            <a:spLocks noGrp="1" noChangeArrowheads="1"/>
          </p:cNvSpPr>
          <p:nvPr>
            <p:ph type="title"/>
          </p:nvPr>
        </p:nvSpPr>
        <p:spPr>
          <a:xfrm>
            <a:off x="480838" y="153997"/>
            <a:ext cx="11711162" cy="761058"/>
          </a:xfrm>
        </p:spPr>
        <p:txBody>
          <a:bodyPr>
            <a:normAutofit/>
          </a:bodyPr>
          <a:lstStyle/>
          <a:p>
            <a:r>
              <a:rPr lang="en-GB" altLang="en-US" dirty="0"/>
              <a:t>Server Based </a:t>
            </a:r>
            <a:r>
              <a:rPr lang="en-GB" altLang="en-US" b="1" dirty="0"/>
              <a:t>Network – Cont’d </a:t>
            </a:r>
            <a:endParaRPr lang="en-US" altLang="en-US" b="1" dirty="0"/>
          </a:p>
        </p:txBody>
      </p:sp>
    </p:spTree>
    <p:extLst>
      <p:ext uri="{BB962C8B-B14F-4D97-AF65-F5344CB8AC3E}">
        <p14:creationId xmlns:p14="http://schemas.microsoft.com/office/powerpoint/2010/main" val="390696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r="26505"/>
          <a:stretch>
            <a:fillRect/>
          </a:stretch>
        </p:blipFill>
        <p:spPr>
          <a:xfrm>
            <a:off x="783364" y="1829217"/>
            <a:ext cx="8893104" cy="4297037"/>
          </a:xfrm>
          <a:noFill/>
        </p:spPr>
      </p:pic>
      <p:sp>
        <p:nvSpPr>
          <p:cNvPr id="7" name="Slide Number Placeholder 6"/>
          <p:cNvSpPr>
            <a:spLocks noGrp="1"/>
          </p:cNvSpPr>
          <p:nvPr>
            <p:ph type="sldNum" sz="quarter" idx="12"/>
          </p:nvPr>
        </p:nvSpPr>
        <p:spPr/>
        <p:txBody>
          <a:bodyPr/>
          <a:lstStyle/>
          <a:p>
            <a:pPr>
              <a:defRPr/>
            </a:pPr>
            <a:fld id="{914CE9EC-2327-40E2-A801-5A950E569486}" type="slidenum">
              <a:rPr lang="en-US"/>
              <a:pPr>
                <a:defRPr/>
              </a:pPr>
              <a:t>22</a:t>
            </a:fld>
            <a:endParaRPr lang="en-US"/>
          </a:p>
        </p:txBody>
      </p:sp>
      <p:sp>
        <p:nvSpPr>
          <p:cNvPr id="16390" name="Rectangle 8"/>
          <p:cNvSpPr>
            <a:spLocks noChangeArrowheads="1"/>
          </p:cNvSpPr>
          <p:nvPr/>
        </p:nvSpPr>
        <p:spPr bwMode="auto">
          <a:xfrm>
            <a:off x="783364" y="6126253"/>
            <a:ext cx="4512734"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r>
              <a:rPr lang="en-GB" altLang="en-US" sz="1799" b="1" dirty="0">
                <a:latin typeface="Arial" charset="0"/>
              </a:rPr>
              <a:t>Fig.2 Server-Based Network</a:t>
            </a:r>
            <a:r>
              <a:rPr lang="en-US" altLang="en-US" sz="1799" dirty="0">
                <a:latin typeface="Arial" charset="0"/>
              </a:rPr>
              <a:t> </a:t>
            </a:r>
          </a:p>
        </p:txBody>
      </p:sp>
      <p:sp>
        <p:nvSpPr>
          <p:cNvPr id="8" name="Rectangle 2"/>
          <p:cNvSpPr>
            <a:spLocks noGrp="1" noChangeArrowheads="1"/>
          </p:cNvSpPr>
          <p:nvPr>
            <p:ph type="title"/>
          </p:nvPr>
        </p:nvSpPr>
        <p:spPr>
          <a:xfrm>
            <a:off x="480838" y="153997"/>
            <a:ext cx="11711162" cy="761058"/>
          </a:xfrm>
        </p:spPr>
        <p:txBody>
          <a:bodyPr>
            <a:normAutofit/>
          </a:bodyPr>
          <a:lstStyle/>
          <a:p>
            <a:pPr algn="l"/>
            <a:r>
              <a:rPr lang="en-GB" altLang="en-US" b="1" dirty="0">
                <a:latin typeface="Rockwell" panose="02060603020205020403" pitchFamily="18" charset="0"/>
              </a:rPr>
              <a:t>Server Based Network – Cont’d </a:t>
            </a:r>
            <a:endParaRPr lang="en-US" altLang="en-US" b="1" dirty="0">
              <a:latin typeface="Rockwell" panose="02060603020205020403" pitchFamily="18" charset="0"/>
            </a:endParaRPr>
          </a:p>
        </p:txBody>
      </p:sp>
    </p:spTree>
    <p:extLst>
      <p:ext uri="{BB962C8B-B14F-4D97-AF65-F5344CB8AC3E}">
        <p14:creationId xmlns:p14="http://schemas.microsoft.com/office/powerpoint/2010/main" val="1026458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body" sz="half" idx="2"/>
          </p:nvPr>
        </p:nvSpPr>
        <p:spPr>
          <a:xfrm>
            <a:off x="687209" y="991235"/>
            <a:ext cx="10589042" cy="5359592"/>
          </a:xfrm>
        </p:spPr>
        <p:txBody>
          <a:bodyPr>
            <a:noAutofit/>
          </a:bodyPr>
          <a:lstStyle/>
          <a:p>
            <a:pPr eaLnBrk="1" hangingPunct="1">
              <a:lnSpc>
                <a:spcPct val="90000"/>
              </a:lnSpc>
              <a:buFontTx/>
              <a:buNone/>
            </a:pPr>
            <a:r>
              <a:rPr lang="en-GB" altLang="en-US" sz="2799" b="1" dirty="0">
                <a:latin typeface="Rockwell" panose="02060603020205020403" pitchFamily="18" charset="0"/>
              </a:rPr>
              <a:t>Advantages of Client-Server Networks </a:t>
            </a:r>
            <a:endParaRPr lang="en-GB" altLang="en-US" sz="2799" dirty="0">
              <a:latin typeface="Rockwell" panose="02060603020205020403" pitchFamily="18" charset="0"/>
            </a:endParaRPr>
          </a:p>
          <a:p>
            <a:pPr eaLnBrk="1" hangingPunct="1">
              <a:lnSpc>
                <a:spcPct val="90000"/>
              </a:lnSpc>
              <a:buFontTx/>
              <a:buNone/>
            </a:pPr>
            <a:r>
              <a:rPr lang="en-GB" altLang="en-US" sz="2799" dirty="0">
                <a:latin typeface="Rockwell" panose="02060603020205020403" pitchFamily="18" charset="0"/>
              </a:rPr>
              <a:t>1 	It offers centralized security and control. </a:t>
            </a:r>
          </a:p>
          <a:p>
            <a:pPr eaLnBrk="1" hangingPunct="1">
              <a:lnSpc>
                <a:spcPct val="90000"/>
              </a:lnSpc>
              <a:buFontTx/>
              <a:buNone/>
            </a:pPr>
            <a:r>
              <a:rPr lang="en-GB" altLang="en-US" sz="2799" dirty="0">
                <a:latin typeface="Rockwell" panose="02060603020205020403" pitchFamily="18" charset="0"/>
              </a:rPr>
              <a:t>2	It offers ease of backup. </a:t>
            </a:r>
          </a:p>
          <a:p>
            <a:pPr eaLnBrk="1" hangingPunct="1">
              <a:lnSpc>
                <a:spcPct val="90000"/>
              </a:lnSpc>
              <a:buFontTx/>
              <a:buNone/>
            </a:pPr>
            <a:r>
              <a:rPr lang="en-GB" altLang="en-US" sz="2799" dirty="0">
                <a:latin typeface="Rockwell" panose="02060603020205020403" pitchFamily="18" charset="0"/>
              </a:rPr>
              <a:t>3	There is no duplication of resources. </a:t>
            </a:r>
          </a:p>
          <a:p>
            <a:pPr eaLnBrk="1" hangingPunct="1">
              <a:lnSpc>
                <a:spcPct val="90000"/>
              </a:lnSpc>
              <a:buFontTx/>
              <a:buNone/>
            </a:pPr>
            <a:r>
              <a:rPr lang="en-GB" altLang="en-US" sz="2799" dirty="0">
                <a:latin typeface="Rockwell" panose="02060603020205020403" pitchFamily="18" charset="0"/>
              </a:rPr>
              <a:t>4 	A user needs only his password to logon to the system. </a:t>
            </a:r>
            <a:endParaRPr lang="en-GB" altLang="en-US" sz="2799" b="1" dirty="0">
              <a:latin typeface="Rockwell" panose="02060603020205020403" pitchFamily="18" charset="0"/>
            </a:endParaRPr>
          </a:p>
          <a:p>
            <a:pPr eaLnBrk="1" hangingPunct="1">
              <a:lnSpc>
                <a:spcPct val="90000"/>
              </a:lnSpc>
              <a:buFontTx/>
              <a:buNone/>
            </a:pPr>
            <a:endParaRPr lang="en-GB" altLang="en-US" sz="2799" b="1" dirty="0">
              <a:latin typeface="Rockwell" panose="02060603020205020403" pitchFamily="18" charset="0"/>
            </a:endParaRPr>
          </a:p>
          <a:p>
            <a:pPr eaLnBrk="1" hangingPunct="1">
              <a:lnSpc>
                <a:spcPct val="90000"/>
              </a:lnSpc>
              <a:buFontTx/>
              <a:buNone/>
            </a:pPr>
            <a:r>
              <a:rPr lang="en-GB" altLang="en-US" sz="2799" b="1" dirty="0">
                <a:latin typeface="Rockwell" panose="02060603020205020403" pitchFamily="18" charset="0"/>
              </a:rPr>
              <a:t>Disadvantages of Client-Server Network </a:t>
            </a:r>
            <a:endParaRPr lang="en-GB" altLang="en-US" sz="2799" dirty="0">
              <a:latin typeface="Rockwell" panose="02060603020205020403" pitchFamily="18" charset="0"/>
            </a:endParaRPr>
          </a:p>
          <a:p>
            <a:pPr eaLnBrk="1" hangingPunct="1">
              <a:lnSpc>
                <a:spcPct val="90000"/>
              </a:lnSpc>
              <a:buFontTx/>
              <a:buNone/>
            </a:pPr>
            <a:r>
              <a:rPr lang="en-GB" altLang="en-US" sz="2799" dirty="0">
                <a:latin typeface="Rockwell" panose="02060603020205020403" pitchFamily="18" charset="0"/>
              </a:rPr>
              <a:t>1 	There is increased cost because of the inclusion of a server. </a:t>
            </a:r>
          </a:p>
          <a:p>
            <a:pPr eaLnBrk="1" hangingPunct="1">
              <a:lnSpc>
                <a:spcPct val="90000"/>
              </a:lnSpc>
              <a:buFontTx/>
              <a:buNone/>
            </a:pPr>
            <a:r>
              <a:rPr lang="en-GB" altLang="en-US" sz="2799" dirty="0">
                <a:latin typeface="Rockwell" panose="02060603020205020403" pitchFamily="18" charset="0"/>
              </a:rPr>
              <a:t>2	It is prone to failure if the server is down. </a:t>
            </a:r>
          </a:p>
          <a:p>
            <a:pPr eaLnBrk="1" hangingPunct="1">
              <a:lnSpc>
                <a:spcPct val="90000"/>
              </a:lnSpc>
              <a:buFontTx/>
              <a:buNone/>
            </a:pPr>
            <a:r>
              <a:rPr lang="en-GB" altLang="en-US" sz="2799" dirty="0">
                <a:latin typeface="Rockwell" panose="02060603020205020403" pitchFamily="18" charset="0"/>
              </a:rPr>
              <a:t>3 	It requires a dedicated administrator. </a:t>
            </a:r>
            <a:endParaRPr lang="en-US" altLang="en-US" sz="2799" dirty="0">
              <a:latin typeface="Rockwell" panose="02060603020205020403" pitchFamily="18" charset="0"/>
            </a:endParaRPr>
          </a:p>
        </p:txBody>
      </p:sp>
      <p:sp>
        <p:nvSpPr>
          <p:cNvPr id="7" name="Slide Number Placeholder 6"/>
          <p:cNvSpPr>
            <a:spLocks noGrp="1"/>
          </p:cNvSpPr>
          <p:nvPr>
            <p:ph type="sldNum" sz="quarter" idx="12"/>
          </p:nvPr>
        </p:nvSpPr>
        <p:spPr/>
        <p:txBody>
          <a:bodyPr/>
          <a:lstStyle/>
          <a:p>
            <a:pPr>
              <a:defRPr/>
            </a:pPr>
            <a:fld id="{914CE9EC-2327-40E2-A801-5A950E569486}" type="slidenum">
              <a:rPr lang="en-US"/>
              <a:pPr>
                <a:defRPr/>
              </a:pPr>
              <a:t>23</a:t>
            </a:fld>
            <a:endParaRPr lang="en-US"/>
          </a:p>
        </p:txBody>
      </p:sp>
      <p:sp>
        <p:nvSpPr>
          <p:cNvPr id="8" name="Rectangle 2"/>
          <p:cNvSpPr>
            <a:spLocks noGrp="1" noChangeArrowheads="1"/>
          </p:cNvSpPr>
          <p:nvPr>
            <p:ph type="title"/>
          </p:nvPr>
        </p:nvSpPr>
        <p:spPr>
          <a:xfrm>
            <a:off x="480838" y="153997"/>
            <a:ext cx="11711162" cy="761058"/>
          </a:xfrm>
        </p:spPr>
        <p:txBody>
          <a:bodyPr>
            <a:normAutofit/>
          </a:bodyPr>
          <a:lstStyle/>
          <a:p>
            <a:pPr algn="l"/>
            <a:r>
              <a:rPr lang="en-GB" altLang="en-US" b="1" dirty="0">
                <a:latin typeface="Rockwell" panose="02060603020205020403" pitchFamily="18" charset="0"/>
              </a:rPr>
              <a:t>Server Based Network – Cont’d </a:t>
            </a:r>
            <a:endParaRPr lang="en-US" altLang="en-US" b="1" dirty="0">
              <a:latin typeface="Rockwell" panose="02060603020205020403" pitchFamily="18" charset="0"/>
            </a:endParaRPr>
          </a:p>
        </p:txBody>
      </p:sp>
    </p:spTree>
    <p:extLst>
      <p:ext uri="{BB962C8B-B14F-4D97-AF65-F5344CB8AC3E}">
        <p14:creationId xmlns:p14="http://schemas.microsoft.com/office/powerpoint/2010/main" val="418665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8669" y="1067415"/>
            <a:ext cx="11138550" cy="5180251"/>
          </a:xfrm>
        </p:spPr>
        <p:txBody>
          <a:bodyPr>
            <a:noAutofit/>
          </a:bodyPr>
          <a:lstStyle/>
          <a:p>
            <a:pPr algn="just" eaLnBrk="1" hangingPunct="1">
              <a:lnSpc>
                <a:spcPct val="80000"/>
              </a:lnSpc>
              <a:buFont typeface="Wingdings" panose="05000000000000000000" pitchFamily="2" charset="2"/>
              <a:buChar char="q"/>
            </a:pPr>
            <a:r>
              <a:rPr lang="en-GB" altLang="en-US" sz="2799" dirty="0"/>
              <a:t>Basically, the general considerations needed before deciding on the types of network include the: </a:t>
            </a:r>
            <a:endParaRPr lang="en-US" altLang="en-US" sz="2799" dirty="0"/>
          </a:p>
          <a:p>
            <a:pPr lvl="1" algn="just" eaLnBrk="1" hangingPunct="1">
              <a:lnSpc>
                <a:spcPct val="80000"/>
              </a:lnSpc>
              <a:buFontTx/>
              <a:buChar char="•"/>
            </a:pPr>
            <a:r>
              <a:rPr lang="en-GB" altLang="en-US" sz="2799" dirty="0"/>
              <a:t>Size of the organization		Amount of traffic </a:t>
            </a:r>
          </a:p>
          <a:p>
            <a:pPr lvl="1" algn="just" eaLnBrk="1" hangingPunct="1">
              <a:lnSpc>
                <a:spcPct val="80000"/>
              </a:lnSpc>
              <a:buFontTx/>
              <a:buChar char="•"/>
            </a:pPr>
            <a:r>
              <a:rPr lang="en-GB" altLang="en-US" sz="2799" dirty="0"/>
              <a:t>Level of security 			Level of administrative support </a:t>
            </a:r>
          </a:p>
          <a:p>
            <a:pPr lvl="1" algn="just" eaLnBrk="1" hangingPunct="1">
              <a:lnSpc>
                <a:spcPct val="80000"/>
              </a:lnSpc>
              <a:buFontTx/>
              <a:buChar char="•"/>
            </a:pPr>
            <a:r>
              <a:rPr lang="en-GB" altLang="en-US" sz="2799" dirty="0"/>
              <a:t>Types of business 		Cost </a:t>
            </a:r>
          </a:p>
          <a:p>
            <a:pPr lvl="1" algn="just" eaLnBrk="1" hangingPunct="1">
              <a:lnSpc>
                <a:spcPct val="80000"/>
              </a:lnSpc>
              <a:buFontTx/>
              <a:buChar char="•"/>
            </a:pPr>
            <a:r>
              <a:rPr lang="en-GB" altLang="en-US" sz="2799" dirty="0"/>
              <a:t>Users’ needs </a:t>
            </a:r>
          </a:p>
          <a:p>
            <a:pPr lvl="1" algn="just" eaLnBrk="1" hangingPunct="1">
              <a:lnSpc>
                <a:spcPct val="80000"/>
              </a:lnSpc>
              <a:buFontTx/>
              <a:buNone/>
            </a:pPr>
            <a:endParaRPr lang="en-US" altLang="en-US" sz="1799" dirty="0"/>
          </a:p>
          <a:p>
            <a:pPr algn="just" eaLnBrk="1" hangingPunct="1">
              <a:lnSpc>
                <a:spcPct val="80000"/>
              </a:lnSpc>
              <a:buClr>
                <a:schemeClr val="tx1"/>
              </a:buClr>
              <a:buFont typeface="Wingdings" panose="05000000000000000000" pitchFamily="2" charset="2"/>
              <a:buChar char="q"/>
            </a:pPr>
            <a:r>
              <a:rPr lang="en-GB" altLang="en-US" sz="2799" dirty="0"/>
              <a:t>In summary, the size of an organization can influence the choice of a Peer-to-Peer. If the computer processing needs may not exceed ten systems then it can be chosen because all the workstations are usable and if it were to be a server-based network one of then would be reserved for centralized control and administration. </a:t>
            </a:r>
          </a:p>
        </p:txBody>
      </p:sp>
      <p:sp>
        <p:nvSpPr>
          <p:cNvPr id="6"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D88BEAE7-FDD4-45B2-BE17-9C373A360809}" type="slidenum">
              <a:rPr lang="en-US"/>
              <a:pPr>
                <a:defRPr/>
              </a:pPr>
              <a:t>24</a:t>
            </a:fld>
            <a:endParaRPr lang="en-US"/>
          </a:p>
        </p:txBody>
      </p:sp>
      <p:sp>
        <p:nvSpPr>
          <p:cNvPr id="2" name="Title 1"/>
          <p:cNvSpPr>
            <a:spLocks noGrp="1"/>
          </p:cNvSpPr>
          <p:nvPr>
            <p:ph type="title"/>
          </p:nvPr>
        </p:nvSpPr>
        <p:spPr>
          <a:xfrm>
            <a:off x="480838" y="153997"/>
            <a:ext cx="11711162" cy="761058"/>
          </a:xfrm>
        </p:spPr>
        <p:txBody>
          <a:bodyPr>
            <a:normAutofit/>
          </a:bodyPr>
          <a:lstStyle/>
          <a:p>
            <a:r>
              <a:rPr lang="en-GB" altLang="en-US" dirty="0"/>
              <a:t>Factors Considered in Setting up a Network</a:t>
            </a:r>
            <a:endParaRPr lang="en-US" altLang="en-US" dirty="0"/>
          </a:p>
        </p:txBody>
      </p:sp>
    </p:spTree>
    <p:extLst>
      <p:ext uri="{BB962C8B-B14F-4D97-AF65-F5344CB8AC3E}">
        <p14:creationId xmlns:p14="http://schemas.microsoft.com/office/powerpoint/2010/main" val="1012735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8668" y="229433"/>
            <a:ext cx="10972800" cy="768150"/>
          </a:xfrm>
        </p:spPr>
        <p:txBody>
          <a:bodyPr>
            <a:normAutofit/>
          </a:bodyPr>
          <a:lstStyle/>
          <a:p>
            <a:r>
              <a:rPr lang="en-GB" altLang="en-US" dirty="0"/>
              <a:t>CATEGORIES OF NETWORKS </a:t>
            </a:r>
            <a:endParaRPr lang="en-US" altLang="en-US" dirty="0"/>
          </a:p>
        </p:txBody>
      </p:sp>
      <p:sp>
        <p:nvSpPr>
          <p:cNvPr id="23555" name="Rectangle 3"/>
          <p:cNvSpPr>
            <a:spLocks noGrp="1" noChangeArrowheads="1"/>
          </p:cNvSpPr>
          <p:nvPr>
            <p:ph idx="1"/>
          </p:nvPr>
        </p:nvSpPr>
        <p:spPr>
          <a:xfrm>
            <a:off x="687209" y="1143595"/>
            <a:ext cx="10972800" cy="5104071"/>
          </a:xfrm>
        </p:spPr>
        <p:txBody>
          <a:bodyPr rtlCol="0">
            <a:noAutofit/>
          </a:bodyPr>
          <a:lstStyle/>
          <a:p>
            <a:pPr marL="0" indent="0">
              <a:buNone/>
              <a:defRPr/>
            </a:pPr>
            <a:r>
              <a:rPr lang="en-GB" dirty="0"/>
              <a:t>Computer network can be categorized into three, based on geographical coverage: </a:t>
            </a:r>
          </a:p>
          <a:p>
            <a:pPr marL="0" indent="0">
              <a:buNone/>
              <a:defRPr/>
            </a:pPr>
            <a:r>
              <a:rPr lang="en-GB" dirty="0"/>
              <a:t>1       Personal Area Network</a:t>
            </a:r>
          </a:p>
          <a:p>
            <a:pPr marL="0" indent="0">
              <a:buNone/>
              <a:defRPr/>
            </a:pPr>
            <a:r>
              <a:rPr lang="en-GB" dirty="0"/>
              <a:t>2       Local Area Network (LAN) </a:t>
            </a:r>
          </a:p>
          <a:p>
            <a:pPr marL="0" indent="0">
              <a:buNone/>
              <a:defRPr/>
            </a:pPr>
            <a:r>
              <a:rPr lang="en-GB" dirty="0"/>
              <a:t>3       Metropolitan Area Network (MAN) </a:t>
            </a:r>
          </a:p>
          <a:p>
            <a:pPr marL="0" indent="0">
              <a:buNone/>
              <a:defRPr/>
            </a:pPr>
            <a:r>
              <a:rPr lang="en-GB" dirty="0"/>
              <a:t>4       Wide Area Network (WAN) </a:t>
            </a:r>
          </a:p>
          <a:p>
            <a:pPr marL="0" indent="0">
              <a:buNone/>
              <a:defRPr/>
            </a:pPr>
            <a:endParaRPr lang="en-GB" sz="1999" b="1" dirty="0"/>
          </a:p>
          <a:p>
            <a:pPr>
              <a:buNone/>
              <a:defRPr/>
            </a:pPr>
            <a:endParaRPr lang="en-US" sz="1999" dirty="0"/>
          </a:p>
        </p:txBody>
      </p:sp>
      <p:sp>
        <p:nvSpPr>
          <p:cNvPr id="6"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68712803-0CE6-4DED-A450-5A1475CA0E8D}" type="slidenum">
              <a:rPr lang="en-US"/>
              <a:pPr>
                <a:defRPr/>
              </a:pPr>
              <a:t>25</a:t>
            </a:fld>
            <a:endParaRPr lang="en-US"/>
          </a:p>
        </p:txBody>
      </p:sp>
    </p:spTree>
    <p:extLst>
      <p:ext uri="{BB962C8B-B14F-4D97-AF65-F5344CB8AC3E}">
        <p14:creationId xmlns:p14="http://schemas.microsoft.com/office/powerpoint/2010/main" val="75607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666751" y="915055"/>
            <a:ext cx="10972800" cy="5127878"/>
          </a:xfrm>
        </p:spPr>
        <p:txBody>
          <a:bodyPr rtlCol="0">
            <a:noAutofit/>
          </a:bodyPr>
          <a:lstStyle/>
          <a:p>
            <a:pPr>
              <a:buNone/>
              <a:defRPr/>
            </a:pPr>
            <a:r>
              <a:rPr lang="en-GB" sz="2799" b="1" dirty="0"/>
              <a:t>1. Personal Area Network </a:t>
            </a:r>
            <a:endParaRPr lang="en-US" sz="2799" dirty="0"/>
          </a:p>
          <a:p>
            <a:pPr>
              <a:buNone/>
              <a:defRPr/>
            </a:pPr>
            <a:r>
              <a:rPr lang="en-GB" sz="2799" dirty="0"/>
              <a:t>This is a sub-category of LAN. It is composed usually of personal devices such as mobile phones, PDAs, digital camera, MP players etc. that are wirelessly connected together using the Bluetooth.</a:t>
            </a:r>
            <a:endParaRPr lang="en-US" sz="2799" dirty="0"/>
          </a:p>
          <a:p>
            <a:pPr>
              <a:buNone/>
              <a:defRPr/>
            </a:pPr>
            <a:r>
              <a:rPr lang="en-GB" sz="2799" dirty="0"/>
              <a:t> </a:t>
            </a:r>
            <a:endParaRPr lang="en-US" sz="2799" dirty="0"/>
          </a:p>
          <a:p>
            <a:pPr>
              <a:buNone/>
              <a:defRPr/>
            </a:pPr>
            <a:r>
              <a:rPr lang="en-GB" sz="2799" b="1" dirty="0"/>
              <a:t>Characteristics of PAN</a:t>
            </a:r>
            <a:endParaRPr lang="en-US" sz="2799" dirty="0"/>
          </a:p>
          <a:p>
            <a:pPr>
              <a:buNone/>
              <a:defRPr/>
            </a:pPr>
            <a:r>
              <a:rPr lang="en-GB" sz="2799" dirty="0"/>
              <a:t>a.	It connects usually wireless personal mobile devices</a:t>
            </a:r>
            <a:endParaRPr lang="en-US" sz="2799" dirty="0"/>
          </a:p>
          <a:p>
            <a:pPr>
              <a:buNone/>
              <a:defRPr/>
            </a:pPr>
            <a:r>
              <a:rPr lang="en-GB" sz="2799" dirty="0"/>
              <a:t>b.	It usually involves the Bluetooth</a:t>
            </a:r>
            <a:endParaRPr lang="en-US" sz="2799" dirty="0"/>
          </a:p>
          <a:p>
            <a:pPr>
              <a:buNone/>
              <a:defRPr/>
            </a:pPr>
            <a:r>
              <a:rPr lang="en-GB" sz="2799" dirty="0"/>
              <a:t>c.	It is usually formed within vicinity (a room)</a:t>
            </a:r>
            <a:endParaRPr lang="en-US" sz="2799" dirty="0"/>
          </a:p>
        </p:txBody>
      </p:sp>
      <p:sp>
        <p:nvSpPr>
          <p:cNvPr id="6"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68712803-0CE6-4DED-A450-5A1475CA0E8D}" type="slidenum">
              <a:rPr lang="en-US"/>
              <a:pPr>
                <a:defRPr/>
              </a:pPr>
              <a:t>26</a:t>
            </a:fld>
            <a:endParaRPr lang="en-US"/>
          </a:p>
        </p:txBody>
      </p:sp>
      <p:sp>
        <p:nvSpPr>
          <p:cNvPr id="7" name="Rectangle 2"/>
          <p:cNvSpPr>
            <a:spLocks noGrp="1" noChangeArrowheads="1"/>
          </p:cNvSpPr>
          <p:nvPr>
            <p:ph type="title"/>
          </p:nvPr>
        </p:nvSpPr>
        <p:spPr>
          <a:xfrm>
            <a:off x="480838" y="153997"/>
            <a:ext cx="11711162" cy="837238"/>
          </a:xfrm>
        </p:spPr>
        <p:txBody>
          <a:bodyPr>
            <a:normAutofit/>
          </a:bodyPr>
          <a:lstStyle/>
          <a:p>
            <a:r>
              <a:rPr lang="en-GB" altLang="en-US" dirty="0"/>
              <a:t>CATEGORIES OF NETWORKS </a:t>
            </a:r>
            <a:endParaRPr lang="en-US" altLang="en-US" dirty="0"/>
          </a:p>
        </p:txBody>
      </p:sp>
    </p:spTree>
    <p:extLst>
      <p:ext uri="{BB962C8B-B14F-4D97-AF65-F5344CB8AC3E}">
        <p14:creationId xmlns:p14="http://schemas.microsoft.com/office/powerpoint/2010/main" val="2825561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lnSpcReduction="10000"/>
          </a:bodyPr>
          <a:lstStyle/>
          <a:p>
            <a:pPr marL="0" indent="0">
              <a:buNone/>
              <a:defRPr/>
            </a:pPr>
            <a:r>
              <a:rPr lang="en-GB" b="1" dirty="0"/>
              <a:t>2. Local Area Network </a:t>
            </a:r>
            <a:endParaRPr lang="en-GB" dirty="0"/>
          </a:p>
          <a:p>
            <a:pPr marL="0" indent="0">
              <a:buNone/>
              <a:defRPr/>
            </a:pPr>
            <a:r>
              <a:rPr lang="en-GB" dirty="0"/>
              <a:t>This is the smallest network unit contained within a geographically clustered area. This is a network within a building, office or blocks of buildings in the same vicinity or a University Campus. </a:t>
            </a:r>
          </a:p>
          <a:p>
            <a:pPr marL="0" indent="0">
              <a:buNone/>
              <a:defRPr/>
            </a:pPr>
            <a:endParaRPr lang="en-GB" sz="1200" b="1" dirty="0"/>
          </a:p>
          <a:p>
            <a:pPr marL="0" indent="0">
              <a:buNone/>
              <a:defRPr/>
            </a:pPr>
            <a:r>
              <a:rPr lang="en-GB" b="1" dirty="0"/>
              <a:t>Characteristics of LAN </a:t>
            </a:r>
            <a:endParaRPr lang="en-GB" dirty="0"/>
          </a:p>
          <a:p>
            <a:pPr marL="0" indent="0">
              <a:buFontTx/>
              <a:buAutoNum type="alphaLcPeriod"/>
              <a:defRPr/>
            </a:pPr>
            <a:r>
              <a:rPr lang="en-GB" dirty="0"/>
              <a:t> It covers small areas (an office)</a:t>
            </a:r>
          </a:p>
          <a:p>
            <a:pPr marL="0" indent="0">
              <a:buFontTx/>
              <a:buAutoNum type="alphaLcPeriod"/>
              <a:defRPr/>
            </a:pPr>
            <a:r>
              <a:rPr lang="en-GB" dirty="0"/>
              <a:t> It has high transmission speed </a:t>
            </a:r>
          </a:p>
          <a:p>
            <a:pPr marL="0" indent="0">
              <a:buNone/>
              <a:defRPr/>
            </a:pPr>
            <a:r>
              <a:rPr lang="en-GB" dirty="0"/>
              <a:t>c. It is less expensive </a:t>
            </a:r>
          </a:p>
          <a:p>
            <a:pPr marL="0" indent="0">
              <a:buNone/>
              <a:defRPr/>
            </a:pPr>
            <a:r>
              <a:rPr lang="en-GB" dirty="0"/>
              <a:t>d. It is prone to very few errors </a:t>
            </a:r>
            <a:endParaRPr lang="en-US" dirty="0"/>
          </a:p>
          <a:p>
            <a:pPr>
              <a:defRPr/>
            </a:pPr>
            <a:endParaRPr lang="en-US" dirty="0"/>
          </a:p>
        </p:txBody>
      </p:sp>
      <p:sp>
        <p:nvSpPr>
          <p:cNvPr id="5" name="Slide Number Placeholder 4"/>
          <p:cNvSpPr>
            <a:spLocks noGrp="1"/>
          </p:cNvSpPr>
          <p:nvPr>
            <p:ph type="sldNum" sz="quarter" idx="4294967295"/>
          </p:nvPr>
        </p:nvSpPr>
        <p:spPr>
          <a:xfrm>
            <a:off x="8737601" y="6355589"/>
            <a:ext cx="2844800" cy="365030"/>
          </a:xfrm>
          <a:prstGeom prst="rect">
            <a:avLst/>
          </a:prstGeom>
        </p:spPr>
        <p:txBody>
          <a:bodyPr/>
          <a:lstStyle/>
          <a:p>
            <a:pPr>
              <a:defRPr/>
            </a:pPr>
            <a:fld id="{22D64E71-B31E-4086-98A0-ED147273D287}" type="slidenum">
              <a:rPr lang="en-US"/>
              <a:pPr>
                <a:defRPr/>
              </a:pPr>
              <a:t>27</a:t>
            </a:fld>
            <a:endParaRPr lang="en-US"/>
          </a:p>
        </p:txBody>
      </p:sp>
      <p:sp>
        <p:nvSpPr>
          <p:cNvPr id="6" name="Rectangle 2"/>
          <p:cNvSpPr>
            <a:spLocks noGrp="1" noChangeArrowheads="1"/>
          </p:cNvSpPr>
          <p:nvPr>
            <p:ph type="title"/>
          </p:nvPr>
        </p:nvSpPr>
        <p:spPr/>
        <p:txBody>
          <a:bodyPr>
            <a:normAutofit/>
          </a:bodyPr>
          <a:lstStyle/>
          <a:p>
            <a:r>
              <a:rPr lang="en-GB" altLang="en-US" dirty="0"/>
              <a:t>CATEGORIES OF NETWORKS – Cont’d</a:t>
            </a:r>
            <a:endParaRPr lang="en-US" altLang="en-US" dirty="0"/>
          </a:p>
        </p:txBody>
      </p:sp>
    </p:spTree>
    <p:extLst>
      <p:ext uri="{BB962C8B-B14F-4D97-AF65-F5344CB8AC3E}">
        <p14:creationId xmlns:p14="http://schemas.microsoft.com/office/powerpoint/2010/main" val="1089034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8668" y="1067415"/>
            <a:ext cx="11350844" cy="5012019"/>
          </a:xfrm>
        </p:spPr>
        <p:txBody>
          <a:bodyPr>
            <a:normAutofit/>
          </a:bodyPr>
          <a:lstStyle/>
          <a:p>
            <a:pPr marL="0" indent="0">
              <a:lnSpc>
                <a:spcPct val="80000"/>
              </a:lnSpc>
              <a:buNone/>
            </a:pPr>
            <a:r>
              <a:rPr lang="en-GB" altLang="en-US" sz="3199" b="1" dirty="0"/>
              <a:t>3. Metropolitan Area Network </a:t>
            </a:r>
            <a:endParaRPr lang="en-GB" altLang="en-US" sz="3199" dirty="0"/>
          </a:p>
          <a:p>
            <a:pPr marL="0" indent="0">
              <a:lnSpc>
                <a:spcPct val="80000"/>
              </a:lnSpc>
              <a:buNone/>
            </a:pPr>
            <a:r>
              <a:rPr lang="en-GB" altLang="en-US" sz="3199" dirty="0"/>
              <a:t>MAN is a group of networks within a metropolis. That is, the collection of LANs within a metropolitan city. This can be a network linking a multi-campus university spread over a metropolitan city.  </a:t>
            </a:r>
            <a:endParaRPr lang="en-GB" altLang="en-US" sz="3199" b="1" dirty="0"/>
          </a:p>
          <a:p>
            <a:pPr marL="0" indent="0">
              <a:lnSpc>
                <a:spcPct val="80000"/>
              </a:lnSpc>
              <a:buNone/>
            </a:pPr>
            <a:endParaRPr lang="en-GB" altLang="en-US" sz="3199" b="1" dirty="0"/>
          </a:p>
          <a:p>
            <a:pPr marL="0" indent="0">
              <a:lnSpc>
                <a:spcPct val="80000"/>
              </a:lnSpc>
              <a:buNone/>
            </a:pPr>
            <a:r>
              <a:rPr lang="en-GB" altLang="en-US" sz="3199" b="1" dirty="0"/>
              <a:t>Characteristics of MAN </a:t>
            </a:r>
            <a:endParaRPr lang="en-GB" altLang="en-US" sz="3199" dirty="0"/>
          </a:p>
          <a:p>
            <a:pPr marL="0" indent="0">
              <a:lnSpc>
                <a:spcPct val="80000"/>
              </a:lnSpc>
              <a:buNone/>
            </a:pPr>
            <a:r>
              <a:rPr lang="en-GB" altLang="en-US" sz="3199" dirty="0"/>
              <a:t>a. It is larger than LAN (within a metropolis) </a:t>
            </a:r>
          </a:p>
          <a:p>
            <a:pPr marL="0" indent="0">
              <a:lnSpc>
                <a:spcPct val="80000"/>
              </a:lnSpc>
              <a:buNone/>
            </a:pPr>
            <a:r>
              <a:rPr lang="en-GB" altLang="en-US" sz="3199" dirty="0"/>
              <a:t>b. It has lower transmission speed than LAN but faster than WAN </a:t>
            </a:r>
          </a:p>
          <a:p>
            <a:pPr marL="0" indent="0">
              <a:lnSpc>
                <a:spcPct val="80000"/>
              </a:lnSpc>
              <a:buNone/>
            </a:pPr>
            <a:r>
              <a:rPr lang="en-GB" altLang="en-US" sz="3199" dirty="0"/>
              <a:t>c. It is more expensive than LAN </a:t>
            </a:r>
          </a:p>
          <a:p>
            <a:pPr marL="0" indent="0">
              <a:lnSpc>
                <a:spcPct val="80000"/>
              </a:lnSpc>
              <a:buFontTx/>
              <a:buAutoNum type="alphaLcPeriod" startAt="4"/>
            </a:pPr>
            <a:r>
              <a:rPr lang="en-GB" altLang="en-US" sz="3199" dirty="0"/>
              <a:t> It is prone more errors than LAN </a:t>
            </a:r>
          </a:p>
          <a:p>
            <a:pPr marL="0" indent="0">
              <a:lnSpc>
                <a:spcPct val="80000"/>
              </a:lnSpc>
              <a:buNone/>
            </a:pPr>
            <a:endParaRPr lang="en-US" altLang="en-US" sz="20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4627D06-73D2-46D5-AA84-D219DC0196D6}" type="slidenum">
              <a:rPr lang="en-US"/>
              <a:pPr>
                <a:defRPr/>
              </a:pPr>
              <a:t>28</a:t>
            </a:fld>
            <a:endParaRPr lang="en-US"/>
          </a:p>
        </p:txBody>
      </p:sp>
      <p:sp>
        <p:nvSpPr>
          <p:cNvPr id="6" name="Rectangle 2"/>
          <p:cNvSpPr>
            <a:spLocks noGrp="1" noChangeArrowheads="1"/>
          </p:cNvSpPr>
          <p:nvPr>
            <p:ph type="title"/>
          </p:nvPr>
        </p:nvSpPr>
        <p:spPr>
          <a:xfrm>
            <a:off x="458668" y="229433"/>
            <a:ext cx="10972800" cy="768150"/>
          </a:xfrm>
        </p:spPr>
        <p:txBody>
          <a:bodyPr>
            <a:normAutofit/>
          </a:bodyPr>
          <a:lstStyle/>
          <a:p>
            <a:r>
              <a:rPr lang="en-GB" altLang="en-US" dirty="0"/>
              <a:t>CATEGORIES OF NETWORKS  - Cont’d</a:t>
            </a:r>
            <a:endParaRPr lang="en-US" altLang="en-US" dirty="0"/>
          </a:p>
        </p:txBody>
      </p:sp>
    </p:spTree>
    <p:extLst>
      <p:ext uri="{BB962C8B-B14F-4D97-AF65-F5344CB8AC3E}">
        <p14:creationId xmlns:p14="http://schemas.microsoft.com/office/powerpoint/2010/main" val="3447621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666751" y="991236"/>
            <a:ext cx="10972800" cy="5088199"/>
          </a:xfrm>
        </p:spPr>
        <p:txBody>
          <a:bodyPr>
            <a:noAutofit/>
          </a:bodyPr>
          <a:lstStyle/>
          <a:p>
            <a:pPr marL="0" indent="0">
              <a:lnSpc>
                <a:spcPct val="80000"/>
              </a:lnSpc>
              <a:buNone/>
            </a:pPr>
            <a:r>
              <a:rPr lang="en-GB" altLang="en-US" sz="3199" b="1" dirty="0"/>
              <a:t>4. Wide Area Network </a:t>
            </a:r>
            <a:endParaRPr lang="en-GB" altLang="en-US" sz="3199" dirty="0"/>
          </a:p>
          <a:p>
            <a:pPr marL="0" indent="0">
              <a:lnSpc>
                <a:spcPct val="80000"/>
              </a:lnSpc>
              <a:buNone/>
            </a:pPr>
            <a:r>
              <a:rPr lang="en-GB" altLang="en-US" sz="3199" dirty="0"/>
              <a:t>WAN is a network within geographically dispersed area. This refers to the interconnection of LANs and MANs across cities, states and country or countries. </a:t>
            </a:r>
          </a:p>
          <a:p>
            <a:pPr marL="0" indent="0">
              <a:lnSpc>
                <a:spcPct val="80000"/>
              </a:lnSpc>
              <a:buNone/>
            </a:pPr>
            <a:endParaRPr lang="en-GB" altLang="en-US" sz="3199" b="1" dirty="0"/>
          </a:p>
          <a:p>
            <a:pPr marL="0" indent="0">
              <a:lnSpc>
                <a:spcPct val="80000"/>
              </a:lnSpc>
              <a:buNone/>
            </a:pPr>
            <a:r>
              <a:rPr lang="en-GB" altLang="en-US" sz="3199" b="1" dirty="0"/>
              <a:t>Characteristics of WAN </a:t>
            </a:r>
            <a:endParaRPr lang="en-GB" altLang="en-US" sz="3199" dirty="0"/>
          </a:p>
          <a:p>
            <a:pPr marL="0" indent="0">
              <a:lnSpc>
                <a:spcPct val="80000"/>
              </a:lnSpc>
              <a:buNone/>
            </a:pPr>
            <a:r>
              <a:rPr lang="en-GB" altLang="en-US" sz="3199" dirty="0"/>
              <a:t>a. It is the largest network (Nation Wide) </a:t>
            </a:r>
          </a:p>
          <a:p>
            <a:pPr marL="0" indent="0">
              <a:lnSpc>
                <a:spcPct val="80000"/>
              </a:lnSpc>
              <a:buNone/>
            </a:pPr>
            <a:r>
              <a:rPr lang="en-GB" altLang="en-US" sz="3199" dirty="0"/>
              <a:t>b. It has slower transmission speed than MAN </a:t>
            </a:r>
          </a:p>
          <a:p>
            <a:pPr marL="0" indent="0">
              <a:lnSpc>
                <a:spcPct val="80000"/>
              </a:lnSpc>
              <a:buNone/>
            </a:pPr>
            <a:r>
              <a:rPr lang="en-GB" altLang="en-US" sz="3199" dirty="0"/>
              <a:t>c. It is more expensive than MAN </a:t>
            </a:r>
          </a:p>
          <a:p>
            <a:pPr marL="0" indent="0">
              <a:lnSpc>
                <a:spcPct val="80000"/>
              </a:lnSpc>
              <a:buNone/>
            </a:pPr>
            <a:r>
              <a:rPr lang="en-GB" altLang="en-US" sz="3199" dirty="0"/>
              <a:t>d. It has the highest error rate </a:t>
            </a:r>
            <a:endParaRPr lang="en-US" altLang="en-US" sz="31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4627D06-73D2-46D5-AA84-D219DC0196D6}" type="slidenum">
              <a:rPr lang="en-US"/>
              <a:pPr>
                <a:defRPr/>
              </a:pPr>
              <a:t>29</a:t>
            </a:fld>
            <a:endParaRPr lang="en-US"/>
          </a:p>
        </p:txBody>
      </p:sp>
      <p:sp>
        <p:nvSpPr>
          <p:cNvPr id="6" name="Rectangle 2"/>
          <p:cNvSpPr>
            <a:spLocks noGrp="1" noChangeArrowheads="1"/>
          </p:cNvSpPr>
          <p:nvPr>
            <p:ph type="title"/>
          </p:nvPr>
        </p:nvSpPr>
        <p:spPr>
          <a:xfrm>
            <a:off x="458668" y="229433"/>
            <a:ext cx="10972800" cy="768150"/>
          </a:xfrm>
        </p:spPr>
        <p:txBody>
          <a:bodyPr>
            <a:normAutofit/>
          </a:bodyPr>
          <a:lstStyle/>
          <a:p>
            <a:r>
              <a:rPr lang="en-GB" altLang="en-US" dirty="0"/>
              <a:t>CATEGORIES OF NETWORKS – Cont’d</a:t>
            </a:r>
            <a:endParaRPr lang="en-US" altLang="en-US" dirty="0"/>
          </a:p>
        </p:txBody>
      </p:sp>
    </p:spTree>
    <p:extLst>
      <p:ext uri="{BB962C8B-B14F-4D97-AF65-F5344CB8AC3E}">
        <p14:creationId xmlns:p14="http://schemas.microsoft.com/office/powerpoint/2010/main" val="131918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Books</a:t>
            </a:r>
          </a:p>
        </p:txBody>
      </p:sp>
      <p:sp>
        <p:nvSpPr>
          <p:cNvPr id="3" name="Content Placeholder 2"/>
          <p:cNvSpPr>
            <a:spLocks noGrp="1"/>
          </p:cNvSpPr>
          <p:nvPr>
            <p:ph idx="1"/>
          </p:nvPr>
        </p:nvSpPr>
        <p:spPr/>
        <p:txBody>
          <a:bodyPr/>
          <a:lstStyle/>
          <a:p>
            <a:r>
              <a:rPr lang="en-US" dirty="0"/>
              <a:t>Computer networks and Internet by Douglas Comer, 5</a:t>
            </a:r>
            <a:r>
              <a:rPr lang="en-US" baseline="30000" dirty="0"/>
              <a:t>th</a:t>
            </a:r>
            <a:r>
              <a:rPr lang="en-US" dirty="0"/>
              <a:t> edition or higher</a:t>
            </a:r>
          </a:p>
          <a:p>
            <a:endParaRPr lang="en-US" dirty="0"/>
          </a:p>
          <a:p>
            <a:endParaRPr lang="en-US" dirty="0"/>
          </a:p>
        </p:txBody>
      </p:sp>
    </p:spTree>
    <p:extLst>
      <p:ext uri="{BB962C8B-B14F-4D97-AF65-F5344CB8AC3E}">
        <p14:creationId xmlns:p14="http://schemas.microsoft.com/office/powerpoint/2010/main" val="1573455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09601" y="838875"/>
            <a:ext cx="10972800" cy="5408790"/>
          </a:xfrm>
        </p:spPr>
        <p:txBody>
          <a:bodyPr rtlCol="0">
            <a:normAutofit/>
          </a:bodyPr>
          <a:lstStyle/>
          <a:p>
            <a:pPr algn="just">
              <a:lnSpc>
                <a:spcPct val="80000"/>
              </a:lnSpc>
              <a:defRPr/>
            </a:pPr>
            <a:r>
              <a:rPr lang="en-GB" sz="3299" dirty="0"/>
              <a:t>Network topology simply means the arrangement of computers, cables and other components of the network. </a:t>
            </a:r>
          </a:p>
          <a:p>
            <a:pPr algn="just">
              <a:lnSpc>
                <a:spcPct val="80000"/>
              </a:lnSpc>
              <a:buNone/>
              <a:defRPr/>
            </a:pPr>
            <a:endParaRPr lang="en-GB" sz="1999" dirty="0"/>
          </a:p>
          <a:p>
            <a:pPr algn="just">
              <a:lnSpc>
                <a:spcPct val="80000"/>
              </a:lnSpc>
              <a:defRPr/>
            </a:pPr>
            <a:r>
              <a:rPr lang="en-GB" sz="3299" b="1" dirty="0"/>
              <a:t>Topologies are classified into two: </a:t>
            </a:r>
          </a:p>
          <a:p>
            <a:pPr algn="just">
              <a:lnSpc>
                <a:spcPct val="80000"/>
              </a:lnSpc>
              <a:defRPr/>
            </a:pPr>
            <a:endParaRPr lang="en-GB" sz="1600" dirty="0"/>
          </a:p>
          <a:p>
            <a:pPr lvl="1" algn="just">
              <a:lnSpc>
                <a:spcPct val="80000"/>
              </a:lnSpc>
              <a:defRPr/>
            </a:pPr>
            <a:r>
              <a:rPr lang="en-GB" sz="2799" dirty="0"/>
              <a:t>Physical Topology and Logical Topology. </a:t>
            </a:r>
          </a:p>
          <a:p>
            <a:pPr lvl="2" algn="just">
              <a:lnSpc>
                <a:spcPct val="80000"/>
              </a:lnSpc>
              <a:buFont typeface="Arial" pitchFamily="34" charset="0"/>
              <a:buChar char="–"/>
              <a:defRPr/>
            </a:pPr>
            <a:r>
              <a:rPr lang="en-GB" sz="2799" dirty="0"/>
              <a:t>The physical topology refers to the physical layout of cables and the other physical components, </a:t>
            </a:r>
          </a:p>
          <a:p>
            <a:pPr lvl="2" algn="just">
              <a:lnSpc>
                <a:spcPct val="80000"/>
              </a:lnSpc>
              <a:buFont typeface="Arial" pitchFamily="34" charset="0"/>
              <a:buChar char="–"/>
              <a:defRPr/>
            </a:pPr>
            <a:endParaRPr lang="en-GB" sz="2799" dirty="0"/>
          </a:p>
          <a:p>
            <a:pPr lvl="2" algn="just">
              <a:lnSpc>
                <a:spcPct val="80000"/>
              </a:lnSpc>
              <a:buFont typeface="Arial" pitchFamily="34" charset="0"/>
              <a:buChar char="–"/>
              <a:defRPr/>
            </a:pPr>
            <a:r>
              <a:rPr lang="en-GB" sz="2799" dirty="0"/>
              <a:t>The logical topology refers to the way messages are passed from one node to another.</a:t>
            </a:r>
            <a:r>
              <a:rPr lang="en-US" sz="2799" dirty="0"/>
              <a:t> </a:t>
            </a:r>
          </a:p>
          <a:p>
            <a:pPr algn="just">
              <a:lnSpc>
                <a:spcPct val="80000"/>
              </a:lnSpc>
              <a:buNone/>
              <a:defRPr/>
            </a:pPr>
            <a:r>
              <a:rPr lang="en-GB" sz="2199" dirty="0"/>
              <a:t>	</a:t>
            </a:r>
            <a:endParaRPr lang="en-US" sz="2199" dirty="0"/>
          </a:p>
        </p:txBody>
      </p:sp>
      <p:sp>
        <p:nvSpPr>
          <p:cNvPr id="6"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05628D7-A7C1-4042-AF0D-0108E7DBF541}" type="slidenum">
              <a:rPr lang="en-US"/>
              <a:pPr>
                <a:defRPr/>
              </a:pPr>
              <a:t>30</a:t>
            </a:fld>
            <a:endParaRPr lang="en-US"/>
          </a:p>
        </p:txBody>
      </p:sp>
      <p:sp>
        <p:nvSpPr>
          <p:cNvPr id="7"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NETWORKS TOPOLOGIES</a:t>
            </a:r>
            <a:endParaRPr lang="en-US" altLang="en-US" sz="5398" dirty="0"/>
          </a:p>
        </p:txBody>
      </p:sp>
    </p:spTree>
    <p:extLst>
      <p:ext uri="{BB962C8B-B14F-4D97-AF65-F5344CB8AC3E}">
        <p14:creationId xmlns:p14="http://schemas.microsoft.com/office/powerpoint/2010/main" val="3899324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09601" y="838875"/>
            <a:ext cx="10972800" cy="5408790"/>
          </a:xfrm>
        </p:spPr>
        <p:txBody>
          <a:bodyPr rtlCol="0">
            <a:normAutofit/>
          </a:bodyPr>
          <a:lstStyle/>
          <a:p>
            <a:pPr algn="just">
              <a:lnSpc>
                <a:spcPct val="80000"/>
              </a:lnSpc>
              <a:defRPr/>
            </a:pPr>
            <a:r>
              <a:rPr lang="en-GB" dirty="0"/>
              <a:t>There are five network topologies. </a:t>
            </a:r>
          </a:p>
          <a:p>
            <a:pPr algn="just">
              <a:lnSpc>
                <a:spcPct val="80000"/>
              </a:lnSpc>
              <a:defRPr/>
            </a:pPr>
            <a:endParaRPr lang="en-GB" dirty="0"/>
          </a:p>
          <a:p>
            <a:pPr algn="just">
              <a:lnSpc>
                <a:spcPct val="80000"/>
              </a:lnSpc>
              <a:defRPr/>
            </a:pPr>
            <a:r>
              <a:rPr lang="en-GB" dirty="0"/>
              <a:t>They are: </a:t>
            </a:r>
          </a:p>
          <a:p>
            <a:pPr algn="just">
              <a:lnSpc>
                <a:spcPct val="80000"/>
              </a:lnSpc>
              <a:buNone/>
              <a:defRPr/>
            </a:pPr>
            <a:r>
              <a:rPr lang="en-GB" dirty="0"/>
              <a:t>	1. 	Bus </a:t>
            </a:r>
          </a:p>
          <a:p>
            <a:pPr algn="just">
              <a:lnSpc>
                <a:spcPct val="80000"/>
              </a:lnSpc>
              <a:buNone/>
              <a:defRPr/>
            </a:pPr>
            <a:r>
              <a:rPr lang="en-GB" dirty="0"/>
              <a:t>	2. 	Star </a:t>
            </a:r>
          </a:p>
          <a:p>
            <a:pPr algn="just">
              <a:lnSpc>
                <a:spcPct val="80000"/>
              </a:lnSpc>
              <a:buNone/>
              <a:defRPr/>
            </a:pPr>
            <a:r>
              <a:rPr lang="en-GB" dirty="0"/>
              <a:t>	3. 	Ring </a:t>
            </a:r>
          </a:p>
          <a:p>
            <a:pPr algn="just">
              <a:lnSpc>
                <a:spcPct val="80000"/>
              </a:lnSpc>
              <a:buNone/>
              <a:defRPr/>
            </a:pPr>
            <a:r>
              <a:rPr lang="en-GB" dirty="0"/>
              <a:t>	4. 	Mesh </a:t>
            </a:r>
          </a:p>
          <a:p>
            <a:pPr algn="just">
              <a:lnSpc>
                <a:spcPct val="80000"/>
              </a:lnSpc>
              <a:buNone/>
              <a:defRPr/>
            </a:pPr>
            <a:r>
              <a:rPr lang="en-GB" dirty="0"/>
              <a:t>	5.	Hybrid</a:t>
            </a:r>
          </a:p>
          <a:p>
            <a:pPr algn="just">
              <a:lnSpc>
                <a:spcPct val="80000"/>
              </a:lnSpc>
              <a:buNone/>
              <a:defRPr/>
            </a:pPr>
            <a:r>
              <a:rPr lang="en-GB" sz="2199" dirty="0"/>
              <a:t>	</a:t>
            </a:r>
            <a:endParaRPr lang="en-US" sz="2199" dirty="0"/>
          </a:p>
        </p:txBody>
      </p:sp>
      <p:sp>
        <p:nvSpPr>
          <p:cNvPr id="6"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05628D7-A7C1-4042-AF0D-0108E7DBF541}" type="slidenum">
              <a:rPr lang="en-US"/>
              <a:pPr>
                <a:defRPr/>
              </a:pPr>
              <a:t>31</a:t>
            </a:fld>
            <a:endParaRPr lang="en-US"/>
          </a:p>
        </p:txBody>
      </p:sp>
      <p:sp>
        <p:nvSpPr>
          <p:cNvPr id="7"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NETWORKS TOPOLOGIES</a:t>
            </a:r>
            <a:endParaRPr lang="en-US" altLang="en-US" sz="5398" dirty="0"/>
          </a:p>
        </p:txBody>
      </p:sp>
    </p:spTree>
    <p:extLst>
      <p:ext uri="{BB962C8B-B14F-4D97-AF65-F5344CB8AC3E}">
        <p14:creationId xmlns:p14="http://schemas.microsoft.com/office/powerpoint/2010/main" val="2463242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609601" y="838875"/>
            <a:ext cx="10972800" cy="5286585"/>
          </a:xfrm>
        </p:spPr>
        <p:txBody>
          <a:bodyPr>
            <a:normAutofit/>
          </a:bodyPr>
          <a:lstStyle/>
          <a:p>
            <a:pPr eaLnBrk="1" hangingPunct="1">
              <a:buFontTx/>
              <a:buNone/>
            </a:pPr>
            <a:r>
              <a:rPr lang="en-GB" altLang="en-US" sz="1999" b="1" dirty="0"/>
              <a:t>1. Bus Topology </a:t>
            </a:r>
            <a:endParaRPr lang="en-GB" altLang="en-US" sz="1999" dirty="0"/>
          </a:p>
          <a:p>
            <a:pPr eaLnBrk="1" hangingPunct="1">
              <a:buFont typeface="Wingdings" panose="05000000000000000000" pitchFamily="2" charset="2"/>
              <a:buChar char="q"/>
            </a:pPr>
            <a:r>
              <a:rPr lang="en-GB" altLang="en-US" sz="1999" dirty="0"/>
              <a:t>This is the simplest physical topology. It is otherwise referred to as a linear bus. </a:t>
            </a:r>
          </a:p>
          <a:p>
            <a:pPr eaLnBrk="1" hangingPunct="1">
              <a:buFont typeface="Wingdings" panose="05000000000000000000" pitchFamily="2" charset="2"/>
              <a:buChar char="q"/>
            </a:pPr>
            <a:r>
              <a:rPr lang="en-GB" altLang="en-US" sz="1999" dirty="0"/>
              <a:t>In this topology all the computers are connected to a single cable called trunk or backbone. </a:t>
            </a:r>
          </a:p>
          <a:p>
            <a:pPr eaLnBrk="1" hangingPunct="1">
              <a:buFont typeface="Wingdings" panose="05000000000000000000" pitchFamily="2" charset="2"/>
              <a:buChar char="q"/>
            </a:pPr>
            <a:r>
              <a:rPr lang="en-GB" altLang="en-US" sz="1999" dirty="0"/>
              <a:t>It uses the least amount of cables since the backbone runs from the first workstation to the last and other systems are connected at specified locations or offices. </a:t>
            </a:r>
          </a:p>
          <a:p>
            <a:pPr eaLnBrk="1" hangingPunct="1">
              <a:buFont typeface="Wingdings" panose="05000000000000000000" pitchFamily="2" charset="2"/>
              <a:buChar char="q"/>
            </a:pPr>
            <a:r>
              <a:rPr lang="en-GB" altLang="en-US" sz="1999" dirty="0"/>
              <a:t>Communication among the systems on the network is through the trunk.</a:t>
            </a:r>
            <a:r>
              <a:rPr lang="en-US" altLang="en-US" sz="1999" dirty="0"/>
              <a:t> </a:t>
            </a:r>
          </a:p>
          <a:p>
            <a:pPr eaLnBrk="1" hangingPunct="1">
              <a:buFontTx/>
              <a:buNone/>
            </a:pPr>
            <a:r>
              <a:rPr lang="en-GB" altLang="en-US" sz="1999" b="1" dirty="0"/>
              <a:t>Advantages </a:t>
            </a:r>
            <a:endParaRPr lang="en-GB" altLang="en-US" sz="1999" dirty="0"/>
          </a:p>
          <a:p>
            <a:pPr eaLnBrk="1" hangingPunct="1">
              <a:buFont typeface="Wingdings" panose="05000000000000000000" pitchFamily="2" charset="2"/>
              <a:buChar char="q"/>
            </a:pPr>
            <a:r>
              <a:rPr lang="en-GB" altLang="en-US" sz="1999" dirty="0"/>
              <a:t>	It uses less cable. </a:t>
            </a:r>
          </a:p>
          <a:p>
            <a:pPr eaLnBrk="1" hangingPunct="1">
              <a:buFont typeface="Wingdings" panose="05000000000000000000" pitchFamily="2" charset="2"/>
              <a:buChar char="q"/>
            </a:pPr>
            <a:r>
              <a:rPr lang="en-GB" altLang="en-US" sz="1999" dirty="0"/>
              <a:t>	It requires less expensive equipment.</a:t>
            </a:r>
          </a:p>
          <a:p>
            <a:pPr eaLnBrk="1" hangingPunct="1">
              <a:buFont typeface="Wingdings" panose="05000000000000000000" pitchFamily="2" charset="2"/>
              <a:buChar char="q"/>
            </a:pPr>
            <a:r>
              <a:rPr lang="en-GB" altLang="en-US" sz="1999" dirty="0"/>
              <a:t>	It is simple to install and configure. </a:t>
            </a:r>
          </a:p>
          <a:p>
            <a:pPr eaLnBrk="1" hangingPunct="1">
              <a:buFont typeface="Wingdings" panose="05000000000000000000" pitchFamily="2" charset="2"/>
              <a:buChar char="q"/>
            </a:pPr>
            <a:r>
              <a:rPr lang="en-GB" altLang="en-US" sz="1999" dirty="0"/>
              <a:t>	It can easily be expanded using connectivity devices. </a:t>
            </a:r>
          </a:p>
          <a:p>
            <a:pPr eaLnBrk="1" hangingPunct="1">
              <a:buFont typeface="Wingdings" panose="05000000000000000000" pitchFamily="2" charset="2"/>
              <a:buChar char="q"/>
            </a:pPr>
            <a:r>
              <a:rPr lang="en-GB" altLang="en-US" sz="1999" dirty="0"/>
              <a:t>	Failure of a workstation does not affect the network. </a:t>
            </a:r>
            <a:endParaRPr lang="en-US" altLang="en-US" sz="1999" dirty="0"/>
          </a:p>
          <a:p>
            <a:pPr eaLnBrk="1" hangingPunct="1">
              <a:buFontTx/>
              <a:buNone/>
            </a:pPr>
            <a:endParaRPr lang="en-US" altLang="en-US" sz="19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4A63FAC8-E307-4336-9B68-CAF78F48ACE2}" type="slidenum">
              <a:rPr lang="en-US"/>
              <a:pPr>
                <a:defRPr/>
              </a:pPr>
              <a:t>32</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BUS TOPOLOGY</a:t>
            </a:r>
            <a:endParaRPr lang="en-US" altLang="en-US" sz="5398" dirty="0"/>
          </a:p>
        </p:txBody>
      </p:sp>
    </p:spTree>
    <p:extLst>
      <p:ext uri="{BB962C8B-B14F-4D97-AF65-F5344CB8AC3E}">
        <p14:creationId xmlns:p14="http://schemas.microsoft.com/office/powerpoint/2010/main" val="856326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4A63FAC8-E307-4336-9B68-CAF78F48ACE2}" type="slidenum">
              <a:rPr lang="en-US"/>
              <a:pPr>
                <a:defRPr/>
              </a:pPr>
              <a:t>33</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BUS TOPOLOGY</a:t>
            </a:r>
            <a:endParaRPr lang="en-US" altLang="en-US" sz="5398" dirty="0"/>
          </a:p>
        </p:txBody>
      </p:sp>
      <p:sp>
        <p:nvSpPr>
          <p:cNvPr id="7" name="Rectangle 6"/>
          <p:cNvSpPr txBox="1">
            <a:spLocks noChangeArrowheads="1"/>
          </p:cNvSpPr>
          <p:nvPr/>
        </p:nvSpPr>
        <p:spPr>
          <a:xfrm>
            <a:off x="344368" y="838875"/>
            <a:ext cx="11201400" cy="29710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en-GB" altLang="en-US" sz="2399" b="1" dirty="0">
                <a:latin typeface="Rockwell" panose="02060603020205020403" pitchFamily="18" charset="0"/>
              </a:rPr>
              <a:t>Disadvantages </a:t>
            </a:r>
            <a:endParaRPr lang="en-GB" altLang="en-US" sz="2399" dirty="0">
              <a:latin typeface="Rockwell" panose="02060603020205020403" pitchFamily="18" charset="0"/>
            </a:endParaRPr>
          </a:p>
          <a:p>
            <a:pPr algn="just">
              <a:lnSpc>
                <a:spcPct val="90000"/>
              </a:lnSpc>
              <a:buFont typeface="Wingdings" panose="05000000000000000000" pitchFamily="2" charset="2"/>
              <a:buChar char="q"/>
            </a:pPr>
            <a:r>
              <a:rPr lang="en-GB" altLang="en-US" sz="2399" dirty="0">
                <a:latin typeface="Rockwell" panose="02060603020205020403" pitchFamily="18" charset="0"/>
              </a:rPr>
              <a:t>The connectors used weaken the signals. </a:t>
            </a:r>
          </a:p>
          <a:p>
            <a:pPr algn="just">
              <a:lnSpc>
                <a:spcPct val="90000"/>
              </a:lnSpc>
              <a:buFont typeface="Wingdings" panose="05000000000000000000" pitchFamily="2" charset="2"/>
              <a:buChar char="q"/>
            </a:pPr>
            <a:r>
              <a:rPr lang="en-GB" altLang="en-US" sz="2399" dirty="0">
                <a:latin typeface="Rockwell" panose="02060603020205020403" pitchFamily="18" charset="0"/>
              </a:rPr>
              <a:t>Troubleshooting the network can be problematic; the entire network must be diagnosed. </a:t>
            </a:r>
          </a:p>
          <a:p>
            <a:pPr algn="just">
              <a:lnSpc>
                <a:spcPct val="90000"/>
              </a:lnSpc>
              <a:buFont typeface="Wingdings" panose="05000000000000000000" pitchFamily="2" charset="2"/>
              <a:buChar char="q"/>
            </a:pPr>
            <a:r>
              <a:rPr lang="en-GB" altLang="en-US" sz="2399" dirty="0">
                <a:latin typeface="Rockwell" panose="02060603020205020403" pitchFamily="18" charset="0"/>
              </a:rPr>
              <a:t>Its performance is based on the number of workstations.</a:t>
            </a:r>
            <a:r>
              <a:rPr lang="en-GB" altLang="en-US" sz="2399" i="1" dirty="0">
                <a:latin typeface="Rockwell" panose="02060603020205020403" pitchFamily="18" charset="0"/>
              </a:rPr>
              <a:t> </a:t>
            </a:r>
            <a:endParaRPr lang="en-GB" altLang="en-US" sz="2399" dirty="0">
              <a:latin typeface="Rockwell" panose="02060603020205020403" pitchFamily="18" charset="0"/>
            </a:endParaRPr>
          </a:p>
          <a:p>
            <a:pPr algn="just">
              <a:lnSpc>
                <a:spcPct val="90000"/>
              </a:lnSpc>
              <a:buFont typeface="Wingdings" panose="05000000000000000000" pitchFamily="2" charset="2"/>
              <a:buChar char="q"/>
            </a:pPr>
            <a:r>
              <a:rPr lang="en-GB" altLang="en-US" sz="2399" dirty="0">
                <a:latin typeface="Rockwell" panose="02060603020205020403" pitchFamily="18" charset="0"/>
              </a:rPr>
              <a:t>It is expensive to maintain. </a:t>
            </a:r>
          </a:p>
          <a:p>
            <a:pPr algn="just">
              <a:lnSpc>
                <a:spcPct val="90000"/>
              </a:lnSpc>
              <a:buFont typeface="Wingdings" panose="05000000000000000000" pitchFamily="2" charset="2"/>
              <a:buChar char="q"/>
            </a:pPr>
            <a:r>
              <a:rPr lang="en-GB" altLang="en-US" sz="2399" dirty="0">
                <a:latin typeface="Rockwell" panose="02060603020205020403" pitchFamily="18" charset="0"/>
              </a:rPr>
              <a:t>Cable breaks affect the entire network. </a:t>
            </a:r>
            <a:endParaRPr lang="en-US" altLang="en-US" sz="2399" dirty="0">
              <a:latin typeface="Rockwell" panose="02060603020205020403" pitchFamily="18" charset="0"/>
            </a:endParaRPr>
          </a:p>
        </p:txBody>
      </p:sp>
      <p:pic>
        <p:nvPicPr>
          <p:cNvPr id="8" name="Content Placeholder 7"/>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r="32639"/>
          <a:stretch>
            <a:fillRect/>
          </a:stretch>
        </p:blipFill>
        <p:spPr>
          <a:xfrm>
            <a:off x="1525191" y="3886081"/>
            <a:ext cx="7315200" cy="2361585"/>
          </a:xfrm>
          <a:noFill/>
        </p:spPr>
      </p:pic>
    </p:spTree>
    <p:extLst>
      <p:ext uri="{BB962C8B-B14F-4D97-AF65-F5344CB8AC3E}">
        <p14:creationId xmlns:p14="http://schemas.microsoft.com/office/powerpoint/2010/main" val="727940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09601" y="838875"/>
            <a:ext cx="10972800" cy="5286587"/>
          </a:xfrm>
        </p:spPr>
        <p:txBody>
          <a:bodyPr>
            <a:normAutofit/>
          </a:bodyPr>
          <a:lstStyle/>
          <a:p>
            <a:pPr algn="just" eaLnBrk="1" hangingPunct="1">
              <a:buFontTx/>
              <a:buNone/>
            </a:pPr>
            <a:r>
              <a:rPr lang="en-GB" altLang="en-US" sz="2399" b="1" dirty="0"/>
              <a:t>2. Star Topology </a:t>
            </a:r>
            <a:endParaRPr lang="en-GB" altLang="en-US" sz="2399" dirty="0"/>
          </a:p>
          <a:p>
            <a:pPr algn="just" eaLnBrk="1" hangingPunct="1">
              <a:buFont typeface="Wingdings" panose="05000000000000000000" pitchFamily="2" charset="2"/>
              <a:buChar char="q"/>
            </a:pPr>
            <a:r>
              <a:rPr lang="en-GB" altLang="en-US" sz="2399" dirty="0"/>
              <a:t>In a star topology, each workstation is connected to a central device called a hub, through a separate cable. </a:t>
            </a:r>
          </a:p>
          <a:p>
            <a:pPr algn="just" eaLnBrk="1" hangingPunct="1">
              <a:buFont typeface="Wingdings" panose="05000000000000000000" pitchFamily="2" charset="2"/>
              <a:buChar char="q"/>
            </a:pPr>
            <a:r>
              <a:rPr lang="en-GB" altLang="en-US" sz="2399" dirty="0"/>
              <a:t>The hub comes in different sizes with 8, 16, 24, 32 ports. This makes it easier to expand the network by replacing the hub with another one or by cascading the old and the new hubs.</a:t>
            </a:r>
            <a:r>
              <a:rPr lang="en-US" altLang="en-US" sz="2399" dirty="0"/>
              <a:t> </a:t>
            </a:r>
          </a:p>
          <a:p>
            <a:pPr algn="just" eaLnBrk="1" hangingPunct="1">
              <a:buFontTx/>
              <a:buNone/>
            </a:pPr>
            <a:endParaRPr lang="en-GB" altLang="en-US" sz="2399" b="1" dirty="0"/>
          </a:p>
          <a:p>
            <a:pPr algn="just" eaLnBrk="1" hangingPunct="1">
              <a:buFontTx/>
              <a:buNone/>
            </a:pPr>
            <a:r>
              <a:rPr lang="en-GB" altLang="en-US" sz="2399" b="1" dirty="0"/>
              <a:t>Advantages </a:t>
            </a:r>
            <a:endParaRPr lang="en-GB" altLang="en-US" sz="2399" dirty="0"/>
          </a:p>
          <a:p>
            <a:pPr algn="just" eaLnBrk="1" hangingPunct="1">
              <a:buFont typeface="Wingdings" panose="05000000000000000000" pitchFamily="2" charset="2"/>
              <a:buChar char="v"/>
            </a:pPr>
            <a:r>
              <a:rPr lang="en-GB" altLang="en-US" sz="2399" dirty="0"/>
              <a:t>	It is easy to expand. </a:t>
            </a:r>
          </a:p>
          <a:p>
            <a:pPr algn="just" eaLnBrk="1" hangingPunct="1">
              <a:buFont typeface="Wingdings" panose="05000000000000000000" pitchFamily="2" charset="2"/>
              <a:buChar char="v"/>
            </a:pPr>
            <a:r>
              <a:rPr lang="en-GB" altLang="en-US" sz="2399" dirty="0"/>
              <a:t>	It is easy to troubleshoot.  </a:t>
            </a:r>
          </a:p>
          <a:p>
            <a:pPr algn="just" eaLnBrk="1" hangingPunct="1">
              <a:buFont typeface="Wingdings" panose="05000000000000000000" pitchFamily="2" charset="2"/>
              <a:buChar char="v"/>
            </a:pPr>
            <a:r>
              <a:rPr lang="en-GB" altLang="en-US" sz="2399" dirty="0"/>
              <a:t>	It is easy to maintain. </a:t>
            </a:r>
          </a:p>
          <a:p>
            <a:pPr algn="just" eaLnBrk="1" hangingPunct="1">
              <a:buFont typeface="Wingdings" panose="05000000000000000000" pitchFamily="2" charset="2"/>
              <a:buChar char="v"/>
            </a:pPr>
            <a:r>
              <a:rPr lang="en-GB" altLang="en-US" sz="2399" dirty="0"/>
              <a:t>	A faulty workstation does not affect the entire network. </a:t>
            </a:r>
            <a:endParaRPr lang="en-US" altLang="en-US" sz="23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B2FFCDB2-2ED4-46C2-8CCD-6D6862D0CFCC}" type="slidenum">
              <a:rPr lang="en-US"/>
              <a:pPr>
                <a:defRPr/>
              </a:pPr>
              <a:t>34</a:t>
            </a:fld>
            <a:endParaRPr lang="en-US"/>
          </a:p>
        </p:txBody>
      </p:sp>
      <p:sp>
        <p:nvSpPr>
          <p:cNvPr id="7"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STAR TOPOLOGY</a:t>
            </a:r>
            <a:endParaRPr lang="en-US" altLang="en-US" sz="5398" dirty="0"/>
          </a:p>
        </p:txBody>
      </p:sp>
    </p:spTree>
    <p:extLst>
      <p:ext uri="{BB962C8B-B14F-4D97-AF65-F5344CB8AC3E}">
        <p14:creationId xmlns:p14="http://schemas.microsoft.com/office/powerpoint/2010/main" val="248286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09601" y="838875"/>
            <a:ext cx="10972800" cy="5286587"/>
          </a:xfrm>
        </p:spPr>
        <p:txBody>
          <a:bodyPr>
            <a:noAutofit/>
          </a:bodyPr>
          <a:lstStyle/>
          <a:p>
            <a:pPr algn="just" eaLnBrk="1" hangingPunct="1">
              <a:buFontTx/>
              <a:buNone/>
            </a:pPr>
            <a:r>
              <a:rPr lang="en-GB" altLang="en-US" sz="2199" b="1" dirty="0"/>
              <a:t>3. Ring Topology </a:t>
            </a:r>
            <a:endParaRPr lang="en-GB" altLang="en-US" sz="2199" dirty="0"/>
          </a:p>
          <a:p>
            <a:pPr algn="just" eaLnBrk="1" hangingPunct="1">
              <a:buFont typeface="Wingdings" panose="05000000000000000000" pitchFamily="2" charset="2"/>
              <a:buChar char="q"/>
            </a:pPr>
            <a:r>
              <a:rPr lang="en-GB" altLang="en-US" sz="2199" dirty="0"/>
              <a:t>This topology involves connecting all the computers on the network to a single circle of cable. </a:t>
            </a:r>
          </a:p>
          <a:p>
            <a:pPr algn="just" eaLnBrk="1" hangingPunct="1">
              <a:buFont typeface="Wingdings" panose="05000000000000000000" pitchFamily="2" charset="2"/>
              <a:buChar char="q"/>
            </a:pPr>
            <a:r>
              <a:rPr lang="en-GB" altLang="en-US" sz="2199" dirty="0"/>
              <a:t>It is similar to the bus topology but with the end points joined together. Information flow is unidirectional from one workstation to another. </a:t>
            </a:r>
          </a:p>
          <a:p>
            <a:pPr algn="just" eaLnBrk="1" hangingPunct="1">
              <a:buFont typeface="Wingdings" panose="05000000000000000000" pitchFamily="2" charset="2"/>
              <a:buChar char="q"/>
            </a:pPr>
            <a:r>
              <a:rPr lang="en-GB" altLang="en-US" sz="2199" dirty="0"/>
              <a:t>The failure of one computer on the network affects the entire network. This topology is not very common compare to others. </a:t>
            </a:r>
          </a:p>
          <a:p>
            <a:pPr algn="just" eaLnBrk="1" hangingPunct="1">
              <a:buFont typeface="Wingdings" panose="05000000000000000000" pitchFamily="2" charset="2"/>
              <a:buChar char="q"/>
            </a:pPr>
            <a:r>
              <a:rPr lang="en-GB" altLang="en-US" sz="2199" dirty="0"/>
              <a:t>Message passing in this topology is through a method called "Token Passing". </a:t>
            </a:r>
          </a:p>
          <a:p>
            <a:pPr algn="just" eaLnBrk="1" hangingPunct="1">
              <a:buFontTx/>
              <a:buNone/>
            </a:pPr>
            <a:r>
              <a:rPr lang="en-GB" altLang="en-US" sz="2199" b="1" dirty="0"/>
              <a:t>Advantages </a:t>
            </a:r>
            <a:endParaRPr lang="en-GB" altLang="en-US" sz="2199" dirty="0"/>
          </a:p>
          <a:p>
            <a:pPr algn="just" eaLnBrk="1" hangingPunct="1">
              <a:buFont typeface="Wingdings" panose="05000000000000000000" pitchFamily="2" charset="2"/>
              <a:buChar char="q"/>
            </a:pPr>
            <a:r>
              <a:rPr lang="en-GB" altLang="en-US" sz="2199" dirty="0"/>
              <a:t>	It is collision free. </a:t>
            </a:r>
          </a:p>
          <a:p>
            <a:pPr algn="just" eaLnBrk="1" hangingPunct="1">
              <a:buFont typeface="Wingdings" panose="05000000000000000000" pitchFamily="2" charset="2"/>
              <a:buChar char="q"/>
            </a:pPr>
            <a:r>
              <a:rPr lang="en-GB" altLang="en-US" sz="2199" dirty="0"/>
              <a:t>	It is very reliable.</a:t>
            </a:r>
          </a:p>
          <a:p>
            <a:pPr algn="just" eaLnBrk="1" hangingPunct="1">
              <a:buFont typeface="Wingdings" panose="05000000000000000000" pitchFamily="2" charset="2"/>
              <a:buChar char="q"/>
            </a:pPr>
            <a:r>
              <a:rPr lang="en-GB" altLang="en-US" sz="2199" dirty="0"/>
              <a:t>	It offers an orderly way of passing messages.</a:t>
            </a:r>
            <a:endParaRPr lang="en-US" altLang="en-US" sz="21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99B35D3E-2520-4468-853C-6B4E634AD54A}" type="slidenum">
              <a:rPr lang="en-US"/>
              <a:pPr>
                <a:defRPr/>
              </a:pPr>
              <a:t>35</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RING TOPOLOGY</a:t>
            </a:r>
            <a:endParaRPr lang="en-US" altLang="en-US" sz="5398" dirty="0"/>
          </a:p>
        </p:txBody>
      </p:sp>
    </p:spTree>
    <p:extLst>
      <p:ext uri="{BB962C8B-B14F-4D97-AF65-F5344CB8AC3E}">
        <p14:creationId xmlns:p14="http://schemas.microsoft.com/office/powerpoint/2010/main" val="4207149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611029" y="838875"/>
            <a:ext cx="10972800" cy="2087020"/>
          </a:xfrm>
        </p:spPr>
        <p:txBody>
          <a:bodyPr>
            <a:normAutofit lnSpcReduction="10000"/>
          </a:bodyPr>
          <a:lstStyle/>
          <a:p>
            <a:pPr eaLnBrk="1" hangingPunct="1">
              <a:buFontTx/>
              <a:buNone/>
            </a:pPr>
            <a:endParaRPr lang="en-GB" altLang="en-US" sz="2399" b="1" dirty="0"/>
          </a:p>
          <a:p>
            <a:pPr eaLnBrk="1" hangingPunct="1">
              <a:buFontTx/>
              <a:buNone/>
            </a:pPr>
            <a:r>
              <a:rPr lang="en-GB" altLang="en-US" sz="2399" b="1" dirty="0"/>
              <a:t>Disadvantages </a:t>
            </a:r>
            <a:endParaRPr lang="en-GB" altLang="en-US" sz="2399" dirty="0"/>
          </a:p>
          <a:p>
            <a:pPr eaLnBrk="1" hangingPunct="1">
              <a:buFont typeface="Wingdings" panose="05000000000000000000" pitchFamily="2" charset="2"/>
              <a:buChar char="v"/>
            </a:pPr>
            <a:r>
              <a:rPr lang="en-GB" altLang="en-US" sz="2399" dirty="0"/>
              <a:t>	It requires more cables. </a:t>
            </a:r>
          </a:p>
          <a:p>
            <a:pPr eaLnBrk="1" hangingPunct="1">
              <a:buFont typeface="Wingdings" panose="05000000000000000000" pitchFamily="2" charset="2"/>
              <a:buChar char="v"/>
            </a:pPr>
            <a:r>
              <a:rPr lang="en-GB" altLang="en-US" sz="2399" dirty="0"/>
              <a:t>	It is more expensive to install. </a:t>
            </a:r>
          </a:p>
          <a:p>
            <a:pPr eaLnBrk="1" hangingPunct="1">
              <a:buFont typeface="Wingdings" panose="05000000000000000000" pitchFamily="2" charset="2"/>
              <a:buChar char="v"/>
            </a:pPr>
            <a:r>
              <a:rPr lang="en-GB" altLang="en-US" sz="2399" dirty="0"/>
              <a:t>	The hub can lead to central failure. </a:t>
            </a:r>
            <a:endParaRPr lang="en-US" altLang="en-US" sz="2399" dirty="0"/>
          </a:p>
        </p:txBody>
      </p:sp>
      <p:sp>
        <p:nvSpPr>
          <p:cNvPr id="10" name="Slide Number Placeholder 6"/>
          <p:cNvSpPr>
            <a:spLocks noGrp="1"/>
          </p:cNvSpPr>
          <p:nvPr>
            <p:ph type="sldNum" sz="quarter" idx="12"/>
          </p:nvPr>
        </p:nvSpPr>
        <p:spPr/>
        <p:txBody>
          <a:bodyPr/>
          <a:lstStyle/>
          <a:p>
            <a:pPr>
              <a:defRPr/>
            </a:pPr>
            <a:fld id="{037C4E41-C2C6-4174-A192-45F9A774FE48}" type="slidenum">
              <a:rPr lang="en-US"/>
              <a:pPr>
                <a:defRPr/>
              </a:pPr>
              <a:t>36</a:t>
            </a:fld>
            <a:endParaRPr lang="en-US"/>
          </a:p>
        </p:txBody>
      </p:sp>
      <p:sp>
        <p:nvSpPr>
          <p:cNvPr id="1031" name="Rectangle 8"/>
          <p:cNvSpPr>
            <a:spLocks noChangeArrowheads="1"/>
          </p:cNvSpPr>
          <p:nvPr/>
        </p:nvSpPr>
        <p:spPr bwMode="auto">
          <a:xfrm>
            <a:off x="1" y="-183725"/>
            <a:ext cx="184683" cy="36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sz="1799"/>
          </a:p>
        </p:txBody>
      </p:sp>
      <p:sp>
        <p:nvSpPr>
          <p:cNvPr id="1032" name="Rectangle 10"/>
          <p:cNvSpPr>
            <a:spLocks noChangeArrowheads="1"/>
          </p:cNvSpPr>
          <p:nvPr/>
        </p:nvSpPr>
        <p:spPr bwMode="auto">
          <a:xfrm>
            <a:off x="1" y="-183725"/>
            <a:ext cx="184683" cy="36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sz="1799"/>
          </a:p>
        </p:txBody>
      </p:sp>
      <p:sp>
        <p:nvSpPr>
          <p:cNvPr id="1033" name="Rectangle 12"/>
          <p:cNvSpPr>
            <a:spLocks noChangeArrowheads="1"/>
          </p:cNvSpPr>
          <p:nvPr/>
        </p:nvSpPr>
        <p:spPr bwMode="auto">
          <a:xfrm>
            <a:off x="1" y="-183725"/>
            <a:ext cx="184683" cy="36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sz="1799"/>
          </a:p>
        </p:txBody>
      </p:sp>
      <p:graphicFrame>
        <p:nvGraphicFramePr>
          <p:cNvPr id="1026" name="Object 11"/>
          <p:cNvGraphicFramePr>
            <a:graphicFrameLocks noChangeAspect="1"/>
          </p:cNvGraphicFramePr>
          <p:nvPr/>
        </p:nvGraphicFramePr>
        <p:xfrm>
          <a:off x="1296650" y="3025880"/>
          <a:ext cx="9065438" cy="3066251"/>
        </p:xfrm>
        <a:graphic>
          <a:graphicData uri="http://schemas.openxmlformats.org/presentationml/2006/ole">
            <mc:AlternateContent xmlns:mc="http://schemas.openxmlformats.org/markup-compatibility/2006">
              <mc:Choice xmlns:v="urn:schemas-microsoft-com:vml" Requires="v">
                <p:oleObj name="Visio" r:id="rId3" imgW="3606641" imgH="3979545" progId="Visio.Drawing.11">
                  <p:embed/>
                </p:oleObj>
              </mc:Choice>
              <mc:Fallback>
                <p:oleObj name="Visio" r:id="rId3" imgW="3606641" imgH="39795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650" y="3025880"/>
                        <a:ext cx="9065438" cy="3066251"/>
                      </a:xfrm>
                      <a:prstGeom prst="rect">
                        <a:avLst/>
                      </a:prstGeom>
                      <a:noFill/>
                    </p:spPr>
                  </p:pic>
                </p:oleObj>
              </mc:Fallback>
            </mc:AlternateContent>
          </a:graphicData>
        </a:graphic>
      </p:graphicFrame>
      <p:sp>
        <p:nvSpPr>
          <p:cNvPr id="11"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STAR TOPOLOGY – Cont’d</a:t>
            </a:r>
            <a:endParaRPr lang="en-US" altLang="en-US" sz="5398" dirty="0"/>
          </a:p>
        </p:txBody>
      </p:sp>
    </p:spTree>
    <p:extLst>
      <p:ext uri="{BB962C8B-B14F-4D97-AF65-F5344CB8AC3E}">
        <p14:creationId xmlns:p14="http://schemas.microsoft.com/office/powerpoint/2010/main" val="2979065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285751" y="838876"/>
            <a:ext cx="10533419" cy="2666305"/>
          </a:xfrm>
        </p:spPr>
        <p:txBody>
          <a:bodyPr>
            <a:normAutofit fontScale="70000" lnSpcReduction="20000"/>
          </a:bodyPr>
          <a:lstStyle/>
          <a:p>
            <a:pPr algn="just" eaLnBrk="1" hangingPunct="1">
              <a:lnSpc>
                <a:spcPct val="90000"/>
              </a:lnSpc>
              <a:buFontTx/>
              <a:buNone/>
            </a:pPr>
            <a:endParaRPr lang="en-GB" altLang="en-US" sz="1999" b="1" dirty="0"/>
          </a:p>
          <a:p>
            <a:pPr algn="just" eaLnBrk="1" hangingPunct="1">
              <a:lnSpc>
                <a:spcPct val="90000"/>
              </a:lnSpc>
              <a:buFontTx/>
              <a:buNone/>
            </a:pPr>
            <a:r>
              <a:rPr lang="en-GB" altLang="en-US" sz="2799" b="1" dirty="0">
                <a:latin typeface="Rockwell" panose="02060603020205020403" pitchFamily="18" charset="0"/>
              </a:rPr>
              <a:t>Disadvantages </a:t>
            </a:r>
            <a:endParaRPr lang="en-GB" altLang="en-US" sz="2799" dirty="0">
              <a:latin typeface="Rockwell" panose="02060603020205020403" pitchFamily="18" charset="0"/>
            </a:endParaRPr>
          </a:p>
          <a:p>
            <a:pPr algn="just" eaLnBrk="1" hangingPunct="1">
              <a:lnSpc>
                <a:spcPct val="90000"/>
              </a:lnSpc>
              <a:buFont typeface="Wingdings" panose="05000000000000000000" pitchFamily="2" charset="2"/>
              <a:buChar char="q"/>
            </a:pPr>
            <a:r>
              <a:rPr lang="en-GB" altLang="en-US" sz="2799" dirty="0">
                <a:latin typeface="Rockwell" panose="02060603020205020403" pitchFamily="18" charset="0"/>
              </a:rPr>
              <a:t>A faulty cable or workstation affects the entire network.</a:t>
            </a:r>
          </a:p>
          <a:p>
            <a:pPr algn="just" eaLnBrk="1" hangingPunct="1">
              <a:lnSpc>
                <a:spcPct val="90000"/>
              </a:lnSpc>
              <a:buFont typeface="Wingdings" panose="05000000000000000000" pitchFamily="2" charset="2"/>
              <a:buChar char="q"/>
            </a:pPr>
            <a:endParaRPr lang="en-GB" altLang="en-US" sz="2799" dirty="0">
              <a:latin typeface="Rockwell" panose="02060603020205020403" pitchFamily="18" charset="0"/>
            </a:endParaRPr>
          </a:p>
          <a:p>
            <a:pPr algn="just" eaLnBrk="1" hangingPunct="1">
              <a:lnSpc>
                <a:spcPct val="90000"/>
              </a:lnSpc>
              <a:buFont typeface="Wingdings" panose="05000000000000000000" pitchFamily="2" charset="2"/>
              <a:buChar char="q"/>
            </a:pPr>
            <a:r>
              <a:rPr lang="en-GB" altLang="en-US" sz="2799" dirty="0">
                <a:latin typeface="Rockwell" panose="02060603020205020403" pitchFamily="18" charset="0"/>
              </a:rPr>
              <a:t>Troubleshooting is problematic. </a:t>
            </a:r>
          </a:p>
          <a:p>
            <a:pPr algn="just" eaLnBrk="1" hangingPunct="1">
              <a:lnSpc>
                <a:spcPct val="90000"/>
              </a:lnSpc>
              <a:buFont typeface="Wingdings" panose="05000000000000000000" pitchFamily="2" charset="2"/>
              <a:buChar char="q"/>
            </a:pPr>
            <a:endParaRPr lang="en-GB" altLang="en-US" sz="2799" dirty="0">
              <a:latin typeface="Rockwell" panose="02060603020205020403" pitchFamily="18" charset="0"/>
            </a:endParaRPr>
          </a:p>
          <a:p>
            <a:pPr algn="just" eaLnBrk="1" hangingPunct="1">
              <a:lnSpc>
                <a:spcPct val="90000"/>
              </a:lnSpc>
              <a:buFont typeface="Wingdings" panose="05000000000000000000" pitchFamily="2" charset="2"/>
              <a:buChar char="q"/>
            </a:pPr>
            <a:r>
              <a:rPr lang="en-GB" altLang="en-US" sz="2799" dirty="0">
                <a:latin typeface="Rockwell" panose="02060603020205020403" pitchFamily="18" charset="0"/>
              </a:rPr>
              <a:t>It is difficult to maintain as changes made when reconfiguring a system</a:t>
            </a:r>
          </a:p>
          <a:p>
            <a:pPr algn="just" eaLnBrk="1" hangingPunct="1">
              <a:lnSpc>
                <a:spcPct val="90000"/>
              </a:lnSpc>
              <a:buFontTx/>
              <a:buNone/>
            </a:pPr>
            <a:r>
              <a:rPr lang="en-GB" altLang="en-US" sz="2799" dirty="0">
                <a:latin typeface="Rockwell" panose="02060603020205020403" pitchFamily="18" charset="0"/>
              </a:rPr>
              <a:t>affects the entire network</a:t>
            </a:r>
            <a:r>
              <a:rPr lang="en-GB" altLang="en-US" sz="1999" dirty="0"/>
              <a:t>. </a:t>
            </a:r>
            <a:endParaRPr lang="en-US" altLang="en-US" sz="1999" dirty="0"/>
          </a:p>
        </p:txBody>
      </p:sp>
      <p:pic>
        <p:nvPicPr>
          <p:cNvPr id="2765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26172" b="22917"/>
          <a:stretch>
            <a:fillRect/>
          </a:stretch>
        </p:blipFill>
        <p:spPr>
          <a:xfrm>
            <a:off x="2896433" y="4076204"/>
            <a:ext cx="5384800" cy="2752008"/>
          </a:xfrm>
          <a:noFill/>
        </p:spPr>
      </p:pic>
      <p:sp>
        <p:nvSpPr>
          <p:cNvPr id="6" name="Slide Number Placeholder 6"/>
          <p:cNvSpPr>
            <a:spLocks noGrp="1"/>
          </p:cNvSpPr>
          <p:nvPr>
            <p:ph type="sldNum" sz="quarter" idx="12"/>
          </p:nvPr>
        </p:nvSpPr>
        <p:spPr/>
        <p:txBody>
          <a:bodyPr/>
          <a:lstStyle/>
          <a:p>
            <a:pPr>
              <a:defRPr/>
            </a:pPr>
            <a:fld id="{878AD560-4961-41FF-83BA-5BCB96FA13D5}" type="slidenum">
              <a:rPr lang="en-US"/>
              <a:pPr>
                <a:defRPr/>
              </a:pPr>
              <a:t>37</a:t>
            </a:fld>
            <a:endParaRPr lang="en-US"/>
          </a:p>
        </p:txBody>
      </p:sp>
      <p:sp>
        <p:nvSpPr>
          <p:cNvPr id="7"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RING TOPOLOGY – Cont’d</a:t>
            </a:r>
            <a:endParaRPr lang="en-US" altLang="en-US" sz="5398" dirty="0"/>
          </a:p>
        </p:txBody>
      </p:sp>
    </p:spTree>
    <p:extLst>
      <p:ext uri="{BB962C8B-B14F-4D97-AF65-F5344CB8AC3E}">
        <p14:creationId xmlns:p14="http://schemas.microsoft.com/office/powerpoint/2010/main" val="1271384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24418" y="838874"/>
            <a:ext cx="10972800" cy="5326263"/>
          </a:xfrm>
        </p:spPr>
        <p:txBody>
          <a:bodyPr>
            <a:normAutofit/>
          </a:bodyPr>
          <a:lstStyle/>
          <a:p>
            <a:pPr algn="just" eaLnBrk="1" hangingPunct="1">
              <a:buFontTx/>
              <a:buNone/>
            </a:pPr>
            <a:r>
              <a:rPr lang="en-GB" altLang="en-US" sz="1999" b="1" dirty="0"/>
              <a:t>4. Mesh Topology</a:t>
            </a:r>
            <a:r>
              <a:rPr lang="en-GB" altLang="en-US" sz="1999" dirty="0"/>
              <a:t> </a:t>
            </a:r>
          </a:p>
          <a:p>
            <a:pPr algn="just" eaLnBrk="1" hangingPunct="1">
              <a:buFont typeface="Wingdings" panose="05000000000000000000" pitchFamily="2" charset="2"/>
              <a:buChar char="q"/>
            </a:pPr>
            <a:r>
              <a:rPr lang="en-GB" altLang="en-US" sz="1999" dirty="0"/>
              <a:t>A mesh topology provides separate and distinct cable link among each of the systems on the network. </a:t>
            </a:r>
          </a:p>
          <a:p>
            <a:pPr algn="just" eaLnBrk="1" hangingPunct="1">
              <a:buFont typeface="Wingdings" panose="05000000000000000000" pitchFamily="2" charset="2"/>
              <a:buChar char="q"/>
            </a:pPr>
            <a:r>
              <a:rPr lang="en-GB" altLang="en-US" sz="1999" dirty="0"/>
              <a:t>Unlike the star topology that provides separate cable link to the hub, the mesh offers straight line of communication among all the systems without any intermediary. </a:t>
            </a:r>
          </a:p>
          <a:p>
            <a:pPr algn="just" eaLnBrk="1" hangingPunct="1">
              <a:buFont typeface="Wingdings" panose="05000000000000000000" pitchFamily="2" charset="2"/>
              <a:buChar char="q"/>
            </a:pPr>
            <a:r>
              <a:rPr lang="en-GB" altLang="en-US" sz="1999" dirty="0"/>
              <a:t>Going by physical connections, this topology is complex to design, but it offers a very simple logical connection because of its direct communication method. </a:t>
            </a:r>
          </a:p>
          <a:p>
            <a:pPr algn="just" eaLnBrk="1" hangingPunct="1">
              <a:buFont typeface="Wingdings" panose="05000000000000000000" pitchFamily="2" charset="2"/>
              <a:buChar char="q"/>
            </a:pPr>
            <a:r>
              <a:rPr lang="en-GB" altLang="en-US" sz="1999" dirty="0"/>
              <a:t>The physical mesh topology is expensive to install and maintain. Having N number of workstations requires N x (N-I )/2 cables to connect them. </a:t>
            </a:r>
          </a:p>
          <a:p>
            <a:pPr algn="just" eaLnBrk="1" hangingPunct="1"/>
            <a:endParaRPr lang="en-GB" altLang="en-US" sz="1999" dirty="0"/>
          </a:p>
          <a:p>
            <a:pPr algn="just" eaLnBrk="1" hangingPunct="1">
              <a:buFontTx/>
              <a:buNone/>
            </a:pPr>
            <a:r>
              <a:rPr lang="en-GB" altLang="en-US" sz="1999" b="1" dirty="0"/>
              <a:t>Advantages </a:t>
            </a:r>
            <a:endParaRPr lang="en-GB" altLang="en-US" sz="1999" dirty="0"/>
          </a:p>
          <a:p>
            <a:pPr algn="just" eaLnBrk="1" hangingPunct="1">
              <a:buFont typeface="Wingdings" panose="05000000000000000000" pitchFamily="2" charset="2"/>
              <a:buChar char="q"/>
            </a:pPr>
            <a:r>
              <a:rPr lang="en-GB" altLang="en-US" sz="1999" dirty="0"/>
              <a:t>	There is enhanced fault tolerance. </a:t>
            </a:r>
          </a:p>
          <a:p>
            <a:pPr algn="just" eaLnBrk="1" hangingPunct="1">
              <a:buFont typeface="Wingdings" panose="05000000000000000000" pitchFamily="2" charset="2"/>
              <a:buChar char="q"/>
            </a:pPr>
            <a:r>
              <a:rPr lang="en-GB" altLang="en-US" sz="1999" dirty="0"/>
              <a:t>	It is easy to troubleshoot.</a:t>
            </a:r>
            <a:endParaRPr lang="en-US" altLang="en-US" sz="19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E1312DFC-7FF1-4BF3-B908-8BCD2E485933}" type="slidenum">
              <a:rPr lang="en-US"/>
              <a:pPr>
                <a:defRPr/>
              </a:pPr>
              <a:t>38</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MESH TOPOLOGY</a:t>
            </a:r>
            <a:endParaRPr lang="en-US" altLang="en-US" sz="5398" dirty="0"/>
          </a:p>
        </p:txBody>
      </p:sp>
    </p:spTree>
    <p:extLst>
      <p:ext uri="{BB962C8B-B14F-4D97-AF65-F5344CB8AC3E}">
        <p14:creationId xmlns:p14="http://schemas.microsoft.com/office/powerpoint/2010/main" val="285121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body" sz="half" idx="1"/>
          </p:nvPr>
        </p:nvSpPr>
        <p:spPr>
          <a:xfrm>
            <a:off x="624418" y="1067415"/>
            <a:ext cx="5384800" cy="4418449"/>
          </a:xfrm>
        </p:spPr>
        <p:txBody>
          <a:bodyPr>
            <a:noAutofit/>
          </a:bodyPr>
          <a:lstStyle/>
          <a:p>
            <a:pPr eaLnBrk="1" hangingPunct="1">
              <a:buFontTx/>
              <a:buNone/>
            </a:pPr>
            <a:r>
              <a:rPr lang="en-GB" altLang="en-US" b="1" dirty="0">
                <a:latin typeface="Rockwell" panose="02060603020205020403" pitchFamily="18" charset="0"/>
              </a:rPr>
              <a:t>Disadvantages </a:t>
            </a:r>
            <a:endParaRPr lang="en-GB" altLang="en-US" dirty="0">
              <a:latin typeface="Rockwell" panose="02060603020205020403" pitchFamily="18" charset="0"/>
            </a:endParaRPr>
          </a:p>
          <a:p>
            <a:pPr eaLnBrk="1" hangingPunct="1">
              <a:buFont typeface="Wingdings" panose="05000000000000000000" pitchFamily="2" charset="2"/>
              <a:buChar char="q"/>
            </a:pPr>
            <a:r>
              <a:rPr lang="en-GB" altLang="en-US" dirty="0">
                <a:latin typeface="Rockwell" panose="02060603020205020403" pitchFamily="18" charset="0"/>
              </a:rPr>
              <a:t>It requires a lot of cable connections. </a:t>
            </a:r>
          </a:p>
          <a:p>
            <a:pPr eaLnBrk="1" hangingPunct="1">
              <a:buFont typeface="Wingdings" panose="05000000000000000000" pitchFamily="2" charset="2"/>
              <a:buChar char="q"/>
            </a:pPr>
            <a:r>
              <a:rPr lang="en-GB" altLang="en-US" dirty="0">
                <a:latin typeface="Rockwell" panose="02060603020205020403" pitchFamily="18" charset="0"/>
              </a:rPr>
              <a:t>It is very expensive.</a:t>
            </a:r>
          </a:p>
          <a:p>
            <a:pPr eaLnBrk="1" hangingPunct="1">
              <a:buFont typeface="Wingdings" panose="05000000000000000000" pitchFamily="2" charset="2"/>
              <a:buChar char="q"/>
            </a:pPr>
            <a:r>
              <a:rPr lang="en-GB" altLang="en-US" dirty="0">
                <a:latin typeface="Rockwell" panose="02060603020205020403" pitchFamily="18" charset="0"/>
              </a:rPr>
              <a:t>It is difficult to install.</a:t>
            </a:r>
          </a:p>
          <a:p>
            <a:pPr eaLnBrk="1" hangingPunct="1">
              <a:buFont typeface="Wingdings" panose="05000000000000000000" pitchFamily="2" charset="2"/>
              <a:buChar char="q"/>
            </a:pPr>
            <a:r>
              <a:rPr lang="en-GB" altLang="en-US" dirty="0">
                <a:latin typeface="Rockwell" panose="02060603020205020403" pitchFamily="18" charset="0"/>
              </a:rPr>
              <a:t>It is difficult to maintain.</a:t>
            </a:r>
            <a:endParaRPr lang="en-US" altLang="en-US" dirty="0">
              <a:latin typeface="Rockwell" panose="02060603020205020403" pitchFamily="18" charset="0"/>
            </a:endParaRPr>
          </a:p>
        </p:txBody>
      </p:sp>
      <p:pic>
        <p:nvPicPr>
          <p:cNvPr id="29699"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32422" b="29688"/>
          <a:stretch>
            <a:fillRect/>
          </a:stretch>
        </p:blipFill>
        <p:spPr>
          <a:xfrm>
            <a:off x="6197600" y="838875"/>
            <a:ext cx="5384800" cy="4951709"/>
          </a:xfrm>
          <a:noFill/>
        </p:spPr>
      </p:pic>
      <p:sp>
        <p:nvSpPr>
          <p:cNvPr id="6" name="Slide Number Placeholder 6"/>
          <p:cNvSpPr>
            <a:spLocks noGrp="1"/>
          </p:cNvSpPr>
          <p:nvPr>
            <p:ph type="sldNum" sz="quarter" idx="12"/>
          </p:nvPr>
        </p:nvSpPr>
        <p:spPr/>
        <p:txBody>
          <a:bodyPr/>
          <a:lstStyle/>
          <a:p>
            <a:pPr>
              <a:defRPr/>
            </a:pPr>
            <a:fld id="{3FB8BD20-7049-4833-8A97-A525FDA46AD0}" type="slidenum">
              <a:rPr lang="en-US"/>
              <a:pPr>
                <a:defRPr/>
              </a:pPr>
              <a:t>39</a:t>
            </a:fld>
            <a:endParaRPr lang="en-US"/>
          </a:p>
        </p:txBody>
      </p:sp>
      <p:sp>
        <p:nvSpPr>
          <p:cNvPr id="7"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MESH TOPOLOGY</a:t>
            </a:r>
            <a:endParaRPr lang="en-US" altLang="en-US" sz="5398" dirty="0"/>
          </a:p>
        </p:txBody>
      </p:sp>
    </p:spTree>
    <p:extLst>
      <p:ext uri="{BB962C8B-B14F-4D97-AF65-F5344CB8AC3E}">
        <p14:creationId xmlns:p14="http://schemas.microsoft.com/office/powerpoint/2010/main" val="172820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77500" lnSpcReduction="20000"/>
          </a:bodyPr>
          <a:lstStyle/>
          <a:p>
            <a:r>
              <a:rPr lang="en-GB" dirty="0"/>
              <a:t>-Intro to computer networks: edge- client, network edge, server programs, network core</a:t>
            </a:r>
            <a:endParaRPr lang="en-US" dirty="0"/>
          </a:p>
          <a:p>
            <a:r>
              <a:rPr lang="en-GB" dirty="0"/>
              <a:t>-protocol layers and their service models: application layer &amp; applications services</a:t>
            </a:r>
            <a:endParaRPr lang="en-US" dirty="0"/>
          </a:p>
          <a:p>
            <a:r>
              <a:rPr lang="en-GB" dirty="0"/>
              <a:t>-socket programming with </a:t>
            </a:r>
            <a:r>
              <a:rPr lang="en-GB" dirty="0" err="1"/>
              <a:t>tcp</a:t>
            </a:r>
            <a:r>
              <a:rPr lang="en-GB" dirty="0"/>
              <a:t>, </a:t>
            </a:r>
            <a:r>
              <a:rPr lang="en-GB" dirty="0" err="1"/>
              <a:t>udp</a:t>
            </a:r>
            <a:endParaRPr lang="en-US" dirty="0"/>
          </a:p>
          <a:p>
            <a:r>
              <a:rPr lang="en-GB" dirty="0"/>
              <a:t>-transport layer- services, models</a:t>
            </a:r>
            <a:endParaRPr lang="en-US" dirty="0"/>
          </a:p>
          <a:p>
            <a:r>
              <a:rPr lang="en-GB" dirty="0"/>
              <a:t>-network layer- packet forwarding, routing, addresses, models</a:t>
            </a:r>
            <a:endParaRPr lang="en-US" dirty="0"/>
          </a:p>
          <a:p>
            <a:r>
              <a:rPr lang="en-GB" dirty="0"/>
              <a:t>-Link layer- LANs, wireless, mobile networks, cloud computing</a:t>
            </a:r>
            <a:endParaRPr lang="en-US" dirty="0"/>
          </a:p>
          <a:p>
            <a:r>
              <a:rPr lang="en-GB" dirty="0"/>
              <a:t>-multimedia networking</a:t>
            </a:r>
            <a:endParaRPr lang="en-US" dirty="0"/>
          </a:p>
          <a:p>
            <a:r>
              <a:rPr lang="en-GB" dirty="0"/>
              <a:t>-network security </a:t>
            </a:r>
            <a:r>
              <a:rPr lang="en-GB" dirty="0" err="1"/>
              <a:t>chp</a:t>
            </a:r>
            <a:r>
              <a:rPr lang="en-GB" dirty="0"/>
              <a:t> </a:t>
            </a:r>
            <a:endParaRPr lang="en-US" dirty="0"/>
          </a:p>
          <a:p>
            <a:r>
              <a:rPr lang="en-GB" dirty="0"/>
              <a:t>-network management</a:t>
            </a:r>
            <a:endParaRPr lang="en-US" dirty="0"/>
          </a:p>
          <a:p>
            <a:r>
              <a:rPr lang="en-GB" dirty="0"/>
              <a:t>-compression techniques</a:t>
            </a:r>
            <a:endParaRPr lang="en-US" dirty="0"/>
          </a:p>
          <a:p>
            <a:r>
              <a:rPr lang="en-GB" dirty="0"/>
              <a:t>-Test &amp; revision</a:t>
            </a:r>
            <a:endParaRPr lang="en-US" dirty="0"/>
          </a:p>
          <a:p>
            <a:endParaRPr lang="en-US" dirty="0"/>
          </a:p>
        </p:txBody>
      </p:sp>
    </p:spTree>
    <p:extLst>
      <p:ext uri="{BB962C8B-B14F-4D97-AF65-F5344CB8AC3E}">
        <p14:creationId xmlns:p14="http://schemas.microsoft.com/office/powerpoint/2010/main" val="3533583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09601" y="1143595"/>
            <a:ext cx="10972800" cy="4981867"/>
          </a:xfrm>
        </p:spPr>
        <p:txBody>
          <a:bodyPr/>
          <a:lstStyle/>
          <a:p>
            <a:pPr algn="just" eaLnBrk="1" hangingPunct="1">
              <a:lnSpc>
                <a:spcPct val="90000"/>
              </a:lnSpc>
              <a:buFontTx/>
              <a:buNone/>
            </a:pPr>
            <a:r>
              <a:rPr lang="en-GB" altLang="en-US" sz="2199" b="1" dirty="0"/>
              <a:t>5. Hybrid Topology </a:t>
            </a:r>
            <a:endParaRPr lang="en-GB" altLang="en-US" sz="2199" dirty="0"/>
          </a:p>
          <a:p>
            <a:pPr algn="just" eaLnBrk="1" hangingPunct="1">
              <a:lnSpc>
                <a:spcPct val="90000"/>
              </a:lnSpc>
              <a:buFont typeface="Wingdings" panose="05000000000000000000" pitchFamily="2" charset="2"/>
              <a:buChar char="q"/>
            </a:pPr>
            <a:r>
              <a:rPr lang="en-GB" altLang="en-US" sz="2199" dirty="0"/>
              <a:t>This offers a hybrid or a mix of other topologies. </a:t>
            </a:r>
          </a:p>
          <a:p>
            <a:pPr algn="just" eaLnBrk="1" hangingPunct="1">
              <a:lnSpc>
                <a:spcPct val="90000"/>
              </a:lnSpc>
              <a:buFont typeface="Wingdings" panose="05000000000000000000" pitchFamily="2" charset="2"/>
              <a:buChar char="q"/>
            </a:pPr>
            <a:r>
              <a:rPr lang="en-GB" altLang="en-US" sz="2199" dirty="0"/>
              <a:t>This has led to a concept that is referred to as Network Hybridization, which means heterogeneous mix of network components in terms of types and brands. </a:t>
            </a:r>
          </a:p>
          <a:p>
            <a:pPr algn="just" eaLnBrk="1" hangingPunct="1">
              <a:lnSpc>
                <a:spcPct val="90000"/>
              </a:lnSpc>
              <a:buFont typeface="Wingdings" panose="05000000000000000000" pitchFamily="2" charset="2"/>
              <a:buChar char="q"/>
            </a:pPr>
            <a:r>
              <a:rPr lang="en-GB" altLang="en-US" sz="2199" dirty="0"/>
              <a:t>Thus we can have such variants like: Star-Bus Network and Star-Ring network which are just combinations of star, ring and bus topologies. The Internet obviously is a hybrid of all the topologies available. </a:t>
            </a:r>
          </a:p>
          <a:p>
            <a:pPr algn="just" eaLnBrk="1" hangingPunct="1">
              <a:lnSpc>
                <a:spcPct val="90000"/>
              </a:lnSpc>
              <a:buFontTx/>
              <a:buNone/>
            </a:pPr>
            <a:endParaRPr lang="en-GB" altLang="en-US" sz="2199" b="1" dirty="0"/>
          </a:p>
          <a:p>
            <a:pPr algn="just" eaLnBrk="1" hangingPunct="1">
              <a:lnSpc>
                <a:spcPct val="90000"/>
              </a:lnSpc>
              <a:buFontTx/>
              <a:buNone/>
            </a:pPr>
            <a:r>
              <a:rPr lang="en-GB" altLang="en-US" sz="2199" b="1" dirty="0"/>
              <a:t>Advantage </a:t>
            </a:r>
            <a:endParaRPr lang="en-GB" altLang="en-US" sz="2199" dirty="0"/>
          </a:p>
          <a:p>
            <a:pPr algn="just" eaLnBrk="1" hangingPunct="1">
              <a:lnSpc>
                <a:spcPct val="90000"/>
              </a:lnSpc>
              <a:buFont typeface="Wingdings" panose="05000000000000000000" pitchFamily="2" charset="2"/>
              <a:buChar char="q"/>
            </a:pPr>
            <a:r>
              <a:rPr lang="en-GB" altLang="en-US" sz="2199" dirty="0"/>
              <a:t>It offers the best features of each topology involved. </a:t>
            </a:r>
            <a:endParaRPr lang="en-GB" altLang="en-US" sz="2199" b="1" dirty="0"/>
          </a:p>
          <a:p>
            <a:pPr algn="just" eaLnBrk="1" hangingPunct="1">
              <a:lnSpc>
                <a:spcPct val="90000"/>
              </a:lnSpc>
              <a:buFontTx/>
              <a:buNone/>
            </a:pPr>
            <a:r>
              <a:rPr lang="en-GB" altLang="en-US" sz="2199" b="1" dirty="0"/>
              <a:t>Disadvantage </a:t>
            </a:r>
            <a:endParaRPr lang="en-GB" altLang="en-US" sz="2199" dirty="0"/>
          </a:p>
          <a:p>
            <a:pPr algn="just" eaLnBrk="1" hangingPunct="1">
              <a:lnSpc>
                <a:spcPct val="90000"/>
              </a:lnSpc>
              <a:buFont typeface="Wingdings" panose="05000000000000000000" pitchFamily="2" charset="2"/>
              <a:buChar char="q"/>
            </a:pPr>
            <a:r>
              <a:rPr lang="en-GB" altLang="en-US" sz="2199" dirty="0"/>
              <a:t>It is very Complex (being a combination of two or more topologies) </a:t>
            </a:r>
            <a:endParaRPr lang="en-US" altLang="en-US" sz="21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EB3840A0-A05D-401C-9164-B27CA4DA7738}" type="slidenum">
              <a:rPr lang="en-US"/>
              <a:pPr>
                <a:defRPr/>
              </a:pPr>
              <a:t>40</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HYBRID TOPOLOGY</a:t>
            </a:r>
            <a:endParaRPr lang="en-US" altLang="en-US" sz="5398" dirty="0"/>
          </a:p>
        </p:txBody>
      </p:sp>
    </p:spTree>
    <p:extLst>
      <p:ext uri="{BB962C8B-B14F-4D97-AF65-F5344CB8AC3E}">
        <p14:creationId xmlns:p14="http://schemas.microsoft.com/office/powerpoint/2010/main" val="3255807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609601" y="838874"/>
            <a:ext cx="10972800" cy="5286586"/>
          </a:xfrm>
        </p:spPr>
        <p:txBody>
          <a:bodyPr>
            <a:normAutofit/>
          </a:bodyPr>
          <a:lstStyle/>
          <a:p>
            <a:pPr marL="660202" indent="-660202" algn="just">
              <a:lnSpc>
                <a:spcPct val="80000"/>
              </a:lnSpc>
              <a:buClr>
                <a:schemeClr val="tx1"/>
              </a:buClr>
              <a:buFontTx/>
              <a:buAutoNum type="arabicPeriod"/>
            </a:pPr>
            <a:r>
              <a:rPr lang="en-GB" altLang="en-US" sz="2399" dirty="0"/>
              <a:t>What is Computer network? Distinguish between wired and wireless networks.</a:t>
            </a:r>
          </a:p>
          <a:p>
            <a:pPr marL="660202" indent="-660202" algn="just">
              <a:lnSpc>
                <a:spcPct val="80000"/>
              </a:lnSpc>
              <a:buClr>
                <a:schemeClr val="tx1"/>
              </a:buClr>
              <a:buFontTx/>
              <a:buAutoNum type="arabicPeriod"/>
            </a:pPr>
            <a:r>
              <a:rPr lang="en-GB" altLang="en-US" sz="2399" dirty="0"/>
              <a:t>Distinguish between Peer to Peer and client/server networks stating the characteristics of each of them.</a:t>
            </a:r>
          </a:p>
          <a:p>
            <a:pPr marL="660202" indent="-660202" algn="just">
              <a:lnSpc>
                <a:spcPct val="80000"/>
              </a:lnSpc>
              <a:buClr>
                <a:schemeClr val="tx1"/>
              </a:buClr>
              <a:buFontTx/>
              <a:buAutoNum type="arabicPeriod"/>
            </a:pPr>
            <a:r>
              <a:rPr lang="en-GB" altLang="en-US" sz="2399" dirty="0"/>
              <a:t>What are the factors generally considered in deciding on the type of network to adopt?</a:t>
            </a:r>
          </a:p>
          <a:p>
            <a:pPr marL="660202" indent="-660202" algn="just">
              <a:lnSpc>
                <a:spcPct val="80000"/>
              </a:lnSpc>
              <a:buClr>
                <a:schemeClr val="tx1"/>
              </a:buClr>
              <a:buFontTx/>
              <a:buAutoNum type="arabicPeriod"/>
            </a:pPr>
            <a:r>
              <a:rPr lang="en-GB" altLang="en-US" sz="2399" dirty="0"/>
              <a:t>Write short notes on the following network categories:</a:t>
            </a:r>
          </a:p>
          <a:p>
            <a:pPr marL="1409277" lvl="2" indent="-495151" algn="just">
              <a:lnSpc>
                <a:spcPct val="80000"/>
              </a:lnSpc>
              <a:buClr>
                <a:schemeClr val="tx1"/>
              </a:buClr>
            </a:pPr>
            <a:r>
              <a:rPr lang="en-GB" altLang="en-US" sz="1799" dirty="0"/>
              <a:t>LAN</a:t>
            </a:r>
          </a:p>
          <a:p>
            <a:pPr marL="1409277" lvl="2" indent="-495151" algn="just">
              <a:lnSpc>
                <a:spcPct val="80000"/>
              </a:lnSpc>
              <a:buClr>
                <a:schemeClr val="tx1"/>
              </a:buClr>
            </a:pPr>
            <a:r>
              <a:rPr lang="en-GB" altLang="en-US" sz="1799" dirty="0"/>
              <a:t>MAN</a:t>
            </a:r>
          </a:p>
          <a:p>
            <a:pPr marL="1409277" lvl="2" indent="-495151" algn="just">
              <a:lnSpc>
                <a:spcPct val="80000"/>
              </a:lnSpc>
              <a:buClr>
                <a:schemeClr val="tx1"/>
              </a:buClr>
            </a:pPr>
            <a:r>
              <a:rPr lang="en-GB" altLang="en-US" sz="1799" dirty="0"/>
              <a:t>WAN</a:t>
            </a:r>
          </a:p>
          <a:p>
            <a:pPr marL="660202" indent="-660202" algn="just">
              <a:lnSpc>
                <a:spcPct val="80000"/>
              </a:lnSpc>
              <a:buClr>
                <a:schemeClr val="tx1"/>
              </a:buClr>
              <a:buFontTx/>
              <a:buAutoNum type="arabicPeriod"/>
            </a:pPr>
            <a:r>
              <a:rPr lang="en-GB" altLang="en-US" sz="2399" dirty="0"/>
              <a:t>Write short notes on the following network topologies:</a:t>
            </a:r>
          </a:p>
          <a:p>
            <a:pPr marL="1409277" lvl="2" indent="-495151" algn="just">
              <a:lnSpc>
                <a:spcPct val="80000"/>
              </a:lnSpc>
              <a:buClr>
                <a:schemeClr val="tx1"/>
              </a:buClr>
            </a:pPr>
            <a:r>
              <a:rPr lang="en-GB" altLang="en-US" sz="1799" dirty="0"/>
              <a:t>BUS</a:t>
            </a:r>
          </a:p>
          <a:p>
            <a:pPr marL="1409277" lvl="2" indent="-495151" algn="just">
              <a:lnSpc>
                <a:spcPct val="80000"/>
              </a:lnSpc>
              <a:buClr>
                <a:schemeClr val="tx1"/>
              </a:buClr>
            </a:pPr>
            <a:r>
              <a:rPr lang="en-GB" altLang="en-US" sz="1799" dirty="0"/>
              <a:t>Star</a:t>
            </a:r>
          </a:p>
          <a:p>
            <a:pPr marL="1409277" lvl="2" indent="-495151" algn="just">
              <a:lnSpc>
                <a:spcPct val="80000"/>
              </a:lnSpc>
              <a:buClr>
                <a:schemeClr val="tx1"/>
              </a:buClr>
            </a:pPr>
            <a:r>
              <a:rPr lang="en-GB" altLang="en-US" sz="1799" dirty="0"/>
              <a:t>Ring</a:t>
            </a:r>
          </a:p>
          <a:p>
            <a:pPr marL="1409277" lvl="2" indent="-495151" algn="just">
              <a:lnSpc>
                <a:spcPct val="80000"/>
              </a:lnSpc>
              <a:buClr>
                <a:schemeClr val="tx1"/>
              </a:buClr>
            </a:pPr>
            <a:r>
              <a:rPr lang="en-GB" altLang="en-US" sz="1799" dirty="0"/>
              <a:t>Mesh</a:t>
            </a:r>
          </a:p>
          <a:p>
            <a:pPr marL="1409277" lvl="2" indent="-495151" algn="just">
              <a:lnSpc>
                <a:spcPct val="80000"/>
              </a:lnSpc>
              <a:buClr>
                <a:schemeClr val="tx1"/>
              </a:buClr>
            </a:pPr>
            <a:r>
              <a:rPr lang="en-GB" altLang="en-US" sz="1799" dirty="0"/>
              <a:t>Hybrid</a:t>
            </a:r>
            <a:endParaRPr lang="en-US" altLang="en-US" sz="1799" dirty="0"/>
          </a:p>
        </p:txBody>
      </p:sp>
      <p:sp>
        <p:nvSpPr>
          <p:cNvPr id="5" name="Slide Number Placeholder 5"/>
          <p:cNvSpPr>
            <a:spLocks noGrp="1"/>
          </p:cNvSpPr>
          <p:nvPr>
            <p:ph type="sldNum" sz="quarter" idx="4294967295"/>
          </p:nvPr>
        </p:nvSpPr>
        <p:spPr>
          <a:xfrm>
            <a:off x="8737601" y="6355589"/>
            <a:ext cx="2844800" cy="365030"/>
          </a:xfrm>
          <a:prstGeom prst="rect">
            <a:avLst/>
          </a:prstGeom>
        </p:spPr>
        <p:txBody>
          <a:bodyPr/>
          <a:lstStyle/>
          <a:p>
            <a:pPr>
              <a:defRPr/>
            </a:pPr>
            <a:fld id="{C5554FDD-4FA6-4769-92EF-99EEDAF03F8F}" type="slidenum">
              <a:rPr lang="en-US"/>
              <a:pPr>
                <a:defRPr/>
              </a:pPr>
              <a:t>41</a:t>
            </a:fld>
            <a:endParaRPr lang="en-US"/>
          </a:p>
        </p:txBody>
      </p:sp>
      <p:sp>
        <p:nvSpPr>
          <p:cNvPr id="6" name="Rectangle 2"/>
          <p:cNvSpPr txBox="1">
            <a:spLocks noChangeArrowheads="1"/>
          </p:cNvSpPr>
          <p:nvPr/>
        </p:nvSpPr>
        <p:spPr>
          <a:xfrm>
            <a:off x="458668" y="229433"/>
            <a:ext cx="10972800" cy="609441"/>
          </a:xfrm>
          <a:prstGeom prst="rect">
            <a:avLst/>
          </a:prstGeom>
          <a:solidFill>
            <a:schemeClr val="bg1"/>
          </a:solidFill>
          <a:ln w="57150">
            <a:noFill/>
          </a:ln>
        </p:spPr>
        <p:txBody>
          <a:bodyPr vert="horz" lIns="91416" tIns="45708" rIns="91416" bIns="45708" rtlCol="0" anchor="ctr">
            <a:normAutofit fontScale="75000" lnSpcReduction="20000"/>
          </a:bodyPr>
          <a:lstStyle>
            <a:lvl1pPr algn="l" defTabSz="914400" rtl="0" eaLnBrk="1" latinLnBrk="0" hangingPunct="1">
              <a:spcBef>
                <a:spcPct val="0"/>
              </a:spcBef>
              <a:buNone/>
              <a:defRPr sz="5400" b="1" kern="1200">
                <a:solidFill>
                  <a:schemeClr val="tx1">
                    <a:lumMod val="95000"/>
                    <a:lumOff val="5000"/>
                  </a:schemeClr>
                </a:solidFill>
                <a:latin typeface="Rockwell Condensed" pitchFamily="18" charset="0"/>
                <a:ea typeface="+mj-ea"/>
                <a:cs typeface="Times New Roman" pitchFamily="18" charset="0"/>
              </a:defRPr>
            </a:lvl1pPr>
          </a:lstStyle>
          <a:p>
            <a:r>
              <a:rPr lang="en-GB" altLang="en-US" sz="5398" dirty="0"/>
              <a:t>PRACTICE QUESTIONS</a:t>
            </a:r>
            <a:endParaRPr lang="en-US" altLang="en-US" sz="5398" dirty="0"/>
          </a:p>
        </p:txBody>
      </p:sp>
    </p:spTree>
    <p:extLst>
      <p:ext uri="{BB962C8B-B14F-4D97-AF65-F5344CB8AC3E}">
        <p14:creationId xmlns:p14="http://schemas.microsoft.com/office/powerpoint/2010/main" val="2510448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Work 1</a:t>
            </a:r>
          </a:p>
        </p:txBody>
      </p:sp>
      <p:sp>
        <p:nvSpPr>
          <p:cNvPr id="3" name="Content Placeholder 2"/>
          <p:cNvSpPr>
            <a:spLocks noGrp="1"/>
          </p:cNvSpPr>
          <p:nvPr>
            <p:ph idx="1"/>
          </p:nvPr>
        </p:nvSpPr>
        <p:spPr/>
        <p:txBody>
          <a:bodyPr>
            <a:normAutofit lnSpcReduction="10000"/>
          </a:bodyPr>
          <a:lstStyle/>
          <a:p>
            <a:r>
              <a:rPr lang="en-US" dirty="0">
                <a:solidFill>
                  <a:srgbClr val="7030A0"/>
                </a:solidFill>
              </a:rPr>
              <a:t>Make a write up with graphical illustration of the topology, requirements and problems associated with these types of network:</a:t>
            </a:r>
          </a:p>
          <a:p>
            <a:endParaRPr lang="en-US" dirty="0"/>
          </a:p>
          <a:p>
            <a:r>
              <a:rPr lang="en-US" dirty="0"/>
              <a:t>Group A:	A wired LAN (Surname starting with A to D)</a:t>
            </a:r>
          </a:p>
          <a:p>
            <a:r>
              <a:rPr lang="en-US" dirty="0"/>
              <a:t>Group B:	A Wireless LAN (Surname starting with O)</a:t>
            </a:r>
          </a:p>
          <a:p>
            <a:r>
              <a:rPr lang="en-US" dirty="0"/>
              <a:t>Group C:  A wired WAN (Surname starting with E to N)</a:t>
            </a:r>
          </a:p>
          <a:p>
            <a:r>
              <a:rPr lang="en-US" dirty="0"/>
              <a:t>Group D:  A wireless  WAN (Surname starting with P to Z)</a:t>
            </a:r>
          </a:p>
          <a:p>
            <a:r>
              <a:rPr lang="en-US" dirty="0">
                <a:solidFill>
                  <a:srgbClr val="7030A0"/>
                </a:solidFill>
              </a:rPr>
              <a:t>Submissions:  Presentation slides and write-up in words</a:t>
            </a:r>
          </a:p>
          <a:p>
            <a:r>
              <a:rPr lang="en-US" dirty="0">
                <a:solidFill>
                  <a:srgbClr val="FF0000"/>
                </a:solidFill>
              </a:rPr>
              <a:t>Submission date:   </a:t>
            </a:r>
            <a:r>
              <a:rPr lang="en-US">
                <a:solidFill>
                  <a:srgbClr val="FF0000"/>
                </a:solidFill>
              </a:rPr>
              <a:t>June 11, 2021</a:t>
            </a:r>
            <a:endParaRPr lang="en-US" dirty="0">
              <a:solidFill>
                <a:srgbClr val="FF0000"/>
              </a:solidFill>
            </a:endParaRPr>
          </a:p>
        </p:txBody>
      </p:sp>
    </p:spTree>
    <p:extLst>
      <p:ext uri="{BB962C8B-B14F-4D97-AF65-F5344CB8AC3E}">
        <p14:creationId xmlns:p14="http://schemas.microsoft.com/office/powerpoint/2010/main" val="125041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idx="1"/>
          </p:nvPr>
        </p:nvSpPr>
        <p:spPr>
          <a:xfrm>
            <a:off x="363338" y="1825624"/>
            <a:ext cx="11529918" cy="4908235"/>
          </a:xfrm>
        </p:spPr>
        <p:txBody>
          <a:bodyPr>
            <a:normAutofit fontScale="92500"/>
          </a:bodyPr>
          <a:lstStyle/>
          <a:p>
            <a:pPr algn="just">
              <a:lnSpc>
                <a:spcPct val="80000"/>
              </a:lnSpc>
            </a:pPr>
            <a:r>
              <a:rPr lang="en-GB" altLang="en-US" dirty="0"/>
              <a:t>Computer network refers to the interconnection of two or more computer systems using data communication devices. In other words, the interconnection of </a:t>
            </a:r>
            <a:r>
              <a:rPr lang="en-GB" altLang="en-US" dirty="0">
                <a:solidFill>
                  <a:srgbClr val="FF0000"/>
                </a:solidFill>
              </a:rPr>
              <a:t>stand-alone</a:t>
            </a:r>
            <a:r>
              <a:rPr lang="en-GB" altLang="en-US" dirty="0"/>
              <a:t> computers using networking media and devices. </a:t>
            </a:r>
          </a:p>
          <a:p>
            <a:pPr algn="just">
              <a:lnSpc>
                <a:spcPct val="80000"/>
              </a:lnSpc>
              <a:buNone/>
            </a:pPr>
            <a:endParaRPr lang="en-GB" altLang="en-US" sz="1050" dirty="0"/>
          </a:p>
          <a:p>
            <a:pPr algn="just">
              <a:lnSpc>
                <a:spcPct val="80000"/>
              </a:lnSpc>
            </a:pPr>
            <a:r>
              <a:rPr lang="en-GB" altLang="en-US" dirty="0"/>
              <a:t>The computer network was developed to solve some inherent problems associated with stand-alone computers such as resource sharing and inter-system communication and collaboration. </a:t>
            </a:r>
          </a:p>
          <a:p>
            <a:pPr algn="just">
              <a:lnSpc>
                <a:spcPct val="80000"/>
              </a:lnSpc>
              <a:buNone/>
            </a:pPr>
            <a:endParaRPr lang="en-GB" altLang="en-US" sz="1100" dirty="0"/>
          </a:p>
          <a:p>
            <a:pPr algn="just">
              <a:lnSpc>
                <a:spcPct val="80000"/>
              </a:lnSpc>
            </a:pPr>
            <a:r>
              <a:rPr lang="en-GB" altLang="en-US" dirty="0"/>
              <a:t>The resources that can be shared include: data, messages, graphics, printers, fax machine, modems, and other peripheral devices. </a:t>
            </a:r>
          </a:p>
          <a:p>
            <a:pPr algn="just">
              <a:lnSpc>
                <a:spcPct val="80000"/>
              </a:lnSpc>
              <a:buNone/>
            </a:pPr>
            <a:endParaRPr lang="en-GB" altLang="en-US" sz="1100" dirty="0"/>
          </a:p>
          <a:p>
            <a:pPr algn="just">
              <a:lnSpc>
                <a:spcPct val="80000"/>
              </a:lnSpc>
            </a:pPr>
            <a:r>
              <a:rPr lang="en-GB" altLang="en-US" dirty="0"/>
              <a:t>Therefore, a computer network enhances resource sharing, fosters interdepartmental communication and coordination thus leading to increased performance and productivity as well as a decrease in procurement cost. </a:t>
            </a:r>
            <a:endParaRPr lang="en-US" altLang="en-US" dirty="0"/>
          </a:p>
          <a:p>
            <a:endParaRPr lang="en-US" dirty="0"/>
          </a:p>
        </p:txBody>
      </p:sp>
    </p:spTree>
    <p:extLst>
      <p:ext uri="{BB962C8B-B14F-4D97-AF65-F5344CB8AC3E}">
        <p14:creationId xmlns:p14="http://schemas.microsoft.com/office/powerpoint/2010/main" val="141604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 or data communication</a:t>
            </a:r>
          </a:p>
        </p:txBody>
      </p:sp>
      <p:pic>
        <p:nvPicPr>
          <p:cNvPr id="4" name="Content Placeholder 3"/>
          <p:cNvPicPr>
            <a:picLocks noGrp="1" noChangeAspect="1"/>
          </p:cNvPicPr>
          <p:nvPr>
            <p:ph idx="1"/>
          </p:nvPr>
        </p:nvPicPr>
        <p:blipFill>
          <a:blip r:embed="rId2"/>
          <a:stretch>
            <a:fillRect/>
          </a:stretch>
        </p:blipFill>
        <p:spPr>
          <a:xfrm>
            <a:off x="746976" y="2073499"/>
            <a:ext cx="8909494" cy="4211391"/>
          </a:xfrm>
          <a:prstGeom prst="rect">
            <a:avLst/>
          </a:prstGeom>
        </p:spPr>
      </p:pic>
    </p:spTree>
    <p:extLst>
      <p:ext uri="{BB962C8B-B14F-4D97-AF65-F5344CB8AC3E}">
        <p14:creationId xmlns:p14="http://schemas.microsoft.com/office/powerpoint/2010/main" val="30059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network</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6026"/>
            <a:ext cx="8873613" cy="4308712"/>
          </a:xfrm>
          <a:prstGeom prst="rect">
            <a:avLst/>
          </a:prstGeom>
          <a:noFill/>
          <a:ln>
            <a:noFill/>
          </a:ln>
        </p:spPr>
      </p:pic>
    </p:spTree>
    <p:extLst>
      <p:ext uri="{BB962C8B-B14F-4D97-AF65-F5344CB8AC3E}">
        <p14:creationId xmlns:p14="http://schemas.microsoft.com/office/powerpoint/2010/main" val="238250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Hub/switch</a:t>
            </a:r>
          </a:p>
        </p:txBody>
      </p:sp>
      <p:pic>
        <p:nvPicPr>
          <p:cNvPr id="4" name="Content Placeholder 3"/>
          <p:cNvPicPr>
            <a:picLocks noGrp="1" noChangeAspect="1"/>
          </p:cNvPicPr>
          <p:nvPr>
            <p:ph idx="1"/>
          </p:nvPr>
        </p:nvPicPr>
        <p:blipFill>
          <a:blip r:embed="rId2"/>
          <a:stretch>
            <a:fillRect/>
          </a:stretch>
        </p:blipFill>
        <p:spPr>
          <a:xfrm>
            <a:off x="978794" y="1983346"/>
            <a:ext cx="9672033" cy="4559121"/>
          </a:xfrm>
          <a:prstGeom prst="rect">
            <a:avLst/>
          </a:prstGeom>
        </p:spPr>
      </p:pic>
    </p:spTree>
    <p:extLst>
      <p:ext uri="{BB962C8B-B14F-4D97-AF65-F5344CB8AC3E}">
        <p14:creationId xmlns:p14="http://schemas.microsoft.com/office/powerpoint/2010/main" val="384100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a:t>
            </a:r>
          </a:p>
        </p:txBody>
      </p:sp>
      <p:pic>
        <p:nvPicPr>
          <p:cNvPr id="4" name="Content Placeholder 3"/>
          <p:cNvPicPr>
            <a:picLocks noGrp="1" noChangeAspect="1"/>
          </p:cNvPicPr>
          <p:nvPr>
            <p:ph idx="1"/>
          </p:nvPr>
        </p:nvPicPr>
        <p:blipFill>
          <a:blip r:embed="rId2"/>
          <a:stretch>
            <a:fillRect/>
          </a:stretch>
        </p:blipFill>
        <p:spPr>
          <a:xfrm>
            <a:off x="734097" y="1825624"/>
            <a:ext cx="8873530" cy="4600933"/>
          </a:xfrm>
          <a:prstGeom prst="rect">
            <a:avLst/>
          </a:prstGeom>
        </p:spPr>
      </p:pic>
    </p:spTree>
    <p:extLst>
      <p:ext uri="{BB962C8B-B14F-4D97-AF65-F5344CB8AC3E}">
        <p14:creationId xmlns:p14="http://schemas.microsoft.com/office/powerpoint/2010/main" val="145237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3051</Words>
  <Application>Microsoft Office PowerPoint</Application>
  <PresentationFormat>Widescreen</PresentationFormat>
  <Paragraphs>379</Paragraphs>
  <Slides>42</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Calibri Light</vt:lpstr>
      <vt:lpstr>Rockwell</vt:lpstr>
      <vt:lpstr>Rockwell Condensed</vt:lpstr>
      <vt:lpstr>Tahoma</vt:lpstr>
      <vt:lpstr>Wingdings</vt:lpstr>
      <vt:lpstr>Office Theme</vt:lpstr>
      <vt:lpstr>Visio</vt:lpstr>
      <vt:lpstr>CSC 307- NET-CENTRIC COMPUTING</vt:lpstr>
      <vt:lpstr>Grading system</vt:lpstr>
      <vt:lpstr>Text Books</vt:lpstr>
      <vt:lpstr>CONTENTS:</vt:lpstr>
      <vt:lpstr>Concepts</vt:lpstr>
      <vt:lpstr>Computer network or data communication</vt:lpstr>
      <vt:lpstr>A sample network</vt:lpstr>
      <vt:lpstr>Use of Hub/switch</vt:lpstr>
      <vt:lpstr>WAN</vt:lpstr>
      <vt:lpstr>Wireless Network</vt:lpstr>
      <vt:lpstr>Wireless and wired interconnection</vt:lpstr>
      <vt:lpstr>Computer networks: Wired vs Wireless</vt:lpstr>
      <vt:lpstr>PowerPoint Presentation</vt:lpstr>
      <vt:lpstr>Peer-to-Peer Network</vt:lpstr>
      <vt:lpstr>Peer-to-Peer Network…</vt:lpstr>
      <vt:lpstr>Peer-to-Peer Network</vt:lpstr>
      <vt:lpstr>Peer-to-Peer Network  Cont’d</vt:lpstr>
      <vt:lpstr>Client/Server Network</vt:lpstr>
      <vt:lpstr>Client/Server Network</vt:lpstr>
      <vt:lpstr>Server Based Network</vt:lpstr>
      <vt:lpstr>Server Based Network – Cont’d </vt:lpstr>
      <vt:lpstr>Server Based Network – Cont’d </vt:lpstr>
      <vt:lpstr>Server Based Network – Cont’d </vt:lpstr>
      <vt:lpstr>Factors Considered in Setting up a Network</vt:lpstr>
      <vt:lpstr>CATEGORIES OF NETWORKS </vt:lpstr>
      <vt:lpstr>CATEGORIES OF NETWORKS </vt:lpstr>
      <vt:lpstr>CATEGORIES OF NETWORKS – Cont’d</vt:lpstr>
      <vt:lpstr>CATEGORIES OF NETWORKS  - Cont’d</vt:lpstr>
      <vt:lpstr>CATEGORIES OF NETWORKS –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Work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307- NET-CENTRIC COMPUTING</dc:title>
  <dc:creator>oladeji</dc:creator>
  <cp:lastModifiedBy>Gloria Oladeji</cp:lastModifiedBy>
  <cp:revision>30</cp:revision>
  <dcterms:created xsi:type="dcterms:W3CDTF">2018-06-27T09:36:41Z</dcterms:created>
  <dcterms:modified xsi:type="dcterms:W3CDTF">2021-06-25T04:52:31Z</dcterms:modified>
</cp:coreProperties>
</file>