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7" r:id="rId5"/>
    <p:sldId id="272" r:id="rId6"/>
    <p:sldId id="277" r:id="rId7"/>
    <p:sldId id="280" r:id="rId8"/>
    <p:sldId id="281" r:id="rId9"/>
    <p:sldId id="278" r:id="rId10"/>
    <p:sldId id="264" r:id="rId11"/>
    <p:sldId id="258" r:id="rId12"/>
    <p:sldId id="284" r:id="rId13"/>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p:cViewPr varScale="1">
        <p:scale>
          <a:sx n="69" d="100"/>
          <a:sy n="69" d="100"/>
        </p:scale>
        <p:origin x="780" y="48"/>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2/8/2016</a:t>
            </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2/8/2016</a:t>
            </a:r>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Click to edit Master text styles</a:t>
            </a:r>
          </a:p>
          <a:p>
            <a:pPr lvl="1" rtl="0"/>
            <a:r>
              <a:t>Second level</a:t>
            </a:r>
          </a:p>
          <a:p>
            <a:pPr lvl="2" rtl="0"/>
            <a:r>
              <a:t>Third level</a:t>
            </a:r>
          </a:p>
          <a:p>
            <a:pPr lvl="3" rtl="0"/>
            <a:r>
              <a:t>Fourth level</a:t>
            </a:r>
          </a:p>
          <a:p>
            <a:pPr lvl="4" rtl="0"/>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rtlCol="0">
            <a:normAutofit/>
          </a:bodyPr>
          <a:lstStyle>
            <a:lvl1pPr>
              <a:defRPr sz="6000"/>
            </a:lvl1pPr>
          </a:lstStyle>
          <a:p>
            <a:pPr rtl="0"/>
            <a:r>
              <a:rPr lang="en-US"/>
              <a:t>Click to edit Master title style</a:t>
            </a:r>
            <a:endParaRPr/>
          </a:p>
        </p:txBody>
      </p:sp>
      <p:sp>
        <p:nvSpPr>
          <p:cNvPr id="3" name="Subtitle 2"/>
          <p:cNvSpPr>
            <a:spLocks noGrp="1"/>
          </p:cNvSpPr>
          <p:nvPr>
            <p:ph type="subTitle" idx="1"/>
          </p:nvPr>
        </p:nvSpPr>
        <p:spPr>
          <a:xfrm>
            <a:off x="1293813" y="4267200"/>
            <a:ext cx="8458200" cy="13716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a:t>Click to edit Master subtitle style</a:t>
            </a:r>
            <a:endParaRPr/>
          </a:p>
        </p:txBody>
      </p:sp>
      <p:sp>
        <p:nvSpPr>
          <p:cNvPr id="4" name="Date Placeholder 3"/>
          <p:cNvSpPr>
            <a:spLocks noGrp="1"/>
          </p:cNvSpPr>
          <p:nvPr>
            <p:ph type="dt" sz="half" idx="10"/>
          </p:nvPr>
        </p:nvSpPr>
        <p:spPr/>
        <p:txBody>
          <a:bodyPr rtlCol="0"/>
          <a:lstStyle>
            <a:lvl1pPr>
              <a:defRPr sz="1100"/>
            </a:lvl1pPr>
          </a:lstStyle>
          <a:p>
            <a:pPr rtl="0"/>
            <a:r>
              <a:rPr lang="en-US"/>
              <a:t>2/8/2016</a:t>
            </a:r>
            <a:endParaRPr lang="en-US" dirty="0"/>
          </a:p>
        </p:txBody>
      </p:sp>
      <p:sp>
        <p:nvSpPr>
          <p:cNvPr id="5" name="Footer Placeholder 4"/>
          <p:cNvSpPr>
            <a:spLocks noGrp="1"/>
          </p:cNvSpPr>
          <p:nvPr>
            <p:ph type="ftr" sz="quarter" idx="11"/>
          </p:nvPr>
        </p:nvSpPr>
        <p:spPr/>
        <p:txBody>
          <a:bodyPr rtlCol="0"/>
          <a:lstStyle>
            <a:lvl1pPr>
              <a:defRPr sz="1100"/>
            </a:lvl1pPr>
          </a:lstStyle>
          <a:p>
            <a:pPr rtl="0"/>
            <a:endParaRPr lang="en-US"/>
          </a:p>
        </p:txBody>
      </p:sp>
      <p:sp>
        <p:nvSpPr>
          <p:cNvPr id="6" name="Slide Number Placeholder 5"/>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241353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a:p>
        </p:txBody>
      </p:sp>
      <p:sp>
        <p:nvSpPr>
          <p:cNvPr id="3" name="Vertical Text Placeholder 2"/>
          <p:cNvSpPr>
            <a:spLocks noGrp="1"/>
          </p:cNvSpPr>
          <p:nvPr>
            <p:ph type="body" orient="vert" idx="1"/>
          </p:nvPr>
        </p:nvSpPr>
        <p:spPr/>
        <p:txBody>
          <a:bodyPr vert="eaVert" rtlCol="0"/>
          <a:lstStyle>
            <a:lvl5pPr>
              <a:defRPr/>
            </a:lvl5pPr>
            <a:lvl6pPr marL="1600200">
              <a:defRPr/>
            </a:lvl6pPr>
            <a:lvl7pPr marL="1874520">
              <a:defRPr/>
            </a:lvl7pPr>
            <a:lvl8pPr marL="2148840">
              <a:defRPr/>
            </a:lvl8pPr>
            <a:lvl9pPr marL="2423160">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Date Placeholder 3"/>
          <p:cNvSpPr>
            <a:spLocks noGrp="1"/>
          </p:cNvSpPr>
          <p:nvPr>
            <p:ph type="dt" sz="half" idx="10"/>
          </p:nvPr>
        </p:nvSpPr>
        <p:spPr/>
        <p:txBody>
          <a:bodyPr rtlCol="0"/>
          <a:lstStyle>
            <a:lvl1pPr>
              <a:defRPr sz="1100"/>
            </a:lvl1pPr>
          </a:lstStyle>
          <a:p>
            <a:pPr rtl="0"/>
            <a:r>
              <a:rPr lang="en-US"/>
              <a:t>2/8/2016</a:t>
            </a:r>
          </a:p>
        </p:txBody>
      </p:sp>
      <p:sp>
        <p:nvSpPr>
          <p:cNvPr id="5" name="Footer Placeholder 4"/>
          <p:cNvSpPr>
            <a:spLocks noGrp="1"/>
          </p:cNvSpPr>
          <p:nvPr>
            <p:ph type="ftr" sz="quarter" idx="11"/>
          </p:nvPr>
        </p:nvSpPr>
        <p:spPr/>
        <p:txBody>
          <a:bodyPr rtlCol="0"/>
          <a:lstStyle>
            <a:lvl1pPr>
              <a:defRPr sz="1100"/>
            </a:lvl1pPr>
          </a:lstStyle>
          <a:p>
            <a:pPr rtl="0"/>
            <a:endParaRPr lang="en-US"/>
          </a:p>
        </p:txBody>
      </p:sp>
      <p:sp>
        <p:nvSpPr>
          <p:cNvPr id="6" name="Slide Number Placeholder 5"/>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285757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rtlCol="0"/>
          <a:lstStyle/>
          <a:p>
            <a:pPr rtl="0"/>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rtlCol="0"/>
          <a:lstStyle>
            <a:lvl5pPr>
              <a:defRPr/>
            </a:lvl5pPr>
            <a:lvl6pPr>
              <a:defRPr/>
            </a:lvl6pPr>
            <a:lvl7pPr>
              <a:defRPr/>
            </a:lvl7pPr>
            <a:lvl8pPr>
              <a:defRPr/>
            </a:lvl8pPr>
            <a:lvl9pPr>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Date Placeholder 3"/>
          <p:cNvSpPr>
            <a:spLocks noGrp="1"/>
          </p:cNvSpPr>
          <p:nvPr>
            <p:ph type="dt" sz="half" idx="10"/>
          </p:nvPr>
        </p:nvSpPr>
        <p:spPr/>
        <p:txBody>
          <a:bodyPr rtlCol="0"/>
          <a:lstStyle>
            <a:lvl1pPr>
              <a:defRPr sz="1100"/>
            </a:lvl1pPr>
          </a:lstStyle>
          <a:p>
            <a:pPr rtl="0"/>
            <a:r>
              <a:rPr lang="en-US"/>
              <a:t>2/8/2016</a:t>
            </a:r>
          </a:p>
        </p:txBody>
      </p:sp>
      <p:sp>
        <p:nvSpPr>
          <p:cNvPr id="5" name="Footer Placeholder 4"/>
          <p:cNvSpPr>
            <a:spLocks noGrp="1"/>
          </p:cNvSpPr>
          <p:nvPr>
            <p:ph type="ftr" sz="quarter" idx="11"/>
          </p:nvPr>
        </p:nvSpPr>
        <p:spPr/>
        <p:txBody>
          <a:bodyPr rtlCol="0"/>
          <a:lstStyle>
            <a:lvl1pPr>
              <a:defRPr sz="1100"/>
            </a:lvl1pPr>
          </a:lstStyle>
          <a:p>
            <a:pPr rtl="0"/>
            <a:endParaRPr lang="en-US"/>
          </a:p>
        </p:txBody>
      </p:sp>
      <p:sp>
        <p:nvSpPr>
          <p:cNvPr id="6" name="Slide Number Placeholder 5"/>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213226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a:p>
        </p:txBody>
      </p:sp>
      <p:sp>
        <p:nvSpPr>
          <p:cNvPr id="3" name="Content Placeholder 2"/>
          <p:cNvSpPr>
            <a:spLocks noGrp="1"/>
          </p:cNvSpPr>
          <p:nvPr>
            <p:ph idx="1"/>
          </p:nvPr>
        </p:nvSpPr>
        <p:spPr/>
        <p:txBody>
          <a:bodyPr rtlCol="0"/>
          <a:lstStyle>
            <a:lvl5pPr>
              <a:defRPr/>
            </a:lvl5pPr>
            <a:lvl6pPr>
              <a:defRPr/>
            </a:lvl6pPr>
            <a:lvl7pPr>
              <a:defRPr/>
            </a:lvl7pPr>
            <a:lvl8pPr>
              <a:defRPr/>
            </a:lvl8pPr>
            <a:lvl9pPr>
              <a:defRPr/>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Date Placeholder 3"/>
          <p:cNvSpPr>
            <a:spLocks noGrp="1"/>
          </p:cNvSpPr>
          <p:nvPr>
            <p:ph type="dt" sz="half" idx="10"/>
          </p:nvPr>
        </p:nvSpPr>
        <p:spPr/>
        <p:txBody>
          <a:bodyPr rtlCol="0"/>
          <a:lstStyle>
            <a:lvl1pPr>
              <a:defRPr sz="1100"/>
            </a:lvl1pPr>
          </a:lstStyle>
          <a:p>
            <a:pPr rtl="0"/>
            <a:r>
              <a:rPr lang="en-US"/>
              <a:t>2/8/2016</a:t>
            </a:r>
            <a:endParaRPr lang="en-US" dirty="0"/>
          </a:p>
        </p:txBody>
      </p:sp>
      <p:sp>
        <p:nvSpPr>
          <p:cNvPr id="5" name="Footer Placeholder 4"/>
          <p:cNvSpPr>
            <a:spLocks noGrp="1"/>
          </p:cNvSpPr>
          <p:nvPr>
            <p:ph type="ftr" sz="quarter" idx="11"/>
          </p:nvPr>
        </p:nvSpPr>
        <p:spPr/>
        <p:txBody>
          <a:bodyPr rtlCol="0"/>
          <a:lstStyle>
            <a:lvl1pPr>
              <a:defRPr sz="1100"/>
            </a:lvl1pPr>
          </a:lstStyle>
          <a:p>
            <a:pPr rtl="0"/>
            <a:endParaRPr lang="en-US"/>
          </a:p>
        </p:txBody>
      </p:sp>
      <p:sp>
        <p:nvSpPr>
          <p:cNvPr id="6" name="Slide Number Placeholder 5"/>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159476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rtlCol="0" anchor="b">
            <a:normAutofit/>
          </a:bodyPr>
          <a:lstStyle>
            <a:lvl1pPr algn="l">
              <a:defRPr sz="4800" b="0" i="0" cap="none" baseline="0"/>
            </a:lvl1pPr>
          </a:lstStyle>
          <a:p>
            <a:pPr rtl="0"/>
            <a:r>
              <a:rPr lang="en-US"/>
              <a:t>Click to edit Master title style</a:t>
            </a:r>
            <a:endParaRPr/>
          </a:p>
        </p:txBody>
      </p:sp>
      <p:sp>
        <p:nvSpPr>
          <p:cNvPr id="3" name="Text Placeholder 2"/>
          <p:cNvSpPr>
            <a:spLocks noGrp="1"/>
          </p:cNvSpPr>
          <p:nvPr>
            <p:ph type="body" idx="1"/>
          </p:nvPr>
        </p:nvSpPr>
        <p:spPr>
          <a:xfrm>
            <a:off x="1293813" y="4876800"/>
            <a:ext cx="8458201"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p:txBody>
          <a:bodyPr rtlCol="0"/>
          <a:lstStyle>
            <a:lvl1pPr>
              <a:defRPr sz="1100"/>
            </a:lvl1pPr>
          </a:lstStyle>
          <a:p>
            <a:pPr rtl="0"/>
            <a:r>
              <a:rPr lang="en-US"/>
              <a:t>2/8/2016</a:t>
            </a:r>
          </a:p>
        </p:txBody>
      </p:sp>
      <p:sp>
        <p:nvSpPr>
          <p:cNvPr id="5" name="Footer Placeholder 4"/>
          <p:cNvSpPr>
            <a:spLocks noGrp="1"/>
          </p:cNvSpPr>
          <p:nvPr>
            <p:ph type="ftr" sz="quarter" idx="11"/>
          </p:nvPr>
        </p:nvSpPr>
        <p:spPr/>
        <p:txBody>
          <a:bodyPr rtlCol="0"/>
          <a:lstStyle>
            <a:lvl1pPr>
              <a:defRPr sz="1100"/>
            </a:lvl1pPr>
          </a:lstStyle>
          <a:p>
            <a:pPr rtl="0"/>
            <a:endParaRPr lang="en-US"/>
          </a:p>
        </p:txBody>
      </p:sp>
      <p:sp>
        <p:nvSpPr>
          <p:cNvPr id="6" name="Slide Number Placeholder 5"/>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33786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rtlCol="0">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Content Placeholder 3"/>
          <p:cNvSpPr>
            <a:spLocks noGrp="1"/>
          </p:cNvSpPr>
          <p:nvPr>
            <p:ph sz="half" idx="2"/>
          </p:nvPr>
        </p:nvSpPr>
        <p:spPr>
          <a:xfrm>
            <a:off x="6202035" y="1676401"/>
            <a:ext cx="4700016" cy="4495800"/>
          </a:xfrm>
        </p:spPr>
        <p:txBody>
          <a:bodyPr rtlCol="0">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5" name="Date Placeholder 4"/>
          <p:cNvSpPr>
            <a:spLocks noGrp="1"/>
          </p:cNvSpPr>
          <p:nvPr>
            <p:ph type="dt" sz="half" idx="10"/>
          </p:nvPr>
        </p:nvSpPr>
        <p:spPr/>
        <p:txBody>
          <a:bodyPr rtlCol="0"/>
          <a:lstStyle>
            <a:lvl1pPr>
              <a:defRPr sz="1100"/>
            </a:lvl1pPr>
          </a:lstStyle>
          <a:p>
            <a:pPr rtl="0"/>
            <a:r>
              <a:rPr lang="en-US"/>
              <a:t>2/8/2016</a:t>
            </a:r>
            <a:endParaRPr lang="en-US" dirty="0"/>
          </a:p>
        </p:txBody>
      </p:sp>
      <p:sp>
        <p:nvSpPr>
          <p:cNvPr id="6" name="Footer Placeholder 5"/>
          <p:cNvSpPr>
            <a:spLocks noGrp="1"/>
          </p:cNvSpPr>
          <p:nvPr>
            <p:ph type="ftr" sz="quarter" idx="11"/>
          </p:nvPr>
        </p:nvSpPr>
        <p:spPr/>
        <p:txBody>
          <a:bodyPr rtlCol="0"/>
          <a:lstStyle>
            <a:lvl1pPr>
              <a:defRPr sz="1100"/>
            </a:lvl1pPr>
          </a:lstStyle>
          <a:p>
            <a:pPr rtl="0"/>
            <a:endParaRPr lang="en-US"/>
          </a:p>
        </p:txBody>
      </p:sp>
      <p:sp>
        <p:nvSpPr>
          <p:cNvPr id="7" name="Slide Number Placeholder 6"/>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310746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rtlCol="0"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rtlCol="0"/>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5" name="Text Placeholder 4"/>
          <p:cNvSpPr>
            <a:spLocks noGrp="1"/>
          </p:cNvSpPr>
          <p:nvPr>
            <p:ph type="body" sz="quarter" idx="3"/>
          </p:nvPr>
        </p:nvSpPr>
        <p:spPr>
          <a:xfrm>
            <a:off x="6191754" y="1676399"/>
            <a:ext cx="4703259" cy="762001"/>
          </a:xfrm>
        </p:spPr>
        <p:txBody>
          <a:bodyPr rtlCol="0"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rtlCol="0"/>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7" name="Date Placeholder 6"/>
          <p:cNvSpPr>
            <a:spLocks noGrp="1"/>
          </p:cNvSpPr>
          <p:nvPr>
            <p:ph type="dt" sz="half" idx="10"/>
          </p:nvPr>
        </p:nvSpPr>
        <p:spPr/>
        <p:txBody>
          <a:bodyPr rtlCol="0"/>
          <a:lstStyle>
            <a:lvl1pPr>
              <a:defRPr sz="1100"/>
            </a:lvl1pPr>
          </a:lstStyle>
          <a:p>
            <a:pPr rtl="0"/>
            <a:r>
              <a:rPr lang="en-US"/>
              <a:t>2/8/2016</a:t>
            </a:r>
            <a:endParaRPr lang="en-US" dirty="0"/>
          </a:p>
        </p:txBody>
      </p:sp>
      <p:sp>
        <p:nvSpPr>
          <p:cNvPr id="8" name="Footer Placeholder 7"/>
          <p:cNvSpPr>
            <a:spLocks noGrp="1"/>
          </p:cNvSpPr>
          <p:nvPr>
            <p:ph type="ftr" sz="quarter" idx="11"/>
          </p:nvPr>
        </p:nvSpPr>
        <p:spPr/>
        <p:txBody>
          <a:bodyPr rtlCol="0"/>
          <a:lstStyle>
            <a:lvl1pPr>
              <a:defRPr sz="1100"/>
            </a:lvl1pPr>
          </a:lstStyle>
          <a:p>
            <a:pPr rtl="0"/>
            <a:endParaRPr lang="en-US"/>
          </a:p>
        </p:txBody>
      </p:sp>
      <p:sp>
        <p:nvSpPr>
          <p:cNvPr id="9" name="Slide Number Placeholder 8"/>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168855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a:p>
        </p:txBody>
      </p:sp>
      <p:sp>
        <p:nvSpPr>
          <p:cNvPr id="3" name="Date Placeholder 2"/>
          <p:cNvSpPr>
            <a:spLocks noGrp="1"/>
          </p:cNvSpPr>
          <p:nvPr>
            <p:ph type="dt" sz="half" idx="10"/>
          </p:nvPr>
        </p:nvSpPr>
        <p:spPr/>
        <p:txBody>
          <a:bodyPr rtlCol="0"/>
          <a:lstStyle>
            <a:lvl1pPr>
              <a:defRPr sz="1100"/>
            </a:lvl1pPr>
          </a:lstStyle>
          <a:p>
            <a:pPr rtl="0"/>
            <a:r>
              <a:rPr lang="en-US"/>
              <a:t>2/8/2016</a:t>
            </a:r>
            <a:endParaRPr lang="en-US" dirty="0"/>
          </a:p>
        </p:txBody>
      </p:sp>
      <p:sp>
        <p:nvSpPr>
          <p:cNvPr id="4" name="Footer Placeholder 3"/>
          <p:cNvSpPr>
            <a:spLocks noGrp="1"/>
          </p:cNvSpPr>
          <p:nvPr>
            <p:ph type="ftr" sz="quarter" idx="11"/>
          </p:nvPr>
        </p:nvSpPr>
        <p:spPr/>
        <p:txBody>
          <a:bodyPr rtlCol="0"/>
          <a:lstStyle>
            <a:lvl1pPr>
              <a:defRPr sz="1100"/>
            </a:lvl1pPr>
          </a:lstStyle>
          <a:p>
            <a:pPr rtl="0"/>
            <a:endParaRPr lang="en-US"/>
          </a:p>
        </p:txBody>
      </p:sp>
      <p:sp>
        <p:nvSpPr>
          <p:cNvPr id="5" name="Slide Number Placeholder 4"/>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326159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z="1100"/>
            </a:lvl1pPr>
          </a:lstStyle>
          <a:p>
            <a:pPr rtl="0"/>
            <a:r>
              <a:rPr lang="en-US"/>
              <a:t>2/8/2016</a:t>
            </a:r>
            <a:endParaRPr lang="en-US" dirty="0"/>
          </a:p>
        </p:txBody>
      </p:sp>
      <p:sp>
        <p:nvSpPr>
          <p:cNvPr id="3" name="Footer Placeholder 2"/>
          <p:cNvSpPr>
            <a:spLocks noGrp="1"/>
          </p:cNvSpPr>
          <p:nvPr>
            <p:ph type="ftr" sz="quarter" idx="11"/>
          </p:nvPr>
        </p:nvSpPr>
        <p:spPr/>
        <p:txBody>
          <a:bodyPr rtlCol="0"/>
          <a:lstStyle>
            <a:lvl1pPr>
              <a:defRPr sz="1100"/>
            </a:lvl1pPr>
          </a:lstStyle>
          <a:p>
            <a:pPr rtl="0"/>
            <a:endParaRPr lang="en-US"/>
          </a:p>
        </p:txBody>
      </p:sp>
      <p:sp>
        <p:nvSpPr>
          <p:cNvPr id="4" name="Slide Number Placeholder 3"/>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74339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rtlCol="0" anchor="b">
            <a:normAutofit/>
          </a:bodyPr>
          <a:lstStyle>
            <a:lvl1pPr algn="l">
              <a:defRPr sz="3200" b="0"/>
            </a:lvl1pPr>
          </a:lstStyle>
          <a:p>
            <a:pPr rtl="0"/>
            <a:r>
              <a:rPr lang="en-US"/>
              <a:t>Click to edit Master title style</a:t>
            </a:r>
            <a:endParaRPr dirty="0"/>
          </a:p>
        </p:txBody>
      </p:sp>
      <p:sp>
        <p:nvSpPr>
          <p:cNvPr id="3" name="Content Placeholder 2"/>
          <p:cNvSpPr>
            <a:spLocks noGrp="1"/>
          </p:cNvSpPr>
          <p:nvPr>
            <p:ph idx="1"/>
          </p:nvPr>
        </p:nvSpPr>
        <p:spPr>
          <a:xfrm>
            <a:off x="1293813" y="685800"/>
            <a:ext cx="61722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Text Placeholder 3"/>
          <p:cNvSpPr>
            <a:spLocks noGrp="1"/>
          </p:cNvSpPr>
          <p:nvPr>
            <p:ph type="body" sz="half" idx="2"/>
          </p:nvPr>
        </p:nvSpPr>
        <p:spPr>
          <a:xfrm>
            <a:off x="7770811" y="4191000"/>
            <a:ext cx="3810000" cy="15240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5" name="Date Placeholder 4"/>
          <p:cNvSpPr>
            <a:spLocks noGrp="1"/>
          </p:cNvSpPr>
          <p:nvPr>
            <p:ph type="dt" sz="half" idx="10"/>
          </p:nvPr>
        </p:nvSpPr>
        <p:spPr/>
        <p:txBody>
          <a:bodyPr rtlCol="0"/>
          <a:lstStyle>
            <a:lvl1pPr>
              <a:defRPr sz="1100"/>
            </a:lvl1pPr>
          </a:lstStyle>
          <a:p>
            <a:pPr rtl="0"/>
            <a:r>
              <a:rPr lang="en-US"/>
              <a:t>2/8/2016</a:t>
            </a:r>
          </a:p>
        </p:txBody>
      </p:sp>
      <p:sp>
        <p:nvSpPr>
          <p:cNvPr id="6" name="Footer Placeholder 5"/>
          <p:cNvSpPr>
            <a:spLocks noGrp="1"/>
          </p:cNvSpPr>
          <p:nvPr>
            <p:ph type="ftr" sz="quarter" idx="11"/>
          </p:nvPr>
        </p:nvSpPr>
        <p:spPr/>
        <p:txBody>
          <a:bodyPr rtlCol="0"/>
          <a:lstStyle>
            <a:lvl1pPr>
              <a:defRPr sz="1100"/>
            </a:lvl1pPr>
          </a:lstStyle>
          <a:p>
            <a:pPr rtl="0"/>
            <a:endParaRPr lang="en-US"/>
          </a:p>
        </p:txBody>
      </p:sp>
      <p:sp>
        <p:nvSpPr>
          <p:cNvPr id="7" name="Slide Number Placeholder 6"/>
          <p:cNvSpPr>
            <a:spLocks noGrp="1"/>
          </p:cNvSpPr>
          <p:nvPr>
            <p:ph type="sldNum" sz="quarter" idx="12"/>
          </p:nvPr>
        </p:nvSpPr>
        <p:spPr/>
        <p:txBody>
          <a:bodyPr rtlCol="0"/>
          <a:lstStyle>
            <a:lvl1pPr>
              <a:defRPr sz="1100"/>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8288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rtlCol="0" anchor="b">
            <a:noAutofit/>
          </a:bodyPr>
          <a:lstStyle>
            <a:lvl1pPr algn="l">
              <a:defRPr sz="3200" b="0"/>
            </a:lvl1pPr>
          </a:lstStyle>
          <a:p>
            <a:pPr rtl="0"/>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a:p>
        </p:txBody>
      </p:sp>
      <p:sp>
        <p:nvSpPr>
          <p:cNvPr id="4" name="Text Placeholder 3"/>
          <p:cNvSpPr>
            <a:spLocks noGrp="1"/>
          </p:cNvSpPr>
          <p:nvPr>
            <p:ph type="body" sz="half" idx="2"/>
          </p:nvPr>
        </p:nvSpPr>
        <p:spPr>
          <a:xfrm>
            <a:off x="7770812" y="4191000"/>
            <a:ext cx="3810000" cy="1524000"/>
          </a:xfrm>
        </p:spPr>
        <p:txBody>
          <a:bodyPr rtlCol="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383949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836614" y="0"/>
            <a:ext cx="11352212" cy="6858000"/>
          </a:xfrm>
          <a:prstGeom prst="rect">
            <a:avLst/>
          </a:prstGeom>
          <a:gradFill>
            <a:gsLst>
              <a:gs pos="0">
                <a:schemeClr val="bg1">
                  <a:alpha val="60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pPr rtl="0"/>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en-US"/>
              <a:t>2/8/2016</a:t>
            </a:r>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lumMod val="90000"/>
                    <a:lumOff val="10000"/>
                  </a:schemeClr>
                </a:solidFill>
              </a:defRPr>
            </a:lvl1pPr>
          </a:lstStyle>
          <a:p>
            <a:pPr rtl="0"/>
            <a:endParaRPr lang="en-US"/>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81FEFA0A-2F20-4B60-98C6-5FFDA469AA1C}" type="slidenum">
              <a:rPr lang="en-US" smtClean="0"/>
              <a:pPr/>
              <a:t>‹#›</a:t>
            </a:fld>
            <a:endParaRPr lang="en-US"/>
          </a:p>
        </p:txBody>
      </p:sp>
    </p:spTree>
    <p:extLst>
      <p:ext uri="{BB962C8B-B14F-4D97-AF65-F5344CB8AC3E}">
        <p14:creationId xmlns:p14="http://schemas.microsoft.com/office/powerpoint/2010/main" val="352872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6140" y="1828800"/>
            <a:ext cx="11665296" cy="3200400"/>
          </a:xfrm>
        </p:spPr>
        <p:txBody>
          <a:bodyPr rtlCol="0">
            <a:normAutofit/>
          </a:bodyPr>
          <a:lstStyle/>
          <a:p>
            <a:pPr rtl="0"/>
            <a:r>
              <a:rPr lang="en-US" b="1" dirty="0"/>
              <a:t>Data-Driven Marketing: Uncovering Insights for Campaign Success</a:t>
            </a:r>
            <a:endParaRPr lang="en-gb" b="1" dirty="0"/>
          </a:p>
        </p:txBody>
      </p:sp>
    </p:spTree>
    <p:extLst>
      <p:ext uri="{BB962C8B-B14F-4D97-AF65-F5344CB8AC3E}">
        <p14:creationId xmlns:p14="http://schemas.microsoft.com/office/powerpoint/2010/main" val="319817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CE53B-2F60-1E97-D250-89C99C10EB3D}"/>
              </a:ext>
            </a:extLst>
          </p:cNvPr>
          <p:cNvSpPr txBox="1"/>
          <p:nvPr/>
        </p:nvSpPr>
        <p:spPr>
          <a:xfrm>
            <a:off x="11201400" y="5962134"/>
            <a:ext cx="660400" cy="646331"/>
          </a:xfrm>
          <a:prstGeom prst="rect">
            <a:avLst/>
          </a:prstGeom>
          <a:noFill/>
        </p:spPr>
        <p:txBody>
          <a:bodyPr wrap="square">
            <a:spAutoFit/>
          </a:bodyPr>
          <a:lstStyle/>
          <a:p>
            <a:fld id="{B5CEABB6-07DC-46E8-9B57-56EC44A396E5}" type="slidenum">
              <a:rPr lang="en-GB" sz="3600" smtClean="0"/>
              <a:pPr/>
              <a:t>2</a:t>
            </a:fld>
            <a:endParaRPr lang="en-GB" dirty="0"/>
          </a:p>
        </p:txBody>
      </p:sp>
      <p:sp>
        <p:nvSpPr>
          <p:cNvPr id="3" name="TextBox 2">
            <a:extLst>
              <a:ext uri="{FF2B5EF4-FFF2-40B4-BE49-F238E27FC236}">
                <a16:creationId xmlns:a16="http://schemas.microsoft.com/office/drawing/2014/main" id="{7F283851-4AE9-EA37-6F6B-DADB35244A46}"/>
              </a:ext>
            </a:extLst>
          </p:cNvPr>
          <p:cNvSpPr txBox="1"/>
          <p:nvPr/>
        </p:nvSpPr>
        <p:spPr>
          <a:xfrm>
            <a:off x="927100" y="551934"/>
            <a:ext cx="6096000" cy="830997"/>
          </a:xfrm>
          <a:prstGeom prst="rect">
            <a:avLst/>
          </a:prstGeom>
          <a:noFill/>
        </p:spPr>
        <p:txBody>
          <a:bodyPr wrap="square">
            <a:spAutoFit/>
          </a:bodyPr>
          <a:lstStyle/>
          <a:p>
            <a:r>
              <a:rPr lang="en-US" sz="4800" b="1" dirty="0">
                <a:solidFill>
                  <a:schemeClr val="tx2"/>
                </a:solidFill>
                <a:latin typeface="Arial Black" panose="020B0A04020102020204" pitchFamily="34" charset="0"/>
              </a:rPr>
              <a:t>Introduction</a:t>
            </a:r>
            <a:endParaRPr lang="en-GB" sz="4800" b="1" dirty="0">
              <a:solidFill>
                <a:schemeClr val="tx2"/>
              </a:solidFill>
              <a:latin typeface="Arial Black" panose="020B0A04020102020204" pitchFamily="34" charset="0"/>
            </a:endParaRPr>
          </a:p>
        </p:txBody>
      </p:sp>
      <p:cxnSp>
        <p:nvCxnSpPr>
          <p:cNvPr id="6" name="Straight Connector 5">
            <a:extLst>
              <a:ext uri="{FF2B5EF4-FFF2-40B4-BE49-F238E27FC236}">
                <a16:creationId xmlns:a16="http://schemas.microsoft.com/office/drawing/2014/main" id="{A38F2E99-82BF-34C0-6250-C6646C5AD48D}"/>
              </a:ext>
            </a:extLst>
          </p:cNvPr>
          <p:cNvCxnSpPr>
            <a:cxnSpLocks/>
          </p:cNvCxnSpPr>
          <p:nvPr/>
        </p:nvCxnSpPr>
        <p:spPr>
          <a:xfrm>
            <a:off x="838200" y="1294031"/>
            <a:ext cx="11023600" cy="0"/>
          </a:xfrm>
          <a:prstGeom prst="line">
            <a:avLst/>
          </a:prstGeom>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242E0A7C-D795-FC6C-BFA9-C7DDDAF36752}"/>
              </a:ext>
            </a:extLst>
          </p:cNvPr>
          <p:cNvSpPr txBox="1"/>
          <p:nvPr/>
        </p:nvSpPr>
        <p:spPr>
          <a:xfrm>
            <a:off x="876300" y="1502351"/>
            <a:ext cx="10604500"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solidFill>
                <a:latin typeface="Georgia" panose="02040502050405020303" pitchFamily="18" charset="0"/>
              </a:rPr>
              <a:t>Both diagnostic and descriptive analysis were perform on the marketing campaign analysis dataset to get detail inspections of Conversion Rate alongside Click Through Rate (CTR) and Cost Per Clicks (CPC) along with Return of Investment (ROI) and Engagement Score measurements. </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The primary aim of this analysis is to diagnose the underlying factors driving campaign success and to identify areas where optimization can yield improved outcomes. </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To achieve this, we will explore trends over time using time-series analysis, evaluate the customer journey through funnel visualization, and compare performance across different channels and geographic regions. </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By uncovering these insights, our objective is to equip decision-makers with actionable strategies to enhance targeting, optimize resource allocation, and ultimately maximize ROI. </a:t>
            </a:r>
            <a:endParaRPr lang="en-GB" sz="2000" dirty="0">
              <a:solidFill>
                <a:schemeClr val="tx2"/>
              </a:solidFill>
              <a:latin typeface="Georgia" panose="02040502050405020303" pitchFamily="18" charset="0"/>
            </a:endParaRPr>
          </a:p>
        </p:txBody>
      </p:sp>
    </p:spTree>
    <p:extLst>
      <p:ext uri="{BB962C8B-B14F-4D97-AF65-F5344CB8AC3E}">
        <p14:creationId xmlns:p14="http://schemas.microsoft.com/office/powerpoint/2010/main" val="12708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0F167-3E3C-6B33-967C-AF2F3A6D0939}"/>
              </a:ext>
            </a:extLst>
          </p:cNvPr>
          <p:cNvSpPr txBox="1"/>
          <p:nvPr/>
        </p:nvSpPr>
        <p:spPr>
          <a:xfrm>
            <a:off x="838200" y="290413"/>
            <a:ext cx="7632700" cy="830997"/>
          </a:xfrm>
          <a:prstGeom prst="rect">
            <a:avLst/>
          </a:prstGeom>
          <a:noFill/>
        </p:spPr>
        <p:txBody>
          <a:bodyPr wrap="square">
            <a:spAutoFit/>
          </a:bodyPr>
          <a:lstStyle/>
          <a:p>
            <a:r>
              <a:rPr lang="en-GB" sz="4800" b="1" dirty="0">
                <a:solidFill>
                  <a:schemeClr val="tx2"/>
                </a:solidFill>
                <a:effectLst/>
                <a:latin typeface="Arial Black" panose="020B0A04020102020204" pitchFamily="34" charset="0"/>
              </a:rPr>
              <a:t>Findings &amp; Insights</a:t>
            </a:r>
            <a:endParaRPr lang="en-GB" sz="4800" b="1" dirty="0">
              <a:solidFill>
                <a:schemeClr val="tx2"/>
              </a:solidFill>
              <a:latin typeface="Arial Black" panose="020B0A04020102020204" pitchFamily="34" charset="0"/>
            </a:endParaRPr>
          </a:p>
        </p:txBody>
      </p:sp>
      <p:cxnSp>
        <p:nvCxnSpPr>
          <p:cNvPr id="3" name="Straight Connector 2">
            <a:extLst>
              <a:ext uri="{FF2B5EF4-FFF2-40B4-BE49-F238E27FC236}">
                <a16:creationId xmlns:a16="http://schemas.microsoft.com/office/drawing/2014/main" id="{441FCE56-9D9D-C745-77DB-80E5B95123F2}"/>
              </a:ext>
            </a:extLst>
          </p:cNvPr>
          <p:cNvCxnSpPr>
            <a:cxnSpLocks/>
          </p:cNvCxnSpPr>
          <p:nvPr/>
        </p:nvCxnSpPr>
        <p:spPr>
          <a:xfrm>
            <a:off x="838200" y="1196752"/>
            <a:ext cx="11023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D27BDA2E-B3CB-3596-0126-9F97DD234352}"/>
              </a:ext>
            </a:extLst>
          </p:cNvPr>
          <p:cNvPicPr>
            <a:picLocks noChangeAspect="1"/>
          </p:cNvPicPr>
          <p:nvPr/>
        </p:nvPicPr>
        <p:blipFill>
          <a:blip r:embed="rId2"/>
          <a:stretch>
            <a:fillRect/>
          </a:stretch>
        </p:blipFill>
        <p:spPr>
          <a:xfrm>
            <a:off x="5987602" y="1272094"/>
            <a:ext cx="5834636" cy="30768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65F4CC9B-E763-E485-3B6B-F288D8D6E739}"/>
              </a:ext>
            </a:extLst>
          </p:cNvPr>
          <p:cNvPicPr>
            <a:picLocks noChangeAspect="1"/>
          </p:cNvPicPr>
          <p:nvPr/>
        </p:nvPicPr>
        <p:blipFill>
          <a:blip r:embed="rId3"/>
          <a:stretch>
            <a:fillRect/>
          </a:stretch>
        </p:blipFill>
        <p:spPr>
          <a:xfrm>
            <a:off x="117747" y="3140967"/>
            <a:ext cx="5976665" cy="32336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BC444749-2916-4D10-B054-578E0FD78549}"/>
              </a:ext>
            </a:extLst>
          </p:cNvPr>
          <p:cNvSpPr txBox="1"/>
          <p:nvPr/>
        </p:nvSpPr>
        <p:spPr>
          <a:xfrm>
            <a:off x="11201400" y="5962134"/>
            <a:ext cx="660400" cy="646331"/>
          </a:xfrm>
          <a:prstGeom prst="rect">
            <a:avLst/>
          </a:prstGeom>
          <a:noFill/>
        </p:spPr>
        <p:txBody>
          <a:bodyPr wrap="square">
            <a:spAutoFit/>
          </a:bodyPr>
          <a:lstStyle/>
          <a:p>
            <a:fld id="{B5CEABB6-07DC-46E8-9B57-56EC44A396E5}" type="slidenum">
              <a:rPr lang="en-GB" sz="3600" smtClean="0"/>
              <a:pPr/>
              <a:t>3</a:t>
            </a:fld>
            <a:endParaRPr lang="en-GB" dirty="0"/>
          </a:p>
        </p:txBody>
      </p:sp>
      <p:sp>
        <p:nvSpPr>
          <p:cNvPr id="10" name="TextBox 9">
            <a:extLst>
              <a:ext uri="{FF2B5EF4-FFF2-40B4-BE49-F238E27FC236}">
                <a16:creationId xmlns:a16="http://schemas.microsoft.com/office/drawing/2014/main" id="{3873561A-099B-480D-F6E4-EAC5A53E9535}"/>
              </a:ext>
            </a:extLst>
          </p:cNvPr>
          <p:cNvSpPr txBox="1"/>
          <p:nvPr/>
        </p:nvSpPr>
        <p:spPr>
          <a:xfrm>
            <a:off x="6424855" y="4662576"/>
            <a:ext cx="5066940" cy="1015663"/>
          </a:xfrm>
          <a:prstGeom prst="rect">
            <a:avLst/>
          </a:prstGeom>
          <a:noFill/>
        </p:spPr>
        <p:txBody>
          <a:bodyPr wrap="square">
            <a:spAutoFit/>
          </a:bodyPr>
          <a:lstStyle/>
          <a:p>
            <a:r>
              <a:rPr lang="en-GB" sz="2000" dirty="0">
                <a:solidFill>
                  <a:schemeClr val="tx2"/>
                </a:solidFill>
                <a:latin typeface="Georgia" panose="02040502050405020303" pitchFamily="18" charset="0"/>
              </a:rPr>
              <a:t>The initial user interaction (clicks) and associated costs, no single channel significantly outperforms the others.</a:t>
            </a:r>
          </a:p>
        </p:txBody>
      </p:sp>
    </p:spTree>
    <p:extLst>
      <p:ext uri="{BB962C8B-B14F-4D97-AF65-F5344CB8AC3E}">
        <p14:creationId xmlns:p14="http://schemas.microsoft.com/office/powerpoint/2010/main" val="185997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DFC7F-5471-7EA6-997F-1E506F13EF20}"/>
              </a:ext>
            </a:extLst>
          </p:cNvPr>
          <p:cNvSpPr txBox="1"/>
          <p:nvPr/>
        </p:nvSpPr>
        <p:spPr>
          <a:xfrm>
            <a:off x="621804" y="44624"/>
            <a:ext cx="7632700" cy="830997"/>
          </a:xfrm>
          <a:prstGeom prst="rect">
            <a:avLst/>
          </a:prstGeom>
          <a:noFill/>
        </p:spPr>
        <p:txBody>
          <a:bodyPr wrap="square">
            <a:spAutoFit/>
          </a:bodyPr>
          <a:lstStyle/>
          <a:p>
            <a:r>
              <a:rPr lang="en-GB" sz="4800" b="1" dirty="0">
                <a:solidFill>
                  <a:schemeClr val="tx2"/>
                </a:solidFill>
                <a:effectLst/>
                <a:latin typeface="Arial Black" panose="020B0A04020102020204" pitchFamily="34" charset="0"/>
              </a:rPr>
              <a:t>Findings &amp; Insights</a:t>
            </a:r>
            <a:endParaRPr lang="en-GB" sz="4800" b="1" dirty="0">
              <a:solidFill>
                <a:schemeClr val="tx2"/>
              </a:solidFill>
              <a:latin typeface="Arial Black" panose="020B0A04020102020204" pitchFamily="34" charset="0"/>
            </a:endParaRPr>
          </a:p>
        </p:txBody>
      </p:sp>
      <p:cxnSp>
        <p:nvCxnSpPr>
          <p:cNvPr id="3" name="Straight Connector 2">
            <a:extLst>
              <a:ext uri="{FF2B5EF4-FFF2-40B4-BE49-F238E27FC236}">
                <a16:creationId xmlns:a16="http://schemas.microsoft.com/office/drawing/2014/main" id="{44CB8B4D-4F5D-85D5-EF95-83CA8564FFFD}"/>
              </a:ext>
            </a:extLst>
          </p:cNvPr>
          <p:cNvCxnSpPr>
            <a:cxnSpLocks/>
          </p:cNvCxnSpPr>
          <p:nvPr/>
        </p:nvCxnSpPr>
        <p:spPr>
          <a:xfrm>
            <a:off x="621804" y="836712"/>
            <a:ext cx="11023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descr="A graph showing the growth of a stock market&#10;&#10;Description automatically generated">
            <a:extLst>
              <a:ext uri="{FF2B5EF4-FFF2-40B4-BE49-F238E27FC236}">
                <a16:creationId xmlns:a16="http://schemas.microsoft.com/office/drawing/2014/main" id="{A6C3FF6A-4889-7DBC-B106-25F5EB04F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0" y="3271583"/>
            <a:ext cx="7866150" cy="3541793"/>
          </a:xfrm>
          <a:prstGeom prst="rect">
            <a:avLst/>
          </a:prstGeom>
        </p:spPr>
      </p:pic>
      <p:pic>
        <p:nvPicPr>
          <p:cNvPr id="7" name="Picture 6" descr="A graph showing a line&#10;&#10;Description automatically generated">
            <a:extLst>
              <a:ext uri="{FF2B5EF4-FFF2-40B4-BE49-F238E27FC236}">
                <a16:creationId xmlns:a16="http://schemas.microsoft.com/office/drawing/2014/main" id="{98E81411-46A8-D493-0F7C-4793907CE6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292" y="836712"/>
            <a:ext cx="7174532" cy="3133120"/>
          </a:xfrm>
          <a:prstGeom prst="rect">
            <a:avLst/>
          </a:prstGeom>
        </p:spPr>
      </p:pic>
      <p:sp>
        <p:nvSpPr>
          <p:cNvPr id="12" name="TextBox 11">
            <a:extLst>
              <a:ext uri="{FF2B5EF4-FFF2-40B4-BE49-F238E27FC236}">
                <a16:creationId xmlns:a16="http://schemas.microsoft.com/office/drawing/2014/main" id="{2FD9F6C8-B93F-83BD-F122-D31ED53FDECA}"/>
              </a:ext>
            </a:extLst>
          </p:cNvPr>
          <p:cNvSpPr txBox="1"/>
          <p:nvPr/>
        </p:nvSpPr>
        <p:spPr>
          <a:xfrm>
            <a:off x="11201400" y="5962134"/>
            <a:ext cx="660400" cy="646331"/>
          </a:xfrm>
          <a:prstGeom prst="rect">
            <a:avLst/>
          </a:prstGeom>
          <a:noFill/>
        </p:spPr>
        <p:txBody>
          <a:bodyPr wrap="square">
            <a:spAutoFit/>
          </a:bodyPr>
          <a:lstStyle/>
          <a:p>
            <a:fld id="{B5CEABB6-07DC-46E8-9B57-56EC44A396E5}" type="slidenum">
              <a:rPr lang="en-GB" sz="3600" smtClean="0"/>
              <a:pPr/>
              <a:t>4</a:t>
            </a:fld>
            <a:endParaRPr lang="en-GB" dirty="0"/>
          </a:p>
        </p:txBody>
      </p:sp>
    </p:spTree>
    <p:extLst>
      <p:ext uri="{BB962C8B-B14F-4D97-AF65-F5344CB8AC3E}">
        <p14:creationId xmlns:p14="http://schemas.microsoft.com/office/powerpoint/2010/main" val="24752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905844-223B-8F86-C6E0-3A825B516FCC}"/>
              </a:ext>
            </a:extLst>
          </p:cNvPr>
          <p:cNvSpPr txBox="1"/>
          <p:nvPr/>
        </p:nvSpPr>
        <p:spPr>
          <a:xfrm>
            <a:off x="189756" y="116632"/>
            <a:ext cx="7632700" cy="830997"/>
          </a:xfrm>
          <a:prstGeom prst="rect">
            <a:avLst/>
          </a:prstGeom>
          <a:noFill/>
        </p:spPr>
        <p:txBody>
          <a:bodyPr wrap="square">
            <a:spAutoFit/>
          </a:bodyPr>
          <a:lstStyle/>
          <a:p>
            <a:r>
              <a:rPr lang="en-GB" sz="4800" b="1" dirty="0">
                <a:solidFill>
                  <a:schemeClr val="tx2"/>
                </a:solidFill>
                <a:effectLst/>
                <a:latin typeface="Arial Black" panose="020B0A04020102020204" pitchFamily="34" charset="0"/>
              </a:rPr>
              <a:t>Findings &amp; Insights</a:t>
            </a:r>
            <a:endParaRPr lang="en-GB" sz="4800" b="1" dirty="0">
              <a:solidFill>
                <a:schemeClr val="tx2"/>
              </a:solidFill>
              <a:latin typeface="Arial Black" panose="020B0A04020102020204" pitchFamily="34" charset="0"/>
            </a:endParaRPr>
          </a:p>
        </p:txBody>
      </p:sp>
      <p:cxnSp>
        <p:nvCxnSpPr>
          <p:cNvPr id="3" name="Straight Connector 2">
            <a:extLst>
              <a:ext uri="{FF2B5EF4-FFF2-40B4-BE49-F238E27FC236}">
                <a16:creationId xmlns:a16="http://schemas.microsoft.com/office/drawing/2014/main" id="{78B57881-5B1C-DCDE-AD3E-3DD315178DAD}"/>
              </a:ext>
            </a:extLst>
          </p:cNvPr>
          <p:cNvCxnSpPr>
            <a:cxnSpLocks/>
          </p:cNvCxnSpPr>
          <p:nvPr/>
        </p:nvCxnSpPr>
        <p:spPr>
          <a:xfrm>
            <a:off x="333772" y="908720"/>
            <a:ext cx="11023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descr="A graph with dots and numbers&#10;&#10;Description automatically generated">
            <a:extLst>
              <a:ext uri="{FF2B5EF4-FFF2-40B4-BE49-F238E27FC236}">
                <a16:creationId xmlns:a16="http://schemas.microsoft.com/office/drawing/2014/main" id="{5D463E6F-23F7-0BD4-BD25-3DCE756D4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7" y="3717032"/>
            <a:ext cx="6975943" cy="3140969"/>
          </a:xfrm>
          <a:prstGeom prst="rect">
            <a:avLst/>
          </a:prstGeom>
        </p:spPr>
      </p:pic>
      <p:pic>
        <p:nvPicPr>
          <p:cNvPr id="7" name="Picture 6" descr="A graph showing the growth of the stock market&#10;&#10;Description automatically generated">
            <a:extLst>
              <a:ext uri="{FF2B5EF4-FFF2-40B4-BE49-F238E27FC236}">
                <a16:creationId xmlns:a16="http://schemas.microsoft.com/office/drawing/2014/main" id="{2ABA2A04-C982-AB50-BC03-1084AA228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244" y="992673"/>
            <a:ext cx="7425282" cy="3343288"/>
          </a:xfrm>
          <a:prstGeom prst="rect">
            <a:avLst/>
          </a:prstGeom>
        </p:spPr>
      </p:pic>
      <p:sp>
        <p:nvSpPr>
          <p:cNvPr id="10" name="TextBox 9">
            <a:extLst>
              <a:ext uri="{FF2B5EF4-FFF2-40B4-BE49-F238E27FC236}">
                <a16:creationId xmlns:a16="http://schemas.microsoft.com/office/drawing/2014/main" id="{D52EB957-2E6B-C8A5-9AEF-27827CCE575C}"/>
              </a:ext>
            </a:extLst>
          </p:cNvPr>
          <p:cNvSpPr txBox="1"/>
          <p:nvPr/>
        </p:nvSpPr>
        <p:spPr>
          <a:xfrm>
            <a:off x="11201400" y="5962134"/>
            <a:ext cx="660400" cy="646331"/>
          </a:xfrm>
          <a:prstGeom prst="rect">
            <a:avLst/>
          </a:prstGeom>
          <a:noFill/>
        </p:spPr>
        <p:txBody>
          <a:bodyPr wrap="square">
            <a:spAutoFit/>
          </a:bodyPr>
          <a:lstStyle/>
          <a:p>
            <a:fld id="{B5CEABB6-07DC-46E8-9B57-56EC44A396E5}" type="slidenum">
              <a:rPr lang="en-GB" sz="3600" smtClean="0"/>
              <a:pPr/>
              <a:t>5</a:t>
            </a:fld>
            <a:endParaRPr lang="en-GB" dirty="0"/>
          </a:p>
        </p:txBody>
      </p:sp>
    </p:spTree>
    <p:extLst>
      <p:ext uri="{BB962C8B-B14F-4D97-AF65-F5344CB8AC3E}">
        <p14:creationId xmlns:p14="http://schemas.microsoft.com/office/powerpoint/2010/main" val="24944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EAB74-8FCB-922F-7CCD-C4CC9558060D}"/>
              </a:ext>
            </a:extLst>
          </p:cNvPr>
          <p:cNvSpPr txBox="1"/>
          <p:nvPr/>
        </p:nvSpPr>
        <p:spPr>
          <a:xfrm>
            <a:off x="838200" y="290413"/>
            <a:ext cx="7632700" cy="830997"/>
          </a:xfrm>
          <a:prstGeom prst="rect">
            <a:avLst/>
          </a:prstGeom>
          <a:noFill/>
        </p:spPr>
        <p:txBody>
          <a:bodyPr wrap="square">
            <a:spAutoFit/>
          </a:bodyPr>
          <a:lstStyle/>
          <a:p>
            <a:r>
              <a:rPr lang="en-GB" sz="4800" b="1" dirty="0">
                <a:solidFill>
                  <a:schemeClr val="tx2"/>
                </a:solidFill>
                <a:effectLst/>
                <a:latin typeface="Arial Black" panose="020B0A04020102020204" pitchFamily="34" charset="0"/>
              </a:rPr>
              <a:t>Findings &amp; Insights</a:t>
            </a:r>
            <a:endParaRPr lang="en-GB" sz="4800" b="1" dirty="0">
              <a:solidFill>
                <a:schemeClr val="tx2"/>
              </a:solidFill>
              <a:latin typeface="Arial Black" panose="020B0A04020102020204" pitchFamily="34" charset="0"/>
            </a:endParaRPr>
          </a:p>
        </p:txBody>
      </p:sp>
      <p:cxnSp>
        <p:nvCxnSpPr>
          <p:cNvPr id="3" name="Straight Connector 2">
            <a:extLst>
              <a:ext uri="{FF2B5EF4-FFF2-40B4-BE49-F238E27FC236}">
                <a16:creationId xmlns:a16="http://schemas.microsoft.com/office/drawing/2014/main" id="{4749273F-28A4-DD6A-ECC0-181DF7440C7A}"/>
              </a:ext>
            </a:extLst>
          </p:cNvPr>
          <p:cNvCxnSpPr>
            <a:cxnSpLocks/>
          </p:cNvCxnSpPr>
          <p:nvPr/>
        </p:nvCxnSpPr>
        <p:spPr>
          <a:xfrm>
            <a:off x="838200" y="1196752"/>
            <a:ext cx="11023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9" name="Picture 8" descr="A blue and white diagram&#10;&#10;Description automatically generated with medium confidence">
            <a:extLst>
              <a:ext uri="{FF2B5EF4-FFF2-40B4-BE49-F238E27FC236}">
                <a16:creationId xmlns:a16="http://schemas.microsoft.com/office/drawing/2014/main" id="{6D752B25-CF39-0820-1D89-B0973DBC9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1272095"/>
            <a:ext cx="11106150" cy="5000625"/>
          </a:xfrm>
          <a:prstGeom prst="rect">
            <a:avLst/>
          </a:prstGeom>
        </p:spPr>
      </p:pic>
      <p:sp>
        <p:nvSpPr>
          <p:cNvPr id="10" name="TextBox 9">
            <a:extLst>
              <a:ext uri="{FF2B5EF4-FFF2-40B4-BE49-F238E27FC236}">
                <a16:creationId xmlns:a16="http://schemas.microsoft.com/office/drawing/2014/main" id="{6BB8AEC3-37A4-98CE-0C8D-974622E5D253}"/>
              </a:ext>
            </a:extLst>
          </p:cNvPr>
          <p:cNvSpPr txBox="1"/>
          <p:nvPr/>
        </p:nvSpPr>
        <p:spPr>
          <a:xfrm>
            <a:off x="11423004" y="5877272"/>
            <a:ext cx="660400" cy="646331"/>
          </a:xfrm>
          <a:prstGeom prst="rect">
            <a:avLst/>
          </a:prstGeom>
          <a:noFill/>
        </p:spPr>
        <p:txBody>
          <a:bodyPr wrap="square">
            <a:spAutoFit/>
          </a:bodyPr>
          <a:lstStyle/>
          <a:p>
            <a:fld id="{B5CEABB6-07DC-46E8-9B57-56EC44A396E5}" type="slidenum">
              <a:rPr lang="en-GB" sz="3600" smtClean="0"/>
              <a:pPr/>
              <a:t>6</a:t>
            </a:fld>
            <a:endParaRPr lang="en-GB" dirty="0"/>
          </a:p>
        </p:txBody>
      </p:sp>
    </p:spTree>
    <p:extLst>
      <p:ext uri="{BB962C8B-B14F-4D97-AF65-F5344CB8AC3E}">
        <p14:creationId xmlns:p14="http://schemas.microsoft.com/office/powerpoint/2010/main" val="332526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AFF29B-F5BB-D52A-57CC-BD18809D884F}"/>
              </a:ext>
            </a:extLst>
          </p:cNvPr>
          <p:cNvSpPr txBox="1"/>
          <p:nvPr/>
        </p:nvSpPr>
        <p:spPr>
          <a:xfrm>
            <a:off x="333772" y="116632"/>
            <a:ext cx="7632700" cy="830997"/>
          </a:xfrm>
          <a:prstGeom prst="rect">
            <a:avLst/>
          </a:prstGeom>
          <a:noFill/>
        </p:spPr>
        <p:txBody>
          <a:bodyPr wrap="square">
            <a:spAutoFit/>
          </a:bodyPr>
          <a:lstStyle/>
          <a:p>
            <a:r>
              <a:rPr lang="en-GB" sz="4800" b="1" dirty="0">
                <a:solidFill>
                  <a:schemeClr val="tx2"/>
                </a:solidFill>
                <a:effectLst/>
                <a:latin typeface="Arial Black" panose="020B0A04020102020204" pitchFamily="34" charset="0"/>
              </a:rPr>
              <a:t>Code &amp; Methodology</a:t>
            </a:r>
            <a:r>
              <a:rPr lang="en-GB" sz="4800" b="0" dirty="0">
                <a:solidFill>
                  <a:schemeClr val="tx2"/>
                </a:solidFill>
                <a:effectLst/>
                <a:latin typeface="Arial Black" panose="020B0A04020102020204" pitchFamily="34" charset="0"/>
              </a:rPr>
              <a:t> </a:t>
            </a:r>
            <a:endParaRPr lang="en-GB" sz="4800" b="1" dirty="0">
              <a:solidFill>
                <a:schemeClr val="tx2"/>
              </a:solidFill>
              <a:latin typeface="Arial Black" panose="020B0A04020102020204" pitchFamily="34" charset="0"/>
            </a:endParaRPr>
          </a:p>
        </p:txBody>
      </p:sp>
      <p:cxnSp>
        <p:nvCxnSpPr>
          <p:cNvPr id="6" name="Straight Connector 5">
            <a:extLst>
              <a:ext uri="{FF2B5EF4-FFF2-40B4-BE49-F238E27FC236}">
                <a16:creationId xmlns:a16="http://schemas.microsoft.com/office/drawing/2014/main" id="{CE26CA90-742F-B454-33EC-C831DCA631D3}"/>
              </a:ext>
            </a:extLst>
          </p:cNvPr>
          <p:cNvCxnSpPr>
            <a:cxnSpLocks/>
          </p:cNvCxnSpPr>
          <p:nvPr/>
        </p:nvCxnSpPr>
        <p:spPr>
          <a:xfrm>
            <a:off x="333772" y="908720"/>
            <a:ext cx="11023600" cy="0"/>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a:extLst>
              <a:ext uri="{FF2B5EF4-FFF2-40B4-BE49-F238E27FC236}">
                <a16:creationId xmlns:a16="http://schemas.microsoft.com/office/drawing/2014/main" id="{87E2E457-1C7C-A82B-A63E-EE288048ECA7}"/>
              </a:ext>
            </a:extLst>
          </p:cNvPr>
          <p:cNvPicPr>
            <a:picLocks noChangeAspect="1"/>
          </p:cNvPicPr>
          <p:nvPr/>
        </p:nvPicPr>
        <p:blipFill>
          <a:blip r:embed="rId2"/>
          <a:stretch>
            <a:fillRect/>
          </a:stretch>
        </p:blipFill>
        <p:spPr>
          <a:xfrm>
            <a:off x="621804" y="1124744"/>
            <a:ext cx="10081120" cy="530523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52D086A2-2613-A3B2-6883-185E38D9C525}"/>
              </a:ext>
            </a:extLst>
          </p:cNvPr>
          <p:cNvSpPr txBox="1"/>
          <p:nvPr/>
        </p:nvSpPr>
        <p:spPr>
          <a:xfrm>
            <a:off x="11201400" y="5962134"/>
            <a:ext cx="660400" cy="646331"/>
          </a:xfrm>
          <a:prstGeom prst="rect">
            <a:avLst/>
          </a:prstGeom>
          <a:noFill/>
        </p:spPr>
        <p:txBody>
          <a:bodyPr wrap="square">
            <a:spAutoFit/>
          </a:bodyPr>
          <a:lstStyle/>
          <a:p>
            <a:fld id="{B5CEABB6-07DC-46E8-9B57-56EC44A396E5}" type="slidenum">
              <a:rPr lang="en-GB" sz="3600" smtClean="0"/>
              <a:pPr/>
              <a:t>7</a:t>
            </a:fld>
            <a:endParaRPr lang="en-GB" dirty="0"/>
          </a:p>
        </p:txBody>
      </p:sp>
    </p:spTree>
    <p:extLst>
      <p:ext uri="{BB962C8B-B14F-4D97-AF65-F5344CB8AC3E}">
        <p14:creationId xmlns:p14="http://schemas.microsoft.com/office/powerpoint/2010/main" val="237837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BBED97-475A-74AB-9CA3-D1C81CB58F3E}"/>
              </a:ext>
            </a:extLst>
          </p:cNvPr>
          <p:cNvSpPr txBox="1"/>
          <p:nvPr/>
        </p:nvSpPr>
        <p:spPr>
          <a:xfrm>
            <a:off x="11423004" y="6165304"/>
            <a:ext cx="660400" cy="646331"/>
          </a:xfrm>
          <a:prstGeom prst="rect">
            <a:avLst/>
          </a:prstGeom>
          <a:noFill/>
        </p:spPr>
        <p:txBody>
          <a:bodyPr wrap="square">
            <a:spAutoFit/>
          </a:bodyPr>
          <a:lstStyle/>
          <a:p>
            <a:fld id="{B5CEABB6-07DC-46E8-9B57-56EC44A396E5}" type="slidenum">
              <a:rPr lang="en-GB" sz="3600" smtClean="0"/>
              <a:pPr/>
              <a:t>8</a:t>
            </a:fld>
            <a:endParaRPr lang="en-GB" dirty="0"/>
          </a:p>
        </p:txBody>
      </p:sp>
      <p:sp>
        <p:nvSpPr>
          <p:cNvPr id="7" name="TextBox 6">
            <a:extLst>
              <a:ext uri="{FF2B5EF4-FFF2-40B4-BE49-F238E27FC236}">
                <a16:creationId xmlns:a16="http://schemas.microsoft.com/office/drawing/2014/main" id="{DEFE335A-01A4-4808-78AE-95BBA2A214A8}"/>
              </a:ext>
            </a:extLst>
          </p:cNvPr>
          <p:cNvSpPr txBox="1"/>
          <p:nvPr/>
        </p:nvSpPr>
        <p:spPr>
          <a:xfrm>
            <a:off x="272280" y="108773"/>
            <a:ext cx="6974260" cy="830997"/>
          </a:xfrm>
          <a:prstGeom prst="rect">
            <a:avLst/>
          </a:prstGeom>
          <a:noFill/>
        </p:spPr>
        <p:txBody>
          <a:bodyPr wrap="square">
            <a:spAutoFit/>
          </a:bodyPr>
          <a:lstStyle/>
          <a:p>
            <a:r>
              <a:rPr lang="en-US" sz="4800" b="1" dirty="0">
                <a:solidFill>
                  <a:schemeClr val="tx2"/>
                </a:solidFill>
                <a:latin typeface="Arial Black" panose="020B0A04020102020204" pitchFamily="34" charset="0"/>
              </a:rPr>
              <a:t>Recommendations</a:t>
            </a:r>
            <a:endParaRPr lang="en-GB" sz="4800" b="1" dirty="0">
              <a:solidFill>
                <a:schemeClr val="tx2"/>
              </a:solidFill>
              <a:latin typeface="Arial Black" panose="020B0A04020102020204" pitchFamily="34" charset="0"/>
            </a:endParaRPr>
          </a:p>
        </p:txBody>
      </p:sp>
      <p:cxnSp>
        <p:nvCxnSpPr>
          <p:cNvPr id="8" name="Straight Connector 7">
            <a:extLst>
              <a:ext uri="{FF2B5EF4-FFF2-40B4-BE49-F238E27FC236}">
                <a16:creationId xmlns:a16="http://schemas.microsoft.com/office/drawing/2014/main" id="{3953A2EB-6E83-7EDC-AD70-AE429A702F4C}"/>
              </a:ext>
            </a:extLst>
          </p:cNvPr>
          <p:cNvCxnSpPr>
            <a:cxnSpLocks/>
          </p:cNvCxnSpPr>
          <p:nvPr/>
        </p:nvCxnSpPr>
        <p:spPr>
          <a:xfrm>
            <a:off x="183380" y="850870"/>
            <a:ext cx="1102360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F7EBB17D-C375-D59A-F718-78A697210DFE}"/>
              </a:ext>
            </a:extLst>
          </p:cNvPr>
          <p:cNvSpPr txBox="1"/>
          <p:nvPr/>
        </p:nvSpPr>
        <p:spPr>
          <a:xfrm>
            <a:off x="221480" y="1059189"/>
            <a:ext cx="11345540" cy="5016758"/>
          </a:xfrm>
          <a:prstGeom prst="rect">
            <a:avLst/>
          </a:prstGeom>
          <a:noFill/>
        </p:spPr>
        <p:txBody>
          <a:bodyPr wrap="square" rtlCol="0">
            <a:spAutoFit/>
          </a:bodyPr>
          <a:lstStyle/>
          <a:p>
            <a:r>
              <a:rPr lang="en-US" sz="2000" dirty="0">
                <a:solidFill>
                  <a:schemeClr val="tx2"/>
                </a:solidFill>
                <a:latin typeface="Georgia" panose="02040502050405020303" pitchFamily="18" charset="0"/>
              </a:rPr>
              <a:t>Actionable Strategies to Optimize Marketing Campaigns</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Ad Creative &amp; Messaging</a:t>
            </a:r>
            <a:r>
              <a:rPr lang="en-US" sz="2000" dirty="0">
                <a:solidFill>
                  <a:schemeClr val="tx2"/>
                </a:solidFill>
                <a:latin typeface="Georgia" panose="02040502050405020303" pitchFamily="18" charset="0"/>
              </a:rPr>
              <a:t>: A/B test creatives and headlines by channel.</a:t>
            </a:r>
          </a:p>
          <a:p>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Post-Click Optimization</a:t>
            </a:r>
            <a:r>
              <a:rPr lang="en-US" sz="2000" dirty="0">
                <a:solidFill>
                  <a:schemeClr val="tx2"/>
                </a:solidFill>
                <a:latin typeface="Georgia" panose="02040502050405020303" pitchFamily="18" charset="0"/>
              </a:rPr>
              <a:t>: Improve landing pages and clear CTAs to boost conversions.</a:t>
            </a:r>
          </a:p>
          <a:p>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Strategic Timing</a:t>
            </a:r>
            <a:r>
              <a:rPr lang="en-US" sz="2000" dirty="0">
                <a:solidFill>
                  <a:schemeClr val="tx2"/>
                </a:solidFill>
                <a:latin typeface="Georgia" panose="02040502050405020303" pitchFamily="18" charset="0"/>
              </a:rPr>
              <a:t>: Use time-series insights to schedule campaigns during high-performance periods.</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Channel Budgeting</a:t>
            </a:r>
            <a:r>
              <a:rPr lang="en-US" sz="2000" dirty="0">
                <a:solidFill>
                  <a:schemeClr val="tx2"/>
                </a:solidFill>
                <a:latin typeface="Georgia" panose="02040502050405020303" pitchFamily="18" charset="0"/>
              </a:rPr>
              <a:t>: Shift budgets to channels with lower CPC and higher ROI.</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Audience Segmentation</a:t>
            </a:r>
            <a:r>
              <a:rPr lang="en-US" sz="2000" dirty="0">
                <a:solidFill>
                  <a:schemeClr val="tx2"/>
                </a:solidFill>
                <a:latin typeface="Georgia" panose="02040502050405020303" pitchFamily="18" charset="0"/>
              </a:rPr>
              <a:t>: Personalize campaigns for high-performing customer segments.</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Funnel Monitoring</a:t>
            </a:r>
            <a:r>
              <a:rPr lang="en-US" sz="2000" dirty="0">
                <a:solidFill>
                  <a:schemeClr val="tx2"/>
                </a:solidFill>
                <a:latin typeface="Georgia" panose="02040502050405020303" pitchFamily="18" charset="0"/>
              </a:rPr>
              <a:t>: Continuously track funnel metrics to quickly address drop-offs.</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pPr marL="342900" indent="-342900">
              <a:buFont typeface="Wingdings" panose="05000000000000000000" pitchFamily="2" charset="2"/>
              <a:buChar char="Ø"/>
            </a:pPr>
            <a:r>
              <a:rPr lang="en-US" sz="2000" b="1" dirty="0">
                <a:solidFill>
                  <a:schemeClr val="tx2"/>
                </a:solidFill>
                <a:latin typeface="Georgia" panose="02040502050405020303" pitchFamily="18" charset="0"/>
              </a:rPr>
              <a:t>Predictive Analytics</a:t>
            </a:r>
            <a:r>
              <a:rPr lang="en-US" sz="2000" dirty="0">
                <a:solidFill>
                  <a:schemeClr val="tx2"/>
                </a:solidFill>
                <a:latin typeface="Georgia" panose="02040502050405020303" pitchFamily="18" charset="0"/>
              </a:rPr>
              <a:t>: Leverage forecasting models to anticipate performance trends.</a:t>
            </a:r>
            <a:endParaRPr lang="en-GB" sz="2000" dirty="0">
              <a:solidFill>
                <a:schemeClr val="tx2"/>
              </a:solidFill>
              <a:latin typeface="Georgia" panose="02040502050405020303" pitchFamily="18" charset="0"/>
            </a:endParaRPr>
          </a:p>
        </p:txBody>
      </p:sp>
    </p:spTree>
    <p:extLst>
      <p:ext uri="{BB962C8B-B14F-4D97-AF65-F5344CB8AC3E}">
        <p14:creationId xmlns:p14="http://schemas.microsoft.com/office/powerpoint/2010/main" val="373176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BDD846-A400-C0BD-935F-D6FB9763C673}"/>
              </a:ext>
            </a:extLst>
          </p:cNvPr>
          <p:cNvSpPr txBox="1"/>
          <p:nvPr/>
        </p:nvSpPr>
        <p:spPr>
          <a:xfrm>
            <a:off x="11423004" y="6165304"/>
            <a:ext cx="660400" cy="646331"/>
          </a:xfrm>
          <a:prstGeom prst="rect">
            <a:avLst/>
          </a:prstGeom>
          <a:noFill/>
        </p:spPr>
        <p:txBody>
          <a:bodyPr wrap="square">
            <a:spAutoFit/>
          </a:bodyPr>
          <a:lstStyle/>
          <a:p>
            <a:fld id="{B5CEABB6-07DC-46E8-9B57-56EC44A396E5}" type="slidenum">
              <a:rPr lang="en-GB" sz="3600" smtClean="0"/>
              <a:pPr/>
              <a:t>9</a:t>
            </a:fld>
            <a:endParaRPr lang="en-GB" dirty="0"/>
          </a:p>
        </p:txBody>
      </p:sp>
      <p:sp>
        <p:nvSpPr>
          <p:cNvPr id="3" name="TextBox 2">
            <a:extLst>
              <a:ext uri="{FF2B5EF4-FFF2-40B4-BE49-F238E27FC236}">
                <a16:creationId xmlns:a16="http://schemas.microsoft.com/office/drawing/2014/main" id="{E13C8992-D044-1C55-233B-7E3DFD21A86D}"/>
              </a:ext>
            </a:extLst>
          </p:cNvPr>
          <p:cNvSpPr txBox="1"/>
          <p:nvPr/>
        </p:nvSpPr>
        <p:spPr>
          <a:xfrm>
            <a:off x="189756" y="5715"/>
            <a:ext cx="10430644" cy="830997"/>
          </a:xfrm>
          <a:prstGeom prst="rect">
            <a:avLst/>
          </a:prstGeom>
          <a:noFill/>
        </p:spPr>
        <p:txBody>
          <a:bodyPr wrap="square">
            <a:spAutoFit/>
          </a:bodyPr>
          <a:lstStyle/>
          <a:p>
            <a:r>
              <a:rPr lang="en-US" sz="4800" b="1" dirty="0">
                <a:solidFill>
                  <a:schemeClr val="tx2"/>
                </a:solidFill>
                <a:latin typeface="Arial Black" panose="020B0A04020102020204" pitchFamily="34" charset="0"/>
              </a:rPr>
              <a:t>Conclusions and Next Steps</a:t>
            </a:r>
            <a:endParaRPr lang="en-GB" sz="4800" b="1" dirty="0">
              <a:solidFill>
                <a:schemeClr val="tx2"/>
              </a:solidFill>
              <a:latin typeface="Arial Black" panose="020B0A04020102020204" pitchFamily="34" charset="0"/>
            </a:endParaRPr>
          </a:p>
        </p:txBody>
      </p:sp>
      <p:cxnSp>
        <p:nvCxnSpPr>
          <p:cNvPr id="4" name="Straight Connector 3">
            <a:extLst>
              <a:ext uri="{FF2B5EF4-FFF2-40B4-BE49-F238E27FC236}">
                <a16:creationId xmlns:a16="http://schemas.microsoft.com/office/drawing/2014/main" id="{BD903AA8-BDA3-A001-673F-32DDE1F386EE}"/>
              </a:ext>
            </a:extLst>
          </p:cNvPr>
          <p:cNvCxnSpPr>
            <a:cxnSpLocks/>
          </p:cNvCxnSpPr>
          <p:nvPr/>
        </p:nvCxnSpPr>
        <p:spPr>
          <a:xfrm>
            <a:off x="183380" y="764704"/>
            <a:ext cx="11023600"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BA1532A0-9EC6-7E84-8FD5-9A823BE28E6E}"/>
              </a:ext>
            </a:extLst>
          </p:cNvPr>
          <p:cNvSpPr txBox="1"/>
          <p:nvPr/>
        </p:nvSpPr>
        <p:spPr>
          <a:xfrm>
            <a:off x="189756" y="836712"/>
            <a:ext cx="11345540" cy="5632311"/>
          </a:xfrm>
          <a:prstGeom prst="rect">
            <a:avLst/>
          </a:prstGeom>
          <a:noFill/>
        </p:spPr>
        <p:txBody>
          <a:bodyPr wrap="square" rtlCol="0">
            <a:spAutoFit/>
          </a:bodyPr>
          <a:lstStyle/>
          <a:p>
            <a:pPr marL="342900" indent="-342900">
              <a:buFont typeface="Wingdings" panose="05000000000000000000" pitchFamily="2" charset="2"/>
              <a:buChar char="Ø"/>
            </a:pPr>
            <a:r>
              <a:rPr lang="en-US" sz="2000">
                <a:solidFill>
                  <a:schemeClr val="tx2"/>
                </a:solidFill>
                <a:latin typeface="Georgia" panose="02040502050405020303" pitchFamily="18" charset="0"/>
              </a:rPr>
              <a:t>The analysis </a:t>
            </a:r>
            <a:r>
              <a:rPr lang="en-US" sz="2000" dirty="0">
                <a:solidFill>
                  <a:schemeClr val="tx2"/>
                </a:solidFill>
                <a:latin typeface="Georgia" panose="02040502050405020303" pitchFamily="18" charset="0"/>
              </a:rPr>
              <a:t>shows stable conversion rates, CTR, and ROI across channels, with a consistent performance over time.</a:t>
            </a: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Funnel analysis highlights notable drop-offs between clicks and conversions, signaling opportunities for enhancing the post-click experience.</a:t>
            </a: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Actionable strategies include refining ad creatives, optimizing landing pages, reallocating budgets to high-performing channels, and leveraging time-series insights for strategic campaign timing.</a:t>
            </a:r>
          </a:p>
          <a:p>
            <a:pPr marL="342900" indent="-342900">
              <a:buFont typeface="Wingdings" panose="05000000000000000000" pitchFamily="2" charset="2"/>
              <a:buChar char="Ø"/>
            </a:pPr>
            <a:endParaRPr lang="en-US" sz="2000" dirty="0">
              <a:solidFill>
                <a:schemeClr val="tx2"/>
              </a:solidFill>
              <a:latin typeface="Georgia" panose="02040502050405020303" pitchFamily="18" charset="0"/>
            </a:endParaRPr>
          </a:p>
          <a:p>
            <a:r>
              <a:rPr lang="en-US" sz="2000" b="1" dirty="0">
                <a:solidFill>
                  <a:schemeClr val="tx2"/>
                </a:solidFill>
                <a:latin typeface="Georgia" panose="02040502050405020303" pitchFamily="18" charset="0"/>
              </a:rPr>
              <a:t>Next Steps:</a:t>
            </a:r>
          </a:p>
          <a:p>
            <a:endParaRPr lang="en-US" sz="2000" dirty="0">
              <a:solidFill>
                <a:schemeClr val="tx2"/>
              </a:solidFill>
              <a:latin typeface="Georgia" panose="02040502050405020303" pitchFamily="18" charset="0"/>
            </a:endParaRPr>
          </a:p>
          <a:p>
            <a:r>
              <a:rPr lang="en-US" sz="2000" b="1" dirty="0">
                <a:solidFill>
                  <a:schemeClr val="tx2"/>
                </a:solidFill>
                <a:latin typeface="Georgia" panose="02040502050405020303" pitchFamily="18" charset="0"/>
              </a:rPr>
              <a:t>Enhance Audience Engagement</a:t>
            </a:r>
            <a:r>
              <a:rPr lang="en-US" sz="2000" dirty="0">
                <a:solidFill>
                  <a:schemeClr val="tx2"/>
                </a:solidFill>
                <a:latin typeface="Georgia" panose="02040502050405020303" pitchFamily="18" charset="0"/>
              </a:rPr>
              <a:t>: Analyze </a:t>
            </a:r>
            <a:r>
              <a:rPr lang="en-US" sz="2000" dirty="0" err="1">
                <a:solidFill>
                  <a:schemeClr val="tx2"/>
                </a:solidFill>
                <a:latin typeface="Georgia" panose="02040502050405020303" pitchFamily="18" charset="0"/>
              </a:rPr>
              <a:t>Engagement_Score</a:t>
            </a:r>
            <a:r>
              <a:rPr lang="en-US" sz="2000" dirty="0">
                <a:solidFill>
                  <a:schemeClr val="tx2"/>
                </a:solidFill>
                <a:latin typeface="Georgia" panose="02040502050405020303" pitchFamily="18" charset="0"/>
              </a:rPr>
              <a:t>, Clicks, and </a:t>
            </a:r>
            <a:r>
              <a:rPr lang="en-US" sz="2000" dirty="0" err="1">
                <a:solidFill>
                  <a:schemeClr val="tx2"/>
                </a:solidFill>
                <a:latin typeface="Georgia" panose="02040502050405020303" pitchFamily="18" charset="0"/>
              </a:rPr>
              <a:t>Customer_Segment</a:t>
            </a:r>
            <a:r>
              <a:rPr lang="en-US" sz="2000" dirty="0">
                <a:solidFill>
                  <a:schemeClr val="tx2"/>
                </a:solidFill>
                <a:latin typeface="Georgia" panose="02040502050405020303" pitchFamily="18" charset="0"/>
              </a:rPr>
              <a:t> data to gain deeper insights into user behavior and tailor messaging accordingly.</a:t>
            </a:r>
          </a:p>
          <a:p>
            <a:r>
              <a:rPr lang="en-US" sz="2000" b="1" dirty="0">
                <a:solidFill>
                  <a:schemeClr val="tx2"/>
                </a:solidFill>
                <a:latin typeface="Georgia" panose="02040502050405020303" pitchFamily="18" charset="0"/>
              </a:rPr>
              <a:t>Optimize Spending</a:t>
            </a:r>
            <a:r>
              <a:rPr lang="en-US" sz="2000" dirty="0">
                <a:solidFill>
                  <a:schemeClr val="tx2"/>
                </a:solidFill>
                <a:latin typeface="Georgia" panose="02040502050405020303" pitchFamily="18" charset="0"/>
              </a:rPr>
              <a:t>: Compare </a:t>
            </a:r>
            <a:r>
              <a:rPr lang="en-US" sz="2000" dirty="0" err="1">
                <a:solidFill>
                  <a:schemeClr val="tx2"/>
                </a:solidFill>
                <a:latin typeface="Georgia" panose="02040502050405020303" pitchFamily="18" charset="0"/>
              </a:rPr>
              <a:t>Acquisition_Cost</a:t>
            </a:r>
            <a:r>
              <a:rPr lang="en-US" sz="2000" dirty="0">
                <a:solidFill>
                  <a:schemeClr val="tx2"/>
                </a:solidFill>
                <a:latin typeface="Georgia" panose="02040502050405020303" pitchFamily="18" charset="0"/>
              </a:rPr>
              <a:t> against </a:t>
            </a:r>
            <a:r>
              <a:rPr lang="en-US" sz="2000" dirty="0" err="1">
                <a:solidFill>
                  <a:schemeClr val="tx2"/>
                </a:solidFill>
                <a:latin typeface="Georgia" panose="02040502050405020303" pitchFamily="18" charset="0"/>
              </a:rPr>
              <a:t>Conversion_Rate</a:t>
            </a:r>
            <a:r>
              <a:rPr lang="en-US" sz="2000" dirty="0">
                <a:solidFill>
                  <a:schemeClr val="tx2"/>
                </a:solidFill>
                <a:latin typeface="Georgia" panose="02040502050405020303" pitchFamily="18" charset="0"/>
              </a:rPr>
              <a:t> and ROI to identify cost inefficiencies and improve budget allocation.</a:t>
            </a:r>
          </a:p>
          <a:p>
            <a:r>
              <a:rPr lang="en-US" sz="2000" b="1" dirty="0">
                <a:solidFill>
                  <a:schemeClr val="tx2"/>
                </a:solidFill>
                <a:latin typeface="Georgia" panose="02040502050405020303" pitchFamily="18" charset="0"/>
              </a:rPr>
              <a:t>Further Analysis</a:t>
            </a:r>
            <a:r>
              <a:rPr lang="en-US" sz="2000" dirty="0">
                <a:solidFill>
                  <a:schemeClr val="tx2"/>
                </a:solidFill>
                <a:latin typeface="Georgia" panose="02040502050405020303" pitchFamily="18" charset="0"/>
              </a:rPr>
              <a:t>: </a:t>
            </a: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Conduct deeper segmentation by demographics and geography.</a:t>
            </a: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Implement A/B testing for ad creatives and landing pages.</a:t>
            </a:r>
          </a:p>
          <a:p>
            <a:pPr marL="342900" indent="-342900">
              <a:buFont typeface="Wingdings" panose="05000000000000000000" pitchFamily="2" charset="2"/>
              <a:buChar char="Ø"/>
            </a:pPr>
            <a:r>
              <a:rPr lang="en-US" sz="2000" dirty="0">
                <a:solidFill>
                  <a:schemeClr val="tx2"/>
                </a:solidFill>
                <a:latin typeface="Georgia" panose="02040502050405020303" pitchFamily="18" charset="0"/>
              </a:rPr>
              <a:t>Leverage predictive analytics to forecast performance trends and drive proactive optimizations.</a:t>
            </a:r>
            <a:endParaRPr lang="en-GB" sz="2000" dirty="0">
              <a:solidFill>
                <a:schemeClr val="tx2"/>
              </a:solidFill>
              <a:latin typeface="Georgia" panose="02040502050405020303" pitchFamily="18" charset="0"/>
            </a:endParaRPr>
          </a:p>
        </p:txBody>
      </p:sp>
    </p:spTree>
    <p:extLst>
      <p:ext uri="{BB962C8B-B14F-4D97-AF65-F5344CB8AC3E}">
        <p14:creationId xmlns:p14="http://schemas.microsoft.com/office/powerpoint/2010/main" val="155792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renity 16x9">
  <a:themeElements>
    <a:clrScheme name="Serenity_16x9">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a:defPPr>
      </a:lstStyle>
    </a:txDef>
  </a:objectDefaults>
  <a:extraClrSchemeLst/>
  <a:extLst>
    <a:ext uri="{05A4C25C-085E-4340-85A3-A5531E510DB2}">
      <thm15:themeFamily xmlns:thm15="http://schemas.microsoft.com/office/thememl/2012/main" name="TF02801109.potx" id="{B47C65E8-9F73-4C4F-A3C2-84725F71438E}" vid="{CFC30A9F-F7E5-41F4-B6B7-D2E5B79E3BFB}"/>
    </a:ext>
  </a:extLst>
</a:theme>
</file>

<file path=ppt/theme/theme2.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erenity">
      <a:dk1>
        <a:srgbClr val="164B4F"/>
      </a:dk1>
      <a:lt1>
        <a:sysClr val="window" lastClr="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1360506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TP102801108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706526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E33DF-2340-4F4E-B874-B73FEFEBFC8D}">
  <ds:schemaRefs>
    <ds:schemaRef ds:uri="http://schemas.microsoft.com/sharepoint/v3/contenttype/forms"/>
  </ds:schemaRefs>
</ds:datastoreItem>
</file>

<file path=customXml/itemProps2.xml><?xml version="1.0" encoding="utf-8"?>
<ds:datastoreItem xmlns:ds="http://schemas.openxmlformats.org/officeDocument/2006/customXml" ds:itemID="{0F249165-F638-412C-8E0A-DFB7045CA2E0}">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4683C129-7B42-490A-AD74-E9303BC76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Serenity nature presentation (widescreen)</Template>
  <TotalTime>788</TotalTime>
  <Words>435</Words>
  <Application>Microsoft Office PowerPoint</Application>
  <PresentationFormat>Custom</PresentationFormat>
  <Paragraphs>52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Euphemia</vt:lpstr>
      <vt:lpstr>Georgia</vt:lpstr>
      <vt:lpstr>Wingdings</vt:lpstr>
      <vt:lpstr>Serenity 16x9</vt:lpstr>
      <vt:lpstr>Data-Driven Marketing: Uncovering Insights for Campaign Success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OLUWABORI IGE</dc:creator>
  <cp:lastModifiedBy>OLUWABORI IGE</cp:lastModifiedBy>
  <cp:revision>1</cp:revision>
  <dcterms:created xsi:type="dcterms:W3CDTF">2025-02-13T11:02:24Z</dcterms:created>
  <dcterms:modified xsi:type="dcterms:W3CDTF">2025-02-14T00:10:37Z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