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1" r:id="rId9"/>
    <p:sldId id="263" r:id="rId10"/>
    <p:sldId id="262" r:id="rId11"/>
    <p:sldId id="265" r:id="rId12"/>
    <p:sldId id="264" r:id="rId13"/>
    <p:sldId id="266" r:id="rId14"/>
    <p:sldId id="267" r:id="rId15"/>
    <p:sldId id="268" r:id="rId16"/>
    <p:sldId id="270" r:id="rId17"/>
    <p:sldId id="269" r:id="rId18"/>
    <p:sldId id="271" r:id="rId19"/>
    <p:sldId id="272" r:id="rId20"/>
    <p:sldId id="273" r:id="rId21"/>
    <p:sldId id="274" r:id="rId22"/>
    <p:sldId id="275" r:id="rId23"/>
    <p:sldId id="276" r:id="rId24"/>
    <p:sldId id="277"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19" autoAdjust="0"/>
  </p:normalViewPr>
  <p:slideViewPr>
    <p:cSldViewPr snapToGrid="0">
      <p:cViewPr varScale="1">
        <p:scale>
          <a:sx n="63" d="100"/>
          <a:sy n="63"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Introduction</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pPr algn="l"/>
          <a:r>
            <a:rPr lang="en-US" dirty="0"/>
            <a:t>Introduction to Data analytics/science</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09C152DA-7620-4852-8162-A77EC3609F3F}">
      <dgm:prSet/>
      <dgm:spPr/>
      <dgm:t>
        <a:bodyPr/>
        <a:lstStyle/>
        <a:p>
          <a:pPr algn="l"/>
          <a:r>
            <a:rPr lang="en-US" dirty="0"/>
            <a:t>Introduction to Python as a programming language</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736F7C91-E61D-4600-A245-C05CD186C07B}">
      <dgm:prSet/>
      <dgm:spPr/>
      <dgm:t>
        <a:bodyPr/>
        <a:lstStyle/>
        <a:p>
          <a:pPr algn="l"/>
          <a:r>
            <a:rPr lang="en-US" dirty="0"/>
            <a:t>Why Python</a:t>
          </a:r>
        </a:p>
      </dgm:t>
    </dgm:pt>
    <dgm:pt modelId="{8BB3C024-75CB-466F-B46D-A04CE467E454}" type="parTrans" cxnId="{693A1431-95CB-4101-8B2F-1E7AC11D186B}">
      <dgm:prSet/>
      <dgm:spPr/>
      <dgm:t>
        <a:bodyPr/>
        <a:lstStyle/>
        <a:p>
          <a:endParaRPr lang="en-US"/>
        </a:p>
      </dgm:t>
    </dgm:pt>
    <dgm:pt modelId="{3CD5953E-AF61-4DDC-A093-86BC2E2C6146}" type="sibTrans" cxnId="{693A1431-95CB-4101-8B2F-1E7AC11D186B}">
      <dgm:prSet/>
      <dgm:spPr/>
      <dgm:t>
        <a:bodyPr/>
        <a:lstStyle/>
        <a:p>
          <a:endParaRPr lang="en-US"/>
        </a:p>
      </dgm:t>
    </dgm:pt>
    <dgm:pt modelId="{E129C5B4-7295-41A4-8017-F43F208D16C9}">
      <dgm:prSet/>
      <dgm:spPr/>
      <dgm:t>
        <a:bodyPr/>
        <a:lstStyle/>
        <a:p>
          <a:pPr algn="l"/>
          <a:r>
            <a:rPr lang="en-US" dirty="0"/>
            <a:t>Key challenges faced by Data scientist</a:t>
          </a:r>
        </a:p>
      </dgm:t>
    </dgm:pt>
    <dgm:pt modelId="{1D60E564-6397-4095-B6CC-F61D6099975D}" type="parTrans" cxnId="{B11A7E6B-BC61-40BC-B12A-224517B78E17}">
      <dgm:prSet/>
      <dgm:spPr/>
      <dgm:t>
        <a:bodyPr/>
        <a:lstStyle/>
        <a:p>
          <a:endParaRPr lang="en-US"/>
        </a:p>
      </dgm:t>
    </dgm:pt>
    <dgm:pt modelId="{7305F72B-7D61-44F5-B051-59344A33BFF7}" type="sibTrans" cxnId="{B11A7E6B-BC61-40BC-B12A-224517B78E17}">
      <dgm:prSet/>
      <dgm:spPr/>
      <dgm:t>
        <a:bodyPr/>
        <a:lstStyle/>
        <a:p>
          <a:endParaRPr lang="en-US"/>
        </a:p>
      </dgm:t>
    </dgm:pt>
    <dgm:pt modelId="{DAAA5B3C-CD26-40EC-849E-7CE64A20724F}">
      <dgm:prSet/>
      <dgm:spPr/>
      <dgm:t>
        <a:bodyPr/>
        <a:lstStyle/>
        <a:p>
          <a:pPr algn="l"/>
          <a:r>
            <a:rPr lang="en-US" dirty="0"/>
            <a:t>Importance of essential keys and tools</a:t>
          </a:r>
        </a:p>
      </dgm:t>
    </dgm:pt>
    <dgm:pt modelId="{14F2DFFD-DA6B-4BD1-AA88-01A9BC810B67}" type="parTrans" cxnId="{88F180FB-36E3-4394-B30E-DDF1A3AA0265}">
      <dgm:prSet/>
      <dgm:spPr/>
      <dgm:t>
        <a:bodyPr/>
        <a:lstStyle/>
        <a:p>
          <a:endParaRPr lang="en-US"/>
        </a:p>
      </dgm:t>
    </dgm:pt>
    <dgm:pt modelId="{16DB8F8C-FA46-42AD-A0A2-19CC45B2486F}" type="sibTrans" cxnId="{88F180FB-36E3-4394-B30E-DDF1A3AA0265}">
      <dgm:prSet/>
      <dgm:spPr/>
      <dgm:t>
        <a:bodyPr/>
        <a:lstStyle/>
        <a:p>
          <a:endParaRPr lang="en-US"/>
        </a:p>
      </dgm:t>
    </dgm:pt>
    <dgm:pt modelId="{BB578D0D-6EC4-4889-B9AB-ECDE887514EC}">
      <dgm:prSet/>
      <dgm:spPr/>
      <dgm:t>
        <a:bodyPr/>
        <a:lstStyle/>
        <a:p>
          <a:pPr algn="l"/>
          <a:r>
            <a:rPr lang="en-US" dirty="0"/>
            <a:t>Python programming</a:t>
          </a:r>
        </a:p>
      </dgm:t>
    </dgm:pt>
    <dgm:pt modelId="{8238113D-1768-4B08-A284-4CD4310E4733}" type="parTrans" cxnId="{973C36DC-D175-4FB1-A1A8-CC109C9DC35E}">
      <dgm:prSet/>
      <dgm:spPr/>
      <dgm:t>
        <a:bodyPr/>
        <a:lstStyle/>
        <a:p>
          <a:endParaRPr lang="en-US"/>
        </a:p>
      </dgm:t>
    </dgm:pt>
    <dgm:pt modelId="{35C01723-9AE4-4E87-98E4-BB5C1B13D4A4}" type="sibTrans" cxnId="{973C36DC-D175-4FB1-A1A8-CC109C9DC35E}">
      <dgm:prSet/>
      <dgm:spPr/>
      <dgm:t>
        <a:bodyPr/>
        <a:lstStyle/>
        <a:p>
          <a:endParaRPr lang="en-US"/>
        </a:p>
      </dgm:t>
    </dgm:pt>
    <dgm:pt modelId="{312D4A98-14A9-4C4F-AA23-78ABC45574C0}">
      <dgm:prSet/>
      <dgm:spPr/>
      <dgm:t>
        <a:bodyPr/>
        <a:lstStyle/>
        <a:p>
          <a:pPr algn="l"/>
          <a:r>
            <a:rPr lang="en-US" dirty="0"/>
            <a:t>Data manipulation and analysis</a:t>
          </a:r>
        </a:p>
      </dgm:t>
    </dgm:pt>
    <dgm:pt modelId="{53E66F0A-E524-406F-81B0-71952E366F6F}" type="parTrans" cxnId="{D504D08D-17AB-4BA9-91FD-811BA0032D22}">
      <dgm:prSet/>
      <dgm:spPr/>
      <dgm:t>
        <a:bodyPr/>
        <a:lstStyle/>
        <a:p>
          <a:endParaRPr lang="en-US"/>
        </a:p>
      </dgm:t>
    </dgm:pt>
    <dgm:pt modelId="{28BE2493-DA24-43ED-8AA2-2B76168F78EB}" type="sibTrans" cxnId="{D504D08D-17AB-4BA9-91FD-811BA0032D22}">
      <dgm:prSet/>
      <dgm:spPr/>
      <dgm:t>
        <a:bodyPr/>
        <a:lstStyle/>
        <a:p>
          <a:endParaRPr lang="en-US"/>
        </a:p>
      </dgm:t>
    </dgm:pt>
    <dgm:pt modelId="{FB340B6A-6E38-47F7-A384-FA5A8D858077}">
      <dgm:prSet/>
      <dgm:spPr/>
      <dgm:t>
        <a:bodyPr/>
        <a:lstStyle/>
        <a:p>
          <a:pPr algn="l"/>
          <a:r>
            <a:rPr lang="en-US" dirty="0"/>
            <a:t>Statistics and machine learning</a:t>
          </a:r>
        </a:p>
      </dgm:t>
    </dgm:pt>
    <dgm:pt modelId="{3875B414-3995-432F-A9FE-607635713424}" type="parTrans" cxnId="{40035054-404E-43BD-B093-BA1728F18A8F}">
      <dgm:prSet/>
      <dgm:spPr/>
      <dgm:t>
        <a:bodyPr/>
        <a:lstStyle/>
        <a:p>
          <a:endParaRPr lang="en-US"/>
        </a:p>
      </dgm:t>
    </dgm:pt>
    <dgm:pt modelId="{01DBAAF7-8102-4770-9B84-42E27AE7837A}" type="sibTrans" cxnId="{40035054-404E-43BD-B093-BA1728F18A8F}">
      <dgm:prSet/>
      <dgm:spPr/>
      <dgm:t>
        <a:bodyPr/>
        <a:lstStyle/>
        <a:p>
          <a:endParaRPr lang="en-US"/>
        </a:p>
      </dgm:t>
    </dgm:pt>
    <dgm:pt modelId="{FD630171-F653-43D5-82CF-F0DC6372803A}">
      <dgm:prSet/>
      <dgm:spPr/>
      <dgm:t>
        <a:bodyPr/>
        <a:lstStyle/>
        <a:p>
          <a:pPr algn="l"/>
          <a:r>
            <a:rPr lang="en-US" dirty="0"/>
            <a:t>Rewards of Being a Data Scientist </a:t>
          </a:r>
        </a:p>
      </dgm:t>
    </dgm:pt>
    <dgm:pt modelId="{B5D09F7B-7B27-4974-ACEF-9CFB02C819DA}" type="parTrans" cxnId="{AF4FBF11-4213-4783-9061-EA0ADB0BDC13}">
      <dgm:prSet/>
      <dgm:spPr/>
      <dgm:t>
        <a:bodyPr/>
        <a:lstStyle/>
        <a:p>
          <a:endParaRPr lang="en-US"/>
        </a:p>
      </dgm:t>
    </dgm:pt>
    <dgm:pt modelId="{F1B91BE7-E293-4E96-8F8F-3DF10E180F87}" type="sibTrans" cxnId="{AF4FBF11-4213-4783-9061-EA0ADB0BDC13}">
      <dgm:prSet/>
      <dgm:spPr/>
      <dgm:t>
        <a:bodyPr/>
        <a:lstStyle/>
        <a:p>
          <a:endParaRPr lang="en-US"/>
        </a:p>
      </dgm:t>
    </dgm:pt>
    <dgm:pt modelId="{E80CA270-6C90-4E17-ACEA-46B56AD54DD1}">
      <dgm:prSet/>
      <dgm:spPr/>
      <dgm:t>
        <a:bodyPr/>
        <a:lstStyle/>
        <a:p>
          <a:r>
            <a:rPr lang="en-US"/>
            <a:t>Essential Skills and Tools for Data Scientists</a:t>
          </a:r>
          <a:endParaRPr lang="en-US" dirty="0"/>
        </a:p>
      </dgm:t>
    </dgm:pt>
    <dgm:pt modelId="{1AFE46E5-6B07-4894-8ECB-21BD7E7B8AF1}" type="sibTrans" cxnId="{2DC28DF8-5C1B-4F53-A4C1-D5B63FB54BAF}">
      <dgm:prSet/>
      <dgm:spPr/>
      <dgm:t>
        <a:bodyPr/>
        <a:lstStyle/>
        <a:p>
          <a:endParaRPr lang="en-US"/>
        </a:p>
      </dgm:t>
    </dgm:pt>
    <dgm:pt modelId="{7EEC8067-96EF-4BE0-8BE3-BA59ED78A31F}" type="parTrans" cxnId="{2DC28DF8-5C1B-4F53-A4C1-D5B63FB54BAF}">
      <dgm:prSet/>
      <dgm:spPr/>
      <dgm:t>
        <a:bodyPr/>
        <a:lstStyle/>
        <a:p>
          <a:endParaRPr lang="en-US"/>
        </a:p>
      </dgm:t>
    </dgm:pt>
    <dgm:pt modelId="{3F6E1271-7510-46CD-B4D3-FDE37F0CAE89}">
      <dgm:prSet/>
      <dgm:spPr/>
      <dgm:t>
        <a:bodyPr/>
        <a:lstStyle/>
        <a:p>
          <a:pPr algn="l"/>
          <a:r>
            <a:rPr lang="en-US" dirty="0"/>
            <a:t>Getting Started with Python</a:t>
          </a:r>
        </a:p>
      </dgm:t>
    </dgm:pt>
    <dgm:pt modelId="{86D18A65-8FC2-468D-99E3-6A3074C55D44}" type="parTrans" cxnId="{F880CB19-176E-49FC-9CA4-FEEF147C3398}">
      <dgm:prSet/>
      <dgm:spPr/>
      <dgm:t>
        <a:bodyPr/>
        <a:lstStyle/>
        <a:p>
          <a:endParaRPr lang="en-US"/>
        </a:p>
      </dgm:t>
    </dgm:pt>
    <dgm:pt modelId="{E5DD5317-AF73-4A3F-B842-188EF789B3B9}" type="sibTrans" cxnId="{F880CB19-176E-49FC-9CA4-FEEF147C3398}">
      <dgm:prSet/>
      <dgm:spPr/>
      <dgm:t>
        <a:bodyPr/>
        <a:lstStyle/>
        <a:p>
          <a:endParaRPr lang="en-US"/>
        </a:p>
      </dgm:t>
    </dgm:pt>
    <dgm:pt modelId="{DE1A83E8-B809-4569-828F-612FF9DF8788}">
      <dgm:prSet/>
      <dgm:spPr/>
      <dgm:t>
        <a:bodyPr/>
        <a:lstStyle/>
        <a:p>
          <a:pPr algn="l"/>
          <a:r>
            <a:rPr lang="en-US" dirty="0"/>
            <a:t>Why Python is popular in data science</a:t>
          </a:r>
        </a:p>
      </dgm:t>
    </dgm:pt>
    <dgm:pt modelId="{8D86DEE2-1AE3-4C42-A1E3-BD3C50A55277}" type="parTrans" cxnId="{3321C5B0-B849-46CF-89BD-C7D06DC241F5}">
      <dgm:prSet/>
      <dgm:spPr/>
      <dgm:t>
        <a:bodyPr/>
        <a:lstStyle/>
        <a:p>
          <a:endParaRPr lang="en-US"/>
        </a:p>
      </dgm:t>
    </dgm:pt>
    <dgm:pt modelId="{C756D9E5-5ED8-42E9-9A2E-68E7C719D458}" type="sibTrans" cxnId="{3321C5B0-B849-46CF-89BD-C7D06DC241F5}">
      <dgm:prSet/>
      <dgm:spPr/>
      <dgm:t>
        <a:bodyPr/>
        <a:lstStyle/>
        <a:p>
          <a:endParaRPr lang="en-US"/>
        </a:p>
      </dgm:t>
    </dgm:pt>
    <dgm:pt modelId="{A7E29B80-A246-47F3-B137-5350F57DB2C3}">
      <dgm:prSet/>
      <dgm:spPr/>
      <dgm:t>
        <a:bodyPr/>
        <a:lstStyle/>
        <a:p>
          <a:pPr algn="l"/>
          <a:r>
            <a:rPr lang="en-US" dirty="0"/>
            <a:t>Python Features and Libraries</a:t>
          </a:r>
        </a:p>
      </dgm:t>
    </dgm:pt>
    <dgm:pt modelId="{3B6B9FBA-116B-4DD6-84EA-48FF7F8B531C}" type="parTrans" cxnId="{0CF630D0-2EA7-4B56-B953-849C536A84D6}">
      <dgm:prSet/>
      <dgm:spPr/>
      <dgm:t>
        <a:bodyPr/>
        <a:lstStyle/>
        <a:p>
          <a:endParaRPr lang="en-US"/>
        </a:p>
      </dgm:t>
    </dgm:pt>
    <dgm:pt modelId="{CBE02AD7-D8DE-44D1-8A2F-CF61D042A897}" type="sibTrans" cxnId="{0CF630D0-2EA7-4B56-B953-849C536A84D6}">
      <dgm:prSet/>
      <dgm:spPr/>
      <dgm:t>
        <a:bodyPr/>
        <a:lstStyle/>
        <a:p>
          <a:endParaRPr lang="en-US"/>
        </a:p>
      </dgm:t>
    </dgm:pt>
    <dgm:pt modelId="{8D6DD00A-51C9-45F5-87FC-39838CDDD31E}">
      <dgm:prSet/>
      <dgm:spPr/>
      <dgm:t>
        <a:bodyPr/>
        <a:lstStyle/>
        <a:p>
          <a:pPr algn="l"/>
          <a:r>
            <a:rPr lang="en-US" dirty="0"/>
            <a:t>Overview of Python features</a:t>
          </a:r>
        </a:p>
      </dgm:t>
    </dgm:pt>
    <dgm:pt modelId="{64B4465E-E23B-4ECF-B7BC-E4C5C51A0678}" type="parTrans" cxnId="{785A25EA-5F44-45AA-B6CC-1FB0070E5BD7}">
      <dgm:prSet/>
      <dgm:spPr/>
      <dgm:t>
        <a:bodyPr/>
        <a:lstStyle/>
        <a:p>
          <a:endParaRPr lang="en-US"/>
        </a:p>
      </dgm:t>
    </dgm:pt>
    <dgm:pt modelId="{8D445A05-FAC7-4A18-B4CC-6FC5DF330A21}" type="sibTrans" cxnId="{785A25EA-5F44-45AA-B6CC-1FB0070E5BD7}">
      <dgm:prSet/>
      <dgm:spPr/>
      <dgm:t>
        <a:bodyPr/>
        <a:lstStyle/>
        <a:p>
          <a:endParaRPr lang="en-US"/>
        </a:p>
      </dgm:t>
    </dgm:pt>
    <dgm:pt modelId="{4727D81D-37BA-4184-BDCF-A7175EED5207}">
      <dgm:prSet/>
      <dgm:spPr/>
      <dgm:t>
        <a:bodyPr/>
        <a:lstStyle/>
        <a:p>
          <a:pPr algn="l"/>
          <a:r>
            <a:rPr lang="en-US" dirty="0"/>
            <a:t>Key libraries: NumPy, Pandas, </a:t>
          </a:r>
          <a:r>
            <a:rPr lang="en-US" dirty="0" err="1"/>
            <a:t>SciKit</a:t>
          </a:r>
          <a:r>
            <a:rPr lang="en-US" dirty="0"/>
            <a:t>-learn</a:t>
          </a:r>
        </a:p>
      </dgm:t>
    </dgm:pt>
    <dgm:pt modelId="{512D36D7-04DF-4959-B808-955F97922E4B}" type="parTrans" cxnId="{FDA821BF-0A01-4D45-9C4D-5EABC4FA731F}">
      <dgm:prSet/>
      <dgm:spPr/>
      <dgm:t>
        <a:bodyPr/>
        <a:lstStyle/>
        <a:p>
          <a:endParaRPr lang="en-US"/>
        </a:p>
      </dgm:t>
    </dgm:pt>
    <dgm:pt modelId="{7A69C4F2-273B-48BE-ADDF-7AF3FC4B90B3}" type="sibTrans" cxnId="{FDA821BF-0A01-4D45-9C4D-5EABC4FA731F}">
      <dgm:prSet/>
      <dgm:spPr/>
      <dgm:t>
        <a:bodyPr/>
        <a:lstStyle/>
        <a:p>
          <a:endParaRPr lang="en-US"/>
        </a:p>
      </dgm:t>
    </dgm:pt>
    <dgm:pt modelId="{E5BADD0B-54B0-404D-85C3-B25F496F7F89}">
      <dgm:prSet/>
      <dgm:spPr/>
      <dgm:t>
        <a:bodyPr/>
        <a:lstStyle/>
        <a:p>
          <a:pPr algn="l"/>
          <a:r>
            <a:rPr lang="en-US" dirty="0"/>
            <a:t>Introduction to Python</a:t>
          </a:r>
        </a:p>
      </dgm:t>
    </dgm:pt>
    <dgm:pt modelId="{8D067A8E-8653-4704-830A-8CD33B228976}" type="parTrans" cxnId="{BC7FBF2D-D947-4248-A7BD-40FDC5724676}">
      <dgm:prSet/>
      <dgm:spPr/>
      <dgm:t>
        <a:bodyPr/>
        <a:lstStyle/>
        <a:p>
          <a:endParaRPr lang="en-US"/>
        </a:p>
      </dgm:t>
    </dgm:pt>
    <dgm:pt modelId="{3EA256FB-C2CC-4B4C-AC23-60DFA5618599}" type="sibTrans" cxnId="{BC7FBF2D-D947-4248-A7BD-40FDC5724676}">
      <dgm:prSet/>
      <dgm:spPr/>
      <dgm:t>
        <a:bodyPr/>
        <a:lstStyle/>
        <a:p>
          <a:endParaRPr lang="en-US"/>
        </a:p>
      </dgm:t>
    </dgm:pt>
    <dgm:pt modelId="{C2ECB950-9565-4F0D-A31B-90E30E5660FE}">
      <dgm:prSet/>
      <dgm:spPr/>
      <dgm:t>
        <a:bodyPr/>
        <a:lstStyle/>
        <a:p>
          <a:pPr algn="l"/>
          <a:r>
            <a:rPr lang="en-US" dirty="0"/>
            <a:t>Why Python in Data Science</a:t>
          </a:r>
        </a:p>
      </dgm:t>
    </dgm:pt>
    <dgm:pt modelId="{D3F93851-ADDA-4429-8B2A-EECEAC866E44}" type="parTrans" cxnId="{4D7F6691-304C-45B3-8112-AB42AE63B474}">
      <dgm:prSet/>
      <dgm:spPr/>
      <dgm:t>
        <a:bodyPr/>
        <a:lstStyle/>
        <a:p>
          <a:endParaRPr lang="en-US"/>
        </a:p>
      </dgm:t>
    </dgm:pt>
    <dgm:pt modelId="{563D9EBC-CBFC-4CCE-BF14-842564F20553}" type="sibTrans" cxnId="{4D7F6691-304C-45B3-8112-AB42AE63B474}">
      <dgm:prSet/>
      <dgm:spPr/>
      <dgm:t>
        <a:bodyPr/>
        <a:lstStyle/>
        <a:p>
          <a:endParaRPr lang="en-US"/>
        </a:p>
      </dgm:t>
    </dgm:pt>
    <dgm:pt modelId="{F9FC3612-AC04-4BAE-AA6D-AD29F1BB3CDE}">
      <dgm:prSet/>
      <dgm:spPr/>
      <dgm:t>
        <a:bodyPr/>
        <a:lstStyle/>
        <a:p>
          <a:pPr algn="l"/>
          <a:r>
            <a:rPr lang="en-US" dirty="0"/>
            <a:t>Python Features and Libraries</a:t>
          </a:r>
        </a:p>
      </dgm:t>
    </dgm:pt>
    <dgm:pt modelId="{C44F5ED3-B40E-42A8-BD2B-3BBE04045938}" type="parTrans" cxnId="{5E25FF4B-0110-4C3A-8201-8F8805E56F39}">
      <dgm:prSet/>
      <dgm:spPr/>
      <dgm:t>
        <a:bodyPr/>
        <a:lstStyle/>
        <a:p>
          <a:endParaRPr lang="en-US"/>
        </a:p>
      </dgm:t>
    </dgm:pt>
    <dgm:pt modelId="{F95CAF56-E088-4742-9E52-12657FB65DF3}" type="sibTrans" cxnId="{5E25FF4B-0110-4C3A-8201-8F8805E56F39}">
      <dgm:prSet/>
      <dgm:spPr/>
      <dgm:t>
        <a:bodyPr/>
        <a:lstStyle/>
        <a:p>
          <a:endParaRPr lang="en-US"/>
        </a:p>
      </dgm:t>
    </dgm:pt>
    <dgm:pt modelId="{83F9A621-4085-40A2-B30E-1B06D1CCD075}">
      <dgm:prSet/>
      <dgm:spPr/>
      <dgm:t>
        <a:bodyPr/>
        <a:lstStyle/>
        <a:p>
          <a:pPr algn="l"/>
          <a:r>
            <a:rPr lang="en-US"/>
            <a:t>Key Libraries</a:t>
          </a:r>
          <a:endParaRPr lang="en-US" dirty="0"/>
        </a:p>
      </dgm:t>
    </dgm:pt>
    <dgm:pt modelId="{1F87C490-791E-4F6C-BBDE-9F9F54ABED56}" type="parTrans" cxnId="{1F00E92B-3C67-4D87-8952-F8DAD0168F25}">
      <dgm:prSet/>
      <dgm:spPr/>
      <dgm:t>
        <a:bodyPr/>
        <a:lstStyle/>
        <a:p>
          <a:endParaRPr lang="en-US"/>
        </a:p>
      </dgm:t>
    </dgm:pt>
    <dgm:pt modelId="{48BFA7F8-81D0-4B19-BA26-0C44C8EE65E1}" type="sibTrans" cxnId="{1F00E92B-3C67-4D87-8952-F8DAD0168F25}">
      <dgm:prSet/>
      <dgm:spPr/>
      <dgm:t>
        <a:bodyPr/>
        <a:lstStyle/>
        <a:p>
          <a:endParaRPr lang="en-US"/>
        </a:p>
      </dgm:t>
    </dgm:pt>
    <dgm:pt modelId="{BEF0C6CE-7CFE-4F7A-950F-AE931C7A09A6}">
      <dgm:prSet/>
      <dgm:spPr/>
      <dgm:t>
        <a:bodyPr/>
        <a:lstStyle/>
        <a:p>
          <a:pPr algn="l"/>
          <a:r>
            <a:rPr lang="en-US"/>
            <a:t>Basic syntax and structure</a:t>
          </a:r>
          <a:endParaRPr lang="en-US" dirty="0"/>
        </a:p>
      </dgm:t>
    </dgm:pt>
    <dgm:pt modelId="{DDA8FF31-56FC-45A4-8570-1056F12AD3E8}" type="parTrans" cxnId="{CCEAA9E0-8C3E-476A-90A2-6AE8F78F3085}">
      <dgm:prSet/>
      <dgm:spPr/>
      <dgm:t>
        <a:bodyPr/>
        <a:lstStyle/>
        <a:p>
          <a:endParaRPr lang="en-US"/>
        </a:p>
      </dgm:t>
    </dgm:pt>
    <dgm:pt modelId="{0819F6C9-9734-4282-A0E9-EB6C6C75E210}" type="sibTrans" cxnId="{CCEAA9E0-8C3E-476A-90A2-6AE8F78F3085}">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4" custLinFactNeighborX="505">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4">
        <dgm:presLayoutVars>
          <dgm:bulletEnabled val="1"/>
        </dgm:presLayoutVars>
      </dgm:prSet>
      <dgm:spPr/>
    </dgm:pt>
    <dgm:pt modelId="{122B38A3-0442-4747-820C-1F37877E2B0E}" type="pres">
      <dgm:prSet presAssocID="{8DB5D7D5-6A1C-4ABC-8850-759A9D876047}" presName="ConnectLine1" presStyleLbl="sibTrans1D1" presStyleIdx="0" presStyleCnt="4"/>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4"/>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3F8BE998-A577-4398-8CF8-AD6D2A40BDD2}" type="pres">
      <dgm:prSet presAssocID="{E80CA270-6C90-4E17-ACEA-46B56AD54DD1}" presName="composite1" presStyleCnt="0"/>
      <dgm:spPr/>
    </dgm:pt>
    <dgm:pt modelId="{93927E53-DEAF-46C5-A777-2F62AB1A787E}" type="pres">
      <dgm:prSet presAssocID="{E80CA270-6C90-4E17-ACEA-46B56AD54DD1}" presName="parent1" presStyleLbl="alignNode1" presStyleIdx="1" presStyleCnt="4">
        <dgm:presLayoutVars>
          <dgm:chMax val="1"/>
          <dgm:chPref val="1"/>
          <dgm:bulletEnabled val="1"/>
        </dgm:presLayoutVars>
      </dgm:prSet>
      <dgm:spPr/>
    </dgm:pt>
    <dgm:pt modelId="{A88909FB-86AC-4DD5-92F8-B005192D4799}" type="pres">
      <dgm:prSet presAssocID="{E80CA270-6C90-4E17-ACEA-46B56AD54DD1}" presName="Childtext1" presStyleLbl="revTx" presStyleIdx="1" presStyleCnt="4">
        <dgm:presLayoutVars>
          <dgm:bulletEnabled val="1"/>
        </dgm:presLayoutVars>
      </dgm:prSet>
      <dgm:spPr/>
    </dgm:pt>
    <dgm:pt modelId="{825CFAC6-2DAF-4CEA-B596-DD81035FB4B4}" type="pres">
      <dgm:prSet presAssocID="{E80CA270-6C90-4E17-ACEA-46B56AD54DD1}" presName="ConnectLine1" presStyleLbl="sibTrans1D1" presStyleIdx="1" presStyleCnt="4"/>
      <dgm:spPr>
        <a:noFill/>
        <a:ln w="12700" cap="rnd" cmpd="sng" algn="ctr">
          <a:solidFill>
            <a:schemeClr val="accent1">
              <a:shade val="90000"/>
              <a:hueOff val="297474"/>
              <a:satOff val="-5735"/>
              <a:lumOff val="18749"/>
              <a:alphaOff val="0"/>
            </a:schemeClr>
          </a:solidFill>
          <a:prstDash val="dash"/>
        </a:ln>
        <a:effectLst/>
      </dgm:spPr>
    </dgm:pt>
    <dgm:pt modelId="{4783542F-C589-4994-9406-51EC238D63B1}" type="pres">
      <dgm:prSet presAssocID="{E80CA270-6C90-4E17-ACEA-46B56AD54DD1}" presName="ConnectLineEnd1" presStyleLbl="lnNode1" presStyleIdx="1" presStyleCnt="4"/>
      <dgm:spPr/>
    </dgm:pt>
    <dgm:pt modelId="{D5C875EE-8E8C-4B73-B7CE-BA1D3736327A}" type="pres">
      <dgm:prSet presAssocID="{E80CA270-6C90-4E17-ACEA-46B56AD54DD1}" presName="EmptyPane1" presStyleCnt="0"/>
      <dgm:spPr/>
    </dgm:pt>
    <dgm:pt modelId="{190AB740-439A-4441-8788-6DD095D72150}" type="pres">
      <dgm:prSet presAssocID="{1AFE46E5-6B07-4894-8ECB-21BD7E7B8AF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4">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4">
        <dgm:presLayoutVars>
          <dgm:bulletEnabled val="1"/>
        </dgm:presLayoutVars>
      </dgm:prSet>
      <dgm:spPr/>
    </dgm:pt>
    <dgm:pt modelId="{440E9361-37D2-4157-AF38-7B49AD23708B}" type="pres">
      <dgm:prSet presAssocID="{09C152DA-7620-4852-8162-A77EC3609F3F}" presName="ConnectLine1" presStyleLbl="sibTrans1D1" presStyleIdx="2" presStyleCnt="4"/>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4"/>
      <dgm:spPr/>
    </dgm:pt>
    <dgm:pt modelId="{4174F691-D9D3-451C-9893-D177DC3AED58}" type="pres">
      <dgm:prSet presAssocID="{09C152DA-7620-4852-8162-A77EC3609F3F}" presName="EmptyPane1" presStyleCnt="0"/>
      <dgm:spPr/>
    </dgm:pt>
    <dgm:pt modelId="{A62002FE-32AC-44DF-A02D-11FC10EA7C23}" type="pres">
      <dgm:prSet presAssocID="{0AE8D36D-0F0F-4206-AE39-0A2D73987B68}" presName="spaceBetweenRectangles1" presStyleCnt="0"/>
      <dgm:spPr/>
    </dgm:pt>
    <dgm:pt modelId="{52447381-7893-4745-A397-5CA239B1A3A4}" type="pres">
      <dgm:prSet presAssocID="{3F6E1271-7510-46CD-B4D3-FDE37F0CAE89}" presName="composite1" presStyleCnt="0"/>
      <dgm:spPr/>
    </dgm:pt>
    <dgm:pt modelId="{80B4886A-D620-4B64-8DC4-92CAADD06072}" type="pres">
      <dgm:prSet presAssocID="{3F6E1271-7510-46CD-B4D3-FDE37F0CAE89}" presName="parent1" presStyleLbl="alignNode1" presStyleIdx="3" presStyleCnt="4">
        <dgm:presLayoutVars>
          <dgm:chMax val="1"/>
          <dgm:chPref val="1"/>
          <dgm:bulletEnabled val="1"/>
        </dgm:presLayoutVars>
      </dgm:prSet>
      <dgm:spPr/>
    </dgm:pt>
    <dgm:pt modelId="{DF62B7FB-D408-4692-9D69-A6285CF8917C}" type="pres">
      <dgm:prSet presAssocID="{3F6E1271-7510-46CD-B4D3-FDE37F0CAE89}" presName="Childtext1" presStyleLbl="revTx" presStyleIdx="3" presStyleCnt="4">
        <dgm:presLayoutVars>
          <dgm:bulletEnabled val="1"/>
        </dgm:presLayoutVars>
      </dgm:prSet>
      <dgm:spPr/>
    </dgm:pt>
    <dgm:pt modelId="{5EED6C13-C9FF-4250-A1CF-1D6FFD4C3AA9}" type="pres">
      <dgm:prSet presAssocID="{3F6E1271-7510-46CD-B4D3-FDE37F0CAE89}" presName="ConnectLine1" presStyleLbl="sibTrans1D1" presStyleIdx="3" presStyleCnt="4"/>
      <dgm:spPr>
        <a:noFill/>
        <a:ln w="12700" cap="rnd" cmpd="sng" algn="ctr">
          <a:solidFill>
            <a:schemeClr val="accent1">
              <a:shade val="90000"/>
              <a:hueOff val="446212"/>
              <a:satOff val="-8602"/>
              <a:lumOff val="28124"/>
              <a:alphaOff val="0"/>
            </a:schemeClr>
          </a:solidFill>
          <a:prstDash val="dash"/>
        </a:ln>
        <a:effectLst/>
      </dgm:spPr>
    </dgm:pt>
    <dgm:pt modelId="{A3798CA6-4460-44FA-8E57-BC58CE24D391}" type="pres">
      <dgm:prSet presAssocID="{3F6E1271-7510-46CD-B4D3-FDE37F0CAE89}" presName="ConnectLineEnd1" presStyleLbl="lnNode1" presStyleIdx="3" presStyleCnt="4"/>
      <dgm:spPr/>
    </dgm:pt>
    <dgm:pt modelId="{BE4C0C57-5710-4BDC-AE82-5CCB28077191}" type="pres">
      <dgm:prSet presAssocID="{3F6E1271-7510-46CD-B4D3-FDE37F0CAE89}" presName="EmptyPane1" presStyleCnt="0"/>
      <dgm:spPr/>
    </dgm:pt>
  </dgm:ptLst>
  <dgm:cxnLst>
    <dgm:cxn modelId="{5DDA6409-58CD-48EB-9D55-FC993BAA6C79}" type="presOf" srcId="{C2ECB950-9565-4F0D-A31B-90E30E5660FE}" destId="{DF62B7FB-D408-4692-9D69-A6285CF8917C}" srcOrd="0" destOrd="1"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AF4FBF11-4213-4783-9061-EA0ADB0BDC13}" srcId="{8DB5D7D5-6A1C-4ABC-8850-759A9D876047}" destId="{FD630171-F653-43D5-82CF-F0DC6372803A}" srcOrd="4" destOrd="0" parTransId="{B5D09F7B-7B27-4974-ACEF-9CFB02C819DA}" sibTransId="{F1B91BE7-E293-4E96-8F8F-3DF10E180F87}"/>
    <dgm:cxn modelId="{84C67813-55CE-4EBC-9032-03BD847DC17E}" type="presOf" srcId="{6A70FD8F-0050-42E3-8B3A-6ED7CFB9852E}" destId="{AB52B3CC-6563-466D-BFC3-9B6B5AFA0881}" srcOrd="0" destOrd="0" presId="urn:microsoft.com/office/officeart/2016/7/layout/RoundedRectangleTimeline"/>
    <dgm:cxn modelId="{F880CB19-176E-49FC-9CA4-FEEF147C3398}" srcId="{6A70FD8F-0050-42E3-8B3A-6ED7CFB9852E}" destId="{3F6E1271-7510-46CD-B4D3-FDE37F0CAE89}" srcOrd="3" destOrd="0" parTransId="{86D18A65-8FC2-468D-99E3-6A3074C55D44}" sibTransId="{E5DD5317-AF73-4A3F-B842-188EF789B3B9}"/>
    <dgm:cxn modelId="{F057E31C-6373-4826-A25A-6AD68DBB24CD}" type="presOf" srcId="{312D4A98-14A9-4C4F-AA23-78ABC45574C0}" destId="{A88909FB-86AC-4DD5-92F8-B005192D4799}" srcOrd="0" destOrd="1"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1F00E92B-3C67-4D87-8952-F8DAD0168F25}" srcId="{3F6E1271-7510-46CD-B4D3-FDE37F0CAE89}" destId="{83F9A621-4085-40A2-B30E-1B06D1CCD075}" srcOrd="3" destOrd="0" parTransId="{1F87C490-791E-4F6C-BBDE-9F9F54ABED56}" sibTransId="{48BFA7F8-81D0-4B19-BA26-0C44C8EE65E1}"/>
    <dgm:cxn modelId="{BC7FBF2D-D947-4248-A7BD-40FDC5724676}" srcId="{3F6E1271-7510-46CD-B4D3-FDE37F0CAE89}" destId="{E5BADD0B-54B0-404D-85C3-B25F496F7F89}" srcOrd="0" destOrd="0" parTransId="{8D067A8E-8653-4704-830A-8CD33B228976}" sibTransId="{3EA256FB-C2CC-4B4C-AC23-60DFA5618599}"/>
    <dgm:cxn modelId="{693A1431-95CB-4101-8B2F-1E7AC11D186B}" srcId="{8DB5D7D5-6A1C-4ABC-8850-759A9D876047}" destId="{736F7C91-E61D-4600-A245-C05CD186C07B}" srcOrd="1" destOrd="0" parTransId="{8BB3C024-75CB-466F-B46D-A04CE467E454}" sibTransId="{3CD5953E-AF61-4DDC-A093-86BC2E2C6146}"/>
    <dgm:cxn modelId="{FD8E7B5C-E831-45BF-84BB-DE99B0BBB66A}" type="presOf" srcId="{E129C5B4-7295-41A4-8017-F43F208D16C9}" destId="{5A1B764B-0DC5-47CD-BDEA-9E67799496EC}" srcOrd="0" destOrd="2" presId="urn:microsoft.com/office/officeart/2016/7/layout/RoundedRectangleTimeline"/>
    <dgm:cxn modelId="{D79D5641-D718-458E-B86E-A5CB636C7798}" type="presOf" srcId="{E80CA270-6C90-4E17-ACEA-46B56AD54DD1}" destId="{93927E53-DEAF-46C5-A777-2F62AB1A787E}" srcOrd="0" destOrd="0" presId="urn:microsoft.com/office/officeart/2016/7/layout/RoundedRectangleTimeline"/>
    <dgm:cxn modelId="{34211243-A46F-4D8C-9795-1045B8F9B370}" type="presOf" srcId="{4727D81D-37BA-4184-BDCF-A7175EED5207}" destId="{B4723E2A-4FF1-452A-BD25-8EC364F15A6F}" srcOrd="0" destOrd="3" presId="urn:microsoft.com/office/officeart/2016/7/layout/RoundedRectangleTimeline"/>
    <dgm:cxn modelId="{40803344-6816-4891-8F7C-D03796E03D18}" type="presOf" srcId="{FD630171-F653-43D5-82CF-F0DC6372803A}" destId="{5A1B764B-0DC5-47CD-BDEA-9E67799496EC}" srcOrd="0" destOrd="4" presId="urn:microsoft.com/office/officeart/2016/7/layout/RoundedRectangleTimeline"/>
    <dgm:cxn modelId="{B11A7E6B-BC61-40BC-B12A-224517B78E17}" srcId="{8DB5D7D5-6A1C-4ABC-8850-759A9D876047}" destId="{E129C5B4-7295-41A4-8017-F43F208D16C9}" srcOrd="2" destOrd="0" parTransId="{1D60E564-6397-4095-B6CC-F61D6099975D}" sibTransId="{7305F72B-7D61-44F5-B051-59344A33BFF7}"/>
    <dgm:cxn modelId="{5E25FF4B-0110-4C3A-8201-8F8805E56F39}" srcId="{3F6E1271-7510-46CD-B4D3-FDE37F0CAE89}" destId="{F9FC3612-AC04-4BAE-AA6D-AD29F1BB3CDE}" srcOrd="2" destOrd="0" parTransId="{C44F5ED3-B40E-42A8-BD2B-3BBE04045938}" sibTransId="{F95CAF56-E088-4742-9E52-12657FB65DF3}"/>
    <dgm:cxn modelId="{40035054-404E-43BD-B093-BA1728F18A8F}" srcId="{E80CA270-6C90-4E17-ACEA-46B56AD54DD1}" destId="{FB340B6A-6E38-47F7-A384-FA5A8D858077}" srcOrd="2" destOrd="0" parTransId="{3875B414-3995-432F-A9FE-607635713424}" sibTransId="{01DBAAF7-8102-4770-9B84-42E27AE7837A}"/>
    <dgm:cxn modelId="{F9B2D375-40BE-4E5D-AA88-61805FBFF819}" type="presOf" srcId="{8DB5D7D5-6A1C-4ABC-8850-759A9D876047}" destId="{954381E7-0584-46DD-8108-E9BF4F2B5005}" srcOrd="0" destOrd="0" presId="urn:microsoft.com/office/officeart/2016/7/layout/RoundedRectangleTimeline"/>
    <dgm:cxn modelId="{D1961E8A-9465-438F-A0FC-8A311EBCB459}" type="presOf" srcId="{DE1A83E8-B809-4569-828F-612FF9DF8788}" destId="{B4723E2A-4FF1-452A-BD25-8EC364F15A6F}" srcOrd="0" destOrd="0" presId="urn:microsoft.com/office/officeart/2016/7/layout/RoundedRectangleTimeline"/>
    <dgm:cxn modelId="{23ECAC8B-17A4-4883-AA0E-06D66B7E788A}" srcId="{6A70FD8F-0050-42E3-8B3A-6ED7CFB9852E}" destId="{09C152DA-7620-4852-8162-A77EC3609F3F}" srcOrd="2" destOrd="0" parTransId="{9F6D14C0-6C82-4CBD-8D6D-B0E117B6F2ED}" sibTransId="{0AE8D36D-0F0F-4206-AE39-0A2D73987B68}"/>
    <dgm:cxn modelId="{D504D08D-17AB-4BA9-91FD-811BA0032D22}" srcId="{E80CA270-6C90-4E17-ACEA-46B56AD54DD1}" destId="{312D4A98-14A9-4C4F-AA23-78ABC45574C0}" srcOrd="1" destOrd="0" parTransId="{53E66F0A-E524-406F-81B0-71952E366F6F}" sibTransId="{28BE2493-DA24-43ED-8AA2-2B76168F78EB}"/>
    <dgm:cxn modelId="{4D7F6691-304C-45B3-8112-AB42AE63B474}" srcId="{3F6E1271-7510-46CD-B4D3-FDE37F0CAE89}" destId="{C2ECB950-9565-4F0D-A31B-90E30E5660FE}" srcOrd="1" destOrd="0" parTransId="{D3F93851-ADDA-4429-8B2A-EECEAC866E44}" sibTransId="{563D9EBC-CBFC-4CCE-BF14-842564F20553}"/>
    <dgm:cxn modelId="{23784494-8DDB-4126-ADF7-A5126D445821}" type="presOf" srcId="{83F9A621-4085-40A2-B30E-1B06D1CCD075}" destId="{DF62B7FB-D408-4692-9D69-A6285CF8917C}" srcOrd="0" destOrd="3" presId="urn:microsoft.com/office/officeart/2016/7/layout/RoundedRectangleTimeline"/>
    <dgm:cxn modelId="{52D1F895-046B-4C5A-8911-B847221E5BDF}" type="presOf" srcId="{736F7C91-E61D-4600-A245-C05CD186C07B}" destId="{5A1B764B-0DC5-47CD-BDEA-9E67799496EC}" srcOrd="0" destOrd="1" presId="urn:microsoft.com/office/officeart/2016/7/layout/RoundedRectangleTimeline"/>
    <dgm:cxn modelId="{0A2D0797-165C-455F-B123-0AB05D426AE1}" type="presOf" srcId="{DAAA5B3C-CD26-40EC-849E-7CE64A20724F}" destId="{5A1B764B-0DC5-47CD-BDEA-9E67799496EC}" srcOrd="0" destOrd="3" presId="urn:microsoft.com/office/officeart/2016/7/layout/RoundedRectangleTimeline"/>
    <dgm:cxn modelId="{F9540599-A193-456C-A9A9-8962E3855B0B}" type="presOf" srcId="{96262926-A67D-4E4E-9515-5EBC67F0B634}" destId="{5A1B764B-0DC5-47CD-BDEA-9E67799496EC}" srcOrd="0" destOrd="0" presId="urn:microsoft.com/office/officeart/2016/7/layout/RoundedRectangleTimeline"/>
    <dgm:cxn modelId="{31C60EA2-FEEE-4169-A916-2D6AA1ADAF17}" type="presOf" srcId="{FB340B6A-6E38-47F7-A384-FA5A8D858077}" destId="{A88909FB-86AC-4DD5-92F8-B005192D4799}" srcOrd="0" destOrd="2" presId="urn:microsoft.com/office/officeart/2016/7/layout/RoundedRectangleTimeline"/>
    <dgm:cxn modelId="{3321C5B0-B849-46CF-89BD-C7D06DC241F5}" srcId="{09C152DA-7620-4852-8162-A77EC3609F3F}" destId="{DE1A83E8-B809-4569-828F-612FF9DF8788}" srcOrd="0" destOrd="0" parTransId="{8D86DEE2-1AE3-4C42-A1E3-BD3C50A55277}" sibTransId="{C756D9E5-5ED8-42E9-9A2E-68E7C719D458}"/>
    <dgm:cxn modelId="{260DE1B0-3AC9-4547-AF8C-69C393088C98}" type="presOf" srcId="{3F6E1271-7510-46CD-B4D3-FDE37F0CAE89}" destId="{80B4886A-D620-4B64-8DC4-92CAADD06072}" srcOrd="0" destOrd="0" presId="urn:microsoft.com/office/officeart/2016/7/layout/RoundedRectangleTimeline"/>
    <dgm:cxn modelId="{FDA821BF-0A01-4D45-9C4D-5EABC4FA731F}" srcId="{09C152DA-7620-4852-8162-A77EC3609F3F}" destId="{4727D81D-37BA-4184-BDCF-A7175EED5207}" srcOrd="3" destOrd="0" parTransId="{512D36D7-04DF-4959-B808-955F97922E4B}" sibTransId="{7A69C4F2-273B-48BE-ADDF-7AF3FC4B90B3}"/>
    <dgm:cxn modelId="{F2F001C0-9D6F-4EF2-BE56-6158AACBAE00}" type="presOf" srcId="{8D6DD00A-51C9-45F5-87FC-39838CDDD31E}" destId="{B4723E2A-4FF1-452A-BD25-8EC364F15A6F}" srcOrd="0" destOrd="2" presId="urn:microsoft.com/office/officeart/2016/7/layout/RoundedRectangleTimeline"/>
    <dgm:cxn modelId="{0CF630D0-2EA7-4B56-B953-849C536A84D6}" srcId="{09C152DA-7620-4852-8162-A77EC3609F3F}" destId="{A7E29B80-A246-47F3-B137-5350F57DB2C3}" srcOrd="1" destOrd="0" parTransId="{3B6B9FBA-116B-4DD6-84EA-48FF7F8B531C}" sibTransId="{CBE02AD7-D8DE-44D1-8A2F-CF61D042A897}"/>
    <dgm:cxn modelId="{4F59F5D9-BB50-4089-90F4-36C31B9212A6}" type="presOf" srcId="{BB578D0D-6EC4-4889-B9AB-ECDE887514EC}" destId="{A88909FB-86AC-4DD5-92F8-B005192D4799}" srcOrd="0" destOrd="0" presId="urn:microsoft.com/office/officeart/2016/7/layout/RoundedRectangleTimeline"/>
    <dgm:cxn modelId="{973C36DC-D175-4FB1-A1A8-CC109C9DC35E}" srcId="{E80CA270-6C90-4E17-ACEA-46B56AD54DD1}" destId="{BB578D0D-6EC4-4889-B9AB-ECDE887514EC}" srcOrd="0" destOrd="0" parTransId="{8238113D-1768-4B08-A284-4CD4310E4733}" sibTransId="{35C01723-9AE4-4E87-98E4-BB5C1B13D4A4}"/>
    <dgm:cxn modelId="{55DF2CDF-1CF4-4036-A973-F8E17C7AACD6}" type="presOf" srcId="{BEF0C6CE-7CFE-4F7A-950F-AE931C7A09A6}" destId="{DF62B7FB-D408-4692-9D69-A6285CF8917C}" srcOrd="0" destOrd="4" presId="urn:microsoft.com/office/officeart/2016/7/layout/RoundedRectangleTimeline"/>
    <dgm:cxn modelId="{CCEAA9E0-8C3E-476A-90A2-6AE8F78F3085}" srcId="{3F6E1271-7510-46CD-B4D3-FDE37F0CAE89}" destId="{BEF0C6CE-7CFE-4F7A-950F-AE931C7A09A6}" srcOrd="4" destOrd="0" parTransId="{DDA8FF31-56FC-45A4-8570-1056F12AD3E8}" sibTransId="{0819F6C9-9734-4282-A0E9-EB6C6C75E210}"/>
    <dgm:cxn modelId="{C5202EE1-10E9-4076-9D55-9E0CF8B152AF}" srcId="{6A70FD8F-0050-42E3-8B3A-6ED7CFB9852E}" destId="{8DB5D7D5-6A1C-4ABC-8850-759A9D876047}" srcOrd="0" destOrd="0" parTransId="{D8874F40-D7B0-41DE-BB6F-A6014FEAB2D7}" sibTransId="{BD6E0A2E-99C8-4F5A-971A-CD211D1099FF}"/>
    <dgm:cxn modelId="{785A25EA-5F44-45AA-B6CC-1FB0070E5BD7}" srcId="{09C152DA-7620-4852-8162-A77EC3609F3F}" destId="{8D6DD00A-51C9-45F5-87FC-39838CDDD31E}" srcOrd="2" destOrd="0" parTransId="{64B4465E-E23B-4ECF-B7BC-E4C5C51A0678}" sibTransId="{8D445A05-FAC7-4A18-B4CC-6FC5DF330A21}"/>
    <dgm:cxn modelId="{9F6167EE-0795-4A44-AE8D-72FAE3B5FBE2}" type="presOf" srcId="{E5BADD0B-54B0-404D-85C3-B25F496F7F89}" destId="{DF62B7FB-D408-4692-9D69-A6285CF8917C}" srcOrd="0" destOrd="0" presId="urn:microsoft.com/office/officeart/2016/7/layout/RoundedRectangleTimeline"/>
    <dgm:cxn modelId="{466CC1EF-545A-4142-B7E2-36D3E72CCFA5}" type="presOf" srcId="{F9FC3612-AC04-4BAE-AA6D-AD29F1BB3CDE}" destId="{DF62B7FB-D408-4692-9D69-A6285CF8917C}" srcOrd="0" destOrd="2" presId="urn:microsoft.com/office/officeart/2016/7/layout/RoundedRectangleTimeline"/>
    <dgm:cxn modelId="{1A1025F0-43AD-4632-A878-0752C5EC868F}" type="presOf" srcId="{A7E29B80-A246-47F3-B137-5350F57DB2C3}" destId="{B4723E2A-4FF1-452A-BD25-8EC364F15A6F}" srcOrd="0" destOrd="1" presId="urn:microsoft.com/office/officeart/2016/7/layout/RoundedRectangleTimeline"/>
    <dgm:cxn modelId="{2DC28DF8-5C1B-4F53-A4C1-D5B63FB54BAF}" srcId="{6A70FD8F-0050-42E3-8B3A-6ED7CFB9852E}" destId="{E80CA270-6C90-4E17-ACEA-46B56AD54DD1}" srcOrd="1" destOrd="0" parTransId="{7EEC8067-96EF-4BE0-8BE3-BA59ED78A31F}" sibTransId="{1AFE46E5-6B07-4894-8ECB-21BD7E7B8AF1}"/>
    <dgm:cxn modelId="{88F180FB-36E3-4394-B30E-DDF1A3AA0265}" srcId="{8DB5D7D5-6A1C-4ABC-8850-759A9D876047}" destId="{DAAA5B3C-CD26-40EC-849E-7CE64A20724F}" srcOrd="3" destOrd="0" parTransId="{14F2DFFD-DA6B-4BD1-AA88-01A9BC810B67}" sibTransId="{16DB8F8C-FA46-42AD-A0A2-19CC45B2486F}"/>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1478DAE3-2517-4510-A090-01C3CD43AC97}" type="presParOf" srcId="{AB52B3CC-6563-466D-BFC3-9B6B5AFA0881}" destId="{3F8BE998-A577-4398-8CF8-AD6D2A40BDD2}" srcOrd="2" destOrd="0" presId="urn:microsoft.com/office/officeart/2016/7/layout/RoundedRectangleTimeline"/>
    <dgm:cxn modelId="{5E9D1461-B6FF-4F3C-8F73-E929ED9A684F}" type="presParOf" srcId="{3F8BE998-A577-4398-8CF8-AD6D2A40BDD2}" destId="{93927E53-DEAF-46C5-A777-2F62AB1A787E}" srcOrd="0" destOrd="0" presId="urn:microsoft.com/office/officeart/2016/7/layout/RoundedRectangleTimeline"/>
    <dgm:cxn modelId="{A8ABB41D-E4C1-46ED-BA3E-12C4FEF9C65E}" type="presParOf" srcId="{3F8BE998-A577-4398-8CF8-AD6D2A40BDD2}" destId="{A88909FB-86AC-4DD5-92F8-B005192D4799}" srcOrd="1" destOrd="0" presId="urn:microsoft.com/office/officeart/2016/7/layout/RoundedRectangleTimeline"/>
    <dgm:cxn modelId="{13BD3775-8390-43F8-801C-EB301A01FBB1}" type="presParOf" srcId="{3F8BE998-A577-4398-8CF8-AD6D2A40BDD2}" destId="{825CFAC6-2DAF-4CEA-B596-DD81035FB4B4}" srcOrd="2" destOrd="0" presId="urn:microsoft.com/office/officeart/2016/7/layout/RoundedRectangleTimeline"/>
    <dgm:cxn modelId="{7514F8E3-7AAB-42FF-B717-97C922936600}" type="presParOf" srcId="{3F8BE998-A577-4398-8CF8-AD6D2A40BDD2}" destId="{4783542F-C589-4994-9406-51EC238D63B1}" srcOrd="3" destOrd="0" presId="urn:microsoft.com/office/officeart/2016/7/layout/RoundedRectangleTimeline"/>
    <dgm:cxn modelId="{10B9A6BE-1534-42DE-B54F-1A5690C2048A}" type="presParOf" srcId="{3F8BE998-A577-4398-8CF8-AD6D2A40BDD2}" destId="{D5C875EE-8E8C-4B73-B7CE-BA1D3736327A}" srcOrd="4" destOrd="0" presId="urn:microsoft.com/office/officeart/2016/7/layout/RoundedRectangleTimeline"/>
    <dgm:cxn modelId="{1EDAAD88-6814-471A-B749-ADEF65E8E8DE}" type="presParOf" srcId="{AB52B3CC-6563-466D-BFC3-9B6B5AFA0881}" destId="{190AB740-439A-4441-8788-6DD095D72150}"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 modelId="{9ED13C18-9486-48F2-9FD3-C1ED173AF542}" type="presParOf" srcId="{AB52B3CC-6563-466D-BFC3-9B6B5AFA0881}" destId="{A62002FE-32AC-44DF-A02D-11FC10EA7C23}" srcOrd="5" destOrd="0" presId="urn:microsoft.com/office/officeart/2016/7/layout/RoundedRectangleTimeline"/>
    <dgm:cxn modelId="{0A68FBAD-C65D-431C-8659-44106A1FB7DE}" type="presParOf" srcId="{AB52B3CC-6563-466D-BFC3-9B6B5AFA0881}" destId="{52447381-7893-4745-A397-5CA239B1A3A4}" srcOrd="6" destOrd="0" presId="urn:microsoft.com/office/officeart/2016/7/layout/RoundedRectangleTimeline"/>
    <dgm:cxn modelId="{D6D49B4D-BA0D-47D0-A7E8-2E78C536F86F}" type="presParOf" srcId="{52447381-7893-4745-A397-5CA239B1A3A4}" destId="{80B4886A-D620-4B64-8DC4-92CAADD06072}" srcOrd="0" destOrd="0" presId="urn:microsoft.com/office/officeart/2016/7/layout/RoundedRectangleTimeline"/>
    <dgm:cxn modelId="{3E87D8BB-E1F3-4C09-94DF-976FD7264C41}" type="presParOf" srcId="{52447381-7893-4745-A397-5CA239B1A3A4}" destId="{DF62B7FB-D408-4692-9D69-A6285CF8917C}" srcOrd="1" destOrd="0" presId="urn:microsoft.com/office/officeart/2016/7/layout/RoundedRectangleTimeline"/>
    <dgm:cxn modelId="{CD0CB7B4-4D58-44D9-91B5-196849E9DEAB}" type="presParOf" srcId="{52447381-7893-4745-A397-5CA239B1A3A4}" destId="{5EED6C13-C9FF-4250-A1CF-1D6FFD4C3AA9}" srcOrd="2" destOrd="0" presId="urn:microsoft.com/office/officeart/2016/7/layout/RoundedRectangleTimeline"/>
    <dgm:cxn modelId="{8F0A7763-83FA-4ABA-B7B0-09EFAC4BD2C5}" type="presParOf" srcId="{52447381-7893-4745-A397-5CA239B1A3A4}" destId="{A3798CA6-4460-44FA-8E57-BC58CE24D391}" srcOrd="3" destOrd="0" presId="urn:microsoft.com/office/officeart/2016/7/layout/RoundedRectangleTimeline"/>
    <dgm:cxn modelId="{D0B6B4A8-3BF3-4FC5-BCBE-42CA91ED42AC}" type="presParOf" srcId="{52447381-7893-4745-A397-5CA239B1A3A4}" destId="{BE4C0C57-5710-4BDC-AE82-5CCB28077191}"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1801950" y="635805"/>
          <a:ext cx="363378" cy="2362175"/>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Introduction</a:t>
          </a:r>
        </a:p>
      </dsp:txBody>
      <dsp:txXfrm rot="5400000">
        <a:off x="820291" y="1652943"/>
        <a:ext cx="2344436" cy="327900"/>
      </dsp:txXfrm>
    </dsp:sp>
    <dsp:sp modelId="{5A1B764B-0DC5-47CD-BDEA-9E67799496EC}">
      <dsp:nvSpPr>
        <dsp:cNvPr id="0" name=""/>
        <dsp:cNvSpPr/>
      </dsp:nvSpPr>
      <dsp:spPr>
        <a:xfrm>
          <a:off x="3231"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l" defTabSz="488950">
            <a:lnSpc>
              <a:spcPct val="90000"/>
            </a:lnSpc>
            <a:spcBef>
              <a:spcPct val="0"/>
            </a:spcBef>
            <a:spcAft>
              <a:spcPct val="35000"/>
            </a:spcAft>
            <a:buNone/>
          </a:pPr>
          <a:r>
            <a:rPr lang="en-US" sz="1100" kern="1200" dirty="0"/>
            <a:t>Introduction to Data analytics/science</a:t>
          </a:r>
        </a:p>
        <a:p>
          <a:pPr marL="0" lvl="0" indent="0" algn="l" defTabSz="488950">
            <a:lnSpc>
              <a:spcPct val="90000"/>
            </a:lnSpc>
            <a:spcBef>
              <a:spcPct val="0"/>
            </a:spcBef>
            <a:spcAft>
              <a:spcPct val="35000"/>
            </a:spcAft>
            <a:buNone/>
          </a:pPr>
          <a:r>
            <a:rPr lang="en-US" sz="1100" kern="1200" dirty="0"/>
            <a:t>Why Python</a:t>
          </a:r>
        </a:p>
        <a:p>
          <a:pPr marL="0" lvl="0" indent="0" algn="l" defTabSz="488950">
            <a:lnSpc>
              <a:spcPct val="90000"/>
            </a:lnSpc>
            <a:spcBef>
              <a:spcPct val="0"/>
            </a:spcBef>
            <a:spcAft>
              <a:spcPct val="35000"/>
            </a:spcAft>
            <a:buNone/>
          </a:pPr>
          <a:r>
            <a:rPr lang="en-US" sz="1100" kern="1200" dirty="0"/>
            <a:t>Key challenges faced by Data scientist</a:t>
          </a:r>
        </a:p>
        <a:p>
          <a:pPr marL="0" lvl="0" indent="0" algn="l" defTabSz="488950">
            <a:lnSpc>
              <a:spcPct val="90000"/>
            </a:lnSpc>
            <a:spcBef>
              <a:spcPct val="0"/>
            </a:spcBef>
            <a:spcAft>
              <a:spcPct val="35000"/>
            </a:spcAft>
            <a:buNone/>
          </a:pPr>
          <a:r>
            <a:rPr lang="en-US" sz="1100" kern="1200" dirty="0"/>
            <a:t>Importance of essential keys and tools</a:t>
          </a:r>
        </a:p>
        <a:p>
          <a:pPr marL="0" lvl="0" indent="0" algn="l" defTabSz="488950">
            <a:lnSpc>
              <a:spcPct val="90000"/>
            </a:lnSpc>
            <a:spcBef>
              <a:spcPct val="0"/>
            </a:spcBef>
            <a:spcAft>
              <a:spcPct val="35000"/>
            </a:spcAft>
            <a:buNone/>
          </a:pPr>
          <a:r>
            <a:rPr lang="en-US" sz="1100" kern="1200" dirty="0"/>
            <a:t>Rewards of Being a Data Scientist </a:t>
          </a:r>
        </a:p>
      </dsp:txBody>
      <dsp:txXfrm>
        <a:off x="3231" y="0"/>
        <a:ext cx="3936959" cy="1271825"/>
      </dsp:txXfrm>
    </dsp:sp>
    <dsp:sp modelId="{122B38A3-0442-4747-820C-1F37877E2B0E}">
      <dsp:nvSpPr>
        <dsp:cNvPr id="0" name=""/>
        <dsp:cNvSpPr/>
      </dsp:nvSpPr>
      <dsp:spPr>
        <a:xfrm>
          <a:off x="1971711"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1935373"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3927E53-DEAF-46C5-A777-2F62AB1A787E}">
      <dsp:nvSpPr>
        <dsp:cNvPr id="0" name=""/>
        <dsp:cNvSpPr/>
      </dsp:nvSpPr>
      <dsp:spPr>
        <a:xfrm>
          <a:off x="3152799" y="1635204"/>
          <a:ext cx="2362175" cy="363378"/>
        </a:xfrm>
        <a:prstGeom prst="rect">
          <a:avLst/>
        </a:prstGeom>
        <a:solidFill>
          <a:schemeClr val="accent1">
            <a:shade val="80000"/>
            <a:hueOff val="148730"/>
            <a:satOff val="-3019"/>
            <a:lumOff val="10226"/>
            <a:alphaOff val="0"/>
          </a:schemeClr>
        </a:solidFill>
        <a:ln w="22225" cap="rnd" cmpd="sng" algn="ctr">
          <a:solidFill>
            <a:schemeClr val="accent1">
              <a:shade val="80000"/>
              <a:hueOff val="148730"/>
              <a:satOff val="-3019"/>
              <a:lumOff val="1022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a:t>Essential Skills and Tools for Data Scientists</a:t>
          </a:r>
          <a:endParaRPr lang="en-US" sz="1100" kern="1200" dirty="0"/>
        </a:p>
      </dsp:txBody>
      <dsp:txXfrm>
        <a:off x="3152799" y="1635204"/>
        <a:ext cx="2362175" cy="363378"/>
      </dsp:txXfrm>
    </dsp:sp>
    <dsp:sp modelId="{A88909FB-86AC-4DD5-92F8-B005192D4799}">
      <dsp:nvSpPr>
        <dsp:cNvPr id="0" name=""/>
        <dsp:cNvSpPr/>
      </dsp:nvSpPr>
      <dsp:spPr>
        <a:xfrm>
          <a:off x="2365407"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l" defTabSz="488950">
            <a:lnSpc>
              <a:spcPct val="90000"/>
            </a:lnSpc>
            <a:spcBef>
              <a:spcPct val="0"/>
            </a:spcBef>
            <a:spcAft>
              <a:spcPct val="35000"/>
            </a:spcAft>
            <a:buNone/>
          </a:pPr>
          <a:r>
            <a:rPr lang="en-US" sz="1100" kern="1200" dirty="0"/>
            <a:t>Python programming</a:t>
          </a:r>
        </a:p>
        <a:p>
          <a:pPr marL="0" lvl="0" indent="0" algn="l" defTabSz="488950">
            <a:lnSpc>
              <a:spcPct val="90000"/>
            </a:lnSpc>
            <a:spcBef>
              <a:spcPct val="0"/>
            </a:spcBef>
            <a:spcAft>
              <a:spcPct val="35000"/>
            </a:spcAft>
            <a:buNone/>
          </a:pPr>
          <a:r>
            <a:rPr lang="en-US" sz="1100" kern="1200" dirty="0"/>
            <a:t>Data manipulation and analysis</a:t>
          </a:r>
        </a:p>
        <a:p>
          <a:pPr marL="0" lvl="0" indent="0" algn="l" defTabSz="488950">
            <a:lnSpc>
              <a:spcPct val="90000"/>
            </a:lnSpc>
            <a:spcBef>
              <a:spcPct val="0"/>
            </a:spcBef>
            <a:spcAft>
              <a:spcPct val="35000"/>
            </a:spcAft>
            <a:buNone/>
          </a:pPr>
          <a:r>
            <a:rPr lang="en-US" sz="1100" kern="1200" dirty="0"/>
            <a:t>Statistics and machine learning</a:t>
          </a:r>
        </a:p>
      </dsp:txBody>
      <dsp:txXfrm>
        <a:off x="2365407" y="2361961"/>
        <a:ext cx="3936959" cy="1271825"/>
      </dsp:txXfrm>
    </dsp:sp>
    <dsp:sp modelId="{825CFAC6-2DAF-4CEA-B596-DD81035FB4B4}">
      <dsp:nvSpPr>
        <dsp:cNvPr id="0" name=""/>
        <dsp:cNvSpPr/>
      </dsp:nvSpPr>
      <dsp:spPr>
        <a:xfrm>
          <a:off x="4333887" y="1998582"/>
          <a:ext cx="0" cy="290702"/>
        </a:xfrm>
        <a:prstGeom prst="line">
          <a:avLst/>
        </a:prstGeom>
        <a:noFill/>
        <a:ln w="12700" cap="rnd" cmpd="sng" algn="ctr">
          <a:solidFill>
            <a:schemeClr val="accent1">
              <a:shade val="90000"/>
              <a:hueOff val="297474"/>
              <a:satOff val="-5735"/>
              <a:lumOff val="18749"/>
              <a:alphaOff val="0"/>
            </a:schemeClr>
          </a:solidFill>
          <a:prstDash val="dash"/>
        </a:ln>
        <a:effectLst/>
      </dsp:spPr>
      <dsp:style>
        <a:lnRef idx="1">
          <a:scrgbClr r="0" g="0" b="0"/>
        </a:lnRef>
        <a:fillRef idx="0">
          <a:scrgbClr r="0" g="0" b="0"/>
        </a:fillRef>
        <a:effectRef idx="0">
          <a:scrgbClr r="0" g="0" b="0"/>
        </a:effectRef>
        <a:fontRef idx="minor"/>
      </dsp:style>
    </dsp:sp>
    <dsp:sp modelId="{4783542F-C589-4994-9406-51EC238D63B1}">
      <dsp:nvSpPr>
        <dsp:cNvPr id="0" name=""/>
        <dsp:cNvSpPr/>
      </dsp:nvSpPr>
      <dsp:spPr>
        <a:xfrm>
          <a:off x="4297549" y="2289285"/>
          <a:ext cx="72675" cy="72675"/>
        </a:xfrm>
        <a:prstGeom prst="ellipse">
          <a:avLst/>
        </a:prstGeom>
        <a:solidFill>
          <a:schemeClr val="accent1">
            <a:shade val="80000"/>
            <a:hueOff val="148730"/>
            <a:satOff val="-3019"/>
            <a:lumOff val="10226"/>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a:off x="5514975" y="1635204"/>
          <a:ext cx="2362175" cy="363378"/>
        </a:xfrm>
        <a:prstGeom prst="rect">
          <a:avLst/>
        </a:prstGeom>
        <a:solidFill>
          <a:schemeClr val="accent1">
            <a:shade val="80000"/>
            <a:hueOff val="297461"/>
            <a:satOff val="-6039"/>
            <a:lumOff val="20451"/>
            <a:alphaOff val="0"/>
          </a:schemeClr>
        </a:solidFill>
        <a:ln w="22225" cap="rnd" cmpd="sng" algn="ctr">
          <a:solidFill>
            <a:schemeClr val="accent1">
              <a:shade val="80000"/>
              <a:hueOff val="297461"/>
              <a:satOff val="-6039"/>
              <a:lumOff val="2045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l" defTabSz="488950">
            <a:lnSpc>
              <a:spcPct val="90000"/>
            </a:lnSpc>
            <a:spcBef>
              <a:spcPct val="0"/>
            </a:spcBef>
            <a:spcAft>
              <a:spcPct val="35000"/>
            </a:spcAft>
            <a:buNone/>
          </a:pPr>
          <a:r>
            <a:rPr lang="en-US" sz="1100" kern="1200" dirty="0"/>
            <a:t>Introduction to Python as a programming language</a:t>
          </a:r>
        </a:p>
      </dsp:txBody>
      <dsp:txXfrm>
        <a:off x="5514975" y="1635204"/>
        <a:ext cx="2362175" cy="363378"/>
      </dsp:txXfrm>
    </dsp:sp>
    <dsp:sp modelId="{B4723E2A-4FF1-452A-BD25-8EC364F15A6F}">
      <dsp:nvSpPr>
        <dsp:cNvPr id="0" name=""/>
        <dsp:cNvSpPr/>
      </dsp:nvSpPr>
      <dsp:spPr>
        <a:xfrm>
          <a:off x="4727583" y="0"/>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l" defTabSz="488950">
            <a:lnSpc>
              <a:spcPct val="90000"/>
            </a:lnSpc>
            <a:spcBef>
              <a:spcPct val="0"/>
            </a:spcBef>
            <a:spcAft>
              <a:spcPct val="35000"/>
            </a:spcAft>
            <a:buNone/>
          </a:pPr>
          <a:r>
            <a:rPr lang="en-US" sz="1100" kern="1200" dirty="0"/>
            <a:t>Why Python is popular in data science</a:t>
          </a:r>
        </a:p>
        <a:p>
          <a:pPr marL="0" lvl="0" indent="0" algn="l" defTabSz="488950">
            <a:lnSpc>
              <a:spcPct val="90000"/>
            </a:lnSpc>
            <a:spcBef>
              <a:spcPct val="0"/>
            </a:spcBef>
            <a:spcAft>
              <a:spcPct val="35000"/>
            </a:spcAft>
            <a:buNone/>
          </a:pPr>
          <a:r>
            <a:rPr lang="en-US" sz="1100" kern="1200" dirty="0"/>
            <a:t>Python Features and Libraries</a:t>
          </a:r>
        </a:p>
        <a:p>
          <a:pPr marL="0" lvl="0" indent="0" algn="l" defTabSz="488950">
            <a:lnSpc>
              <a:spcPct val="90000"/>
            </a:lnSpc>
            <a:spcBef>
              <a:spcPct val="0"/>
            </a:spcBef>
            <a:spcAft>
              <a:spcPct val="35000"/>
            </a:spcAft>
            <a:buNone/>
          </a:pPr>
          <a:r>
            <a:rPr lang="en-US" sz="1100" kern="1200" dirty="0"/>
            <a:t>Overview of Python features</a:t>
          </a:r>
        </a:p>
        <a:p>
          <a:pPr marL="0" lvl="0" indent="0" algn="l" defTabSz="488950">
            <a:lnSpc>
              <a:spcPct val="90000"/>
            </a:lnSpc>
            <a:spcBef>
              <a:spcPct val="0"/>
            </a:spcBef>
            <a:spcAft>
              <a:spcPct val="35000"/>
            </a:spcAft>
            <a:buNone/>
          </a:pPr>
          <a:r>
            <a:rPr lang="en-US" sz="1100" kern="1200" dirty="0"/>
            <a:t>Key libraries: NumPy, Pandas, </a:t>
          </a:r>
          <a:r>
            <a:rPr lang="en-US" sz="1100" kern="1200" dirty="0" err="1"/>
            <a:t>SciKit</a:t>
          </a:r>
          <a:r>
            <a:rPr lang="en-US" sz="1100" kern="1200" dirty="0"/>
            <a:t>-learn</a:t>
          </a:r>
        </a:p>
      </dsp:txBody>
      <dsp:txXfrm>
        <a:off x="4727583" y="0"/>
        <a:ext cx="3936959" cy="1271825"/>
      </dsp:txXfrm>
    </dsp:sp>
    <dsp:sp modelId="{440E9361-37D2-4157-AF38-7B49AD23708B}">
      <dsp:nvSpPr>
        <dsp:cNvPr id="0" name=""/>
        <dsp:cNvSpPr/>
      </dsp:nvSpPr>
      <dsp:spPr>
        <a:xfrm>
          <a:off x="6696062"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6659725" y="1271825"/>
          <a:ext cx="72675" cy="72675"/>
        </a:xfrm>
        <a:prstGeom prst="ellipse">
          <a:avLst/>
        </a:prstGeom>
        <a:solidFill>
          <a:schemeClr val="accent1">
            <a:shade val="80000"/>
            <a:hueOff val="297461"/>
            <a:satOff val="-6039"/>
            <a:lumOff val="20451"/>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B4886A-D620-4B64-8DC4-92CAADD06072}">
      <dsp:nvSpPr>
        <dsp:cNvPr id="0" name=""/>
        <dsp:cNvSpPr/>
      </dsp:nvSpPr>
      <dsp:spPr>
        <a:xfrm rot="5400000">
          <a:off x="8876549" y="635805"/>
          <a:ext cx="363378" cy="2362175"/>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l" defTabSz="488950">
            <a:lnSpc>
              <a:spcPct val="90000"/>
            </a:lnSpc>
            <a:spcBef>
              <a:spcPct val="0"/>
            </a:spcBef>
            <a:spcAft>
              <a:spcPct val="35000"/>
            </a:spcAft>
            <a:buNone/>
          </a:pPr>
          <a:r>
            <a:rPr lang="en-US" sz="1100" kern="1200" dirty="0"/>
            <a:t>Getting Started with Python</a:t>
          </a:r>
        </a:p>
      </dsp:txBody>
      <dsp:txXfrm rot="-5400000">
        <a:off x="7877151" y="1652943"/>
        <a:ext cx="2344436" cy="327900"/>
      </dsp:txXfrm>
    </dsp:sp>
    <dsp:sp modelId="{DF62B7FB-D408-4692-9D69-A6285CF8917C}">
      <dsp:nvSpPr>
        <dsp:cNvPr id="0" name=""/>
        <dsp:cNvSpPr/>
      </dsp:nvSpPr>
      <dsp:spPr>
        <a:xfrm>
          <a:off x="7089758" y="2361961"/>
          <a:ext cx="3936959"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l" defTabSz="488950">
            <a:lnSpc>
              <a:spcPct val="90000"/>
            </a:lnSpc>
            <a:spcBef>
              <a:spcPct val="0"/>
            </a:spcBef>
            <a:spcAft>
              <a:spcPct val="35000"/>
            </a:spcAft>
            <a:buNone/>
          </a:pPr>
          <a:r>
            <a:rPr lang="en-US" sz="1100" kern="1200" dirty="0"/>
            <a:t>Introduction to Python</a:t>
          </a:r>
        </a:p>
        <a:p>
          <a:pPr marL="0" lvl="0" indent="0" algn="l" defTabSz="488950">
            <a:lnSpc>
              <a:spcPct val="90000"/>
            </a:lnSpc>
            <a:spcBef>
              <a:spcPct val="0"/>
            </a:spcBef>
            <a:spcAft>
              <a:spcPct val="35000"/>
            </a:spcAft>
            <a:buNone/>
          </a:pPr>
          <a:r>
            <a:rPr lang="en-US" sz="1100" kern="1200" dirty="0"/>
            <a:t>Why Python in Data Science</a:t>
          </a:r>
        </a:p>
        <a:p>
          <a:pPr marL="0" lvl="0" indent="0" algn="l" defTabSz="488950">
            <a:lnSpc>
              <a:spcPct val="90000"/>
            </a:lnSpc>
            <a:spcBef>
              <a:spcPct val="0"/>
            </a:spcBef>
            <a:spcAft>
              <a:spcPct val="35000"/>
            </a:spcAft>
            <a:buNone/>
          </a:pPr>
          <a:r>
            <a:rPr lang="en-US" sz="1100" kern="1200" dirty="0"/>
            <a:t>Python Features and Libraries</a:t>
          </a:r>
        </a:p>
        <a:p>
          <a:pPr marL="0" lvl="0" indent="0" algn="l" defTabSz="488950">
            <a:lnSpc>
              <a:spcPct val="90000"/>
            </a:lnSpc>
            <a:spcBef>
              <a:spcPct val="0"/>
            </a:spcBef>
            <a:spcAft>
              <a:spcPct val="35000"/>
            </a:spcAft>
            <a:buNone/>
          </a:pPr>
          <a:r>
            <a:rPr lang="en-US" sz="1100" kern="1200"/>
            <a:t>Key Libraries</a:t>
          </a:r>
          <a:endParaRPr lang="en-US" sz="1100" kern="1200" dirty="0"/>
        </a:p>
        <a:p>
          <a:pPr marL="0" lvl="0" indent="0" algn="l" defTabSz="488950">
            <a:lnSpc>
              <a:spcPct val="90000"/>
            </a:lnSpc>
            <a:spcBef>
              <a:spcPct val="0"/>
            </a:spcBef>
            <a:spcAft>
              <a:spcPct val="35000"/>
            </a:spcAft>
            <a:buNone/>
          </a:pPr>
          <a:r>
            <a:rPr lang="en-US" sz="1100" kern="1200"/>
            <a:t>Basic syntax and structure</a:t>
          </a:r>
          <a:endParaRPr lang="en-US" sz="1100" kern="1200" dirty="0"/>
        </a:p>
      </dsp:txBody>
      <dsp:txXfrm>
        <a:off x="7089758" y="2361961"/>
        <a:ext cx="3936959" cy="1271825"/>
      </dsp:txXfrm>
    </dsp:sp>
    <dsp:sp modelId="{5EED6C13-C9FF-4250-A1CF-1D6FFD4C3AA9}">
      <dsp:nvSpPr>
        <dsp:cNvPr id="0" name=""/>
        <dsp:cNvSpPr/>
      </dsp:nvSpPr>
      <dsp:spPr>
        <a:xfrm>
          <a:off x="9058238" y="1998582"/>
          <a:ext cx="0" cy="290702"/>
        </a:xfrm>
        <a:prstGeom prst="line">
          <a:avLst/>
        </a:prstGeom>
        <a:noFill/>
        <a:ln w="12700" cap="rnd" cmpd="sng" algn="ctr">
          <a:solidFill>
            <a:schemeClr val="accent1">
              <a:shade val="90000"/>
              <a:hueOff val="446212"/>
              <a:satOff val="-8602"/>
              <a:lumOff val="28124"/>
              <a:alphaOff val="0"/>
            </a:schemeClr>
          </a:solidFill>
          <a:prstDash val="dash"/>
        </a:ln>
        <a:effectLst/>
      </dsp:spPr>
      <dsp:style>
        <a:lnRef idx="1">
          <a:scrgbClr r="0" g="0" b="0"/>
        </a:lnRef>
        <a:fillRef idx="0">
          <a:scrgbClr r="0" g="0" b="0"/>
        </a:fillRef>
        <a:effectRef idx="0">
          <a:scrgbClr r="0" g="0" b="0"/>
        </a:effectRef>
        <a:fontRef idx="minor"/>
      </dsp:style>
    </dsp:sp>
    <dsp:sp modelId="{A3798CA6-4460-44FA-8E57-BC58CE24D391}">
      <dsp:nvSpPr>
        <dsp:cNvPr id="0" name=""/>
        <dsp:cNvSpPr/>
      </dsp:nvSpPr>
      <dsp:spPr>
        <a:xfrm>
          <a:off x="9021900" y="228928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2/15/2025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2/15/2025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2/15/2025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2/15/2025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2/15/2025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2/15/2025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2/15/2025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analyticsvidhya.com/blog/2021/05/a-comprehensive-guide-to-data-analysis-using-pandas-hands-on-data-analysis-on-imdb-movies-data/"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kaggle.com/datasets/uciml/iri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INTRODUCTION TO PYTHON FOR DATA SCIENCE</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468233"/>
          </a:xfrm>
        </p:spPr>
        <p:txBody>
          <a:bodyPr>
            <a:normAutofit/>
          </a:bodyPr>
          <a:lstStyle/>
          <a:p>
            <a:r>
              <a:rPr lang="en-US" dirty="0"/>
              <a:t>Margaret Oluwadare</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CA8931-D056-1369-F17B-7FFF275DBDD4}"/>
              </a:ext>
            </a:extLst>
          </p:cNvPr>
          <p:cNvSpPr>
            <a:spLocks noGrp="1"/>
          </p:cNvSpPr>
          <p:nvPr>
            <p:ph type="title"/>
          </p:nvPr>
        </p:nvSpPr>
        <p:spPr>
          <a:xfrm>
            <a:off x="997284" y="509778"/>
            <a:ext cx="11029616" cy="933450"/>
          </a:xfrm>
        </p:spPr>
        <p:txBody>
          <a:bodyPr>
            <a:normAutofit fontScale="90000"/>
          </a:bodyPr>
          <a:lstStyle/>
          <a:p>
            <a:r>
              <a:rPr lang="en-US" sz="2800" dirty="0">
                <a:effectLst/>
                <a:latin typeface="Calibri" panose="020F0502020204030204" pitchFamily="34" charset="0"/>
                <a:ea typeface="Calibri" panose="020F0502020204030204" pitchFamily="34" charset="0"/>
                <a:cs typeface="Times New Roman" panose="02020603050405020304" pitchFamily="18" charset="0"/>
              </a:rPr>
              <a:t>Key Libraries</a:t>
            </a:r>
            <a:br>
              <a:rPr lang="en-US" sz="2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136497EF-4CED-D967-F501-E79C5959C460}"/>
              </a:ext>
            </a:extLst>
          </p:cNvPr>
          <p:cNvSpPr>
            <a:spLocks noGrp="1"/>
          </p:cNvSpPr>
          <p:nvPr>
            <p:ph idx="1"/>
          </p:nvPr>
        </p:nvSpPr>
        <p:spPr>
          <a:xfrm>
            <a:off x="195580" y="1738186"/>
            <a:ext cx="11297921" cy="5086731"/>
          </a:xfrm>
        </p:spPr>
        <p:txBody>
          <a:bodyPr>
            <a:normAutofit fontScale="92500" lnSpcReduction="20000"/>
          </a:bodyPr>
          <a:lstStyle/>
          <a:p>
            <a:pPr marL="342900" indent="-342900">
              <a:lnSpc>
                <a:spcPct val="107000"/>
              </a:lnSpc>
              <a:spcAft>
                <a:spcPts val="800"/>
              </a:spcAf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NumPy</a:t>
            </a:r>
            <a:r>
              <a:rPr lang="en-US" sz="1800" dirty="0">
                <a:effectLst/>
                <a:latin typeface="Calibri" panose="020F0502020204030204" pitchFamily="34" charset="0"/>
                <a:ea typeface="Calibri" panose="020F0502020204030204" pitchFamily="34" charset="0"/>
                <a:cs typeface="Times New Roman" panose="02020603050405020304" pitchFamily="18" charset="0"/>
              </a:rPr>
              <a:t>: Provides support for large, multi-dimensional arrays and matrices, along with a collection of mathematical functions. Example Using NumPy for array manipulations:</a:t>
            </a:r>
          </a:p>
          <a:p>
            <a:pPr marL="342900" indent="-342900">
              <a:lnSpc>
                <a:spcPct val="107000"/>
              </a:lnSpc>
              <a:spcAft>
                <a:spcPts val="800"/>
              </a:spcAft>
              <a:buAutoNum type="arabicPeriod"/>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rabicPeriod"/>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rabicPeriod"/>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rabicPeriod"/>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AutoNum type="arabicPeriod"/>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CLASS WORK</a:t>
            </a:r>
          </a:p>
          <a:p>
            <a:pPr marL="0" indent="0">
              <a:lnSpc>
                <a:spcPct val="107000"/>
              </a:lnSpc>
              <a:spcAft>
                <a:spcPts val="800"/>
              </a:spcAft>
              <a:buNone/>
            </a:pPr>
            <a:r>
              <a:rPr lang="en-US" sz="2000" b="0" i="0" dirty="0">
                <a:effectLst/>
                <a:latin typeface="Helvetica" panose="020B0604020202020204" pitchFamily="34" charset="0"/>
              </a:rPr>
              <a:t>Create a 1D array with values ranging from 0 to 9.</a:t>
            </a:r>
          </a:p>
          <a:p>
            <a:pPr marL="0" indent="0">
              <a:lnSpc>
                <a:spcPct val="107000"/>
              </a:lnSpc>
              <a:spcAft>
                <a:spcPts val="800"/>
              </a:spcAft>
              <a:buNone/>
            </a:pPr>
            <a:endParaRPr lang="en-US" sz="1800" b="1" i="0" dirty="0">
              <a:latin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HOMEWORK </a:t>
            </a:r>
          </a:p>
          <a:p>
            <a:pPr marL="342900" indent="-342900">
              <a:lnSpc>
                <a:spcPct val="107000"/>
              </a:lnSpc>
              <a:spcAft>
                <a:spcPts val="800"/>
              </a:spcAft>
              <a:buAutoNum type="arabicPeriod"/>
            </a:pPr>
            <a:r>
              <a:rPr lang="en-US" sz="1800" dirty="0">
                <a:latin typeface="Calibri" panose="020F0502020204030204" pitchFamily="34" charset="0"/>
                <a:ea typeface="Calibri" panose="020F0502020204030204" pitchFamily="34" charset="0"/>
                <a:cs typeface="Times New Roman" panose="02020603050405020304" pitchFamily="18" charset="0"/>
              </a:rPr>
              <a:t>Convert a 1D array to a 2D array with 2 rows</a:t>
            </a:r>
          </a:p>
          <a:p>
            <a:pPr marL="0" indent="0">
              <a:lnSpc>
                <a:spcPct val="107000"/>
              </a:lnSpc>
              <a:spcAft>
                <a:spcPts val="800"/>
              </a:spcAft>
              <a:buNone/>
            </a:pPr>
            <a:r>
              <a:rPr lang="en-US" sz="1800" dirty="0">
                <a:latin typeface="Calibri" panose="020F0502020204030204" pitchFamily="34" charset="0"/>
                <a:ea typeface="Calibri" panose="020F0502020204030204" pitchFamily="34" charset="0"/>
                <a:cs typeface="Times New Roman" panose="02020603050405020304" pitchFamily="18" charset="0"/>
              </a:rPr>
              <a:t>2.    Extract all odd numbers from an array of 1-10</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dirty="0"/>
          </a:p>
        </p:txBody>
      </p:sp>
      <p:pic>
        <p:nvPicPr>
          <p:cNvPr id="5" name="Picture 4">
            <a:extLst>
              <a:ext uri="{FF2B5EF4-FFF2-40B4-BE49-F238E27FC236}">
                <a16:creationId xmlns:a16="http://schemas.microsoft.com/office/drawing/2014/main" id="{13789712-FF13-4F03-94DB-65718DBCBADB}"/>
              </a:ext>
            </a:extLst>
          </p:cNvPr>
          <p:cNvPicPr>
            <a:picLocks noChangeAspect="1"/>
          </p:cNvPicPr>
          <p:nvPr/>
        </p:nvPicPr>
        <p:blipFill>
          <a:blip r:embed="rId2"/>
          <a:stretch>
            <a:fillRect/>
          </a:stretch>
        </p:blipFill>
        <p:spPr>
          <a:xfrm>
            <a:off x="3795712" y="1890586"/>
            <a:ext cx="7343775" cy="2133600"/>
          </a:xfrm>
          <a:prstGeom prst="rect">
            <a:avLst/>
          </a:prstGeom>
        </p:spPr>
      </p:pic>
    </p:spTree>
    <p:extLst>
      <p:ext uri="{BB962C8B-B14F-4D97-AF65-F5344CB8AC3E}">
        <p14:creationId xmlns:p14="http://schemas.microsoft.com/office/powerpoint/2010/main" val="3960228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98A88-1BF3-D12B-CF98-DC7A458E0A3F}"/>
              </a:ext>
            </a:extLst>
          </p:cNvPr>
          <p:cNvSpPr>
            <a:spLocks noGrp="1"/>
          </p:cNvSpPr>
          <p:nvPr>
            <p:ph type="title"/>
          </p:nvPr>
        </p:nvSpPr>
        <p:spPr>
          <a:xfrm>
            <a:off x="817729" y="565150"/>
            <a:ext cx="11374271" cy="430376"/>
          </a:xfrm>
        </p:spPr>
        <p:txBody>
          <a:bodyPr>
            <a:normAutofit fontScale="90000"/>
          </a:bodyPr>
          <a:lstStyle/>
          <a:p>
            <a:r>
              <a:rPr lang="en-US" dirty="0"/>
              <a:t>PANDAS</a:t>
            </a:r>
          </a:p>
        </p:txBody>
      </p:sp>
      <p:sp>
        <p:nvSpPr>
          <p:cNvPr id="3" name="Content Placeholder 2">
            <a:extLst>
              <a:ext uri="{FF2B5EF4-FFF2-40B4-BE49-F238E27FC236}">
                <a16:creationId xmlns:a16="http://schemas.microsoft.com/office/drawing/2014/main" id="{875EE618-3A89-78CE-DD3C-343580990069}"/>
              </a:ext>
            </a:extLst>
          </p:cNvPr>
          <p:cNvSpPr>
            <a:spLocks noGrp="1"/>
          </p:cNvSpPr>
          <p:nvPr>
            <p:ph idx="1"/>
          </p:nvPr>
        </p:nvSpPr>
        <p:spPr>
          <a:xfrm>
            <a:off x="168442" y="916431"/>
            <a:ext cx="11917541" cy="5587735"/>
          </a:xfrm>
        </p:spPr>
        <p:txBody>
          <a:bodyPr>
            <a:normAutofit lnSpcReduction="10000"/>
          </a:bodyPr>
          <a:lstStyle/>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Offers data structures and data analysis tools. Example of Using Pandas to manipulate data frames:</a:t>
            </a:r>
          </a:p>
          <a:p>
            <a:pPr marL="0" indent="0">
              <a:lnSpc>
                <a:spcPct val="107000"/>
              </a:lnSpc>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CLASS WORK</a:t>
            </a:r>
          </a:p>
          <a:p>
            <a:pPr marL="0" indent="0">
              <a:lnSpc>
                <a:spcPct val="107000"/>
              </a:lnSpc>
              <a:spcAft>
                <a:spcPts val="800"/>
              </a:spcAft>
              <a:buNone/>
            </a:pPr>
            <a:r>
              <a:rPr lang="en-US" sz="2000" b="0" i="0" dirty="0">
                <a:effectLst/>
                <a:latin typeface="Helvetica" panose="020B0604020202020204" pitchFamily="34" charset="0"/>
              </a:rPr>
              <a:t>Write a Pandas program to create and display a one-dimensional array-like object containing an array of data using Pandas module.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HOMEWORK</a:t>
            </a:r>
          </a:p>
          <a:p>
            <a:pPr marL="0" indent="0">
              <a:lnSpc>
                <a:spcPct val="107000"/>
              </a:lnSpc>
              <a:spcAft>
                <a:spcPts val="800"/>
              </a:spcAft>
              <a:buNone/>
            </a:pPr>
            <a:r>
              <a:rPr lang="en-US" sz="2000" b="0" i="0" dirty="0">
                <a:effectLst/>
                <a:latin typeface="Helvetica" panose="020B0604020202020204" pitchFamily="34" charset="0"/>
              </a:rPr>
              <a:t>1. Write a Pandas program to convert a Panda module Series to Python list and it's type.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2. </a:t>
            </a:r>
            <a:r>
              <a:rPr lang="en-US" sz="2000" b="0" i="0" dirty="0">
                <a:effectLst/>
                <a:latin typeface="Helvetica" panose="020B0604020202020204" pitchFamily="34" charset="0"/>
              </a:rPr>
              <a:t>Write a Pandas program to add, subtract, multiple and divide two Pandas Series. Sample Series: [2, 4, 6, 8, 10], [1, 3, 5, 7, 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9" name="Picture 8">
            <a:extLst>
              <a:ext uri="{FF2B5EF4-FFF2-40B4-BE49-F238E27FC236}">
                <a16:creationId xmlns:a16="http://schemas.microsoft.com/office/drawing/2014/main" id="{AF15D93A-90F7-851E-27DE-869B9E9E6E8E}"/>
              </a:ext>
            </a:extLst>
          </p:cNvPr>
          <p:cNvPicPr>
            <a:picLocks noChangeAspect="1"/>
          </p:cNvPicPr>
          <p:nvPr/>
        </p:nvPicPr>
        <p:blipFill>
          <a:blip r:embed="rId2"/>
          <a:stretch>
            <a:fillRect/>
          </a:stretch>
        </p:blipFill>
        <p:spPr>
          <a:xfrm>
            <a:off x="2544363" y="1261297"/>
            <a:ext cx="6346942" cy="2449001"/>
          </a:xfrm>
          <a:prstGeom prst="rect">
            <a:avLst/>
          </a:prstGeom>
        </p:spPr>
      </p:pic>
    </p:spTree>
    <p:extLst>
      <p:ext uri="{BB962C8B-B14F-4D97-AF65-F5344CB8AC3E}">
        <p14:creationId xmlns:p14="http://schemas.microsoft.com/office/powerpoint/2010/main" val="31414670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332162-4470-9DB0-5F1C-32BFE88209D3}"/>
              </a:ext>
            </a:extLst>
          </p:cNvPr>
          <p:cNvSpPr>
            <a:spLocks noGrp="1"/>
          </p:cNvSpPr>
          <p:nvPr>
            <p:ph type="title"/>
          </p:nvPr>
        </p:nvSpPr>
        <p:spPr>
          <a:xfrm>
            <a:off x="500146" y="527050"/>
            <a:ext cx="11191708" cy="633576"/>
          </a:xfrm>
        </p:spPr>
        <p:txBody>
          <a:bodyPr/>
          <a:lstStyle/>
          <a:p>
            <a:r>
              <a:rPr lang="en-US" dirty="0"/>
              <a:t>SCIKIT-LEARN</a:t>
            </a:r>
          </a:p>
        </p:txBody>
      </p:sp>
      <p:sp>
        <p:nvSpPr>
          <p:cNvPr id="3" name="Content Placeholder 2">
            <a:extLst>
              <a:ext uri="{FF2B5EF4-FFF2-40B4-BE49-F238E27FC236}">
                <a16:creationId xmlns:a16="http://schemas.microsoft.com/office/drawing/2014/main" id="{77D75AC6-3934-8B61-A144-07286A2F8E3C}"/>
              </a:ext>
            </a:extLst>
          </p:cNvPr>
          <p:cNvSpPr>
            <a:spLocks noGrp="1"/>
          </p:cNvSpPr>
          <p:nvPr>
            <p:ph idx="1"/>
          </p:nvPr>
        </p:nvSpPr>
        <p:spPr>
          <a:xfrm>
            <a:off x="156141" y="1409181"/>
            <a:ext cx="11879717" cy="5448819"/>
          </a:xfrm>
        </p:spPr>
        <p:txBody>
          <a:bodyPr/>
          <a:lstStyle/>
          <a:p>
            <a:pPr marL="0" indent="0">
              <a:lnSpc>
                <a:spcPct val="107000"/>
              </a:lnSpc>
              <a:spcAft>
                <a:spcPts val="800"/>
              </a:spcAft>
              <a:buNone/>
            </a:pPr>
            <a:r>
              <a:rPr lang="en-US" sz="1800" dirty="0">
                <a:effectLst/>
                <a:latin typeface="Calibri" panose="020F0502020204030204" pitchFamily="34" charset="0"/>
                <a:ea typeface="Calibri" panose="020F0502020204030204" pitchFamily="34" charset="0"/>
                <a:cs typeface="Times New Roman" panose="02020603050405020304" pitchFamily="18" charset="0"/>
              </a:rPr>
              <a:t>Provides simple and efficient tools for data mining and data analysis, particularly in machine learning. Example Using </a:t>
            </a:r>
            <a:r>
              <a:rPr lang="en-US" sz="1800" dirty="0" err="1">
                <a:effectLst/>
                <a:latin typeface="Calibri" panose="020F0502020204030204" pitchFamily="34" charset="0"/>
                <a:ea typeface="Calibri" panose="020F0502020204030204" pitchFamily="34" charset="0"/>
                <a:cs typeface="Times New Roman" panose="02020603050405020304" pitchFamily="18" charset="0"/>
              </a:rPr>
              <a:t>SciKit</a:t>
            </a:r>
            <a:r>
              <a:rPr lang="en-US" sz="1800" dirty="0">
                <a:effectLst/>
                <a:latin typeface="Calibri" panose="020F0502020204030204" pitchFamily="34" charset="0"/>
                <a:ea typeface="Calibri" panose="020F0502020204030204" pitchFamily="34" charset="0"/>
                <a:cs typeface="Times New Roman" panose="02020603050405020304" pitchFamily="18" charset="0"/>
              </a:rPr>
              <a:t>-learn for a basic machine learning model:</a:t>
            </a:r>
          </a:p>
          <a:p>
            <a:pPr marL="0" indent="0">
              <a:lnSpc>
                <a:spcPct val="107000"/>
              </a:lnSpc>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CLASS WORK</a:t>
            </a:r>
          </a:p>
          <a:p>
            <a:pPr marL="0" indent="0">
              <a:lnSpc>
                <a:spcPct val="107000"/>
              </a:lnSpc>
              <a:spcAft>
                <a:spcPts val="800"/>
              </a:spcAft>
              <a:buNone/>
            </a:pPr>
            <a:endParaRPr lang="en-US" sz="1800" b="1"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7" name="Picture 6">
            <a:extLst>
              <a:ext uri="{FF2B5EF4-FFF2-40B4-BE49-F238E27FC236}">
                <a16:creationId xmlns:a16="http://schemas.microsoft.com/office/drawing/2014/main" id="{6F5176C7-9696-9E05-B1B1-065116ABA6D1}"/>
              </a:ext>
            </a:extLst>
          </p:cNvPr>
          <p:cNvPicPr>
            <a:picLocks noChangeAspect="1"/>
          </p:cNvPicPr>
          <p:nvPr/>
        </p:nvPicPr>
        <p:blipFill>
          <a:blip r:embed="rId2"/>
          <a:stretch>
            <a:fillRect/>
          </a:stretch>
        </p:blipFill>
        <p:spPr>
          <a:xfrm>
            <a:off x="2174474" y="1984223"/>
            <a:ext cx="7381875" cy="2309482"/>
          </a:xfrm>
          <a:prstGeom prst="rect">
            <a:avLst/>
          </a:prstGeom>
        </p:spPr>
      </p:pic>
    </p:spTree>
    <p:extLst>
      <p:ext uri="{BB962C8B-B14F-4D97-AF65-F5344CB8AC3E}">
        <p14:creationId xmlns:p14="http://schemas.microsoft.com/office/powerpoint/2010/main" val="3834163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D9457-E925-AEBE-CD65-3D1F3A95D9B9}"/>
              </a:ext>
            </a:extLst>
          </p:cNvPr>
          <p:cNvSpPr>
            <a:spLocks noGrp="1"/>
          </p:cNvSpPr>
          <p:nvPr>
            <p:ph type="title"/>
          </p:nvPr>
        </p:nvSpPr>
        <p:spPr>
          <a:xfrm>
            <a:off x="1162384" y="2761658"/>
            <a:ext cx="11029616" cy="988332"/>
          </a:xfrm>
        </p:spPr>
        <p:txBody>
          <a:bodyPr/>
          <a:lstStyle/>
          <a:p>
            <a:pPr algn="ctr"/>
            <a:r>
              <a:rPr lang="en-US" dirty="0"/>
              <a:t>ESSENTIALS OF DATA ANALYTICS USING PANDAS</a:t>
            </a:r>
          </a:p>
        </p:txBody>
      </p:sp>
    </p:spTree>
    <p:extLst>
      <p:ext uri="{BB962C8B-B14F-4D97-AF65-F5344CB8AC3E}">
        <p14:creationId xmlns:p14="http://schemas.microsoft.com/office/powerpoint/2010/main" val="3521430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3D3E7-78AC-426B-7F02-F8D4D046AE9B}"/>
              </a:ext>
            </a:extLst>
          </p:cNvPr>
          <p:cNvSpPr>
            <a:spLocks noGrp="1"/>
          </p:cNvSpPr>
          <p:nvPr>
            <p:ph type="title"/>
          </p:nvPr>
        </p:nvSpPr>
        <p:spPr>
          <a:xfrm>
            <a:off x="479592" y="562052"/>
            <a:ext cx="11029616" cy="641196"/>
          </a:xfrm>
        </p:spPr>
        <p:txBody>
          <a:bodyPr/>
          <a:lstStyle/>
          <a:p>
            <a:r>
              <a:rPr lang="en-US" dirty="0"/>
              <a:t>INTRODUCTION</a:t>
            </a:r>
          </a:p>
        </p:txBody>
      </p:sp>
      <p:sp>
        <p:nvSpPr>
          <p:cNvPr id="3" name="Content Placeholder 2">
            <a:extLst>
              <a:ext uri="{FF2B5EF4-FFF2-40B4-BE49-F238E27FC236}">
                <a16:creationId xmlns:a16="http://schemas.microsoft.com/office/drawing/2014/main" id="{6E8FBA04-B0BE-F0CF-35F8-711029E44C8C}"/>
              </a:ext>
            </a:extLst>
          </p:cNvPr>
          <p:cNvSpPr>
            <a:spLocks noGrp="1"/>
          </p:cNvSpPr>
          <p:nvPr>
            <p:ph idx="1"/>
          </p:nvPr>
        </p:nvSpPr>
        <p:spPr>
          <a:xfrm>
            <a:off x="377992" y="1203248"/>
            <a:ext cx="11742888" cy="5502352"/>
          </a:xfrm>
        </p:spPr>
        <p:txBody>
          <a:bodyPr>
            <a:normAutofit/>
          </a:bodyPr>
          <a:lstStyle/>
          <a:p>
            <a:pPr algn="l">
              <a:spcAft>
                <a:spcPts val="2100"/>
              </a:spcAft>
            </a:pPr>
            <a:r>
              <a:rPr lang="en-US" b="1" i="0" dirty="0">
                <a:solidFill>
                  <a:srgbClr val="000000"/>
                </a:solidFill>
                <a:effectLst/>
                <a:latin typeface="OpenSans"/>
              </a:rPr>
              <a:t>Pandas</a:t>
            </a:r>
            <a:r>
              <a:rPr lang="en-US" b="0" i="0" dirty="0">
                <a:solidFill>
                  <a:srgbClr val="000000"/>
                </a:solidFill>
                <a:effectLst/>
                <a:latin typeface="OpenSans"/>
              </a:rPr>
              <a:t> is a software library written for the </a:t>
            </a:r>
            <a:r>
              <a:rPr lang="en-US" b="1" i="0" dirty="0">
                <a:solidFill>
                  <a:srgbClr val="000000"/>
                </a:solidFill>
                <a:effectLst/>
                <a:latin typeface="OpenSans"/>
              </a:rPr>
              <a:t>Python </a:t>
            </a:r>
            <a:r>
              <a:rPr lang="en-US" b="0" i="0" dirty="0">
                <a:solidFill>
                  <a:srgbClr val="000000"/>
                </a:solidFill>
                <a:effectLst/>
                <a:latin typeface="OpenSans"/>
              </a:rPr>
              <a:t>programming language for data manipulation and analysis. </a:t>
            </a:r>
          </a:p>
          <a:p>
            <a:pPr algn="l">
              <a:spcAft>
                <a:spcPts val="2100"/>
              </a:spcAft>
            </a:pPr>
            <a:r>
              <a:rPr lang="en-US" b="0" i="0" dirty="0">
                <a:solidFill>
                  <a:srgbClr val="000000"/>
                </a:solidFill>
                <a:effectLst/>
                <a:latin typeface="OpenSans"/>
              </a:rPr>
              <a:t>It provides fast, flexible, and expressive data structures designed to make working with “relational” or “labeled” data easy and intuitive. </a:t>
            </a:r>
          </a:p>
          <a:p>
            <a:pPr algn="l">
              <a:spcAft>
                <a:spcPts val="2100"/>
              </a:spcAft>
            </a:pPr>
            <a:r>
              <a:rPr lang="en-US" b="0" i="0" dirty="0">
                <a:solidFill>
                  <a:srgbClr val="000000"/>
                </a:solidFill>
                <a:effectLst/>
                <a:latin typeface="OpenSans"/>
              </a:rPr>
              <a:t>Pandas in Python is built on top of NumPy and is intended to integrate well within a scientific computing environment with many other 3rd party libraries.</a:t>
            </a:r>
          </a:p>
          <a:p>
            <a:pPr algn="l">
              <a:spcAft>
                <a:spcPts val="2100"/>
              </a:spcAft>
            </a:pPr>
            <a:r>
              <a:rPr lang="en-US" b="0" i="0" dirty="0">
                <a:solidFill>
                  <a:srgbClr val="000000"/>
                </a:solidFill>
                <a:effectLst/>
                <a:latin typeface="OpenSans"/>
              </a:rPr>
              <a:t>There are </a:t>
            </a:r>
            <a:r>
              <a:rPr lang="en-US" b="1" i="0" dirty="0">
                <a:solidFill>
                  <a:srgbClr val="000000"/>
                </a:solidFill>
                <a:effectLst/>
                <a:latin typeface="OpenSans"/>
              </a:rPr>
              <a:t>two primary data structures </a:t>
            </a:r>
            <a:r>
              <a:rPr lang="en-US" b="0" i="0" dirty="0">
                <a:solidFill>
                  <a:srgbClr val="000000"/>
                </a:solidFill>
                <a:effectLst/>
                <a:latin typeface="OpenSans"/>
              </a:rPr>
              <a:t>of pandas: </a:t>
            </a:r>
            <a:r>
              <a:rPr lang="en-US" b="1" i="0" dirty="0">
                <a:solidFill>
                  <a:srgbClr val="000000"/>
                </a:solidFill>
                <a:effectLst/>
                <a:latin typeface="OpenSans"/>
              </a:rPr>
              <a:t>Series</a:t>
            </a:r>
            <a:r>
              <a:rPr lang="en-US" b="0" i="0" dirty="0">
                <a:solidFill>
                  <a:srgbClr val="000000"/>
                </a:solidFill>
                <a:effectLst/>
                <a:latin typeface="OpenSans"/>
              </a:rPr>
              <a:t> (1-dimensional) and </a:t>
            </a:r>
            <a:r>
              <a:rPr lang="en-US" b="1" i="0" dirty="0">
                <a:solidFill>
                  <a:srgbClr val="000000"/>
                </a:solidFill>
                <a:effectLst/>
                <a:latin typeface="OpenSans"/>
              </a:rPr>
              <a:t>Data frame </a:t>
            </a:r>
            <a:r>
              <a:rPr lang="en-US" b="0" i="0" dirty="0">
                <a:solidFill>
                  <a:srgbClr val="000000"/>
                </a:solidFill>
                <a:effectLst/>
                <a:latin typeface="OpenSans"/>
              </a:rPr>
              <a:t>(2-dimensional)</a:t>
            </a:r>
          </a:p>
          <a:p>
            <a:pPr marL="0" indent="0" algn="l">
              <a:spcAft>
                <a:spcPts val="2100"/>
              </a:spcAft>
              <a:buNone/>
            </a:pPr>
            <a:r>
              <a:rPr lang="en-US" b="1" dirty="0"/>
              <a:t>PANDA DATAFRAME</a:t>
            </a:r>
          </a:p>
          <a:p>
            <a:r>
              <a:rPr lang="en-US" b="0" i="0" dirty="0">
                <a:solidFill>
                  <a:srgbClr val="000000"/>
                </a:solidFill>
                <a:effectLst/>
                <a:latin typeface="OpenSans"/>
              </a:rPr>
              <a:t>The Pandas Data Frame is a structure </a:t>
            </a:r>
            <a:r>
              <a:rPr lang="en-US" b="1" i="0" dirty="0">
                <a:solidFill>
                  <a:srgbClr val="000000"/>
                </a:solidFill>
                <a:effectLst/>
                <a:latin typeface="OpenSans"/>
              </a:rPr>
              <a:t>that contains two-dimensional </a:t>
            </a:r>
            <a:r>
              <a:rPr lang="en-US" b="0" i="0" dirty="0">
                <a:solidFill>
                  <a:srgbClr val="000000"/>
                </a:solidFill>
                <a:effectLst/>
                <a:latin typeface="OpenSans"/>
              </a:rPr>
              <a:t>data and its </a:t>
            </a:r>
            <a:r>
              <a:rPr lang="en-US" b="1" i="0" dirty="0">
                <a:solidFill>
                  <a:srgbClr val="000000"/>
                </a:solidFill>
                <a:effectLst/>
                <a:latin typeface="OpenSans"/>
              </a:rPr>
              <a:t>corresponding labels (headers)</a:t>
            </a:r>
          </a:p>
          <a:p>
            <a:r>
              <a:rPr lang="en-US" b="0" i="0" dirty="0">
                <a:solidFill>
                  <a:srgbClr val="000000"/>
                </a:solidFill>
                <a:effectLst/>
                <a:latin typeface="OpenSans"/>
              </a:rPr>
              <a:t>It is similar to </a:t>
            </a:r>
            <a:r>
              <a:rPr lang="en-US" b="1" i="0" dirty="0">
                <a:solidFill>
                  <a:srgbClr val="000000"/>
                </a:solidFill>
                <a:effectLst/>
                <a:latin typeface="OpenSans"/>
              </a:rPr>
              <a:t>SQL tables </a:t>
            </a:r>
            <a:r>
              <a:rPr lang="en-US" b="0" i="0" dirty="0">
                <a:solidFill>
                  <a:srgbClr val="000000"/>
                </a:solidFill>
                <a:effectLst/>
                <a:latin typeface="OpenSans"/>
              </a:rPr>
              <a:t>or the </a:t>
            </a:r>
            <a:r>
              <a:rPr lang="en-US" b="1" i="0" dirty="0">
                <a:solidFill>
                  <a:srgbClr val="000000"/>
                </a:solidFill>
                <a:effectLst/>
                <a:latin typeface="OpenSans"/>
              </a:rPr>
              <a:t>spreadsheets</a:t>
            </a:r>
            <a:r>
              <a:rPr lang="en-US" b="0" i="0" dirty="0">
                <a:solidFill>
                  <a:srgbClr val="000000"/>
                </a:solidFill>
                <a:effectLst/>
                <a:latin typeface="OpenSans"/>
              </a:rPr>
              <a:t> that you work within Excel or Calc</a:t>
            </a:r>
            <a:r>
              <a:rPr lang="en-US" dirty="0">
                <a:solidFill>
                  <a:srgbClr val="000000"/>
                </a:solidFill>
                <a:latin typeface="OpenSans"/>
              </a:rPr>
              <a:t>.</a:t>
            </a:r>
          </a:p>
          <a:p>
            <a:pPr marL="0" indent="0" algn="l">
              <a:spcAft>
                <a:spcPts val="2100"/>
              </a:spcAft>
              <a:buNone/>
            </a:pPr>
            <a:endParaRPr lang="en-US" b="1" i="0" dirty="0">
              <a:solidFill>
                <a:srgbClr val="000000"/>
              </a:solidFill>
              <a:effectLst/>
              <a:latin typeface="OpenSans"/>
            </a:endParaRPr>
          </a:p>
        </p:txBody>
      </p:sp>
    </p:spTree>
    <p:extLst>
      <p:ext uri="{BB962C8B-B14F-4D97-AF65-F5344CB8AC3E}">
        <p14:creationId xmlns:p14="http://schemas.microsoft.com/office/powerpoint/2010/main" val="29511207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18911-D54F-8833-9AEF-9C2D0528A308}"/>
              </a:ext>
            </a:extLst>
          </p:cNvPr>
          <p:cNvSpPr>
            <a:spLocks noGrp="1"/>
          </p:cNvSpPr>
          <p:nvPr>
            <p:ph type="title"/>
          </p:nvPr>
        </p:nvSpPr>
        <p:spPr>
          <a:xfrm>
            <a:off x="418632" y="640080"/>
            <a:ext cx="11029616" cy="631036"/>
          </a:xfrm>
        </p:spPr>
        <p:txBody>
          <a:bodyPr/>
          <a:lstStyle/>
          <a:p>
            <a:r>
              <a:rPr lang="en-US" dirty="0"/>
              <a:t>PANDAS USE CASE</a:t>
            </a:r>
          </a:p>
        </p:txBody>
      </p:sp>
      <p:sp>
        <p:nvSpPr>
          <p:cNvPr id="3" name="Content Placeholder 2">
            <a:extLst>
              <a:ext uri="{FF2B5EF4-FFF2-40B4-BE49-F238E27FC236}">
                <a16:creationId xmlns:a16="http://schemas.microsoft.com/office/drawing/2014/main" id="{9AB20E69-4AEA-3891-3512-FBDEFBA748BD}"/>
              </a:ext>
            </a:extLst>
          </p:cNvPr>
          <p:cNvSpPr>
            <a:spLocks noGrp="1"/>
          </p:cNvSpPr>
          <p:nvPr>
            <p:ph idx="1"/>
          </p:nvPr>
        </p:nvSpPr>
        <p:spPr>
          <a:xfrm>
            <a:off x="581192" y="1271116"/>
            <a:ext cx="11029615" cy="4704234"/>
          </a:xfrm>
        </p:spPr>
        <p:txBody>
          <a:bodyPr>
            <a:normAutofit fontScale="85000" lnSpcReduction="10000"/>
          </a:bodyPr>
          <a:lstStyle/>
          <a:p>
            <a:pPr algn="l">
              <a:spcAft>
                <a:spcPts val="2100"/>
              </a:spcAft>
              <a:buFont typeface="Arial" panose="020B0604020202020204" pitchFamily="34" charset="0"/>
              <a:buChar char="•"/>
            </a:pPr>
            <a:r>
              <a:rPr lang="en-US" b="0" i="0" dirty="0">
                <a:solidFill>
                  <a:srgbClr val="000000"/>
                </a:solidFill>
                <a:effectLst/>
                <a:latin typeface="OpenSans"/>
              </a:rPr>
              <a:t>Easy handling of missing data (represented as </a:t>
            </a:r>
            <a:r>
              <a:rPr lang="en-US" b="0" i="0" dirty="0" err="1">
                <a:solidFill>
                  <a:srgbClr val="000000"/>
                </a:solidFill>
                <a:effectLst/>
                <a:latin typeface="OpenSans"/>
              </a:rPr>
              <a:t>NaN</a:t>
            </a:r>
            <a:r>
              <a:rPr lang="en-US" b="0" i="0" dirty="0">
                <a:solidFill>
                  <a:srgbClr val="000000"/>
                </a:solidFill>
                <a:effectLst/>
                <a:latin typeface="OpenSans"/>
              </a:rPr>
              <a:t>) in floating point as well as non-floating point data</a:t>
            </a:r>
          </a:p>
          <a:p>
            <a:pPr algn="l">
              <a:spcAft>
                <a:spcPts val="2100"/>
              </a:spcAft>
              <a:buFont typeface="Arial" panose="020B0604020202020204" pitchFamily="34" charset="0"/>
              <a:buChar char="•"/>
            </a:pPr>
            <a:r>
              <a:rPr lang="en-US" b="0" i="0" dirty="0">
                <a:solidFill>
                  <a:srgbClr val="000000"/>
                </a:solidFill>
                <a:effectLst/>
                <a:latin typeface="OpenSans"/>
              </a:rPr>
              <a:t>Size mutability</a:t>
            </a:r>
          </a:p>
          <a:p>
            <a:pPr algn="l">
              <a:spcAft>
                <a:spcPts val="2100"/>
              </a:spcAft>
              <a:buFont typeface="Arial" panose="020B0604020202020204" pitchFamily="34" charset="0"/>
              <a:buChar char="•"/>
            </a:pPr>
            <a:r>
              <a:rPr lang="en-US" b="0" i="0" dirty="0">
                <a:solidFill>
                  <a:srgbClr val="000000"/>
                </a:solidFill>
                <a:effectLst/>
                <a:latin typeface="OpenSans"/>
              </a:rPr>
              <a:t>Intelligent label-based slicing, fancy indexing, and </a:t>
            </a:r>
            <a:r>
              <a:rPr lang="en-US" b="0" i="0" dirty="0" err="1">
                <a:solidFill>
                  <a:srgbClr val="000000"/>
                </a:solidFill>
                <a:effectLst/>
                <a:latin typeface="OpenSans"/>
              </a:rPr>
              <a:t>subsetting</a:t>
            </a:r>
            <a:r>
              <a:rPr lang="en-US" b="0" i="0" dirty="0">
                <a:solidFill>
                  <a:srgbClr val="000000"/>
                </a:solidFill>
                <a:effectLst/>
                <a:latin typeface="OpenSans"/>
              </a:rPr>
              <a:t> of large data sets</a:t>
            </a:r>
          </a:p>
          <a:p>
            <a:pPr algn="l">
              <a:spcAft>
                <a:spcPts val="2100"/>
              </a:spcAft>
              <a:buFont typeface="Arial" panose="020B0604020202020204" pitchFamily="34" charset="0"/>
              <a:buChar char="•"/>
            </a:pPr>
            <a:r>
              <a:rPr lang="en-US" b="0" i="0" dirty="0">
                <a:solidFill>
                  <a:srgbClr val="000000"/>
                </a:solidFill>
                <a:effectLst/>
                <a:latin typeface="OpenSans"/>
              </a:rPr>
              <a:t>Flexible reshaping and pivoting of data sets</a:t>
            </a:r>
          </a:p>
          <a:p>
            <a:pPr algn="l">
              <a:spcAft>
                <a:spcPts val="2100"/>
              </a:spcAft>
              <a:buFont typeface="Arial" panose="020B0604020202020204" pitchFamily="34" charset="0"/>
              <a:buChar char="•"/>
            </a:pPr>
            <a:r>
              <a:rPr lang="en-US" b="0" i="0" dirty="0">
                <a:solidFill>
                  <a:srgbClr val="000000"/>
                </a:solidFill>
                <a:effectLst/>
                <a:latin typeface="OpenSans"/>
              </a:rPr>
              <a:t>Robust IO tools for loading data from flat files (CSV and delimited), Excel files, databases, and saving/loading data from the ultrafast HDF5 format</a:t>
            </a:r>
          </a:p>
          <a:p>
            <a:pPr algn="l">
              <a:spcAft>
                <a:spcPts val="2100"/>
              </a:spcAft>
              <a:buFont typeface="Arial" panose="020B0604020202020204" pitchFamily="34" charset="0"/>
              <a:buChar char="•"/>
            </a:pPr>
            <a:r>
              <a:rPr lang="en-US" b="0" i="0" dirty="0">
                <a:solidFill>
                  <a:srgbClr val="000000"/>
                </a:solidFill>
                <a:effectLst/>
                <a:latin typeface="OpenSans"/>
              </a:rPr>
              <a:t>Time series data</a:t>
            </a:r>
          </a:p>
          <a:p>
            <a:pPr algn="l">
              <a:spcAft>
                <a:spcPts val="2100"/>
              </a:spcAft>
              <a:buFont typeface="Arial" panose="020B0604020202020204" pitchFamily="34" charset="0"/>
              <a:buChar char="•"/>
            </a:pPr>
            <a:r>
              <a:rPr lang="en-US" b="0" i="0" dirty="0">
                <a:solidFill>
                  <a:srgbClr val="000000"/>
                </a:solidFill>
                <a:effectLst/>
                <a:latin typeface="OpenSans"/>
              </a:rPr>
              <a:t>Tabular data with heterogeneously-typed columns, as in an SQL table or Excel spreadsheet</a:t>
            </a:r>
          </a:p>
          <a:p>
            <a:pPr algn="l">
              <a:spcAft>
                <a:spcPts val="2100"/>
              </a:spcAft>
              <a:buFont typeface="Arial" panose="020B0604020202020204" pitchFamily="34" charset="0"/>
              <a:buChar char="•"/>
            </a:pPr>
            <a:r>
              <a:rPr lang="en-US" b="0" i="0" dirty="0">
                <a:solidFill>
                  <a:srgbClr val="000000"/>
                </a:solidFill>
                <a:effectLst/>
                <a:latin typeface="OpenSans"/>
              </a:rPr>
              <a:t>Arbitrary matrix data (homogeneously typed or heterogeneous) with row and column labels</a:t>
            </a:r>
          </a:p>
          <a:p>
            <a:pPr algn="l">
              <a:spcAft>
                <a:spcPts val="2100"/>
              </a:spcAft>
              <a:buFont typeface="Arial" panose="020B0604020202020204" pitchFamily="34" charset="0"/>
              <a:buChar char="•"/>
            </a:pPr>
            <a:r>
              <a:rPr lang="en-US" b="0" i="0" dirty="0">
                <a:solidFill>
                  <a:srgbClr val="000000"/>
                </a:solidFill>
                <a:effectLst/>
                <a:latin typeface="OpenSans"/>
              </a:rPr>
              <a:t>Any other form of observational/statistical data sets. The data need not be labeled at all to be placed into a pandas data structure</a:t>
            </a:r>
          </a:p>
        </p:txBody>
      </p:sp>
    </p:spTree>
    <p:extLst>
      <p:ext uri="{BB962C8B-B14F-4D97-AF65-F5344CB8AC3E}">
        <p14:creationId xmlns:p14="http://schemas.microsoft.com/office/powerpoint/2010/main" val="25400682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40C27-40D7-F47A-EF0E-EDC7F66D0A9C}"/>
              </a:ext>
            </a:extLst>
          </p:cNvPr>
          <p:cNvSpPr>
            <a:spLocks noGrp="1"/>
          </p:cNvSpPr>
          <p:nvPr>
            <p:ph type="title"/>
          </p:nvPr>
        </p:nvSpPr>
        <p:spPr>
          <a:xfrm>
            <a:off x="357672" y="602692"/>
            <a:ext cx="11029616" cy="559916"/>
          </a:xfrm>
        </p:spPr>
        <p:txBody>
          <a:bodyPr/>
          <a:lstStyle/>
          <a:p>
            <a:r>
              <a:rPr lang="en-US" dirty="0"/>
              <a:t>Step-By-Step Guide To Data Analysis With Pandas In Python</a:t>
            </a:r>
          </a:p>
        </p:txBody>
      </p:sp>
      <p:sp>
        <p:nvSpPr>
          <p:cNvPr id="3" name="Content Placeholder 2">
            <a:extLst>
              <a:ext uri="{FF2B5EF4-FFF2-40B4-BE49-F238E27FC236}">
                <a16:creationId xmlns:a16="http://schemas.microsoft.com/office/drawing/2014/main" id="{D8E7D3F4-24B2-5AF3-05A9-168E88D37B5B}"/>
              </a:ext>
            </a:extLst>
          </p:cNvPr>
          <p:cNvSpPr>
            <a:spLocks noGrp="1"/>
          </p:cNvSpPr>
          <p:nvPr>
            <p:ph idx="1"/>
          </p:nvPr>
        </p:nvSpPr>
        <p:spPr>
          <a:xfrm>
            <a:off x="357672" y="1162608"/>
            <a:ext cx="11029615" cy="5553152"/>
          </a:xfrm>
        </p:spPr>
        <p:txBody>
          <a:bodyPr>
            <a:normAutofit/>
          </a:bodyPr>
          <a:lstStyle/>
          <a:p>
            <a:r>
              <a:rPr lang="en-US" dirty="0"/>
              <a:t>1. </a:t>
            </a:r>
            <a:r>
              <a:rPr lang="en-US" i="0" dirty="0">
                <a:solidFill>
                  <a:srgbClr val="333333"/>
                </a:solidFill>
                <a:effectLst/>
                <a:latin typeface="Poppins" panose="00000500000000000000" pitchFamily="2" charset="0"/>
              </a:rPr>
              <a:t> Install the package:  </a:t>
            </a:r>
            <a:r>
              <a:rPr lang="en-US" i="0" dirty="0">
                <a:solidFill>
                  <a:schemeClr val="accent1">
                    <a:lumMod val="75000"/>
                  </a:schemeClr>
                </a:solidFill>
                <a:effectLst/>
                <a:latin typeface="Poppins" panose="00000500000000000000" pitchFamily="2" charset="0"/>
              </a:rPr>
              <a:t>!pip install pandas</a:t>
            </a:r>
          </a:p>
          <a:p>
            <a:r>
              <a:rPr lang="en-US" dirty="0"/>
              <a:t>2. Import pandas package: </a:t>
            </a:r>
            <a:r>
              <a:rPr lang="en-US" dirty="0">
                <a:solidFill>
                  <a:schemeClr val="accent1">
                    <a:lumMod val="75000"/>
                  </a:schemeClr>
                </a:solidFill>
              </a:rPr>
              <a:t>import pandas as pd  (</a:t>
            </a:r>
            <a:r>
              <a:rPr lang="en-US" b="0" i="0" dirty="0">
                <a:solidFill>
                  <a:srgbClr val="000000"/>
                </a:solidFill>
                <a:effectLst/>
                <a:latin typeface="OpenSans"/>
              </a:rPr>
              <a:t> note that there is a dot after “pd” which is used to call a method from Pandas library.)</a:t>
            </a:r>
          </a:p>
          <a:p>
            <a:r>
              <a:rPr lang="en-US" dirty="0">
                <a:solidFill>
                  <a:srgbClr val="000000"/>
                </a:solidFill>
                <a:latin typeface="OpenSans"/>
              </a:rPr>
              <a:t>3. import dataset: Using the syntax </a:t>
            </a:r>
            <a:r>
              <a:rPr lang="en-US" dirty="0" err="1">
                <a:solidFill>
                  <a:schemeClr val="accent1">
                    <a:lumMod val="75000"/>
                  </a:schemeClr>
                </a:solidFill>
                <a:latin typeface="OpenSans"/>
              </a:rPr>
              <a:t>read_csv</a:t>
            </a:r>
            <a:r>
              <a:rPr lang="en-US" dirty="0">
                <a:solidFill>
                  <a:schemeClr val="accent1">
                    <a:lumMod val="75000"/>
                  </a:schemeClr>
                </a:solidFill>
                <a:latin typeface="OpenSans"/>
              </a:rPr>
              <a:t>(“</a:t>
            </a:r>
            <a:r>
              <a:rPr lang="en-US" dirty="0" err="1">
                <a:solidFill>
                  <a:schemeClr val="accent1">
                    <a:lumMod val="75000"/>
                  </a:schemeClr>
                </a:solidFill>
                <a:latin typeface="OpenSans"/>
              </a:rPr>
              <a:t>filepath</a:t>
            </a:r>
            <a:r>
              <a:rPr lang="en-US" dirty="0">
                <a:solidFill>
                  <a:schemeClr val="accent1">
                    <a:lumMod val="75000"/>
                  </a:schemeClr>
                </a:solidFill>
                <a:latin typeface="OpenSans"/>
              </a:rPr>
              <a:t>”)</a:t>
            </a:r>
          </a:p>
          <a:p>
            <a:r>
              <a:rPr lang="en-US" dirty="0">
                <a:solidFill>
                  <a:schemeClr val="accent1">
                    <a:lumMod val="75000"/>
                  </a:schemeClr>
                </a:solidFill>
                <a:latin typeface="OpenSans"/>
              </a:rPr>
              <a:t>4. </a:t>
            </a:r>
            <a:r>
              <a:rPr lang="en-US" b="0" i="0" dirty="0">
                <a:solidFill>
                  <a:srgbClr val="000000"/>
                </a:solidFill>
                <a:effectLst/>
                <a:latin typeface="OpenSans"/>
              </a:rPr>
              <a:t>To view the contents of the dataset we are going to use the </a:t>
            </a:r>
            <a:r>
              <a:rPr lang="en-US" b="0" i="0" dirty="0" err="1">
                <a:solidFill>
                  <a:schemeClr val="accent1">
                    <a:lumMod val="75000"/>
                  </a:schemeClr>
                </a:solidFill>
                <a:effectLst/>
                <a:latin typeface="OpenSans"/>
              </a:rPr>
              <a:t>df.head</a:t>
            </a:r>
            <a:r>
              <a:rPr lang="en-US" b="0" i="0" dirty="0">
                <a:solidFill>
                  <a:schemeClr val="accent1">
                    <a:lumMod val="75000"/>
                  </a:schemeClr>
                </a:solidFill>
                <a:effectLst/>
                <a:latin typeface="OpenSans"/>
              </a:rPr>
              <a:t>(), </a:t>
            </a:r>
            <a:r>
              <a:rPr lang="en-US" b="0" i="0" dirty="0" err="1">
                <a:solidFill>
                  <a:schemeClr val="accent1">
                    <a:lumMod val="75000"/>
                  </a:schemeClr>
                </a:solidFill>
                <a:effectLst/>
                <a:latin typeface="OpenSans"/>
              </a:rPr>
              <a:t>df.tail</a:t>
            </a:r>
            <a:r>
              <a:rPr lang="en-US" b="0" i="0" dirty="0">
                <a:solidFill>
                  <a:schemeClr val="accent1">
                    <a:lumMod val="75000"/>
                  </a:schemeClr>
                </a:solidFill>
                <a:effectLst/>
                <a:latin typeface="OpenSans"/>
              </a:rPr>
              <a:t>(). </a:t>
            </a:r>
            <a:r>
              <a:rPr lang="en-US" b="1" i="0" dirty="0">
                <a:solidFill>
                  <a:srgbClr val="000000"/>
                </a:solidFill>
                <a:effectLst/>
                <a:latin typeface="OpenSans"/>
              </a:rPr>
              <a:t>Note: if the () is left blank then the first 5 elements of the table will be displayed. You want a specific number of entries, then you can give the command as </a:t>
            </a:r>
            <a:r>
              <a:rPr lang="en-US" b="1" i="0" dirty="0" err="1">
                <a:solidFill>
                  <a:srgbClr val="000000"/>
                </a:solidFill>
                <a:effectLst/>
                <a:latin typeface="OpenSans"/>
              </a:rPr>
              <a:t>df.head</a:t>
            </a:r>
            <a:r>
              <a:rPr lang="en-US" b="1" i="0" dirty="0">
                <a:solidFill>
                  <a:srgbClr val="000000"/>
                </a:solidFill>
                <a:effectLst/>
                <a:latin typeface="OpenSans"/>
              </a:rPr>
              <a:t>(n) to print the first n rows.</a:t>
            </a:r>
          </a:p>
          <a:p>
            <a:r>
              <a:rPr lang="en-US" b="0" i="0" dirty="0">
                <a:solidFill>
                  <a:srgbClr val="000000"/>
                </a:solidFill>
                <a:effectLst/>
                <a:latin typeface="OpenSans"/>
              </a:rPr>
              <a:t>5. Now if you want to read some specific columns only from the dataset, you can use the </a:t>
            </a:r>
            <a:r>
              <a:rPr lang="en-US" b="1" i="0" dirty="0" err="1">
                <a:solidFill>
                  <a:schemeClr val="accent1">
                    <a:lumMod val="75000"/>
                  </a:schemeClr>
                </a:solidFill>
                <a:effectLst/>
                <a:latin typeface="OpenSans"/>
              </a:rPr>
              <a:t>usecols</a:t>
            </a:r>
            <a:r>
              <a:rPr lang="en-US" b="1" i="0" dirty="0">
                <a:solidFill>
                  <a:schemeClr val="accent1">
                    <a:lumMod val="75000"/>
                  </a:schemeClr>
                </a:solidFill>
                <a:effectLst/>
                <a:latin typeface="OpenSans"/>
              </a:rPr>
              <a:t> </a:t>
            </a:r>
            <a:r>
              <a:rPr lang="en-US" b="0" i="0" dirty="0">
                <a:solidFill>
                  <a:srgbClr val="000000"/>
                </a:solidFill>
                <a:effectLst/>
                <a:latin typeface="OpenSans"/>
              </a:rPr>
              <a:t>argument to specify the column names that we want to work with. Let’s work with just </a:t>
            </a:r>
            <a:r>
              <a:rPr lang="en-US" b="0" i="0" dirty="0" err="1">
                <a:solidFill>
                  <a:srgbClr val="000000"/>
                </a:solidFill>
                <a:effectLst/>
                <a:latin typeface="OpenSans"/>
              </a:rPr>
              <a:t>PassengerId</a:t>
            </a:r>
            <a:r>
              <a:rPr lang="en-US" b="0" i="0" dirty="0">
                <a:solidFill>
                  <a:srgbClr val="000000"/>
                </a:solidFill>
                <a:effectLst/>
                <a:latin typeface="OpenSans"/>
              </a:rPr>
              <a:t>, Survived, </a:t>
            </a:r>
            <a:r>
              <a:rPr lang="en-US" b="0" i="0" dirty="0" err="1">
                <a:solidFill>
                  <a:srgbClr val="000000"/>
                </a:solidFill>
                <a:effectLst/>
                <a:latin typeface="OpenSans"/>
              </a:rPr>
              <a:t>Pclass</a:t>
            </a:r>
            <a:r>
              <a:rPr lang="en-US" b="0" i="0" dirty="0">
                <a:solidFill>
                  <a:srgbClr val="000000"/>
                </a:solidFill>
                <a:effectLst/>
                <a:latin typeface="OpenSans"/>
              </a:rPr>
              <a:t> columns.</a:t>
            </a:r>
          </a:p>
          <a:p>
            <a:r>
              <a:rPr lang="en-US" dirty="0">
                <a:solidFill>
                  <a:srgbClr val="000000"/>
                </a:solidFill>
                <a:latin typeface="OpenSans"/>
              </a:rPr>
              <a:t>6. </a:t>
            </a:r>
            <a:r>
              <a:rPr lang="en-US" b="0" i="0" dirty="0">
                <a:solidFill>
                  <a:srgbClr val="000000"/>
                </a:solidFill>
                <a:effectLst/>
                <a:latin typeface="OpenSans"/>
              </a:rPr>
              <a:t>Run the </a:t>
            </a:r>
            <a:r>
              <a:rPr lang="en-US" b="0" i="0" dirty="0">
                <a:solidFill>
                  <a:schemeClr val="accent1">
                    <a:lumMod val="75000"/>
                  </a:schemeClr>
                </a:solidFill>
                <a:effectLst/>
                <a:latin typeface="OpenSans"/>
              </a:rPr>
              <a:t>describe() </a:t>
            </a:r>
            <a:r>
              <a:rPr lang="en-US" b="0" i="0" dirty="0">
                <a:solidFill>
                  <a:srgbClr val="000000"/>
                </a:solidFill>
                <a:effectLst/>
                <a:latin typeface="OpenSans"/>
              </a:rPr>
              <a:t>command to get a summary of numeric values in your dataset</a:t>
            </a:r>
          </a:p>
          <a:p>
            <a:pPr algn="l">
              <a:spcAft>
                <a:spcPts val="750"/>
              </a:spcAft>
            </a:pPr>
            <a:r>
              <a:rPr lang="en-US" dirty="0">
                <a:solidFill>
                  <a:srgbClr val="000000"/>
                </a:solidFill>
                <a:latin typeface="OpenSans"/>
              </a:rPr>
              <a:t>7. </a:t>
            </a:r>
            <a:r>
              <a:rPr lang="en-US" i="0" dirty="0">
                <a:solidFill>
                  <a:srgbClr val="333333"/>
                </a:solidFill>
                <a:effectLst/>
                <a:latin typeface="OpenSans"/>
              </a:rPr>
              <a:t>Sort Columns based on specific criteria. As an example</a:t>
            </a:r>
            <a:r>
              <a:rPr lang="en-US" b="0" i="0" dirty="0">
                <a:solidFill>
                  <a:srgbClr val="000000"/>
                </a:solidFill>
                <a:effectLst/>
                <a:latin typeface="OpenSans"/>
              </a:rPr>
              <a:t>, we will sort columns based on numeric data, string, etc. Let view the first 8 lowest ticket prices (fare column).</a:t>
            </a:r>
          </a:p>
          <a:p>
            <a:pPr marL="0" indent="0" algn="ctr">
              <a:spcAft>
                <a:spcPts val="750"/>
              </a:spcAft>
              <a:buNone/>
            </a:pPr>
            <a:r>
              <a:rPr lang="en-US" b="0" i="0" dirty="0" err="1">
                <a:solidFill>
                  <a:schemeClr val="accent1">
                    <a:lumMod val="75000"/>
                  </a:schemeClr>
                </a:solidFill>
                <a:effectLst/>
                <a:latin typeface="OpenSans"/>
              </a:rPr>
              <a:t>df.sort_values</a:t>
            </a:r>
            <a:r>
              <a:rPr lang="en-US" b="0" i="0" dirty="0">
                <a:solidFill>
                  <a:schemeClr val="accent1">
                    <a:lumMod val="75000"/>
                  </a:schemeClr>
                </a:solidFill>
                <a:effectLst/>
                <a:latin typeface="OpenSans"/>
              </a:rPr>
              <a:t>("Fare").head(8)</a:t>
            </a:r>
            <a:endParaRPr lang="en-US" b="0" i="0" dirty="0">
              <a:solidFill>
                <a:srgbClr val="000000"/>
              </a:solidFill>
              <a:effectLst/>
              <a:latin typeface="OpenSans"/>
            </a:endParaRPr>
          </a:p>
          <a:p>
            <a:endParaRPr lang="en-US" b="1" i="0" dirty="0">
              <a:solidFill>
                <a:schemeClr val="accent1">
                  <a:lumMod val="75000"/>
                </a:schemeClr>
              </a:solidFill>
              <a:effectLst/>
              <a:latin typeface="OpenSans"/>
            </a:endParaRPr>
          </a:p>
          <a:p>
            <a:endParaRPr lang="en-US" dirty="0">
              <a:solidFill>
                <a:schemeClr val="accent1">
                  <a:lumMod val="75000"/>
                </a:schemeClr>
              </a:solidFill>
            </a:endParaRPr>
          </a:p>
        </p:txBody>
      </p:sp>
      <p:sp>
        <p:nvSpPr>
          <p:cNvPr id="7" name="Rectangle 8">
            <a:extLst>
              <a:ext uri="{FF2B5EF4-FFF2-40B4-BE49-F238E27FC236}">
                <a16:creationId xmlns:a16="http://schemas.microsoft.com/office/drawing/2014/main" id="{27B7A16A-E840-0EEF-8487-0F668EE641E0}"/>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000000"/>
                </a:solidFill>
                <a:effectLst/>
                <a:latin typeface="OpenSans"/>
              </a:rPr>
              <a:t> view the first 8 lowest ticket prices (fare column).</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000000"/>
                </a:solidFill>
                <a:effectLst/>
                <a:latin typeface="Courier New" panose="02070309020205020404" pitchFamily="49" charset="0"/>
                <a:cs typeface="Courier New" panose="02070309020205020404" pitchFamily="49" charset="0"/>
              </a:rPr>
              <a:t>df.sort_values</a:t>
            </a:r>
            <a:r>
              <a:rPr kumimoji="0" lang="en-US" altLang="en-US" sz="1000" b="0" i="0" u="none" strike="noStrike" cap="none" normalizeH="0" baseline="0" dirty="0">
                <a:ln>
                  <a:noFill/>
                </a:ln>
                <a:solidFill>
                  <a:srgbClr val="000000"/>
                </a:solidFill>
                <a:effectLst/>
                <a:latin typeface="Courier New" panose="02070309020205020404" pitchFamily="49" charset="0"/>
                <a:cs typeface="Courier New" panose="02070309020205020404" pitchFamily="49" charset="0"/>
              </a:rPr>
              <a:t>("Fare").head(8)</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8907251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9B5F79-F3C6-5932-7DB1-64B184D59A1C}"/>
              </a:ext>
            </a:extLst>
          </p:cNvPr>
          <p:cNvSpPr>
            <a:spLocks noGrp="1"/>
          </p:cNvSpPr>
          <p:nvPr>
            <p:ph idx="1"/>
          </p:nvPr>
        </p:nvSpPr>
        <p:spPr>
          <a:xfrm>
            <a:off x="479592" y="613664"/>
            <a:ext cx="11029615" cy="6173216"/>
          </a:xfrm>
        </p:spPr>
        <p:txBody>
          <a:bodyPr/>
          <a:lstStyle/>
          <a:p>
            <a:r>
              <a:rPr lang="en-US" dirty="0"/>
              <a:t>8. To view the highest-paying passengers, </a:t>
            </a:r>
            <a:r>
              <a:rPr lang="en-US" b="1" dirty="0" err="1">
                <a:solidFill>
                  <a:schemeClr val="accent1">
                    <a:lumMod val="75000"/>
                  </a:schemeClr>
                </a:solidFill>
              </a:rPr>
              <a:t>df.sort_values</a:t>
            </a:r>
            <a:r>
              <a:rPr lang="en-US" b="1" dirty="0">
                <a:solidFill>
                  <a:schemeClr val="accent1">
                    <a:lumMod val="75000"/>
                  </a:schemeClr>
                </a:solidFill>
              </a:rPr>
              <a:t>("Fare", ascending = False).head(8) </a:t>
            </a:r>
          </a:p>
          <a:p>
            <a:r>
              <a:rPr lang="en-US" b="1" dirty="0">
                <a:solidFill>
                  <a:schemeClr val="accent1">
                    <a:lumMod val="75000"/>
                  </a:schemeClr>
                </a:solidFill>
              </a:rPr>
              <a:t>9. </a:t>
            </a:r>
            <a:r>
              <a:rPr lang="en-US" b="1" dirty="0">
                <a:solidFill>
                  <a:schemeClr val="tx1"/>
                </a:solidFill>
                <a:latin typeface="OpenSans"/>
              </a:rPr>
              <a:t>Count</a:t>
            </a:r>
            <a:r>
              <a:rPr lang="en-US" dirty="0">
                <a:solidFill>
                  <a:schemeClr val="tx1"/>
                </a:solidFill>
                <a:latin typeface="OpenSans"/>
              </a:rPr>
              <a:t> the occurrences of variables using </a:t>
            </a:r>
            <a:r>
              <a:rPr lang="en-US" b="1" dirty="0" err="1">
                <a:solidFill>
                  <a:schemeClr val="accent1">
                    <a:lumMod val="75000"/>
                  </a:schemeClr>
                </a:solidFill>
                <a:latin typeface="OpenSans"/>
              </a:rPr>
              <a:t>value_counts</a:t>
            </a:r>
            <a:r>
              <a:rPr lang="en-US" b="1" dirty="0">
                <a:solidFill>
                  <a:schemeClr val="accent1">
                    <a:lumMod val="75000"/>
                  </a:schemeClr>
                </a:solidFill>
                <a:latin typeface="OpenSans"/>
              </a:rPr>
              <a:t>()</a:t>
            </a:r>
            <a:r>
              <a:rPr lang="en-US" dirty="0">
                <a:solidFill>
                  <a:schemeClr val="accent1">
                    <a:lumMod val="75000"/>
                  </a:schemeClr>
                </a:solidFill>
                <a:latin typeface="OpenSans"/>
              </a:rPr>
              <a:t> </a:t>
            </a:r>
            <a:r>
              <a:rPr lang="en-US" dirty="0">
                <a:solidFill>
                  <a:schemeClr val="tx1"/>
                </a:solidFill>
                <a:latin typeface="OpenSans"/>
              </a:rPr>
              <a:t>to count the </a:t>
            </a:r>
            <a:r>
              <a:rPr lang="en-US" dirty="0" err="1">
                <a:solidFill>
                  <a:schemeClr val="tx1"/>
                </a:solidFill>
                <a:latin typeface="OpenSans"/>
              </a:rPr>
              <a:t>occurences</a:t>
            </a:r>
            <a:r>
              <a:rPr lang="en-US" dirty="0">
                <a:solidFill>
                  <a:schemeClr val="tx1"/>
                </a:solidFill>
                <a:latin typeface="OpenSans"/>
              </a:rPr>
              <a:t> of each variable in a column.</a:t>
            </a:r>
          </a:p>
          <a:p>
            <a:pPr algn="l">
              <a:spcAft>
                <a:spcPts val="750"/>
              </a:spcAft>
            </a:pPr>
            <a:r>
              <a:rPr lang="en-US" dirty="0">
                <a:solidFill>
                  <a:schemeClr val="tx1"/>
                </a:solidFill>
                <a:latin typeface="OpenSans"/>
              </a:rPr>
              <a:t>10. </a:t>
            </a:r>
            <a:r>
              <a:rPr lang="en-US" b="1" i="0" dirty="0">
                <a:solidFill>
                  <a:srgbClr val="333333"/>
                </a:solidFill>
                <a:effectLst/>
                <a:latin typeface="OpenSans"/>
              </a:rPr>
              <a:t>Data Filtering: </a:t>
            </a:r>
            <a:r>
              <a:rPr lang="en-US" i="0" dirty="0">
                <a:solidFill>
                  <a:srgbClr val="333333"/>
                </a:solidFill>
                <a:effectLst/>
                <a:latin typeface="OpenSans"/>
              </a:rPr>
              <a:t>Perform data filtering based on your analytical need. For example</a:t>
            </a:r>
            <a:r>
              <a:rPr lang="en-US" dirty="0">
                <a:solidFill>
                  <a:srgbClr val="333333"/>
                </a:solidFill>
                <a:latin typeface="OpenSans"/>
              </a:rPr>
              <a:t> </a:t>
            </a:r>
            <a:r>
              <a:rPr lang="en-US" i="0" dirty="0">
                <a:solidFill>
                  <a:srgbClr val="000000"/>
                </a:solidFill>
                <a:effectLst/>
                <a:latin typeface="OpenSans"/>
              </a:rPr>
              <a:t>to display those passengers who are female and their fare is less than 100.</a:t>
            </a:r>
          </a:p>
          <a:p>
            <a:pPr marL="0" indent="0" algn="ctr">
              <a:spcAft>
                <a:spcPts val="750"/>
              </a:spcAft>
              <a:buNone/>
            </a:pPr>
            <a:r>
              <a:rPr lang="en-US" b="1" i="0" dirty="0" err="1">
                <a:solidFill>
                  <a:schemeClr val="accent1">
                    <a:lumMod val="75000"/>
                  </a:schemeClr>
                </a:solidFill>
                <a:effectLst/>
                <a:latin typeface="OpenSans"/>
              </a:rPr>
              <a:t>df_fare_mask</a:t>
            </a:r>
            <a:r>
              <a:rPr lang="en-US" b="1" i="0" dirty="0">
                <a:solidFill>
                  <a:schemeClr val="accent1">
                    <a:lumMod val="75000"/>
                  </a:schemeClr>
                </a:solidFill>
                <a:effectLst/>
                <a:latin typeface="OpenSans"/>
              </a:rPr>
              <a:t> = </a:t>
            </a:r>
            <a:r>
              <a:rPr lang="en-US" b="1" i="0" dirty="0" err="1">
                <a:solidFill>
                  <a:schemeClr val="accent1">
                    <a:lumMod val="75000"/>
                  </a:schemeClr>
                </a:solidFill>
                <a:effectLst/>
                <a:latin typeface="OpenSans"/>
              </a:rPr>
              <a:t>df</a:t>
            </a:r>
            <a:r>
              <a:rPr lang="en-US" b="1" i="0" dirty="0">
                <a:solidFill>
                  <a:schemeClr val="accent1">
                    <a:lumMod val="75000"/>
                  </a:schemeClr>
                </a:solidFill>
                <a:effectLst/>
                <a:latin typeface="OpenSans"/>
              </a:rPr>
              <a:t>["Fare"] &lt; 100</a:t>
            </a:r>
          </a:p>
          <a:p>
            <a:pPr marL="0" indent="0" algn="ctr">
              <a:spcAft>
                <a:spcPts val="750"/>
              </a:spcAft>
              <a:buNone/>
            </a:pPr>
            <a:r>
              <a:rPr lang="en-US" b="1" i="0" dirty="0" err="1">
                <a:solidFill>
                  <a:schemeClr val="accent1">
                    <a:lumMod val="75000"/>
                  </a:schemeClr>
                </a:solidFill>
                <a:effectLst/>
                <a:latin typeface="OpenSans"/>
              </a:rPr>
              <a:t>df_sex_mask</a:t>
            </a:r>
            <a:r>
              <a:rPr lang="en-US" b="1" i="0" dirty="0">
                <a:solidFill>
                  <a:schemeClr val="accent1">
                    <a:lumMod val="75000"/>
                  </a:schemeClr>
                </a:solidFill>
                <a:effectLst/>
                <a:latin typeface="OpenSans"/>
              </a:rPr>
              <a:t> = </a:t>
            </a:r>
            <a:r>
              <a:rPr lang="en-US" b="1" i="0" dirty="0" err="1">
                <a:solidFill>
                  <a:schemeClr val="accent1">
                    <a:lumMod val="75000"/>
                  </a:schemeClr>
                </a:solidFill>
                <a:effectLst/>
                <a:latin typeface="OpenSans"/>
              </a:rPr>
              <a:t>df</a:t>
            </a:r>
            <a:r>
              <a:rPr lang="en-US" b="1" i="0" dirty="0">
                <a:solidFill>
                  <a:schemeClr val="accent1">
                    <a:lumMod val="75000"/>
                  </a:schemeClr>
                </a:solidFill>
                <a:effectLst/>
                <a:latin typeface="OpenSans"/>
              </a:rPr>
              <a:t>["Sex"] == "female"</a:t>
            </a:r>
          </a:p>
          <a:p>
            <a:pPr marL="0" indent="0" algn="ctr">
              <a:spcAft>
                <a:spcPts val="750"/>
              </a:spcAft>
              <a:buNone/>
            </a:pPr>
            <a:r>
              <a:rPr lang="en-US" b="1" i="0" dirty="0" err="1">
                <a:solidFill>
                  <a:schemeClr val="accent1">
                    <a:lumMod val="75000"/>
                  </a:schemeClr>
                </a:solidFill>
                <a:effectLst/>
                <a:latin typeface="OpenSans"/>
              </a:rPr>
              <a:t>df</a:t>
            </a:r>
            <a:r>
              <a:rPr lang="en-US" b="1" i="0" dirty="0">
                <a:solidFill>
                  <a:schemeClr val="accent1">
                    <a:lumMod val="75000"/>
                  </a:schemeClr>
                </a:solidFill>
                <a:effectLst/>
                <a:latin typeface="OpenSans"/>
              </a:rPr>
              <a:t>[</a:t>
            </a:r>
            <a:r>
              <a:rPr lang="en-US" b="1" i="0" dirty="0" err="1">
                <a:solidFill>
                  <a:schemeClr val="accent1">
                    <a:lumMod val="75000"/>
                  </a:schemeClr>
                </a:solidFill>
                <a:effectLst/>
                <a:latin typeface="OpenSans"/>
              </a:rPr>
              <a:t>df_fare_mask</a:t>
            </a:r>
            <a:r>
              <a:rPr lang="en-US" b="1" i="0" dirty="0">
                <a:solidFill>
                  <a:schemeClr val="accent1">
                    <a:lumMod val="75000"/>
                  </a:schemeClr>
                </a:solidFill>
                <a:effectLst/>
                <a:latin typeface="OpenSans"/>
              </a:rPr>
              <a:t> &amp; </a:t>
            </a:r>
            <a:r>
              <a:rPr lang="en-US" b="1" i="0" dirty="0" err="1">
                <a:solidFill>
                  <a:schemeClr val="accent1">
                    <a:lumMod val="75000"/>
                  </a:schemeClr>
                </a:solidFill>
                <a:effectLst/>
                <a:latin typeface="OpenSans"/>
              </a:rPr>
              <a:t>df_sex_mask</a:t>
            </a:r>
            <a:r>
              <a:rPr lang="en-US" b="1" i="0" dirty="0">
                <a:solidFill>
                  <a:schemeClr val="accent1">
                    <a:lumMod val="75000"/>
                  </a:schemeClr>
                </a:solidFill>
                <a:effectLst/>
                <a:latin typeface="OpenSans"/>
              </a:rPr>
              <a:t>]</a:t>
            </a:r>
          </a:p>
          <a:p>
            <a:pPr marL="0" indent="0">
              <a:spcAft>
                <a:spcPts val="750"/>
              </a:spcAft>
              <a:buNone/>
            </a:pPr>
            <a:r>
              <a:rPr lang="en-US" b="1" dirty="0">
                <a:solidFill>
                  <a:schemeClr val="accent1">
                    <a:lumMod val="75000"/>
                  </a:schemeClr>
                </a:solidFill>
                <a:latin typeface="OpenSans"/>
              </a:rPr>
              <a:t>11</a:t>
            </a:r>
            <a:r>
              <a:rPr lang="en-US" dirty="0">
                <a:solidFill>
                  <a:schemeClr val="tx1"/>
                </a:solidFill>
                <a:latin typeface="OpenSans"/>
              </a:rPr>
              <a:t>. </a:t>
            </a:r>
            <a:r>
              <a:rPr lang="en-US" b="1" dirty="0">
                <a:solidFill>
                  <a:schemeClr val="tx1"/>
                </a:solidFill>
                <a:latin typeface="OpenSans"/>
              </a:rPr>
              <a:t>Null values (</a:t>
            </a:r>
            <a:r>
              <a:rPr lang="en-US" b="1" dirty="0" err="1">
                <a:solidFill>
                  <a:schemeClr val="tx1"/>
                </a:solidFill>
                <a:latin typeface="OpenSans"/>
              </a:rPr>
              <a:t>NaN</a:t>
            </a:r>
            <a:r>
              <a:rPr lang="en-US" b="1" dirty="0">
                <a:solidFill>
                  <a:schemeClr val="tx1"/>
                </a:solidFill>
                <a:latin typeface="OpenSans"/>
              </a:rPr>
              <a:t>):  </a:t>
            </a:r>
            <a:r>
              <a:rPr lang="en-US" dirty="0">
                <a:solidFill>
                  <a:schemeClr val="tx1"/>
                </a:solidFill>
                <a:latin typeface="OpenSans"/>
              </a:rPr>
              <a:t>One of the most common problems in data science is missing values. To detect them, there is a beautiful method which is called </a:t>
            </a:r>
            <a:r>
              <a:rPr lang="en-US" b="1" dirty="0" err="1">
                <a:solidFill>
                  <a:schemeClr val="accent1">
                    <a:lumMod val="75000"/>
                  </a:schemeClr>
                </a:solidFill>
                <a:latin typeface="OpenSans"/>
              </a:rPr>
              <a:t>isnull</a:t>
            </a:r>
            <a:r>
              <a:rPr lang="en-US" b="1" dirty="0">
                <a:solidFill>
                  <a:schemeClr val="accent1">
                    <a:lumMod val="75000"/>
                  </a:schemeClr>
                </a:solidFill>
                <a:latin typeface="OpenSans"/>
              </a:rPr>
              <a:t>(). </a:t>
            </a:r>
            <a:r>
              <a:rPr lang="en-US" dirty="0">
                <a:solidFill>
                  <a:schemeClr val="tx1"/>
                </a:solidFill>
                <a:latin typeface="OpenSans"/>
              </a:rPr>
              <a:t>With this method, we can get a </a:t>
            </a:r>
            <a:r>
              <a:rPr lang="en-US" dirty="0" err="1">
                <a:solidFill>
                  <a:schemeClr val="tx1"/>
                </a:solidFill>
                <a:latin typeface="OpenSans"/>
              </a:rPr>
              <a:t>boolean</a:t>
            </a:r>
            <a:r>
              <a:rPr lang="en-US" dirty="0">
                <a:solidFill>
                  <a:schemeClr val="tx1"/>
                </a:solidFill>
                <a:latin typeface="OpenSans"/>
              </a:rPr>
              <a:t> series (True or False). For example to show the passengers whose cabin is unknown (</a:t>
            </a:r>
            <a:r>
              <a:rPr lang="en-US" dirty="0" err="1">
                <a:solidFill>
                  <a:schemeClr val="tx1"/>
                </a:solidFill>
                <a:latin typeface="OpenSans"/>
              </a:rPr>
              <a:t>NaN</a:t>
            </a:r>
            <a:r>
              <a:rPr lang="en-US" dirty="0">
                <a:solidFill>
                  <a:schemeClr val="tx1"/>
                </a:solidFill>
                <a:latin typeface="OpenSans"/>
              </a:rPr>
              <a:t>).</a:t>
            </a:r>
          </a:p>
          <a:p>
            <a:pPr marL="2494000" lvl="8" indent="0">
              <a:spcAft>
                <a:spcPts val="750"/>
              </a:spcAft>
              <a:buNone/>
            </a:pPr>
            <a:r>
              <a:rPr lang="en-US" b="1" dirty="0" err="1">
                <a:solidFill>
                  <a:schemeClr val="accent1">
                    <a:lumMod val="75000"/>
                  </a:schemeClr>
                </a:solidFill>
                <a:latin typeface="OpenSans"/>
              </a:rPr>
              <a:t>null_mask</a:t>
            </a:r>
            <a:r>
              <a:rPr lang="en-US" b="1" dirty="0">
                <a:solidFill>
                  <a:schemeClr val="accent1">
                    <a:lumMod val="75000"/>
                  </a:schemeClr>
                </a:solidFill>
                <a:latin typeface="OpenSans"/>
              </a:rPr>
              <a:t> = </a:t>
            </a:r>
            <a:r>
              <a:rPr lang="en-US" b="1" dirty="0" err="1">
                <a:solidFill>
                  <a:schemeClr val="accent1">
                    <a:lumMod val="75000"/>
                  </a:schemeClr>
                </a:solidFill>
                <a:latin typeface="OpenSans"/>
              </a:rPr>
              <a:t>df</a:t>
            </a:r>
            <a:r>
              <a:rPr lang="en-US" b="1" dirty="0">
                <a:solidFill>
                  <a:schemeClr val="accent1">
                    <a:lumMod val="75000"/>
                  </a:schemeClr>
                </a:solidFill>
                <a:latin typeface="OpenSans"/>
              </a:rPr>
              <a:t>["Cabin"].</a:t>
            </a:r>
            <a:r>
              <a:rPr lang="en-US" b="1" dirty="0" err="1">
                <a:solidFill>
                  <a:schemeClr val="accent1">
                    <a:lumMod val="75000"/>
                  </a:schemeClr>
                </a:solidFill>
                <a:latin typeface="OpenSans"/>
              </a:rPr>
              <a:t>isnull</a:t>
            </a:r>
            <a:r>
              <a:rPr lang="en-US" b="1" dirty="0">
                <a:solidFill>
                  <a:schemeClr val="accent1">
                    <a:lumMod val="75000"/>
                  </a:schemeClr>
                </a:solidFill>
                <a:latin typeface="OpenSans"/>
              </a:rPr>
              <a:t>()</a:t>
            </a:r>
          </a:p>
          <a:p>
            <a:pPr marL="2494000" lvl="8" indent="0">
              <a:spcAft>
                <a:spcPts val="750"/>
              </a:spcAft>
              <a:buNone/>
            </a:pPr>
            <a:r>
              <a:rPr lang="en-US" b="1" dirty="0" err="1">
                <a:solidFill>
                  <a:schemeClr val="accent1">
                    <a:lumMod val="75000"/>
                  </a:schemeClr>
                </a:solidFill>
                <a:latin typeface="OpenSans"/>
              </a:rPr>
              <a:t>df</a:t>
            </a:r>
            <a:r>
              <a:rPr lang="en-US" b="1" dirty="0">
                <a:solidFill>
                  <a:schemeClr val="accent1">
                    <a:lumMod val="75000"/>
                  </a:schemeClr>
                </a:solidFill>
                <a:latin typeface="OpenSans"/>
              </a:rPr>
              <a:t>[</a:t>
            </a:r>
            <a:r>
              <a:rPr lang="en-US" b="1" dirty="0" err="1">
                <a:solidFill>
                  <a:schemeClr val="accent1">
                    <a:lumMod val="75000"/>
                  </a:schemeClr>
                </a:solidFill>
                <a:latin typeface="OpenSans"/>
              </a:rPr>
              <a:t>null_mask</a:t>
            </a:r>
            <a:r>
              <a:rPr lang="en-US" b="1" dirty="0">
                <a:solidFill>
                  <a:schemeClr val="accent1">
                    <a:lumMod val="75000"/>
                  </a:schemeClr>
                </a:solidFill>
                <a:latin typeface="OpenSans"/>
              </a:rPr>
              <a:t>]</a:t>
            </a:r>
            <a:endParaRPr lang="en-US" b="1" i="0" dirty="0">
              <a:solidFill>
                <a:schemeClr val="accent1">
                  <a:lumMod val="75000"/>
                </a:schemeClr>
              </a:solidFill>
              <a:effectLst/>
              <a:latin typeface="OpenSans"/>
            </a:endParaRPr>
          </a:p>
          <a:p>
            <a:endParaRPr lang="en-US" dirty="0">
              <a:solidFill>
                <a:schemeClr val="tx1"/>
              </a:solidFill>
              <a:latin typeface="OpenSans"/>
            </a:endParaRPr>
          </a:p>
        </p:txBody>
      </p:sp>
    </p:spTree>
    <p:extLst>
      <p:ext uri="{BB962C8B-B14F-4D97-AF65-F5344CB8AC3E}">
        <p14:creationId xmlns:p14="http://schemas.microsoft.com/office/powerpoint/2010/main" val="1744255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19641-238A-B383-C3CB-9F9AA078A351}"/>
              </a:ext>
            </a:extLst>
          </p:cNvPr>
          <p:cNvSpPr>
            <a:spLocks noGrp="1"/>
          </p:cNvSpPr>
          <p:nvPr>
            <p:ph type="title"/>
          </p:nvPr>
        </p:nvSpPr>
        <p:spPr/>
        <p:txBody>
          <a:bodyPr/>
          <a:lstStyle/>
          <a:p>
            <a:r>
              <a:rPr lang="en-US" dirty="0"/>
              <a:t>OTHER PANDA FUNCTIONS</a:t>
            </a:r>
          </a:p>
        </p:txBody>
      </p:sp>
      <p:sp>
        <p:nvSpPr>
          <p:cNvPr id="3" name="Content Placeholder 2">
            <a:extLst>
              <a:ext uri="{FF2B5EF4-FFF2-40B4-BE49-F238E27FC236}">
                <a16:creationId xmlns:a16="http://schemas.microsoft.com/office/drawing/2014/main" id="{87AE7A56-3210-9E62-5BB8-16BEF367DC92}"/>
              </a:ext>
            </a:extLst>
          </p:cNvPr>
          <p:cNvSpPr>
            <a:spLocks noGrp="1"/>
          </p:cNvSpPr>
          <p:nvPr>
            <p:ph idx="1"/>
          </p:nvPr>
        </p:nvSpPr>
        <p:spPr/>
        <p:txBody>
          <a:bodyPr/>
          <a:lstStyle/>
          <a:p>
            <a:r>
              <a:rPr lang="en-US" b="1" i="0" dirty="0">
                <a:effectLst/>
                <a:latin typeface="D-DINExp"/>
              </a:rPr>
              <a:t>Data Info</a:t>
            </a:r>
            <a:r>
              <a:rPr lang="en-US" b="0" i="0" dirty="0">
                <a:effectLst/>
                <a:latin typeface="D-DINExp"/>
              </a:rPr>
              <a:t>: Check the data types and non-null counts. </a:t>
            </a:r>
            <a:r>
              <a:rPr lang="en-US" b="1" i="0" dirty="0">
                <a:solidFill>
                  <a:schemeClr val="accent1">
                    <a:lumMod val="75000"/>
                  </a:schemeClr>
                </a:solidFill>
                <a:effectLst/>
                <a:latin typeface="ui-monospace"/>
              </a:rPr>
              <a:t>df.info()</a:t>
            </a:r>
            <a:endParaRPr lang="en-US" b="1" i="0" dirty="0">
              <a:solidFill>
                <a:schemeClr val="accent1">
                  <a:lumMod val="75000"/>
                </a:schemeClr>
              </a:solidFill>
              <a:effectLst/>
              <a:latin typeface="D-DINExp"/>
            </a:endParaRPr>
          </a:p>
          <a:p>
            <a:r>
              <a:rPr lang="en-US" dirty="0"/>
              <a:t>Drop missing  rows:  </a:t>
            </a:r>
            <a:r>
              <a:rPr lang="en-US" b="1" dirty="0" err="1">
                <a:solidFill>
                  <a:schemeClr val="accent1">
                    <a:lumMod val="75000"/>
                  </a:schemeClr>
                </a:solidFill>
              </a:rPr>
              <a:t>df.dropna</a:t>
            </a:r>
            <a:r>
              <a:rPr lang="en-US" b="1" dirty="0">
                <a:solidFill>
                  <a:schemeClr val="accent1">
                    <a:lumMod val="75000"/>
                  </a:schemeClr>
                </a:solidFill>
              </a:rPr>
              <a:t>()  </a:t>
            </a:r>
          </a:p>
          <a:p>
            <a:r>
              <a:rPr lang="en-US" dirty="0"/>
              <a:t>Fill missing values : </a:t>
            </a:r>
            <a:r>
              <a:rPr lang="en-US" b="1" dirty="0" err="1">
                <a:solidFill>
                  <a:schemeClr val="accent1">
                    <a:lumMod val="75000"/>
                  </a:schemeClr>
                </a:solidFill>
              </a:rPr>
              <a:t>df</a:t>
            </a:r>
            <a:r>
              <a:rPr lang="en-US" b="1" dirty="0">
                <a:solidFill>
                  <a:schemeClr val="accent1">
                    <a:lumMod val="75000"/>
                  </a:schemeClr>
                </a:solidFill>
              </a:rPr>
              <a:t>['</a:t>
            </a:r>
            <a:r>
              <a:rPr lang="en-US" b="1" dirty="0" err="1">
                <a:solidFill>
                  <a:schemeClr val="accent1">
                    <a:lumMod val="75000"/>
                  </a:schemeClr>
                </a:solidFill>
              </a:rPr>
              <a:t>column_name</a:t>
            </a:r>
            <a:r>
              <a:rPr lang="en-US" b="1" dirty="0">
                <a:solidFill>
                  <a:schemeClr val="accent1">
                    <a:lumMod val="75000"/>
                  </a:schemeClr>
                </a:solidFill>
              </a:rPr>
              <a:t>'].</a:t>
            </a:r>
            <a:r>
              <a:rPr lang="en-US" b="1" dirty="0" err="1">
                <a:solidFill>
                  <a:schemeClr val="accent1">
                    <a:lumMod val="75000"/>
                  </a:schemeClr>
                </a:solidFill>
              </a:rPr>
              <a:t>fillna</a:t>
            </a:r>
            <a:r>
              <a:rPr lang="en-US" b="1" dirty="0">
                <a:solidFill>
                  <a:schemeClr val="accent1">
                    <a:lumMod val="75000"/>
                  </a:schemeClr>
                </a:solidFill>
              </a:rPr>
              <a:t>(value)</a:t>
            </a:r>
          </a:p>
          <a:p>
            <a:r>
              <a:rPr lang="en-US" dirty="0">
                <a:solidFill>
                  <a:schemeClr val="tx1"/>
                </a:solidFill>
              </a:rPr>
              <a:t>Remove duplicates: </a:t>
            </a:r>
            <a:r>
              <a:rPr lang="en-US" b="1" dirty="0" err="1">
                <a:solidFill>
                  <a:schemeClr val="accent1">
                    <a:lumMod val="75000"/>
                  </a:schemeClr>
                </a:solidFill>
              </a:rPr>
              <a:t>df.drop_duplicates</a:t>
            </a:r>
            <a:r>
              <a:rPr lang="en-US" b="1" dirty="0">
                <a:solidFill>
                  <a:schemeClr val="accent1">
                    <a:lumMod val="75000"/>
                  </a:schemeClr>
                </a:solidFill>
              </a:rPr>
              <a:t>()</a:t>
            </a:r>
          </a:p>
          <a:p>
            <a:r>
              <a:rPr lang="en-US" dirty="0">
                <a:solidFill>
                  <a:schemeClr val="tx1"/>
                </a:solidFill>
              </a:rPr>
              <a:t>Grouping data: </a:t>
            </a:r>
            <a:r>
              <a:rPr lang="en-US" b="1" dirty="0" err="1">
                <a:solidFill>
                  <a:schemeClr val="accent1">
                    <a:lumMod val="75000"/>
                  </a:schemeClr>
                </a:solidFill>
              </a:rPr>
              <a:t>df.groupby</a:t>
            </a:r>
            <a:r>
              <a:rPr lang="en-US" b="1" dirty="0">
                <a:solidFill>
                  <a:schemeClr val="accent1">
                    <a:lumMod val="75000"/>
                  </a:schemeClr>
                </a:solidFill>
              </a:rPr>
              <a:t>('</a:t>
            </a:r>
            <a:r>
              <a:rPr lang="en-US" b="1" dirty="0" err="1">
                <a:solidFill>
                  <a:schemeClr val="accent1">
                    <a:lumMod val="75000"/>
                  </a:schemeClr>
                </a:solidFill>
              </a:rPr>
              <a:t>column_name</a:t>
            </a:r>
            <a:r>
              <a:rPr lang="en-US" b="1" dirty="0">
                <a:solidFill>
                  <a:schemeClr val="accent1">
                    <a:lumMod val="75000"/>
                  </a:schemeClr>
                </a:solidFill>
              </a:rPr>
              <a:t>').sum()</a:t>
            </a:r>
          </a:p>
          <a:p>
            <a:pPr marL="0" indent="0">
              <a:buNone/>
            </a:pPr>
            <a:r>
              <a:rPr lang="en-US" b="1" dirty="0">
                <a:solidFill>
                  <a:schemeClr val="tx1"/>
                </a:solidFill>
              </a:rPr>
              <a:t> Reference: See </a:t>
            </a:r>
            <a:r>
              <a:rPr lang="en-US" b="1" dirty="0">
                <a:solidFill>
                  <a:schemeClr val="tx1"/>
                </a:solidFill>
                <a:hlinkClick r:id="rId2"/>
              </a:rPr>
              <a:t>here</a:t>
            </a:r>
            <a:endParaRPr lang="en-US" b="1" dirty="0">
              <a:solidFill>
                <a:schemeClr val="tx1"/>
              </a:solidFill>
            </a:endParaRPr>
          </a:p>
        </p:txBody>
      </p:sp>
    </p:spTree>
    <p:extLst>
      <p:ext uri="{BB962C8B-B14F-4D97-AF65-F5344CB8AC3E}">
        <p14:creationId xmlns:p14="http://schemas.microsoft.com/office/powerpoint/2010/main" val="24721261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BF19E0-C1C9-F2D2-3833-31105AB5F663}"/>
              </a:ext>
            </a:extLst>
          </p:cNvPr>
          <p:cNvSpPr>
            <a:spLocks noGrp="1"/>
          </p:cNvSpPr>
          <p:nvPr>
            <p:ph type="title"/>
          </p:nvPr>
        </p:nvSpPr>
        <p:spPr/>
        <p:txBody>
          <a:bodyPr/>
          <a:lstStyle/>
          <a:p>
            <a:r>
              <a:rPr lang="en-US" dirty="0"/>
              <a:t>WEEK 1 PROJECT</a:t>
            </a:r>
          </a:p>
        </p:txBody>
      </p:sp>
      <p:sp>
        <p:nvSpPr>
          <p:cNvPr id="3" name="Content Placeholder 2">
            <a:extLst>
              <a:ext uri="{FF2B5EF4-FFF2-40B4-BE49-F238E27FC236}">
                <a16:creationId xmlns:a16="http://schemas.microsoft.com/office/drawing/2014/main" id="{933797FD-48A6-5C70-4DEE-299B899299BE}"/>
              </a:ext>
            </a:extLst>
          </p:cNvPr>
          <p:cNvSpPr>
            <a:spLocks noGrp="1"/>
          </p:cNvSpPr>
          <p:nvPr>
            <p:ph idx="1"/>
          </p:nvPr>
        </p:nvSpPr>
        <p:spPr/>
        <p:txBody>
          <a:bodyPr/>
          <a:lstStyle/>
          <a:p>
            <a:r>
              <a:rPr lang="en-US" dirty="0"/>
              <a:t>Access the </a:t>
            </a:r>
            <a:r>
              <a:rPr lang="en-US" dirty="0">
                <a:hlinkClick r:id="rId2"/>
              </a:rPr>
              <a:t>IRIS DATASET</a:t>
            </a:r>
            <a:r>
              <a:rPr lang="en-US" dirty="0"/>
              <a:t> and perform the following task:</a:t>
            </a:r>
          </a:p>
          <a:p>
            <a:pPr marL="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Descriptive Analysis</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 What are the basic statistics (mean, median, standard deviation, min, max, etc.) for each feature in the Iris dataset?</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2. How do the feature distributions (sepal length, sepal width, petal length, petal width) look? Can we visualize them using histograms?</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3. What is the distribution of the different species in the dataset? How do we visualize this distribution?</a:t>
            </a:r>
          </a:p>
          <a:p>
            <a:endParaRPr lang="en-US" dirty="0"/>
          </a:p>
        </p:txBody>
      </p:sp>
    </p:spTree>
    <p:extLst>
      <p:ext uri="{BB962C8B-B14F-4D97-AF65-F5344CB8AC3E}">
        <p14:creationId xmlns:p14="http://schemas.microsoft.com/office/powerpoint/2010/main" val="1045489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Table of content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4207299321"/>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DE94635-AA6C-2F53-BB19-71DC3DB38ECB}"/>
              </a:ext>
            </a:extLst>
          </p:cNvPr>
          <p:cNvSpPr>
            <a:spLocks noGrp="1"/>
          </p:cNvSpPr>
          <p:nvPr>
            <p:ph idx="1"/>
          </p:nvPr>
        </p:nvSpPr>
        <p:spPr>
          <a:xfrm>
            <a:off x="479592" y="979424"/>
            <a:ext cx="11580328" cy="5756656"/>
          </a:xfrm>
        </p:spPr>
        <p:txBody>
          <a:bodyPr>
            <a:normAutofit/>
          </a:bodyPr>
          <a:lstStyle/>
          <a:p>
            <a:pPr marL="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Correlation and Relationships</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4. What is the correlation between different features in the dataset? Can we create a correlation matrix?</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5. Is there a specific pair of features that shows the strongest correlation?</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6. How do the features compare among different species? Can we visualize this using box plots?</a:t>
            </a:r>
          </a:p>
          <a:p>
            <a:pPr marL="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Hypothesis Testing</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7. Is there a statistically significant difference in sepal length among the different species?</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8. Can we perform a t-test to compare the means of two species for petal width?</a:t>
            </a:r>
          </a:p>
          <a:p>
            <a:pPr marL="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Visualization</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9. Can we create a scatter plot matrix to visualize the relationships between all features?</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10. How can we visualize the decision boundaries for the classification of the species using a pair of features?</a:t>
            </a:r>
          </a:p>
          <a:p>
            <a:pPr marL="0" indent="0">
              <a:lnSpc>
                <a:spcPct val="107000"/>
              </a:lnSpc>
              <a:spcAft>
                <a:spcPts val="8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endParaRPr lang="en-US" sz="1800" dirty="0">
              <a:latin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366093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866D566-CC6F-6658-9E42-86538B0F1564}"/>
              </a:ext>
            </a:extLst>
          </p:cNvPr>
          <p:cNvSpPr>
            <a:spLocks noGrp="1"/>
          </p:cNvSpPr>
          <p:nvPr>
            <p:ph idx="1"/>
          </p:nvPr>
        </p:nvSpPr>
        <p:spPr>
          <a:xfrm>
            <a:off x="436880" y="867664"/>
            <a:ext cx="12029440" cy="6081776"/>
          </a:xfrm>
        </p:spPr>
        <p:txBody>
          <a:bodyPr>
            <a:normAutofit/>
          </a:bodyPr>
          <a:lstStyle/>
          <a:p>
            <a:pPr marL="0" indent="0">
              <a:buNone/>
            </a:pPr>
            <a:r>
              <a:rPr lang="en-US" b="1" dirty="0"/>
              <a:t>Data Cleaning and Preparation</a:t>
            </a:r>
          </a:p>
          <a:p>
            <a:r>
              <a:rPr lang="en-US" dirty="0"/>
              <a:t>11. Are there any missing values in the dataset? If so, how can we handle them using Pandas?</a:t>
            </a:r>
          </a:p>
          <a:p>
            <a:r>
              <a:rPr lang="en-US" dirty="0"/>
              <a:t>12. Are there any outliers present in the dataset? If so, how can we identify and manage them?</a:t>
            </a:r>
          </a:p>
          <a:p>
            <a:pPr marL="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Advanced Analysis</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13. Can we use Pandas to create a new feature based on existing features (e.g., aspect ratio of the petals)?</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14. How can we group the data by species and calculate the average values for each feature?</a:t>
            </a:r>
          </a:p>
          <a:p>
            <a:pPr marL="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Classification and Predictions</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15. Can we split the dataset into training and testing sets using Pandas? How can we prepare it for machine learning?</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16. How can we analyze the feature importance if we decide to use a model like Random Forest for classification?</a:t>
            </a:r>
          </a:p>
          <a:p>
            <a:pPr marL="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Time Series Analysis </a:t>
            </a:r>
          </a:p>
          <a:p>
            <a:pPr>
              <a:lnSpc>
                <a:spcPct val="107000"/>
              </a:lnSpc>
              <a:spcAft>
                <a:spcPts val="800"/>
              </a:spcAft>
            </a:pPr>
            <a:r>
              <a:rPr lang="en-US" sz="1800" dirty="0">
                <a:effectLst/>
                <a:latin typeface="Calibri" panose="020F0502020204030204" pitchFamily="34" charset="0"/>
                <a:ea typeface="Calibri" panose="020F0502020204030204" pitchFamily="34" charset="0"/>
                <a:cs typeface="Times New Roman" panose="02020603050405020304" pitchFamily="18" charset="0"/>
              </a:rPr>
              <a:t>17. If we had a time component to the dataset, how would we use Pandas to analyze trends over time? </a:t>
            </a:r>
            <a:endParaRPr lang="en-US" dirty="0"/>
          </a:p>
          <a:p>
            <a:endParaRPr lang="en-US" dirty="0"/>
          </a:p>
        </p:txBody>
      </p:sp>
    </p:spTree>
    <p:extLst>
      <p:ext uri="{BB962C8B-B14F-4D97-AF65-F5344CB8AC3E}">
        <p14:creationId xmlns:p14="http://schemas.microsoft.com/office/powerpoint/2010/main" val="41727099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F1C5F-C13C-46FC-7713-B0C3B964CEE2}"/>
              </a:ext>
            </a:extLst>
          </p:cNvPr>
          <p:cNvSpPr>
            <a:spLocks noGrp="1"/>
          </p:cNvSpPr>
          <p:nvPr>
            <p:ph type="title"/>
          </p:nvPr>
        </p:nvSpPr>
        <p:spPr>
          <a:xfrm>
            <a:off x="179651" y="578911"/>
            <a:ext cx="11029616" cy="1188720"/>
          </a:xfrm>
        </p:spPr>
        <p:txBody>
          <a:bodyPr/>
          <a:lstStyle/>
          <a:p>
            <a:r>
              <a:rPr lang="en-US" dirty="0"/>
              <a:t>INTRODUCTION</a:t>
            </a:r>
          </a:p>
        </p:txBody>
      </p:sp>
      <p:sp>
        <p:nvSpPr>
          <p:cNvPr id="3" name="Content Placeholder 2">
            <a:extLst>
              <a:ext uri="{FF2B5EF4-FFF2-40B4-BE49-F238E27FC236}">
                <a16:creationId xmlns:a16="http://schemas.microsoft.com/office/drawing/2014/main" id="{18FC6B75-6E06-B7E7-1736-47B1D762C980}"/>
              </a:ext>
            </a:extLst>
          </p:cNvPr>
          <p:cNvSpPr>
            <a:spLocks noGrp="1"/>
          </p:cNvSpPr>
          <p:nvPr>
            <p:ph idx="1"/>
          </p:nvPr>
        </p:nvSpPr>
        <p:spPr>
          <a:xfrm>
            <a:off x="275067" y="1812102"/>
            <a:ext cx="11029615" cy="3634486"/>
          </a:xfrm>
        </p:spPr>
        <p:txBody>
          <a:bodyPr>
            <a:normAutofit fontScale="85000" lnSpcReduction="20000"/>
          </a:bodyPr>
          <a:lstStyle/>
          <a:p>
            <a:r>
              <a:rPr lang="en-US" dirty="0"/>
              <a:t>Data Science and Analytics with Python aims to equip you with the knowledge and skills needed to tackle data science problems using Python.</a:t>
            </a:r>
          </a:p>
          <a:p>
            <a:r>
              <a:rPr lang="en-US" dirty="0"/>
              <a:t>Covers fundamental concepts, essential tools, and practical applications in data science.</a:t>
            </a:r>
          </a:p>
          <a:p>
            <a:r>
              <a:rPr lang="en-US" dirty="0"/>
              <a:t>Data science involves extracting insights and knowledge from structured and unstructured data.</a:t>
            </a:r>
          </a:p>
          <a:p>
            <a:r>
              <a:rPr lang="en-US" dirty="0"/>
              <a:t>It combines various disciplines such as statistics, computer science, and domain knowledge to solve complex problems</a:t>
            </a:r>
          </a:p>
          <a:p>
            <a:pPr marL="0" indent="0">
              <a:buNone/>
            </a:pPr>
            <a:r>
              <a:rPr lang="en-US" b="1" dirty="0"/>
              <a:t>Importance of Data Science</a:t>
            </a:r>
          </a:p>
          <a:p>
            <a:r>
              <a:rPr lang="en-US" dirty="0"/>
              <a:t>Data science is transforming industries by providing insights and guiding decision-making processes.</a:t>
            </a:r>
          </a:p>
          <a:p>
            <a:r>
              <a:rPr lang="en-US" dirty="0"/>
              <a:t>It leverages data to identify patterns, make predictions, and optimize operations.</a:t>
            </a:r>
          </a:p>
          <a:p>
            <a:pPr marL="0" indent="0">
              <a:buNone/>
            </a:pPr>
            <a:r>
              <a:rPr lang="en-US" b="1" dirty="0"/>
              <a:t>Why Python?</a:t>
            </a:r>
          </a:p>
          <a:p>
            <a:r>
              <a:rPr lang="en-US" dirty="0"/>
              <a:t>Python is a versatile, high-level programming language widely used in data science.</a:t>
            </a:r>
          </a:p>
          <a:p>
            <a:r>
              <a:rPr lang="en-US" dirty="0"/>
              <a:t>It has a robust ecosystem of libraries and tools, making it ideal for data manipulation, analysis, and visualization.</a:t>
            </a:r>
          </a:p>
          <a:p>
            <a:r>
              <a:rPr lang="en-US" dirty="0"/>
              <a:t>Python's readability and simplicity make it accessible for beginners and powerful for experts.</a:t>
            </a:r>
          </a:p>
        </p:txBody>
      </p:sp>
    </p:spTree>
    <p:extLst>
      <p:ext uri="{BB962C8B-B14F-4D97-AF65-F5344CB8AC3E}">
        <p14:creationId xmlns:p14="http://schemas.microsoft.com/office/powerpoint/2010/main" val="18345817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4F5F2-E3AF-CBAF-D5F9-B017095F59C4}"/>
              </a:ext>
            </a:extLst>
          </p:cNvPr>
          <p:cNvSpPr>
            <a:spLocks noGrp="1"/>
          </p:cNvSpPr>
          <p:nvPr>
            <p:ph type="title"/>
          </p:nvPr>
        </p:nvSpPr>
        <p:spPr>
          <a:xfrm>
            <a:off x="429369" y="584419"/>
            <a:ext cx="10895191" cy="694205"/>
          </a:xfrm>
        </p:spPr>
        <p:txBody>
          <a:bodyPr/>
          <a:lstStyle/>
          <a:p>
            <a:r>
              <a:rPr lang="en-US" dirty="0"/>
              <a:t>Key challenges faced by data scientist</a:t>
            </a:r>
          </a:p>
        </p:txBody>
      </p:sp>
      <p:sp>
        <p:nvSpPr>
          <p:cNvPr id="3" name="Content Placeholder 2">
            <a:extLst>
              <a:ext uri="{FF2B5EF4-FFF2-40B4-BE49-F238E27FC236}">
                <a16:creationId xmlns:a16="http://schemas.microsoft.com/office/drawing/2014/main" id="{8165F8D6-A974-06C9-DF2B-5BD93357CF6B}"/>
              </a:ext>
            </a:extLst>
          </p:cNvPr>
          <p:cNvSpPr>
            <a:spLocks noGrp="1"/>
          </p:cNvSpPr>
          <p:nvPr>
            <p:ph idx="1"/>
          </p:nvPr>
        </p:nvSpPr>
        <p:spPr>
          <a:xfrm>
            <a:off x="231335" y="2011679"/>
            <a:ext cx="11029615" cy="4373217"/>
          </a:xfrm>
        </p:spPr>
        <p:txBody>
          <a:bodyPr>
            <a:normAutofit/>
          </a:bodyPr>
          <a:lstStyle/>
          <a:p>
            <a:pPr algn="just"/>
            <a:r>
              <a:rPr lang="en-US" b="1" dirty="0"/>
              <a:t>Data Quality and Management</a:t>
            </a:r>
            <a:r>
              <a:rPr lang="en-US" dirty="0"/>
              <a:t>: Ensuring data accuracy, completeness, and consistency.</a:t>
            </a:r>
          </a:p>
          <a:p>
            <a:pPr algn="just"/>
            <a:r>
              <a:rPr lang="en-US" b="1" dirty="0"/>
              <a:t>Data Privacy and Security</a:t>
            </a:r>
            <a:r>
              <a:rPr lang="en-US" dirty="0"/>
              <a:t>: Protecting sensitive information and complying with regulations.</a:t>
            </a:r>
          </a:p>
          <a:p>
            <a:pPr algn="just"/>
            <a:r>
              <a:rPr lang="en-US" b="1" dirty="0"/>
              <a:t>Interdisciplinary Skills: </a:t>
            </a:r>
            <a:r>
              <a:rPr lang="en-US" dirty="0"/>
              <a:t>Balancing technical skills with domain expertise and effective communication.</a:t>
            </a:r>
          </a:p>
          <a:p>
            <a:pPr marL="0" indent="0" algn="just">
              <a:buNone/>
            </a:pPr>
            <a:endParaRPr lang="en-US" dirty="0"/>
          </a:p>
          <a:p>
            <a:pPr marL="0" indent="0" algn="just">
              <a:buNone/>
            </a:pPr>
            <a:r>
              <a:rPr lang="en-US" b="1" dirty="0"/>
              <a:t>Importance of Essential Skills and Tools</a:t>
            </a:r>
          </a:p>
          <a:p>
            <a:pPr algn="just"/>
            <a:r>
              <a:rPr lang="en-US" b="1" dirty="0"/>
              <a:t>Programming</a:t>
            </a:r>
            <a:r>
              <a:rPr lang="en-US" dirty="0"/>
              <a:t>: Proficiency in languages like Python for data manipulation and analysis.</a:t>
            </a:r>
          </a:p>
          <a:p>
            <a:pPr algn="just"/>
            <a:r>
              <a:rPr lang="en-US" b="1" dirty="0"/>
              <a:t>Statistical Analysis</a:t>
            </a:r>
            <a:r>
              <a:rPr lang="en-US" dirty="0"/>
              <a:t>: Understanding and applying statistical methods to interpret data.</a:t>
            </a:r>
          </a:p>
          <a:p>
            <a:pPr algn="just"/>
            <a:r>
              <a:rPr lang="en-US" b="1" dirty="0"/>
              <a:t>Machine Learning</a:t>
            </a:r>
            <a:r>
              <a:rPr lang="en-US" dirty="0"/>
              <a:t>: Developing models to make predictions and automate decision-making.</a:t>
            </a:r>
          </a:p>
          <a:p>
            <a:pPr algn="just"/>
            <a:r>
              <a:rPr lang="en-US" b="1" dirty="0"/>
              <a:t>Data Visualization</a:t>
            </a:r>
            <a:r>
              <a:rPr lang="en-US" dirty="0"/>
              <a:t>: Communicating findings through clear and effective visual representations.</a:t>
            </a:r>
          </a:p>
          <a:p>
            <a:endParaRPr lang="en-US" dirty="0"/>
          </a:p>
        </p:txBody>
      </p:sp>
    </p:spTree>
    <p:extLst>
      <p:ext uri="{BB962C8B-B14F-4D97-AF65-F5344CB8AC3E}">
        <p14:creationId xmlns:p14="http://schemas.microsoft.com/office/powerpoint/2010/main" val="2087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C0279-854E-36E3-7C6E-4350EC6480C8}"/>
              </a:ext>
            </a:extLst>
          </p:cNvPr>
          <p:cNvSpPr>
            <a:spLocks noGrp="1"/>
          </p:cNvSpPr>
          <p:nvPr>
            <p:ph type="title"/>
          </p:nvPr>
        </p:nvSpPr>
        <p:spPr>
          <a:xfrm>
            <a:off x="405516" y="723569"/>
            <a:ext cx="10847483" cy="682278"/>
          </a:xfrm>
        </p:spPr>
        <p:txBody>
          <a:bodyPr/>
          <a:lstStyle/>
          <a:p>
            <a:r>
              <a:rPr lang="en-US" dirty="0"/>
              <a:t>Rewards of Being a Data Scientist</a:t>
            </a:r>
          </a:p>
        </p:txBody>
      </p:sp>
      <p:sp>
        <p:nvSpPr>
          <p:cNvPr id="3" name="Content Placeholder 2">
            <a:extLst>
              <a:ext uri="{FF2B5EF4-FFF2-40B4-BE49-F238E27FC236}">
                <a16:creationId xmlns:a16="http://schemas.microsoft.com/office/drawing/2014/main" id="{430161A2-882F-6F2C-AAED-67577D233CA8}"/>
              </a:ext>
            </a:extLst>
          </p:cNvPr>
          <p:cNvSpPr>
            <a:spLocks noGrp="1"/>
          </p:cNvSpPr>
          <p:nvPr>
            <p:ph idx="1"/>
          </p:nvPr>
        </p:nvSpPr>
        <p:spPr>
          <a:xfrm>
            <a:off x="166978" y="1405847"/>
            <a:ext cx="11839492" cy="5225541"/>
          </a:xfrm>
        </p:spPr>
        <p:txBody>
          <a:bodyPr>
            <a:normAutofit lnSpcReduction="10000"/>
          </a:bodyPr>
          <a:lstStyle/>
          <a:p>
            <a:pPr marL="0" indent="0">
              <a:buNone/>
            </a:pPr>
            <a:r>
              <a:rPr lang="en-US" b="1" dirty="0"/>
              <a:t>Career Opportunities</a:t>
            </a:r>
          </a:p>
          <a:p>
            <a:r>
              <a:rPr lang="en-US" dirty="0"/>
              <a:t>Data scientists are in high demand across various industries such as finance, healthcare, technology, and retail.</a:t>
            </a:r>
          </a:p>
          <a:p>
            <a:r>
              <a:rPr lang="en-US" dirty="0"/>
              <a:t>Opportunities for career growth and advancement are abundant due to the increasing reliance on data-driven decision-making.</a:t>
            </a:r>
          </a:p>
          <a:p>
            <a:pPr marL="0" indent="0">
              <a:buNone/>
            </a:pPr>
            <a:endParaRPr lang="en-US" dirty="0"/>
          </a:p>
          <a:p>
            <a:pPr marL="0" indent="0">
              <a:buNone/>
            </a:pPr>
            <a:r>
              <a:rPr lang="en-US" b="1" dirty="0"/>
              <a:t>Impact on Various Industries</a:t>
            </a:r>
          </a:p>
          <a:p>
            <a:r>
              <a:rPr lang="en-US" dirty="0"/>
              <a:t>Data scientists contribute to significant advancements in fields such as artificial intelligence, healthcare analytics, and financial modeling.</a:t>
            </a:r>
          </a:p>
          <a:p>
            <a:r>
              <a:rPr lang="en-US" dirty="0"/>
              <a:t>Their work helps organizations improve efficiency, reduce costs, and innovate new products and services.</a:t>
            </a:r>
          </a:p>
          <a:p>
            <a:pPr marL="0" indent="0">
              <a:buNone/>
            </a:pPr>
            <a:endParaRPr lang="en-US" b="1" dirty="0"/>
          </a:p>
          <a:p>
            <a:pPr marL="0" indent="0">
              <a:buNone/>
            </a:pPr>
            <a:r>
              <a:rPr lang="en-US" b="1" dirty="0"/>
              <a:t>Continuous Learning and Growth</a:t>
            </a:r>
          </a:p>
          <a:p>
            <a:r>
              <a:rPr lang="en-US" dirty="0"/>
              <a:t>The field of data science is constantly evolving with new technologies, methodologies, and tools.</a:t>
            </a:r>
          </a:p>
          <a:p>
            <a:r>
              <a:rPr lang="en-US" dirty="0"/>
              <a:t>Data scientists have the opportunity to continuously learn and expand their skillsets, staying at the forefront of technological advancements.</a:t>
            </a:r>
          </a:p>
        </p:txBody>
      </p:sp>
    </p:spTree>
    <p:extLst>
      <p:ext uri="{BB962C8B-B14F-4D97-AF65-F5344CB8AC3E}">
        <p14:creationId xmlns:p14="http://schemas.microsoft.com/office/powerpoint/2010/main" val="685989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8457A-3560-242A-F0DE-13174CF591E3}"/>
              </a:ext>
            </a:extLst>
          </p:cNvPr>
          <p:cNvSpPr>
            <a:spLocks noGrp="1"/>
          </p:cNvSpPr>
          <p:nvPr>
            <p:ph type="title"/>
          </p:nvPr>
        </p:nvSpPr>
        <p:spPr>
          <a:xfrm>
            <a:off x="559990" y="2256309"/>
            <a:ext cx="11271549" cy="988332"/>
          </a:xfrm>
        </p:spPr>
        <p:txBody>
          <a:bodyPr/>
          <a:lstStyle/>
          <a:p>
            <a:pPr algn="ctr"/>
            <a:r>
              <a:rPr lang="en-US" dirty="0"/>
              <a:t>Essential Skills and Tools for Data Scientists</a:t>
            </a:r>
            <a:br>
              <a:rPr lang="en-US" dirty="0"/>
            </a:br>
            <a:r>
              <a:rPr lang="en-US" dirty="0"/>
              <a:t>Python programming</a:t>
            </a:r>
          </a:p>
        </p:txBody>
      </p:sp>
    </p:spTree>
    <p:extLst>
      <p:ext uri="{BB962C8B-B14F-4D97-AF65-F5344CB8AC3E}">
        <p14:creationId xmlns:p14="http://schemas.microsoft.com/office/powerpoint/2010/main" val="22305201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5E3A8EA-DE3F-20F0-E28D-48F2A9ACAC36}"/>
              </a:ext>
            </a:extLst>
          </p:cNvPr>
          <p:cNvSpPr>
            <a:spLocks noGrp="1"/>
          </p:cNvSpPr>
          <p:nvPr>
            <p:ph idx="1"/>
          </p:nvPr>
        </p:nvSpPr>
        <p:spPr>
          <a:xfrm>
            <a:off x="277776" y="598811"/>
            <a:ext cx="11029615" cy="5990358"/>
          </a:xfrm>
        </p:spPr>
        <p:txBody>
          <a:bodyPr>
            <a:normAutofit/>
          </a:bodyPr>
          <a:lstStyle/>
          <a:p>
            <a:pPr marL="0" indent="0">
              <a:buNone/>
            </a:pPr>
            <a:r>
              <a:rPr lang="en-US" b="1" dirty="0"/>
              <a:t>Python Programming</a:t>
            </a:r>
          </a:p>
          <a:p>
            <a:pPr lvl="1"/>
            <a:r>
              <a:rPr lang="en-US" dirty="0"/>
              <a:t>Essential for data manipulation, analysis, and automation.</a:t>
            </a:r>
          </a:p>
          <a:p>
            <a:pPr lvl="1"/>
            <a:r>
              <a:rPr lang="en-US" dirty="0"/>
              <a:t>Python's simplicity and extensive libraries make it a preferred choice for data scientists.</a:t>
            </a:r>
          </a:p>
          <a:p>
            <a:pPr marL="0" indent="0">
              <a:buNone/>
            </a:pPr>
            <a:r>
              <a:rPr lang="en-US" b="1" dirty="0"/>
              <a:t>Data Manipulation and Analysis</a:t>
            </a:r>
          </a:p>
          <a:p>
            <a:pPr lvl="1"/>
            <a:r>
              <a:rPr lang="en-US" dirty="0"/>
              <a:t>Proficiency in libraries like Pandas for data manipulation.</a:t>
            </a:r>
          </a:p>
          <a:p>
            <a:pPr lvl="1"/>
            <a:r>
              <a:rPr lang="en-US" dirty="0"/>
              <a:t>Experience with tools such as SQL for database management and querying.</a:t>
            </a:r>
          </a:p>
          <a:p>
            <a:pPr marL="0" indent="0">
              <a:buNone/>
            </a:pPr>
            <a:r>
              <a:rPr lang="en-US" b="1" dirty="0"/>
              <a:t>Statistical Analysis</a:t>
            </a:r>
          </a:p>
          <a:p>
            <a:pPr lvl="1"/>
            <a:r>
              <a:rPr lang="en-US" dirty="0"/>
              <a:t>Strong foundation in statistics to understand data distributions and relationships.</a:t>
            </a:r>
          </a:p>
          <a:p>
            <a:pPr lvl="1"/>
            <a:r>
              <a:rPr lang="en-US" dirty="0"/>
              <a:t>Application of statistical methods for hypothesis testing and inference.</a:t>
            </a:r>
          </a:p>
          <a:p>
            <a:pPr marL="0" indent="0">
              <a:buNone/>
            </a:pPr>
            <a:r>
              <a:rPr lang="en-US" b="1" dirty="0"/>
              <a:t>Machine Learning</a:t>
            </a:r>
          </a:p>
          <a:p>
            <a:pPr lvl="1"/>
            <a:r>
              <a:rPr lang="en-US" dirty="0"/>
              <a:t>Knowledge of machine learning algorithms and their applications.</a:t>
            </a:r>
          </a:p>
          <a:p>
            <a:pPr lvl="1"/>
            <a:r>
              <a:rPr lang="en-US" dirty="0"/>
              <a:t>Use of libraries like </a:t>
            </a:r>
            <a:r>
              <a:rPr lang="en-US" dirty="0" err="1"/>
              <a:t>SciKit</a:t>
            </a:r>
            <a:r>
              <a:rPr lang="en-US" dirty="0"/>
              <a:t>-learn for building and evaluating models.</a:t>
            </a:r>
          </a:p>
          <a:p>
            <a:pPr marL="0" indent="0">
              <a:buNone/>
            </a:pPr>
            <a:r>
              <a:rPr lang="en-US" dirty="0"/>
              <a:t>Data Visualization</a:t>
            </a:r>
          </a:p>
          <a:p>
            <a:pPr lvl="1"/>
            <a:r>
              <a:rPr lang="en-US" dirty="0"/>
              <a:t>Ability to create clear and insightful visual representations of data.</a:t>
            </a:r>
          </a:p>
          <a:p>
            <a:pPr lvl="1"/>
            <a:r>
              <a:rPr lang="en-US" dirty="0"/>
              <a:t>Use of libraries such as Matplotlib and Seaborn for plotting and visualization.</a:t>
            </a:r>
          </a:p>
          <a:p>
            <a:endParaRPr lang="en-US" dirty="0"/>
          </a:p>
        </p:txBody>
      </p:sp>
    </p:spTree>
    <p:extLst>
      <p:ext uri="{BB962C8B-B14F-4D97-AF65-F5344CB8AC3E}">
        <p14:creationId xmlns:p14="http://schemas.microsoft.com/office/powerpoint/2010/main" val="4006503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CF2AF9-C8CE-2AD2-E327-64130AE600FD}"/>
              </a:ext>
            </a:extLst>
          </p:cNvPr>
          <p:cNvSpPr>
            <a:spLocks noGrp="1"/>
          </p:cNvSpPr>
          <p:nvPr>
            <p:ph type="title"/>
          </p:nvPr>
        </p:nvSpPr>
        <p:spPr>
          <a:xfrm>
            <a:off x="648722" y="2833588"/>
            <a:ext cx="11029616" cy="988332"/>
          </a:xfrm>
        </p:spPr>
        <p:txBody>
          <a:bodyPr/>
          <a:lstStyle/>
          <a:p>
            <a:pPr algn="ctr"/>
            <a:r>
              <a:rPr lang="en-US" dirty="0"/>
              <a:t>Introduction to Python as a programming language</a:t>
            </a:r>
            <a:br>
              <a:rPr lang="en-US" dirty="0"/>
            </a:br>
            <a:endParaRPr lang="en-US" dirty="0"/>
          </a:p>
        </p:txBody>
      </p:sp>
    </p:spTree>
    <p:extLst>
      <p:ext uri="{BB962C8B-B14F-4D97-AF65-F5344CB8AC3E}">
        <p14:creationId xmlns:p14="http://schemas.microsoft.com/office/powerpoint/2010/main" val="37776730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51EE2-F62D-D257-0CE9-34A1541898C2}"/>
              </a:ext>
            </a:extLst>
          </p:cNvPr>
          <p:cNvSpPr>
            <a:spLocks noGrp="1"/>
          </p:cNvSpPr>
          <p:nvPr>
            <p:ph type="title"/>
          </p:nvPr>
        </p:nvSpPr>
        <p:spPr>
          <a:xfrm>
            <a:off x="362707" y="534074"/>
            <a:ext cx="11029616" cy="555690"/>
          </a:xfrm>
        </p:spPr>
        <p:txBody>
          <a:bodyPr/>
          <a:lstStyle/>
          <a:p>
            <a:r>
              <a:rPr lang="en-US" sz="1800" b="1" dirty="0">
                <a:effectLst/>
                <a:latin typeface="Calibri" panose="020F0502020204030204" pitchFamily="34" charset="0"/>
                <a:ea typeface="Calibri" panose="020F0502020204030204" pitchFamily="34" charset="0"/>
                <a:cs typeface="Times New Roman" panose="02020603050405020304" pitchFamily="18" charset="0"/>
              </a:rPr>
              <a:t>Introduction to Python</a:t>
            </a:r>
            <a:endParaRPr lang="en-US" b="1" dirty="0"/>
          </a:p>
        </p:txBody>
      </p:sp>
      <p:sp>
        <p:nvSpPr>
          <p:cNvPr id="3" name="Content Placeholder 2">
            <a:extLst>
              <a:ext uri="{FF2B5EF4-FFF2-40B4-BE49-F238E27FC236}">
                <a16:creationId xmlns:a16="http://schemas.microsoft.com/office/drawing/2014/main" id="{57CEC515-B0C2-D0D8-4D50-EF9FE6992909}"/>
              </a:ext>
            </a:extLst>
          </p:cNvPr>
          <p:cNvSpPr>
            <a:spLocks noGrp="1"/>
          </p:cNvSpPr>
          <p:nvPr>
            <p:ph idx="1"/>
          </p:nvPr>
        </p:nvSpPr>
        <p:spPr>
          <a:xfrm>
            <a:off x="508364" y="1089763"/>
            <a:ext cx="11029615" cy="5602349"/>
          </a:xfrm>
        </p:spPr>
        <p:txBody>
          <a:bodyPr>
            <a:normAutofit/>
          </a:bodyPr>
          <a:lstStyle/>
          <a:p>
            <a:pPr lvl="1">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Python is a high-level, versatile programming language.</a:t>
            </a:r>
          </a:p>
          <a:p>
            <a:pPr lvl="1">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 Known for its simplicity, readability, and extensive support libraries.</a:t>
            </a:r>
          </a:p>
          <a:p>
            <a:pPr lvl="1">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 Widely used in data science for its powerful data manipulation and analysis capabilities.</a:t>
            </a:r>
          </a:p>
          <a:p>
            <a:pPr marL="324000" lvl="1" indent="0">
              <a:lnSpc>
                <a:spcPct val="107000"/>
              </a:lnSpc>
              <a:spcAft>
                <a:spcPts val="800"/>
              </a:spcAft>
              <a:buNone/>
            </a:pP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Why Python is Popular in Data Science</a:t>
            </a:r>
          </a:p>
          <a:p>
            <a:pPr lvl="1">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Extensive libraries and frameworks.</a:t>
            </a:r>
          </a:p>
          <a:p>
            <a:pPr lvl="1">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Supportive community and abundant resources.</a:t>
            </a:r>
          </a:p>
          <a:p>
            <a:pPr lvl="1">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Versatility in various stages of data science workflow: data collection, cleaning, analysis, and visualization.</a:t>
            </a:r>
          </a:p>
          <a:p>
            <a:pPr lvl="1">
              <a:lnSpc>
                <a:spcPct val="107000"/>
              </a:lnSpc>
              <a:spcAft>
                <a:spcPts val="800"/>
              </a:spcAft>
            </a:pPr>
            <a:endParaRPr lang="en-US" sz="1500" b="1" dirty="0">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US" sz="1800" b="1" dirty="0">
                <a:effectLst/>
                <a:latin typeface="Calibri" panose="020F0502020204030204" pitchFamily="34" charset="0"/>
                <a:ea typeface="Calibri" panose="020F0502020204030204" pitchFamily="34" charset="0"/>
                <a:cs typeface="Times New Roman" panose="02020603050405020304" pitchFamily="18" charset="0"/>
              </a:rPr>
              <a:t>Python Features and Libraries</a:t>
            </a:r>
          </a:p>
          <a:p>
            <a:pPr lvl="1">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Easy-to-read syntax.</a:t>
            </a:r>
          </a:p>
          <a:p>
            <a:pPr lvl="1">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Dynamic typing and memory management.</a:t>
            </a:r>
          </a:p>
          <a:p>
            <a:pPr lvl="1">
              <a:lnSpc>
                <a:spcPct val="107000"/>
              </a:lnSpc>
              <a:spcAft>
                <a:spcPts val="800"/>
              </a:spcAft>
            </a:pPr>
            <a:r>
              <a:rPr lang="en-US" sz="1500" dirty="0">
                <a:effectLst/>
                <a:latin typeface="Calibri" panose="020F0502020204030204" pitchFamily="34" charset="0"/>
                <a:ea typeface="Calibri" panose="020F0502020204030204" pitchFamily="34" charset="0"/>
                <a:cs typeface="Times New Roman" panose="02020603050405020304" pitchFamily="18" charset="0"/>
              </a:rPr>
              <a:t> Interpreted language allowing for interactive coding.</a:t>
            </a:r>
          </a:p>
          <a:p>
            <a:pPr lvl="1">
              <a:lnSpc>
                <a:spcPct val="107000"/>
              </a:lnSpc>
              <a:spcAft>
                <a:spcPts val="800"/>
              </a:spcAft>
            </a:pPr>
            <a:endParaRPr lang="en-US" sz="15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818139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{ED6FF4F6-92C1-4FCB-A9F7-DC76817356D9}tf33552983_win32</Template>
  <TotalTime>450</TotalTime>
  <Words>2124</Words>
  <Application>Microsoft Office PowerPoint</Application>
  <PresentationFormat>Widescreen</PresentationFormat>
  <Paragraphs>199</Paragraphs>
  <Slides>21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21</vt:i4>
      </vt:variant>
    </vt:vector>
  </HeadingPairs>
  <TitlesOfParts>
    <vt:vector size="33" baseType="lpstr">
      <vt:lpstr>Arial</vt:lpstr>
      <vt:lpstr>Calibri</vt:lpstr>
      <vt:lpstr>Courier New</vt:lpstr>
      <vt:lpstr>D-DINExp</vt:lpstr>
      <vt:lpstr>Franklin Gothic Book</vt:lpstr>
      <vt:lpstr>Franklin Gothic Demi</vt:lpstr>
      <vt:lpstr>Helvetica</vt:lpstr>
      <vt:lpstr>OpenSans</vt:lpstr>
      <vt:lpstr>Poppins</vt:lpstr>
      <vt:lpstr>ui-monospace</vt:lpstr>
      <vt:lpstr>Wingdings 2</vt:lpstr>
      <vt:lpstr>DividendVTI</vt:lpstr>
      <vt:lpstr>INTRODUCTION TO PYTHON FOR DATA SCIENCE</vt:lpstr>
      <vt:lpstr>Table of content</vt:lpstr>
      <vt:lpstr>INTRODUCTION</vt:lpstr>
      <vt:lpstr>Key challenges faced by data scientist</vt:lpstr>
      <vt:lpstr>Rewards of Being a Data Scientist</vt:lpstr>
      <vt:lpstr>Essential Skills and Tools for Data Scientists Python programming</vt:lpstr>
      <vt:lpstr>PowerPoint Presentation</vt:lpstr>
      <vt:lpstr>Introduction to Python as a programming language </vt:lpstr>
      <vt:lpstr>Introduction to Python</vt:lpstr>
      <vt:lpstr>Key Libraries </vt:lpstr>
      <vt:lpstr>PANDAS</vt:lpstr>
      <vt:lpstr>SCIKIT-LEARN</vt:lpstr>
      <vt:lpstr>ESSENTIALS OF DATA ANALYTICS USING PANDAS</vt:lpstr>
      <vt:lpstr>INTRODUCTION</vt:lpstr>
      <vt:lpstr>PANDAS USE CASE</vt:lpstr>
      <vt:lpstr>Step-By-Step Guide To Data Analysis With Pandas In Python</vt:lpstr>
      <vt:lpstr>PowerPoint Presentation</vt:lpstr>
      <vt:lpstr>OTHER PANDA FUNCTIONS</vt:lpstr>
      <vt:lpstr>WEEK 1 PROJECT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MARGARET AGBO</dc:creator>
  <cp:lastModifiedBy>MARGARET AGBO</cp:lastModifiedBy>
  <cp:revision>12</cp:revision>
  <dcterms:created xsi:type="dcterms:W3CDTF">2025-02-13T15:04:07Z</dcterms:created>
  <dcterms:modified xsi:type="dcterms:W3CDTF">2025-02-15T17:53:50Z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