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826-E51E-7919-7E64-9B95ED91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073426"/>
            <a:ext cx="9966960" cy="2735029"/>
          </a:xfrm>
        </p:spPr>
        <p:txBody>
          <a:bodyPr>
            <a:normAutofit/>
          </a:bodyPr>
          <a:lstStyle/>
          <a:p>
            <a:r>
              <a:rPr lang="en-US" sz="3600" cap="none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US" sz="3600" b="1" cap="none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historical trends to generate insights to convert casual riders to annual members.</a:t>
            </a:r>
            <a:endParaRPr lang="en-US" sz="13800" cap="none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CB21F-A47E-EF0C-65D6-A1690434E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</a:t>
            </a:r>
            <a:r>
              <a:rPr lang="en-US" sz="18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 </a:t>
            </a:r>
            <a:r>
              <a:rPr lang="en-US" sz="2000" b="1" dirty="0" err="1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Oluwadamilare</a:t>
            </a:r>
            <a:r>
              <a:rPr lang="en-US" sz="20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Caleb </a:t>
            </a:r>
            <a:r>
              <a:rPr lang="en-US" sz="2000" b="1" dirty="0" err="1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Fabiyi</a:t>
            </a:r>
            <a:endParaRPr lang="en-US" sz="18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en-US" sz="18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updated: </a:t>
            </a:r>
            <a:r>
              <a:rPr lang="en-US" sz="20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 21, 2022</a:t>
            </a:r>
            <a:endParaRPr lang="en-US" sz="18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4712-BCF8-C506-361D-699455AF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Weekdays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00F2-628F-46B3-543C-24B621678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more Casual users than Member users during weekends.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relatively high usage by member users during working days (Monday to Fridays)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C14791-E0A2-ECDF-DA6B-2F8BF5483A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2057398"/>
            <a:ext cx="4754563" cy="4023359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54F1D7-177A-7455-C430-849FE8BDA8FA}"/>
              </a:ext>
            </a:extLst>
          </p:cNvPr>
          <p:cNvCxnSpPr/>
          <p:nvPr/>
        </p:nvCxnSpPr>
        <p:spPr>
          <a:xfrm>
            <a:off x="4929809" y="1762539"/>
            <a:ext cx="230587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8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C56F-5ED6-A5FD-A950-F87EB09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Conclusions</a:t>
            </a:r>
            <a:endParaRPr 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3106-876F-2F0F-4052-BD3273DB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1470" marR="0" indent="-5143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32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lot Casual riders prefer weekend rides.</a:t>
            </a:r>
          </a:p>
          <a:p>
            <a:pPr marL="331470" marR="0" indent="-5143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endParaRPr lang="en-US" sz="32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1470" marR="0" indent="-5143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32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very low marketing effort at the beginning and end of the year.</a:t>
            </a:r>
          </a:p>
          <a:p>
            <a:pPr marL="514350" marR="0" indent="-5143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endParaRPr lang="en-US" sz="32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1470" marR="0" indent="-5143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32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prefer Electric and classic bikes to docked bikes.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EC463-42F8-03D3-A0CE-B07CFFE2EC51}"/>
              </a:ext>
            </a:extLst>
          </p:cNvPr>
          <p:cNvCxnSpPr/>
          <p:nvPr/>
        </p:nvCxnSpPr>
        <p:spPr>
          <a:xfrm>
            <a:off x="5420139" y="1789043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4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73EF-B633-ABCF-E433-6B052C88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cap="none" dirty="0">
                <a:latin typeface="Garamond" panose="02020404030301010803" pitchFamily="18" charset="0"/>
              </a:rPr>
              <a:t>Recommendations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69A1-9E68-8865-696E-D0A0B3C7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marR="0" indent="-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should prepare a discounted membership package that will be exclusive for weekends usage.</a:t>
            </a:r>
          </a:p>
          <a:p>
            <a:pPr marL="274320" marR="0" indent="-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endParaRPr lang="en-US" sz="24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indent="-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should intensify marketing and promotion efforts at the beginning and end of the year, we should also promote the new weekend membership packages during weekends.</a:t>
            </a:r>
          </a:p>
          <a:p>
            <a:pPr marL="457200" marR="0" indent="-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endParaRPr lang="en-US" sz="24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indent="-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should purchase more electric bikes and classic bikes and use them in digital media for promotion of their new membership package.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D1B048-EC18-4AA6-B8DB-D724B2486C44}"/>
              </a:ext>
            </a:extLst>
          </p:cNvPr>
          <p:cNvCxnSpPr/>
          <p:nvPr/>
        </p:nvCxnSpPr>
        <p:spPr>
          <a:xfrm>
            <a:off x="4147930" y="1789043"/>
            <a:ext cx="3763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6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538E-970C-77A3-ED13-3598DD415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Garamond" panose="02020404030301010803" pitchFamily="18" charset="0"/>
              </a:rPr>
              <a:t>Thank you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A3073-DE21-C995-7D73-841257CD2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0E25-C6F0-C95D-4764-7AEF81C5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Table of Contents</a:t>
            </a:r>
            <a:r>
              <a:rPr lang="en-US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7173-1D64-4F2A-9034-53F436D2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E33E-016A-36AB-05C3-235DD9B2D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Garamond" panose="02020404030301010803" pitchFamily="18" charset="0"/>
              </a:rPr>
              <a:t>Project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C8E28-261A-4A16-2F01-9D4529216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31F2-D156-DBCD-FE95-1C2BEA42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Garamond" panose="02020404030301010803" pitchFamily="18" charset="0"/>
              </a:rPr>
              <a:t>Why undergo this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0095-137F-AE51-A31C-23A90A2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our company’s historical bike trip data to identify trends to discover how annual Members and Casual riders use </a:t>
            </a:r>
            <a:r>
              <a:rPr lang="en-US" sz="2400" dirty="0" err="1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Cyclistic’s</a:t>
            </a: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bikes differently.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insights from data to discover why casual riders would prefer to buy </a:t>
            </a:r>
            <a:r>
              <a:rPr lang="en-US" sz="2400" dirty="0" err="1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Cyclistic</a:t>
            </a: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annual memberships and design a new marketing strategy to convert casual users to annual members.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how </a:t>
            </a:r>
            <a:r>
              <a:rPr lang="en-US" sz="2400" dirty="0" err="1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Cyclistic</a:t>
            </a: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use digital media to influence casual riders to become members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5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31F2-D156-DBCD-FE95-1C2BEA42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Garamond" panose="02020404030301010803" pitchFamily="18" charset="0"/>
              </a:rPr>
              <a:t>Data Integrity and Credibility.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0095-137F-AE51-A31C-23A90A2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en-US" sz="28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data is of high integrity and credibility as it was gotten from our company’s online data storage and it was inspected and thoroughly cleaned before analysis.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162F9-C838-B00D-2598-51EA80500EE3}"/>
              </a:ext>
            </a:extLst>
          </p:cNvPr>
          <p:cNvCxnSpPr/>
          <p:nvPr/>
        </p:nvCxnSpPr>
        <p:spPr>
          <a:xfrm>
            <a:off x="3723861" y="1775791"/>
            <a:ext cx="4678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6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E33E-016A-36AB-05C3-235DD9B2D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insights</a:t>
            </a:r>
            <a:endParaRPr lang="en-US" sz="49600" cap="none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C8E28-261A-4A16-2F01-9D4529216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2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C4D5-9F66-DB95-CF28-4A3D6A28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Riders 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AA61-44A2-3E82-678F-33D693B65F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5,752,133 total rides from May 2021 to April 2022.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more Member users rides (2,532,243) than Casual users rides (3,219,890).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F1D447-70F3-1E63-4B55-C8DCA1B113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2057400"/>
            <a:ext cx="4754563" cy="402336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D20D7F-35F0-C41D-E5A6-71BCFB1CDC4B}"/>
              </a:ext>
            </a:extLst>
          </p:cNvPr>
          <p:cNvCxnSpPr/>
          <p:nvPr/>
        </p:nvCxnSpPr>
        <p:spPr>
          <a:xfrm>
            <a:off x="5287617" y="1696278"/>
            <a:ext cx="1563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176B-4479-4767-8364-23BEC630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Ride type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1234-2546-D2B4-E82F-452495B072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member and casual users prefer Classic bikes and electric bikes to docked bikes.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 are not riding using docked bikes.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1D3B07-506E-9B11-EE19-6B897AD44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1965960"/>
            <a:ext cx="5566741" cy="4408336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301981-E737-3DC4-0E84-CB697E69A93A}"/>
              </a:ext>
            </a:extLst>
          </p:cNvPr>
          <p:cNvCxnSpPr/>
          <p:nvPr/>
        </p:nvCxnSpPr>
        <p:spPr>
          <a:xfrm>
            <a:off x="4558748" y="1762539"/>
            <a:ext cx="3313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2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F2B8-D699-E9E1-C66A-5BE6F1F4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Comparative ride counts by month.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BF8B-3921-43DC-E1DB-AA7922A86D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Casual users are not patronizing bikeshare early in the year (January to April) and late in the year (November and December)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also a generally low patronage in the beginning and end of the year.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surge in rides by Casual users that surpasses those of member users from June to August, this might be due to awareness by marketing efforts.</a:t>
            </a:r>
            <a:br>
              <a:rPr lang="en-US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b="1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349562-5016-4EBB-0B56-D4080257F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2057399"/>
            <a:ext cx="4754563" cy="402336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6DDF2C-92E1-A0A3-106F-5412A5DDAD31}"/>
              </a:ext>
            </a:extLst>
          </p:cNvPr>
          <p:cNvCxnSpPr/>
          <p:nvPr/>
        </p:nvCxnSpPr>
        <p:spPr>
          <a:xfrm>
            <a:off x="3737113" y="1722783"/>
            <a:ext cx="4611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112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194</TotalTime>
  <Words>427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Garamond</vt:lpstr>
      <vt:lpstr>Basis</vt:lpstr>
      <vt:lpstr>Analyzing historical trends to generate insights to convert casual riders to annual members.</vt:lpstr>
      <vt:lpstr>Table of Contents.</vt:lpstr>
      <vt:lpstr>Project objective</vt:lpstr>
      <vt:lpstr>Why undergo this analysis?</vt:lpstr>
      <vt:lpstr>Data Integrity and Credibility.</vt:lpstr>
      <vt:lpstr>Data insights</vt:lpstr>
      <vt:lpstr>Riders  Count</vt:lpstr>
      <vt:lpstr>Ride type analysis</vt:lpstr>
      <vt:lpstr>Comparative ride counts by month.</vt:lpstr>
      <vt:lpstr>Weekdays analysis</vt:lpstr>
      <vt:lpstr>Conclusions</vt:lpstr>
      <vt:lpstr>Recommendations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historical trends to convert casual riders to annual members.</dc:title>
  <dc:creator>FADACA</dc:creator>
  <cp:lastModifiedBy>FADACA</cp:lastModifiedBy>
  <cp:revision>11</cp:revision>
  <dcterms:created xsi:type="dcterms:W3CDTF">2022-05-21T11:35:57Z</dcterms:created>
  <dcterms:modified xsi:type="dcterms:W3CDTF">2022-05-21T21:39:31Z</dcterms:modified>
</cp:coreProperties>
</file>