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60" d="100"/>
          <a:sy n="60" d="100"/>
        </p:scale>
        <p:origin x="96" y="1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45F9A0-2AF2-4940-9278-A039ECD9B46E}" type="datetimeFigureOut">
              <a:rPr lang="en-US" smtClean="0"/>
              <a:t>8/16/2024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BA30BAA-270B-440F-B757-702531B0405A}"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0272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45F9A0-2AF2-4940-9278-A039ECD9B46E}"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30BAA-270B-440F-B757-702531B0405A}"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9288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45F9A0-2AF2-4940-9278-A039ECD9B46E}"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30BAA-270B-440F-B757-702531B0405A}"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3964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45F9A0-2AF2-4940-9278-A039ECD9B46E}"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30BAA-270B-440F-B757-702531B0405A}"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3233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45F9A0-2AF2-4940-9278-A039ECD9B46E}"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30BAA-270B-440F-B757-702531B0405A}"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2389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45F9A0-2AF2-4940-9278-A039ECD9B46E}" type="datetimeFigureOut">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A30BAA-270B-440F-B757-702531B0405A}"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2431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45F9A0-2AF2-4940-9278-A039ECD9B46E}" type="datetimeFigureOut">
              <a:rPr lang="en-US" smtClean="0"/>
              <a:t>8/16/2024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A30BAA-270B-440F-B757-702531B0405A}"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174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45F9A0-2AF2-4940-9278-A039ECD9B46E}" type="datetimeFigureOut">
              <a:rPr lang="en-US" smtClean="0"/>
              <a:t>8/16/2024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A30BAA-270B-440F-B757-702531B0405A}"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8239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45F9A0-2AF2-4940-9278-A039ECD9B46E}" type="datetimeFigureOut">
              <a:rPr lang="en-US" smtClean="0"/>
              <a:t>8/16/2024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A30BAA-270B-440F-B757-702531B0405A}" type="slidenum">
              <a:rPr lang="en-US" smtClean="0"/>
              <a:t>‹#›</a:t>
            </a:fld>
            <a:endParaRPr lang="en-US"/>
          </a:p>
        </p:txBody>
      </p:sp>
    </p:spTree>
    <p:extLst>
      <p:ext uri="{BB962C8B-B14F-4D97-AF65-F5344CB8AC3E}">
        <p14:creationId xmlns:p14="http://schemas.microsoft.com/office/powerpoint/2010/main" val="3760623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45F9A0-2AF2-4940-9278-A039ECD9B46E}" type="datetimeFigureOut">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A30BAA-270B-440F-B757-702531B0405A}"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3214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C45F9A0-2AF2-4940-9278-A039ECD9B46E}" type="datetimeFigureOut">
              <a:rPr lang="en-US" smtClean="0"/>
              <a:t>8/16/2024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BA30BAA-270B-440F-B757-702531B0405A}"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0729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C45F9A0-2AF2-4940-9278-A039ECD9B46E}" type="datetimeFigureOut">
              <a:rPr lang="en-US" smtClean="0"/>
              <a:t>8/16/2024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BA30BAA-270B-440F-B757-702531B0405A}"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319826"/>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BD82D-696E-39F5-F69D-A65ADD1475CB}"/>
              </a:ext>
            </a:extLst>
          </p:cNvPr>
          <p:cNvSpPr>
            <a:spLocks noGrp="1"/>
          </p:cNvSpPr>
          <p:nvPr>
            <p:ph type="title"/>
          </p:nvPr>
        </p:nvSpPr>
        <p:spPr/>
        <p:txBody>
          <a:bodyPr/>
          <a:lstStyle/>
          <a:p>
            <a:r>
              <a:rPr lang="en-US" dirty="0"/>
              <a:t>CHINOOK DATABASE ANALYSIS REPORT</a:t>
            </a:r>
          </a:p>
        </p:txBody>
      </p:sp>
      <p:sp>
        <p:nvSpPr>
          <p:cNvPr id="3" name="Text Placeholder 2">
            <a:extLst>
              <a:ext uri="{FF2B5EF4-FFF2-40B4-BE49-F238E27FC236}">
                <a16:creationId xmlns:a16="http://schemas.microsoft.com/office/drawing/2014/main" id="{4CC15F3B-E80D-C635-0F49-3C349662A473}"/>
              </a:ext>
            </a:extLst>
          </p:cNvPr>
          <p:cNvSpPr>
            <a:spLocks noGrp="1"/>
          </p:cNvSpPr>
          <p:nvPr>
            <p:ph type="body" idx="1"/>
          </p:nvPr>
        </p:nvSpPr>
        <p:spPr/>
        <p:txBody>
          <a:bodyPr/>
          <a:lstStyle/>
          <a:p>
            <a:r>
              <a:rPr lang="en-US" dirty="0"/>
              <a:t>OLUWADAMILOLA PRECIOUS AJIBOLA</a:t>
            </a:r>
          </a:p>
          <a:p>
            <a:r>
              <a:rPr lang="en-US" dirty="0"/>
              <a:t>AUGUST 16</a:t>
            </a:r>
            <a:r>
              <a:rPr lang="en-US" baseline="30000" dirty="0"/>
              <a:t>TH</a:t>
            </a:r>
            <a:r>
              <a:rPr lang="en-US" dirty="0"/>
              <a:t> 2024</a:t>
            </a:r>
          </a:p>
        </p:txBody>
      </p:sp>
    </p:spTree>
    <p:extLst>
      <p:ext uri="{BB962C8B-B14F-4D97-AF65-F5344CB8AC3E}">
        <p14:creationId xmlns:p14="http://schemas.microsoft.com/office/powerpoint/2010/main" val="4003789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4078-1C77-813D-8145-FDC7D6451B20}"/>
              </a:ext>
            </a:extLst>
          </p:cNvPr>
          <p:cNvSpPr>
            <a:spLocks noGrp="1"/>
          </p:cNvSpPr>
          <p:nvPr>
            <p:ph type="title"/>
          </p:nvPr>
        </p:nvSpPr>
        <p:spPr/>
        <p:txBody>
          <a:bodyPr/>
          <a:lstStyle/>
          <a:p>
            <a:r>
              <a:rPr lang="en-US" dirty="0">
                <a:latin typeface="Georgia" panose="02040502050405020303" pitchFamily="18" charset="0"/>
              </a:rPr>
              <a:t>Recommendations</a:t>
            </a:r>
          </a:p>
        </p:txBody>
      </p:sp>
      <p:sp>
        <p:nvSpPr>
          <p:cNvPr id="3" name="Content Placeholder 2">
            <a:extLst>
              <a:ext uri="{FF2B5EF4-FFF2-40B4-BE49-F238E27FC236}">
                <a16:creationId xmlns:a16="http://schemas.microsoft.com/office/drawing/2014/main" id="{14FF7219-27D6-9B2C-890B-7F4A3BCF4703}"/>
              </a:ext>
            </a:extLst>
          </p:cNvPr>
          <p:cNvSpPr>
            <a:spLocks noGrp="1"/>
          </p:cNvSpPr>
          <p:nvPr>
            <p:ph idx="1"/>
          </p:nvPr>
        </p:nvSpPr>
        <p:spPr>
          <a:xfrm>
            <a:off x="1451579" y="2015732"/>
            <a:ext cx="10483747" cy="4037749"/>
          </a:xfrm>
        </p:spPr>
        <p:txBody>
          <a:bodyPr>
            <a:noAutofit/>
          </a:bodyPr>
          <a:lstStyle/>
          <a:p>
            <a:pPr algn="just">
              <a:lnSpc>
                <a:spcPct val="150000"/>
              </a:lnSpc>
            </a:pPr>
            <a:r>
              <a:rPr lang="en-US" sz="1800" b="1" dirty="0">
                <a:latin typeface="Georgia" panose="02040502050405020303" pitchFamily="18" charset="0"/>
              </a:rPr>
              <a:t>Optimize Employee Training and Incentives:</a:t>
            </a:r>
            <a:r>
              <a:rPr lang="en-US" sz="1800" dirty="0">
                <a:latin typeface="Georgia" panose="02040502050405020303" pitchFamily="18" charset="0"/>
              </a:rPr>
              <a:t> Use employee performance data to identify training needs and opportunities for professional development. Introduce incentive programs that reward top performers and encourage healthy competition among the sales team.</a:t>
            </a:r>
          </a:p>
          <a:p>
            <a:pPr algn="just">
              <a:lnSpc>
                <a:spcPct val="150000"/>
              </a:lnSpc>
            </a:pPr>
            <a:r>
              <a:rPr lang="en-US" sz="1800" b="1" dirty="0">
                <a:latin typeface="Georgia" panose="02040502050405020303" pitchFamily="18" charset="0"/>
              </a:rPr>
              <a:t>Content Curation:</a:t>
            </a:r>
            <a:r>
              <a:rPr lang="en-US" sz="1800" dirty="0">
                <a:latin typeface="Georgia" panose="02040502050405020303" pitchFamily="18" charset="0"/>
              </a:rPr>
              <a:t> Based on the analysis of popular tracks, refine the store's content strategy to feature trending music more prominently. Consider expanding the catalog in popular genres and discontinuing underperforming content to optimize inventory.</a:t>
            </a:r>
          </a:p>
          <a:p>
            <a:pPr algn="just">
              <a:lnSpc>
                <a:spcPct val="150000"/>
              </a:lnSpc>
            </a:pPr>
            <a:r>
              <a:rPr lang="en-US" sz="1800" b="1" dirty="0">
                <a:latin typeface="Georgia" panose="02040502050405020303" pitchFamily="18" charset="0"/>
              </a:rPr>
              <a:t>Data-Driven Decision Making:</a:t>
            </a:r>
            <a:r>
              <a:rPr lang="en-US" sz="1800" dirty="0">
                <a:latin typeface="Georgia" panose="02040502050405020303" pitchFamily="18" charset="0"/>
              </a:rPr>
              <a:t> Continue to monitor and analyze key metrics on a regular basis, using the insights gained to inform strategic decisions. Invest in advanced analytics tools to further enhance data-driven decision-making capabilities.</a:t>
            </a:r>
          </a:p>
        </p:txBody>
      </p:sp>
    </p:spTree>
    <p:extLst>
      <p:ext uri="{BB962C8B-B14F-4D97-AF65-F5344CB8AC3E}">
        <p14:creationId xmlns:p14="http://schemas.microsoft.com/office/powerpoint/2010/main" val="1703033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EFB3B-B67C-AB69-D6DC-A19D16C4969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9733C1B-1A52-9C6B-5D04-32AA066B5E57}"/>
              </a:ext>
            </a:extLst>
          </p:cNvPr>
          <p:cNvSpPr>
            <a:spLocks noGrp="1"/>
          </p:cNvSpPr>
          <p:nvPr>
            <p:ph idx="1"/>
          </p:nvPr>
        </p:nvSpPr>
        <p:spPr/>
        <p:txBody>
          <a:bodyPr>
            <a:normAutofit/>
          </a:bodyPr>
          <a:lstStyle/>
          <a:p>
            <a:pPr marL="0" indent="0" algn="just">
              <a:lnSpc>
                <a:spcPct val="150000"/>
              </a:lnSpc>
              <a:buNone/>
            </a:pPr>
            <a:r>
              <a:rPr lang="en-US" dirty="0"/>
              <a:t>The Chinook database is a comprehensive collection of data related to a fictional digital media store. This analysis focuses on various aspects of the data, including total revenue, top-selling artists, popular genres, customer behavior, employee performance, and frequently purchased tracks. Each section below details a specific analysis conducted using SQL queries, along with insights derived from the data.</a:t>
            </a:r>
          </a:p>
        </p:txBody>
      </p:sp>
    </p:spTree>
    <p:extLst>
      <p:ext uri="{BB962C8B-B14F-4D97-AF65-F5344CB8AC3E}">
        <p14:creationId xmlns:p14="http://schemas.microsoft.com/office/powerpoint/2010/main" val="1859842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28F6C-EDE0-5868-EE78-D9C05000F29E}"/>
              </a:ext>
            </a:extLst>
          </p:cNvPr>
          <p:cNvSpPr>
            <a:spLocks noGrp="1"/>
          </p:cNvSpPr>
          <p:nvPr>
            <p:ph type="title"/>
          </p:nvPr>
        </p:nvSpPr>
        <p:spPr/>
        <p:txBody>
          <a:bodyPr/>
          <a:lstStyle/>
          <a:p>
            <a:pPr algn="just"/>
            <a:r>
              <a:rPr lang="en-US" dirty="0">
                <a:latin typeface="Georgia" panose="02040502050405020303" pitchFamily="18" charset="0"/>
              </a:rPr>
              <a:t>Total Revenue Analysis</a:t>
            </a:r>
          </a:p>
        </p:txBody>
      </p:sp>
      <p:sp>
        <p:nvSpPr>
          <p:cNvPr id="3" name="Content Placeholder 2">
            <a:extLst>
              <a:ext uri="{FF2B5EF4-FFF2-40B4-BE49-F238E27FC236}">
                <a16:creationId xmlns:a16="http://schemas.microsoft.com/office/drawing/2014/main" id="{9E258464-75C6-4738-0ACC-1312714E44E7}"/>
              </a:ext>
            </a:extLst>
          </p:cNvPr>
          <p:cNvSpPr>
            <a:spLocks noGrp="1"/>
          </p:cNvSpPr>
          <p:nvPr>
            <p:ph idx="1"/>
          </p:nvPr>
        </p:nvSpPr>
        <p:spPr>
          <a:xfrm>
            <a:off x="1451579" y="2015732"/>
            <a:ext cx="9603275" cy="4037749"/>
          </a:xfrm>
        </p:spPr>
        <p:txBody>
          <a:bodyPr>
            <a:noAutofit/>
          </a:bodyPr>
          <a:lstStyle/>
          <a:p>
            <a:pPr algn="just"/>
            <a:r>
              <a:rPr lang="en-US" sz="1600" b="1" dirty="0">
                <a:latin typeface="Georgia" panose="02040502050405020303" pitchFamily="18" charset="0"/>
              </a:rPr>
              <a:t>Objective</a:t>
            </a:r>
            <a:r>
              <a:rPr lang="en-US" sz="1600" dirty="0">
                <a:latin typeface="Georgia" panose="02040502050405020303" pitchFamily="18" charset="0"/>
              </a:rPr>
              <a:t>: To calculate the total revenue generated from all sales.</a:t>
            </a:r>
          </a:p>
          <a:p>
            <a:pPr algn="just"/>
            <a:endParaRPr lang="en-US" sz="1600" dirty="0">
              <a:latin typeface="Georgia" panose="02040502050405020303" pitchFamily="18" charset="0"/>
            </a:endParaRPr>
          </a:p>
          <a:p>
            <a:pPr algn="just"/>
            <a:r>
              <a:rPr lang="en-US" sz="1600" b="1" dirty="0">
                <a:latin typeface="Georgia" panose="02040502050405020303" pitchFamily="18" charset="0"/>
              </a:rPr>
              <a:t>SQL Query</a:t>
            </a:r>
          </a:p>
          <a:p>
            <a:pPr marL="457200" lvl="1" indent="0" algn="just">
              <a:buNone/>
            </a:pPr>
            <a:r>
              <a:rPr lang="en-US" sz="1600" dirty="0">
                <a:solidFill>
                  <a:srgbClr val="0070C0"/>
                </a:solidFill>
                <a:latin typeface="Georgia" panose="02040502050405020303" pitchFamily="18" charset="0"/>
              </a:rPr>
              <a:t>SELECT</a:t>
            </a:r>
            <a:r>
              <a:rPr lang="en-US" sz="1600" dirty="0">
                <a:latin typeface="Georgia" panose="02040502050405020303" pitchFamily="18" charset="0"/>
              </a:rPr>
              <a:t>    </a:t>
            </a:r>
          </a:p>
          <a:p>
            <a:pPr marL="457200" lvl="1" indent="0" algn="just">
              <a:buNone/>
            </a:pPr>
            <a:r>
              <a:rPr lang="en-US" sz="1600" dirty="0">
                <a:solidFill>
                  <a:srgbClr val="FF6600"/>
                </a:solidFill>
                <a:latin typeface="Georgia" panose="02040502050405020303" pitchFamily="18" charset="0"/>
              </a:rPr>
              <a:t>SUM</a:t>
            </a:r>
            <a:r>
              <a:rPr lang="en-US" sz="1600" dirty="0">
                <a:latin typeface="Georgia" panose="02040502050405020303" pitchFamily="18" charset="0"/>
              </a:rPr>
              <a:t>(il.unit_price * il.quantity) AS </a:t>
            </a:r>
            <a:r>
              <a:rPr lang="en-US" sz="1600" dirty="0" err="1">
                <a:latin typeface="Georgia" panose="02040502050405020303" pitchFamily="18" charset="0"/>
              </a:rPr>
              <a:t>total_sales</a:t>
            </a:r>
            <a:endParaRPr lang="en-US" sz="1600" dirty="0">
              <a:latin typeface="Georgia" panose="02040502050405020303" pitchFamily="18" charset="0"/>
            </a:endParaRPr>
          </a:p>
          <a:p>
            <a:pPr marL="457200" lvl="1" indent="0" algn="just">
              <a:buNone/>
            </a:pPr>
            <a:r>
              <a:rPr lang="en-US" sz="1600" dirty="0">
                <a:solidFill>
                  <a:srgbClr val="0070C0"/>
                </a:solidFill>
                <a:latin typeface="Georgia" panose="02040502050405020303" pitchFamily="18" charset="0"/>
              </a:rPr>
              <a:t>FROM</a:t>
            </a:r>
            <a:r>
              <a:rPr lang="en-US" sz="1600" dirty="0">
                <a:latin typeface="Georgia" panose="02040502050405020303" pitchFamily="18" charset="0"/>
              </a:rPr>
              <a:t>     invoice_line AS il;</a:t>
            </a:r>
          </a:p>
          <a:p>
            <a:pPr marL="457200" lvl="1" indent="0" algn="just">
              <a:buNone/>
            </a:pPr>
            <a:endParaRPr lang="en-US" sz="1600" dirty="0">
              <a:latin typeface="Georgia" panose="02040502050405020303" pitchFamily="18" charset="0"/>
            </a:endParaRPr>
          </a:p>
          <a:p>
            <a:pPr algn="just"/>
            <a:r>
              <a:rPr lang="en-US" sz="1600" b="1" dirty="0">
                <a:latin typeface="Georgia" panose="02040502050405020303" pitchFamily="18" charset="0"/>
              </a:rPr>
              <a:t>Findings:</a:t>
            </a:r>
            <a:r>
              <a:rPr lang="en-US" sz="1600" dirty="0">
                <a:latin typeface="Georgia" panose="02040502050405020303" pitchFamily="18" charset="0"/>
              </a:rPr>
              <a:t> The total revenue generated provides a comprehensive snapshot of the business's financial health. With this foundational understanding, the store can set revenue targets, monitor financial performance over time, and identify trends in sales that may correlate with external factors, such as seasonal changes or promotional campaigns.</a:t>
            </a:r>
          </a:p>
        </p:txBody>
      </p:sp>
    </p:spTree>
    <p:extLst>
      <p:ext uri="{BB962C8B-B14F-4D97-AF65-F5344CB8AC3E}">
        <p14:creationId xmlns:p14="http://schemas.microsoft.com/office/powerpoint/2010/main" val="3080057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704D1-F51A-3F68-7BC4-08543C82EA8D}"/>
              </a:ext>
            </a:extLst>
          </p:cNvPr>
          <p:cNvSpPr>
            <a:spLocks noGrp="1"/>
          </p:cNvSpPr>
          <p:nvPr>
            <p:ph type="title"/>
          </p:nvPr>
        </p:nvSpPr>
        <p:spPr>
          <a:xfrm>
            <a:off x="1451579" y="663262"/>
            <a:ext cx="9603276" cy="1049235"/>
          </a:xfrm>
        </p:spPr>
        <p:txBody>
          <a:bodyPr/>
          <a:lstStyle/>
          <a:p>
            <a:r>
              <a:rPr lang="en-US" dirty="0">
                <a:latin typeface="Georgia" panose="02040502050405020303" pitchFamily="18" charset="0"/>
              </a:rPr>
              <a:t>Top selling artists</a:t>
            </a:r>
          </a:p>
        </p:txBody>
      </p:sp>
      <p:sp>
        <p:nvSpPr>
          <p:cNvPr id="3" name="Content Placeholder 2">
            <a:extLst>
              <a:ext uri="{FF2B5EF4-FFF2-40B4-BE49-F238E27FC236}">
                <a16:creationId xmlns:a16="http://schemas.microsoft.com/office/drawing/2014/main" id="{0AC64A94-D3B4-E4AC-FE95-A5D96311E48D}"/>
              </a:ext>
            </a:extLst>
          </p:cNvPr>
          <p:cNvSpPr>
            <a:spLocks noGrp="1"/>
          </p:cNvSpPr>
          <p:nvPr>
            <p:ph idx="1"/>
          </p:nvPr>
        </p:nvSpPr>
        <p:spPr>
          <a:xfrm>
            <a:off x="1451579" y="1876925"/>
            <a:ext cx="10499789" cy="4317813"/>
          </a:xfrm>
        </p:spPr>
        <p:txBody>
          <a:bodyPr>
            <a:noAutofit/>
          </a:bodyPr>
          <a:lstStyle/>
          <a:p>
            <a:pPr algn="just"/>
            <a:r>
              <a:rPr lang="en-US" sz="1400" b="1" dirty="0">
                <a:latin typeface="Georgia" panose="02040502050405020303" pitchFamily="18" charset="0"/>
              </a:rPr>
              <a:t>Objective:</a:t>
            </a:r>
            <a:r>
              <a:rPr lang="en-US" sz="1400" dirty="0">
                <a:latin typeface="Georgia" panose="02040502050405020303" pitchFamily="18" charset="0"/>
              </a:rPr>
              <a:t> To identify which artists have the highest sales based on invoice data.</a:t>
            </a:r>
          </a:p>
          <a:p>
            <a:pPr algn="just"/>
            <a:r>
              <a:rPr lang="en-US" sz="1400" b="1" dirty="0">
                <a:latin typeface="Georgia" panose="02040502050405020303" pitchFamily="18" charset="0"/>
              </a:rPr>
              <a:t>SQL Query:</a:t>
            </a:r>
            <a:endParaRPr lang="en-US" sz="1400" dirty="0">
              <a:latin typeface="Georgia" panose="02040502050405020303" pitchFamily="18" charset="0"/>
            </a:endParaRPr>
          </a:p>
          <a:p>
            <a:pPr marL="457200" lvl="1" indent="0" algn="just">
              <a:buNone/>
            </a:pPr>
            <a:r>
              <a:rPr lang="en-US" sz="1100" dirty="0">
                <a:solidFill>
                  <a:srgbClr val="0070C0"/>
                </a:solidFill>
                <a:latin typeface="Georgia" panose="02040502050405020303" pitchFamily="18" charset="0"/>
              </a:rPr>
              <a:t>SELECT</a:t>
            </a:r>
            <a:r>
              <a:rPr lang="en-US" sz="1100" dirty="0">
                <a:latin typeface="Georgia" panose="02040502050405020303" pitchFamily="18" charset="0"/>
              </a:rPr>
              <a:t>     </a:t>
            </a:r>
          </a:p>
          <a:p>
            <a:pPr marL="457200" lvl="1" indent="0" algn="just">
              <a:buNone/>
            </a:pPr>
            <a:r>
              <a:rPr lang="en-US" sz="1100" dirty="0">
                <a:latin typeface="Georgia" panose="02040502050405020303" pitchFamily="18" charset="0"/>
              </a:rPr>
              <a:t>a.name,    </a:t>
            </a:r>
          </a:p>
          <a:p>
            <a:pPr marL="457200" lvl="1" indent="0" algn="just">
              <a:buNone/>
            </a:pPr>
            <a:r>
              <a:rPr lang="en-US" sz="1100" dirty="0">
                <a:solidFill>
                  <a:srgbClr val="FF6600"/>
                </a:solidFill>
                <a:latin typeface="Georgia" panose="02040502050405020303" pitchFamily="18" charset="0"/>
              </a:rPr>
              <a:t>SUM</a:t>
            </a:r>
            <a:r>
              <a:rPr lang="en-US" sz="1100" dirty="0">
                <a:latin typeface="Georgia" panose="02040502050405020303" pitchFamily="18" charset="0"/>
              </a:rPr>
              <a:t>(il.unit_price * il.quantity) AS total_sales</a:t>
            </a:r>
          </a:p>
          <a:p>
            <a:pPr marL="457200" lvl="1" indent="0" algn="just">
              <a:buNone/>
            </a:pPr>
            <a:r>
              <a:rPr lang="en-US" sz="1100" dirty="0">
                <a:solidFill>
                  <a:srgbClr val="0070C0"/>
                </a:solidFill>
                <a:latin typeface="Georgia" panose="02040502050405020303" pitchFamily="18" charset="0"/>
              </a:rPr>
              <a:t>FROM</a:t>
            </a:r>
            <a:r>
              <a:rPr lang="en-US" sz="1100" dirty="0">
                <a:latin typeface="Georgia" panose="02040502050405020303" pitchFamily="18" charset="0"/>
              </a:rPr>
              <a:t>     artist a</a:t>
            </a:r>
          </a:p>
          <a:p>
            <a:pPr marL="457200" lvl="1" indent="0" algn="just">
              <a:buNone/>
            </a:pPr>
            <a:r>
              <a:rPr lang="en-US" sz="1100" dirty="0">
                <a:solidFill>
                  <a:srgbClr val="0070C0"/>
                </a:solidFill>
                <a:latin typeface="Georgia" panose="02040502050405020303" pitchFamily="18" charset="0"/>
              </a:rPr>
              <a:t>JOIN</a:t>
            </a:r>
            <a:r>
              <a:rPr lang="en-US" sz="1100" dirty="0">
                <a:latin typeface="Georgia" panose="02040502050405020303" pitchFamily="18" charset="0"/>
              </a:rPr>
              <a:t>     album al </a:t>
            </a:r>
            <a:r>
              <a:rPr lang="en-US" sz="1100" dirty="0">
                <a:solidFill>
                  <a:srgbClr val="0070C0"/>
                </a:solidFill>
                <a:latin typeface="Georgia" panose="02040502050405020303" pitchFamily="18" charset="0"/>
              </a:rPr>
              <a:t>ON</a:t>
            </a:r>
            <a:r>
              <a:rPr lang="en-US" sz="1100" dirty="0">
                <a:latin typeface="Georgia" panose="02040502050405020303" pitchFamily="18" charset="0"/>
              </a:rPr>
              <a:t> a.artist_id = al.artist_id</a:t>
            </a:r>
          </a:p>
          <a:p>
            <a:pPr marL="457200" lvl="1" indent="0" algn="just">
              <a:buNone/>
            </a:pPr>
            <a:r>
              <a:rPr lang="en-US" sz="1100" dirty="0">
                <a:solidFill>
                  <a:srgbClr val="0070C0"/>
                </a:solidFill>
                <a:latin typeface="Georgia" panose="02040502050405020303" pitchFamily="18" charset="0"/>
              </a:rPr>
              <a:t>JOIN</a:t>
            </a:r>
            <a:r>
              <a:rPr lang="en-US" sz="1100" dirty="0">
                <a:latin typeface="Georgia" panose="02040502050405020303" pitchFamily="18" charset="0"/>
              </a:rPr>
              <a:t>     track t </a:t>
            </a:r>
            <a:r>
              <a:rPr lang="en-US" sz="1100" dirty="0">
                <a:solidFill>
                  <a:srgbClr val="0070C0"/>
                </a:solidFill>
                <a:latin typeface="Georgia" panose="02040502050405020303" pitchFamily="18" charset="0"/>
              </a:rPr>
              <a:t>ON</a:t>
            </a:r>
            <a:r>
              <a:rPr lang="en-US" sz="1100" dirty="0">
                <a:latin typeface="Georgia" panose="02040502050405020303" pitchFamily="18" charset="0"/>
              </a:rPr>
              <a:t> al.album_id = t.album_id</a:t>
            </a:r>
          </a:p>
          <a:p>
            <a:pPr marL="457200" lvl="1" indent="0" algn="just">
              <a:buNone/>
            </a:pPr>
            <a:r>
              <a:rPr lang="en-US" sz="1100" dirty="0">
                <a:solidFill>
                  <a:srgbClr val="0070C0"/>
                </a:solidFill>
                <a:latin typeface="Georgia" panose="02040502050405020303" pitchFamily="18" charset="0"/>
              </a:rPr>
              <a:t>JOIN</a:t>
            </a:r>
            <a:r>
              <a:rPr lang="en-US" sz="1100" dirty="0">
                <a:latin typeface="Georgia" panose="02040502050405020303" pitchFamily="18" charset="0"/>
              </a:rPr>
              <a:t>     invoice_line il </a:t>
            </a:r>
            <a:r>
              <a:rPr lang="en-US" sz="1100" dirty="0">
                <a:solidFill>
                  <a:srgbClr val="0070C0"/>
                </a:solidFill>
                <a:latin typeface="Georgia" panose="02040502050405020303" pitchFamily="18" charset="0"/>
              </a:rPr>
              <a:t>ON</a:t>
            </a:r>
            <a:r>
              <a:rPr lang="en-US" sz="1100" dirty="0">
                <a:latin typeface="Georgia" panose="02040502050405020303" pitchFamily="18" charset="0"/>
              </a:rPr>
              <a:t> t.track_id = il.track_id</a:t>
            </a:r>
          </a:p>
          <a:p>
            <a:pPr marL="457200" lvl="1" indent="0" algn="just">
              <a:buNone/>
            </a:pPr>
            <a:r>
              <a:rPr lang="en-US" sz="1100" dirty="0">
                <a:solidFill>
                  <a:srgbClr val="0070C0"/>
                </a:solidFill>
                <a:latin typeface="Georgia" panose="02040502050405020303" pitchFamily="18" charset="0"/>
              </a:rPr>
              <a:t>GROUP</a:t>
            </a:r>
            <a:r>
              <a:rPr lang="en-US" sz="1100" dirty="0">
                <a:latin typeface="Georgia" panose="02040502050405020303" pitchFamily="18" charset="0"/>
              </a:rPr>
              <a:t> BY     a.name</a:t>
            </a:r>
          </a:p>
          <a:p>
            <a:pPr marL="457200" lvl="1" indent="0" algn="just">
              <a:buNone/>
            </a:pPr>
            <a:r>
              <a:rPr lang="en-US" sz="1100" dirty="0">
                <a:solidFill>
                  <a:srgbClr val="0070C0"/>
                </a:solidFill>
                <a:latin typeface="Georgia" panose="02040502050405020303" pitchFamily="18" charset="0"/>
              </a:rPr>
              <a:t>ORDER</a:t>
            </a:r>
            <a:r>
              <a:rPr lang="en-US" sz="1100" dirty="0">
                <a:latin typeface="Georgia" panose="02040502050405020303" pitchFamily="18" charset="0"/>
              </a:rPr>
              <a:t> BY     total_sales </a:t>
            </a:r>
            <a:r>
              <a:rPr lang="en-US" sz="1100" dirty="0">
                <a:solidFill>
                  <a:srgbClr val="0070C0"/>
                </a:solidFill>
                <a:latin typeface="Georgia" panose="02040502050405020303" pitchFamily="18" charset="0"/>
              </a:rPr>
              <a:t>DESC</a:t>
            </a:r>
          </a:p>
          <a:p>
            <a:pPr marL="457200" lvl="1" indent="0" algn="just">
              <a:buNone/>
            </a:pPr>
            <a:r>
              <a:rPr lang="en-US" sz="1100" dirty="0">
                <a:latin typeface="Georgia" panose="02040502050405020303" pitchFamily="18" charset="0"/>
              </a:rPr>
              <a:t>LIMIT 10;</a:t>
            </a:r>
          </a:p>
          <a:p>
            <a:pPr marL="0" indent="0" algn="just">
              <a:buNone/>
            </a:pPr>
            <a:r>
              <a:rPr lang="en-US" sz="1400" b="1" dirty="0">
                <a:latin typeface="Georgia" panose="02040502050405020303" pitchFamily="18" charset="0"/>
              </a:rPr>
              <a:t>Insights:</a:t>
            </a:r>
            <a:r>
              <a:rPr lang="en-US" sz="1400" dirty="0">
                <a:latin typeface="Georgia" panose="02040502050405020303" pitchFamily="18" charset="0"/>
              </a:rPr>
              <a:t> Identifying the top-selling artists reveals which artists drive the most revenue. This insight is particularly valuable for targeted marketing campaigns, inventory management, and artist collaborations. By focusing on these top performers, the store can create promotional content that appeals to the customer base, driving further sales and increasing customer engagement.</a:t>
            </a:r>
          </a:p>
        </p:txBody>
      </p:sp>
    </p:spTree>
    <p:extLst>
      <p:ext uri="{BB962C8B-B14F-4D97-AF65-F5344CB8AC3E}">
        <p14:creationId xmlns:p14="http://schemas.microsoft.com/office/powerpoint/2010/main" val="4129165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C88F1-BA61-9856-0EAE-56F61601AB62}"/>
              </a:ext>
            </a:extLst>
          </p:cNvPr>
          <p:cNvSpPr>
            <a:spLocks noGrp="1"/>
          </p:cNvSpPr>
          <p:nvPr>
            <p:ph type="title"/>
          </p:nvPr>
        </p:nvSpPr>
        <p:spPr/>
        <p:txBody>
          <a:bodyPr/>
          <a:lstStyle/>
          <a:p>
            <a:r>
              <a:rPr lang="en-US" dirty="0">
                <a:latin typeface="Georgia" panose="02040502050405020303" pitchFamily="18" charset="0"/>
              </a:rPr>
              <a:t>Most popular genres</a:t>
            </a:r>
          </a:p>
        </p:txBody>
      </p:sp>
      <p:sp>
        <p:nvSpPr>
          <p:cNvPr id="3" name="Content Placeholder 2">
            <a:extLst>
              <a:ext uri="{FF2B5EF4-FFF2-40B4-BE49-F238E27FC236}">
                <a16:creationId xmlns:a16="http://schemas.microsoft.com/office/drawing/2014/main" id="{C6B57741-F718-1E93-D41E-816286A7B34B}"/>
              </a:ext>
            </a:extLst>
          </p:cNvPr>
          <p:cNvSpPr>
            <a:spLocks noGrp="1"/>
          </p:cNvSpPr>
          <p:nvPr>
            <p:ph idx="1"/>
          </p:nvPr>
        </p:nvSpPr>
        <p:spPr>
          <a:xfrm>
            <a:off x="1451579" y="2015732"/>
            <a:ext cx="10082695" cy="4037749"/>
          </a:xfrm>
        </p:spPr>
        <p:txBody>
          <a:bodyPr>
            <a:noAutofit/>
          </a:bodyPr>
          <a:lstStyle/>
          <a:p>
            <a:pPr algn="just"/>
            <a:r>
              <a:rPr lang="en-US" sz="1400" b="1" dirty="0">
                <a:latin typeface="Georgia" panose="02040502050405020303" pitchFamily="18" charset="0"/>
              </a:rPr>
              <a:t>Objective:</a:t>
            </a:r>
            <a:r>
              <a:rPr lang="en-US" sz="1400" dirty="0">
                <a:latin typeface="Georgia" panose="02040502050405020303" pitchFamily="18" charset="0"/>
              </a:rPr>
              <a:t> To determine which music genres are the most popular based on the number of tracks sold.</a:t>
            </a:r>
          </a:p>
          <a:p>
            <a:pPr algn="just"/>
            <a:r>
              <a:rPr lang="en-US" sz="1400" b="1" dirty="0">
                <a:latin typeface="Georgia" panose="02040502050405020303" pitchFamily="18" charset="0"/>
              </a:rPr>
              <a:t>SQL Query:</a:t>
            </a:r>
            <a:endParaRPr lang="en-US" sz="1400" dirty="0">
              <a:latin typeface="Georgia" panose="02040502050405020303" pitchFamily="18" charset="0"/>
            </a:endParaRPr>
          </a:p>
          <a:p>
            <a:pPr marL="457200" lvl="1" indent="0" algn="just">
              <a:buNone/>
            </a:pPr>
            <a:r>
              <a:rPr lang="en-US" sz="1100" dirty="0">
                <a:solidFill>
                  <a:srgbClr val="0070C0"/>
                </a:solidFill>
                <a:latin typeface="Georgia" panose="02040502050405020303" pitchFamily="18" charset="0"/>
              </a:rPr>
              <a:t>SELECT</a:t>
            </a:r>
            <a:r>
              <a:rPr lang="en-US" sz="1100" dirty="0">
                <a:latin typeface="Georgia" panose="02040502050405020303" pitchFamily="18" charset="0"/>
              </a:rPr>
              <a:t>     g.name,   </a:t>
            </a:r>
          </a:p>
          <a:p>
            <a:pPr marL="457200" lvl="1" indent="0" algn="just">
              <a:buNone/>
            </a:pPr>
            <a:r>
              <a:rPr lang="en-US" sz="1100" dirty="0">
                <a:latin typeface="Georgia" panose="02040502050405020303" pitchFamily="18" charset="0"/>
              </a:rPr>
              <a:t> </a:t>
            </a:r>
            <a:r>
              <a:rPr lang="en-US" sz="1100" dirty="0">
                <a:solidFill>
                  <a:srgbClr val="FF6600"/>
                </a:solidFill>
                <a:latin typeface="Georgia" panose="02040502050405020303" pitchFamily="18" charset="0"/>
              </a:rPr>
              <a:t>COUNT</a:t>
            </a:r>
            <a:r>
              <a:rPr lang="en-US" sz="1100" dirty="0">
                <a:latin typeface="Georgia" panose="02040502050405020303" pitchFamily="18" charset="0"/>
              </a:rPr>
              <a:t>(il.invoice_line_id) AS tracks_sold</a:t>
            </a:r>
          </a:p>
          <a:p>
            <a:pPr marL="457200" lvl="1" indent="0" algn="just">
              <a:buNone/>
            </a:pPr>
            <a:r>
              <a:rPr lang="en-US" sz="1100" dirty="0">
                <a:solidFill>
                  <a:srgbClr val="0070C0"/>
                </a:solidFill>
                <a:latin typeface="Georgia" panose="02040502050405020303" pitchFamily="18" charset="0"/>
              </a:rPr>
              <a:t>FROM</a:t>
            </a:r>
            <a:r>
              <a:rPr lang="en-US" sz="1100" dirty="0">
                <a:latin typeface="Georgia" panose="02040502050405020303" pitchFamily="18" charset="0"/>
              </a:rPr>
              <a:t>     genre g</a:t>
            </a:r>
          </a:p>
          <a:p>
            <a:pPr marL="457200" lvl="1" indent="0" algn="just">
              <a:buNone/>
            </a:pPr>
            <a:r>
              <a:rPr lang="en-US" sz="1100" dirty="0">
                <a:solidFill>
                  <a:srgbClr val="0070C0"/>
                </a:solidFill>
                <a:latin typeface="Georgia" panose="02040502050405020303" pitchFamily="18" charset="0"/>
              </a:rPr>
              <a:t>JOIN</a:t>
            </a:r>
            <a:r>
              <a:rPr lang="en-US" sz="1100" dirty="0">
                <a:latin typeface="Georgia" panose="02040502050405020303" pitchFamily="18" charset="0"/>
              </a:rPr>
              <a:t>     track t </a:t>
            </a:r>
            <a:r>
              <a:rPr lang="en-US" sz="1100" dirty="0">
                <a:solidFill>
                  <a:srgbClr val="0070C0"/>
                </a:solidFill>
                <a:latin typeface="Georgia" panose="02040502050405020303" pitchFamily="18" charset="0"/>
              </a:rPr>
              <a:t>ON</a:t>
            </a:r>
            <a:r>
              <a:rPr lang="en-US" sz="1100" dirty="0">
                <a:latin typeface="Georgia" panose="02040502050405020303" pitchFamily="18" charset="0"/>
              </a:rPr>
              <a:t> g.genre_id = t.genre_id</a:t>
            </a:r>
          </a:p>
          <a:p>
            <a:pPr marL="457200" lvl="1" indent="0" algn="just">
              <a:buNone/>
            </a:pPr>
            <a:r>
              <a:rPr lang="en-US" sz="1100" dirty="0">
                <a:solidFill>
                  <a:srgbClr val="0070C0"/>
                </a:solidFill>
                <a:latin typeface="Georgia" panose="02040502050405020303" pitchFamily="18" charset="0"/>
              </a:rPr>
              <a:t>JOIN</a:t>
            </a:r>
            <a:r>
              <a:rPr lang="en-US" sz="1100" dirty="0">
                <a:latin typeface="Georgia" panose="02040502050405020303" pitchFamily="18" charset="0"/>
              </a:rPr>
              <a:t>     invoice_line il </a:t>
            </a:r>
            <a:r>
              <a:rPr lang="en-US" sz="1100" dirty="0">
                <a:solidFill>
                  <a:srgbClr val="0070C0"/>
                </a:solidFill>
                <a:latin typeface="Georgia" panose="02040502050405020303" pitchFamily="18" charset="0"/>
              </a:rPr>
              <a:t>ON</a:t>
            </a:r>
            <a:r>
              <a:rPr lang="en-US" sz="1100" dirty="0">
                <a:latin typeface="Georgia" panose="02040502050405020303" pitchFamily="18" charset="0"/>
              </a:rPr>
              <a:t> t.track_id = il.track_id</a:t>
            </a:r>
          </a:p>
          <a:p>
            <a:pPr marL="457200" lvl="1" indent="0" algn="just">
              <a:buNone/>
            </a:pPr>
            <a:r>
              <a:rPr lang="en-US" sz="1100" dirty="0">
                <a:solidFill>
                  <a:srgbClr val="0070C0"/>
                </a:solidFill>
                <a:latin typeface="Georgia" panose="02040502050405020303" pitchFamily="18" charset="0"/>
              </a:rPr>
              <a:t>GROUP BY     </a:t>
            </a:r>
            <a:r>
              <a:rPr lang="en-US" sz="1100" dirty="0">
                <a:latin typeface="Georgia" panose="02040502050405020303" pitchFamily="18" charset="0"/>
              </a:rPr>
              <a:t>g.name</a:t>
            </a:r>
          </a:p>
          <a:p>
            <a:pPr marL="457200" lvl="1" indent="0" algn="just">
              <a:buNone/>
            </a:pPr>
            <a:r>
              <a:rPr lang="en-US" sz="1100" dirty="0">
                <a:solidFill>
                  <a:srgbClr val="0070C0"/>
                </a:solidFill>
                <a:latin typeface="Georgia" panose="02040502050405020303" pitchFamily="18" charset="0"/>
              </a:rPr>
              <a:t>ORDER BY     </a:t>
            </a:r>
            <a:r>
              <a:rPr lang="en-US" sz="1100" dirty="0">
                <a:latin typeface="Georgia" panose="02040502050405020303" pitchFamily="18" charset="0"/>
              </a:rPr>
              <a:t>tracks_sold </a:t>
            </a:r>
            <a:r>
              <a:rPr lang="en-US" sz="1100" dirty="0">
                <a:solidFill>
                  <a:srgbClr val="0070C0"/>
                </a:solidFill>
                <a:latin typeface="Georgia" panose="02040502050405020303" pitchFamily="18" charset="0"/>
              </a:rPr>
              <a:t>DESC</a:t>
            </a:r>
          </a:p>
          <a:p>
            <a:pPr marL="457200" lvl="1" indent="0" algn="just">
              <a:buNone/>
            </a:pPr>
            <a:r>
              <a:rPr lang="en-US" sz="1100" dirty="0">
                <a:latin typeface="Georgia" panose="02040502050405020303" pitchFamily="18" charset="0"/>
              </a:rPr>
              <a:t>LIMIT 10;</a:t>
            </a:r>
          </a:p>
          <a:p>
            <a:pPr marL="0" indent="0" algn="just">
              <a:buNone/>
            </a:pPr>
            <a:r>
              <a:rPr lang="en-US" sz="1400" b="1" dirty="0">
                <a:latin typeface="Georgia" panose="02040502050405020303" pitchFamily="18" charset="0"/>
              </a:rPr>
              <a:t>Key Takeaways:</a:t>
            </a:r>
            <a:r>
              <a:rPr lang="en-US" sz="1400" dirty="0">
                <a:latin typeface="Georgia" panose="02040502050405020303" pitchFamily="18" charset="0"/>
              </a:rPr>
              <a:t> The popularity of certain genres over others provides direction for content curation and catalog expansion. By understanding genre preferences, the store can tailor its offerings to align with customer tastes, enhancing the customer experience and potentially boosting sales. Additionally, this insight can guide future investments in acquiring music rights or licensing content in popular genres.</a:t>
            </a:r>
          </a:p>
        </p:txBody>
      </p:sp>
    </p:spTree>
    <p:extLst>
      <p:ext uri="{BB962C8B-B14F-4D97-AF65-F5344CB8AC3E}">
        <p14:creationId xmlns:p14="http://schemas.microsoft.com/office/powerpoint/2010/main" val="2886312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CE7B0-E3C4-3663-A932-FDA0D6F4BD2B}"/>
              </a:ext>
            </a:extLst>
          </p:cNvPr>
          <p:cNvSpPr>
            <a:spLocks noGrp="1"/>
          </p:cNvSpPr>
          <p:nvPr>
            <p:ph type="title"/>
          </p:nvPr>
        </p:nvSpPr>
        <p:spPr/>
        <p:txBody>
          <a:bodyPr/>
          <a:lstStyle/>
          <a:p>
            <a:r>
              <a:rPr lang="en-US" dirty="0">
                <a:latin typeface="Georgia" panose="02040502050405020303" pitchFamily="18" charset="0"/>
              </a:rPr>
              <a:t>Customer purchase behavior</a:t>
            </a:r>
          </a:p>
        </p:txBody>
      </p:sp>
      <p:sp>
        <p:nvSpPr>
          <p:cNvPr id="3" name="Content Placeholder 2">
            <a:extLst>
              <a:ext uri="{FF2B5EF4-FFF2-40B4-BE49-F238E27FC236}">
                <a16:creationId xmlns:a16="http://schemas.microsoft.com/office/drawing/2014/main" id="{BE1C576D-2295-84CF-2EED-48B2779A3D52}"/>
              </a:ext>
            </a:extLst>
          </p:cNvPr>
          <p:cNvSpPr>
            <a:spLocks noGrp="1"/>
          </p:cNvSpPr>
          <p:nvPr>
            <p:ph idx="1"/>
          </p:nvPr>
        </p:nvSpPr>
        <p:spPr>
          <a:xfrm>
            <a:off x="1451580" y="1853754"/>
            <a:ext cx="10596042" cy="4199727"/>
          </a:xfrm>
        </p:spPr>
        <p:txBody>
          <a:bodyPr>
            <a:noAutofit/>
          </a:bodyPr>
          <a:lstStyle/>
          <a:p>
            <a:pPr algn="just"/>
            <a:r>
              <a:rPr lang="en-US" sz="1400" b="1" dirty="0">
                <a:latin typeface="Georgia" panose="02040502050405020303" pitchFamily="18" charset="0"/>
              </a:rPr>
              <a:t>Objective:</a:t>
            </a:r>
            <a:r>
              <a:rPr lang="en-US" sz="1400" dirty="0">
                <a:latin typeface="Georgia" panose="02040502050405020303" pitchFamily="18" charset="0"/>
              </a:rPr>
              <a:t> To analyze how much each customer spends on average.</a:t>
            </a:r>
          </a:p>
          <a:p>
            <a:pPr algn="just"/>
            <a:r>
              <a:rPr lang="en-US" sz="1400" b="1" dirty="0">
                <a:latin typeface="Georgia" panose="02040502050405020303" pitchFamily="18" charset="0"/>
              </a:rPr>
              <a:t>SQL Query:</a:t>
            </a:r>
            <a:endParaRPr lang="en-US" sz="1400" dirty="0">
              <a:latin typeface="Georgia" panose="02040502050405020303" pitchFamily="18" charset="0"/>
            </a:endParaRPr>
          </a:p>
          <a:p>
            <a:pPr marL="457200" lvl="1" indent="0" algn="just">
              <a:buNone/>
            </a:pPr>
            <a:r>
              <a:rPr lang="en-US" sz="1100" dirty="0">
                <a:solidFill>
                  <a:srgbClr val="0070C0"/>
                </a:solidFill>
                <a:latin typeface="Georgia" panose="02040502050405020303" pitchFamily="18" charset="0"/>
              </a:rPr>
              <a:t>SELECT</a:t>
            </a:r>
            <a:r>
              <a:rPr lang="en-US" sz="1100" dirty="0">
                <a:latin typeface="Georgia" panose="02040502050405020303" pitchFamily="18" charset="0"/>
              </a:rPr>
              <a:t>     c.customer_id,   </a:t>
            </a:r>
          </a:p>
          <a:p>
            <a:pPr marL="457200" lvl="1" indent="0" algn="just">
              <a:buNone/>
            </a:pPr>
            <a:r>
              <a:rPr lang="en-US" sz="1100" dirty="0">
                <a:latin typeface="Georgia" panose="02040502050405020303" pitchFamily="18" charset="0"/>
              </a:rPr>
              <a:t> </a:t>
            </a:r>
            <a:r>
              <a:rPr lang="en-US" sz="1100" dirty="0" err="1">
                <a:latin typeface="Georgia" panose="02040502050405020303" pitchFamily="18" charset="0"/>
              </a:rPr>
              <a:t>c.first_name</a:t>
            </a:r>
            <a:r>
              <a:rPr lang="en-US" sz="1100" dirty="0">
                <a:latin typeface="Georgia" panose="02040502050405020303" pitchFamily="18" charset="0"/>
              </a:rPr>
              <a:t> || ' ' || c.last_name </a:t>
            </a:r>
            <a:r>
              <a:rPr lang="en-US" sz="1100" dirty="0">
                <a:solidFill>
                  <a:srgbClr val="0070C0"/>
                </a:solidFill>
                <a:latin typeface="Georgia" panose="02040502050405020303" pitchFamily="18" charset="0"/>
              </a:rPr>
              <a:t>AS</a:t>
            </a:r>
            <a:r>
              <a:rPr lang="en-US" sz="1100" dirty="0">
                <a:latin typeface="Georgia" panose="02040502050405020303" pitchFamily="18" charset="0"/>
              </a:rPr>
              <a:t> </a:t>
            </a:r>
            <a:r>
              <a:rPr lang="en-US" sz="1100" dirty="0" err="1">
                <a:latin typeface="Georgia" panose="02040502050405020303" pitchFamily="18" charset="0"/>
              </a:rPr>
              <a:t>customer_name</a:t>
            </a:r>
            <a:r>
              <a:rPr lang="en-US" sz="1100" dirty="0">
                <a:latin typeface="Georgia" panose="02040502050405020303" pitchFamily="18" charset="0"/>
              </a:rPr>
              <a:t>,    </a:t>
            </a:r>
          </a:p>
          <a:p>
            <a:pPr marL="457200" lvl="1" indent="0" algn="just">
              <a:buNone/>
            </a:pPr>
            <a:r>
              <a:rPr lang="en-US" sz="1100" dirty="0">
                <a:solidFill>
                  <a:srgbClr val="FF6600"/>
                </a:solidFill>
                <a:latin typeface="Georgia" panose="02040502050405020303" pitchFamily="18" charset="0"/>
              </a:rPr>
              <a:t>COUNT</a:t>
            </a:r>
            <a:r>
              <a:rPr lang="en-US" sz="1100" dirty="0">
                <a:latin typeface="Georgia" panose="02040502050405020303" pitchFamily="18" charset="0"/>
              </a:rPr>
              <a:t>(i.invoice_id) </a:t>
            </a:r>
            <a:r>
              <a:rPr lang="en-US" sz="1100" dirty="0">
                <a:solidFill>
                  <a:srgbClr val="0070C0"/>
                </a:solidFill>
                <a:latin typeface="Georgia" panose="02040502050405020303" pitchFamily="18" charset="0"/>
              </a:rPr>
              <a:t>AS</a:t>
            </a:r>
            <a:r>
              <a:rPr lang="en-US" sz="1100" dirty="0">
                <a:latin typeface="Georgia" panose="02040502050405020303" pitchFamily="18" charset="0"/>
              </a:rPr>
              <a:t> total_purchases,    </a:t>
            </a:r>
          </a:p>
          <a:p>
            <a:pPr marL="457200" lvl="1" indent="0" algn="just">
              <a:buNone/>
            </a:pPr>
            <a:r>
              <a:rPr lang="en-US" sz="1100" dirty="0">
                <a:solidFill>
                  <a:srgbClr val="FF6600"/>
                </a:solidFill>
                <a:latin typeface="Georgia" panose="02040502050405020303" pitchFamily="18" charset="0"/>
              </a:rPr>
              <a:t>SUM</a:t>
            </a:r>
            <a:r>
              <a:rPr lang="en-US" sz="1100" dirty="0">
                <a:latin typeface="Georgia" panose="02040502050405020303" pitchFamily="18" charset="0"/>
              </a:rPr>
              <a:t>(i.total) </a:t>
            </a:r>
            <a:r>
              <a:rPr lang="en-US" sz="1100" dirty="0">
                <a:solidFill>
                  <a:srgbClr val="0070C0"/>
                </a:solidFill>
                <a:latin typeface="Georgia" panose="02040502050405020303" pitchFamily="18" charset="0"/>
              </a:rPr>
              <a:t>AS</a:t>
            </a:r>
            <a:r>
              <a:rPr lang="en-US" sz="1100" dirty="0">
                <a:latin typeface="Georgia" panose="02040502050405020303" pitchFamily="18" charset="0"/>
              </a:rPr>
              <a:t> total_spent,   </a:t>
            </a:r>
          </a:p>
          <a:p>
            <a:pPr marL="457200" lvl="1" indent="0" algn="just">
              <a:buNone/>
            </a:pPr>
            <a:r>
              <a:rPr lang="en-US" sz="1100" dirty="0">
                <a:latin typeface="Georgia" panose="02040502050405020303" pitchFamily="18" charset="0"/>
              </a:rPr>
              <a:t> </a:t>
            </a:r>
            <a:r>
              <a:rPr lang="en-US" sz="1100" dirty="0">
                <a:solidFill>
                  <a:srgbClr val="FF6600"/>
                </a:solidFill>
                <a:latin typeface="Georgia" panose="02040502050405020303" pitchFamily="18" charset="0"/>
              </a:rPr>
              <a:t>AVG</a:t>
            </a:r>
            <a:r>
              <a:rPr lang="en-US" sz="1100" dirty="0">
                <a:latin typeface="Georgia" panose="02040502050405020303" pitchFamily="18" charset="0"/>
              </a:rPr>
              <a:t>(i.total) </a:t>
            </a:r>
            <a:r>
              <a:rPr lang="en-US" sz="1100" dirty="0">
                <a:solidFill>
                  <a:srgbClr val="0070C0"/>
                </a:solidFill>
                <a:latin typeface="Georgia" panose="02040502050405020303" pitchFamily="18" charset="0"/>
              </a:rPr>
              <a:t>AS</a:t>
            </a:r>
            <a:r>
              <a:rPr lang="en-US" sz="1100" dirty="0">
                <a:latin typeface="Georgia" panose="02040502050405020303" pitchFamily="18" charset="0"/>
              </a:rPr>
              <a:t> average_spent</a:t>
            </a:r>
          </a:p>
          <a:p>
            <a:pPr marL="457200" lvl="1" indent="0" algn="just">
              <a:buNone/>
            </a:pPr>
            <a:r>
              <a:rPr lang="en-US" sz="1100" dirty="0">
                <a:solidFill>
                  <a:srgbClr val="0070C0"/>
                </a:solidFill>
                <a:latin typeface="Georgia" panose="02040502050405020303" pitchFamily="18" charset="0"/>
              </a:rPr>
              <a:t>FROM</a:t>
            </a:r>
            <a:r>
              <a:rPr lang="en-US" sz="1100" dirty="0">
                <a:latin typeface="Georgia" panose="02040502050405020303" pitchFamily="18" charset="0"/>
              </a:rPr>
              <a:t>     customer c</a:t>
            </a:r>
          </a:p>
          <a:p>
            <a:pPr marL="457200" lvl="1" indent="0" algn="just">
              <a:buNone/>
            </a:pPr>
            <a:r>
              <a:rPr lang="en-US" sz="1100" dirty="0">
                <a:solidFill>
                  <a:srgbClr val="0070C0"/>
                </a:solidFill>
                <a:latin typeface="Georgia" panose="02040502050405020303" pitchFamily="18" charset="0"/>
              </a:rPr>
              <a:t>JOIN</a:t>
            </a:r>
            <a:r>
              <a:rPr lang="en-US" sz="1100" dirty="0">
                <a:latin typeface="Georgia" panose="02040502050405020303" pitchFamily="18" charset="0"/>
              </a:rPr>
              <a:t>     invoice </a:t>
            </a:r>
            <a:r>
              <a:rPr lang="en-US" sz="1100" dirty="0" err="1">
                <a:latin typeface="Georgia" panose="02040502050405020303" pitchFamily="18" charset="0"/>
              </a:rPr>
              <a:t>i</a:t>
            </a:r>
            <a:r>
              <a:rPr lang="en-US" sz="1100" dirty="0">
                <a:latin typeface="Georgia" panose="02040502050405020303" pitchFamily="18" charset="0"/>
              </a:rPr>
              <a:t> </a:t>
            </a:r>
            <a:r>
              <a:rPr lang="en-US" sz="1100" dirty="0">
                <a:solidFill>
                  <a:srgbClr val="0070C0"/>
                </a:solidFill>
                <a:latin typeface="Georgia" panose="02040502050405020303" pitchFamily="18" charset="0"/>
              </a:rPr>
              <a:t>ON</a:t>
            </a:r>
            <a:r>
              <a:rPr lang="en-US" sz="1100" dirty="0">
                <a:latin typeface="Georgia" panose="02040502050405020303" pitchFamily="18" charset="0"/>
              </a:rPr>
              <a:t> c.customer_id = i.customer_id</a:t>
            </a:r>
          </a:p>
          <a:p>
            <a:pPr marL="457200" lvl="1" indent="0" algn="just">
              <a:buNone/>
            </a:pPr>
            <a:r>
              <a:rPr lang="en-US" sz="1100" dirty="0">
                <a:solidFill>
                  <a:srgbClr val="0070C0"/>
                </a:solidFill>
                <a:latin typeface="Georgia" panose="02040502050405020303" pitchFamily="18" charset="0"/>
              </a:rPr>
              <a:t>GROUP BY     </a:t>
            </a:r>
            <a:r>
              <a:rPr lang="en-US" sz="1100" dirty="0">
                <a:latin typeface="Georgia" panose="02040502050405020303" pitchFamily="18" charset="0"/>
              </a:rPr>
              <a:t>c.customer_id</a:t>
            </a:r>
          </a:p>
          <a:p>
            <a:pPr marL="457200" lvl="1" indent="0" algn="just">
              <a:buNone/>
            </a:pPr>
            <a:r>
              <a:rPr lang="en-US" sz="1100" dirty="0">
                <a:solidFill>
                  <a:srgbClr val="0070C0"/>
                </a:solidFill>
                <a:latin typeface="Georgia" panose="02040502050405020303" pitchFamily="18" charset="0"/>
              </a:rPr>
              <a:t>ORDER BY     </a:t>
            </a:r>
            <a:r>
              <a:rPr lang="en-US" sz="1100" dirty="0">
                <a:latin typeface="Georgia" panose="02040502050405020303" pitchFamily="18" charset="0"/>
              </a:rPr>
              <a:t>total_spent </a:t>
            </a:r>
            <a:r>
              <a:rPr lang="en-US" sz="1100" dirty="0">
                <a:solidFill>
                  <a:srgbClr val="0070C0"/>
                </a:solidFill>
                <a:latin typeface="Georgia" panose="02040502050405020303" pitchFamily="18" charset="0"/>
              </a:rPr>
              <a:t>DESC</a:t>
            </a:r>
            <a:r>
              <a:rPr lang="en-US" sz="1100" dirty="0">
                <a:latin typeface="Georgia" panose="02040502050405020303" pitchFamily="18" charset="0"/>
              </a:rPr>
              <a:t>;</a:t>
            </a:r>
          </a:p>
          <a:p>
            <a:pPr algn="just"/>
            <a:r>
              <a:rPr lang="en-US" sz="1400" b="1" dirty="0">
                <a:latin typeface="Georgia" panose="02040502050405020303" pitchFamily="18" charset="0"/>
              </a:rPr>
              <a:t>Summary: </a:t>
            </a:r>
            <a:r>
              <a:rPr lang="en-US" sz="1400" dirty="0">
                <a:latin typeface="Georgia" panose="02040502050405020303" pitchFamily="18" charset="0"/>
              </a:rPr>
              <a:t>Analyzing customer spending patterns uncovers insights into customer loyalty, spending habits, and overall value to the business. High-value customers can be targeted with personalized offers, loyalty programs, or premium services. Understanding average spending also allows the business to segment customers and tailor marketing efforts to maximize lifetime value.</a:t>
            </a:r>
          </a:p>
        </p:txBody>
      </p:sp>
    </p:spTree>
    <p:extLst>
      <p:ext uri="{BB962C8B-B14F-4D97-AF65-F5344CB8AC3E}">
        <p14:creationId xmlns:p14="http://schemas.microsoft.com/office/powerpoint/2010/main" val="971647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D44D6-2DB6-9D35-2436-54CCA5490DFF}"/>
              </a:ext>
            </a:extLst>
          </p:cNvPr>
          <p:cNvSpPr>
            <a:spLocks noGrp="1"/>
          </p:cNvSpPr>
          <p:nvPr>
            <p:ph type="title"/>
          </p:nvPr>
        </p:nvSpPr>
        <p:spPr/>
        <p:txBody>
          <a:bodyPr/>
          <a:lstStyle/>
          <a:p>
            <a:r>
              <a:rPr lang="en-US" dirty="0">
                <a:latin typeface="Georgia" panose="02040502050405020303" pitchFamily="18" charset="0"/>
              </a:rPr>
              <a:t>Employee sales performance</a:t>
            </a:r>
          </a:p>
        </p:txBody>
      </p:sp>
      <p:sp>
        <p:nvSpPr>
          <p:cNvPr id="3" name="Content Placeholder 2">
            <a:extLst>
              <a:ext uri="{FF2B5EF4-FFF2-40B4-BE49-F238E27FC236}">
                <a16:creationId xmlns:a16="http://schemas.microsoft.com/office/drawing/2014/main" id="{C7EC894C-F1CA-7054-6FF0-9BF23D67516A}"/>
              </a:ext>
            </a:extLst>
          </p:cNvPr>
          <p:cNvSpPr>
            <a:spLocks noGrp="1"/>
          </p:cNvSpPr>
          <p:nvPr>
            <p:ph idx="1"/>
          </p:nvPr>
        </p:nvSpPr>
        <p:spPr>
          <a:xfrm>
            <a:off x="1451579" y="2015732"/>
            <a:ext cx="10082695" cy="3823594"/>
          </a:xfrm>
        </p:spPr>
        <p:txBody>
          <a:bodyPr>
            <a:noAutofit/>
          </a:bodyPr>
          <a:lstStyle/>
          <a:p>
            <a:pPr algn="just">
              <a:lnSpc>
                <a:spcPct val="150000"/>
              </a:lnSpc>
            </a:pPr>
            <a:r>
              <a:rPr lang="en-US" sz="1100" b="1" dirty="0">
                <a:latin typeface="Georgia" panose="02040502050405020303" pitchFamily="18" charset="0"/>
              </a:rPr>
              <a:t>Objective:</a:t>
            </a:r>
            <a:r>
              <a:rPr lang="en-US" sz="1100" dirty="0">
                <a:latin typeface="Georgia" panose="02040502050405020303" pitchFamily="18" charset="0"/>
              </a:rPr>
              <a:t> To evaluate the performance of each employee based on the sales they have handled.</a:t>
            </a:r>
          </a:p>
          <a:p>
            <a:pPr algn="just">
              <a:lnSpc>
                <a:spcPct val="150000"/>
              </a:lnSpc>
            </a:pPr>
            <a:r>
              <a:rPr lang="en-US" sz="1100" b="1" dirty="0">
                <a:latin typeface="Georgia" panose="02040502050405020303" pitchFamily="18" charset="0"/>
              </a:rPr>
              <a:t>SQL Query:</a:t>
            </a:r>
            <a:endParaRPr lang="en-US" sz="1100" dirty="0">
              <a:latin typeface="Georgia" panose="02040502050405020303" pitchFamily="18" charset="0"/>
            </a:endParaRPr>
          </a:p>
          <a:p>
            <a:pPr marL="457200" lvl="1" indent="0" algn="just">
              <a:lnSpc>
                <a:spcPct val="150000"/>
              </a:lnSpc>
              <a:buNone/>
            </a:pPr>
            <a:r>
              <a:rPr lang="en-US" sz="1100" dirty="0">
                <a:solidFill>
                  <a:srgbClr val="0070C0"/>
                </a:solidFill>
                <a:latin typeface="Georgia" panose="02040502050405020303" pitchFamily="18" charset="0"/>
              </a:rPr>
              <a:t>SELECT</a:t>
            </a:r>
            <a:r>
              <a:rPr lang="en-US" sz="1100" dirty="0">
                <a:latin typeface="Georgia" panose="02040502050405020303" pitchFamily="18" charset="0"/>
              </a:rPr>
              <a:t>  </a:t>
            </a:r>
            <a:r>
              <a:rPr lang="en-US" sz="1100" dirty="0" err="1">
                <a:latin typeface="Georgia" panose="02040502050405020303" pitchFamily="18" charset="0"/>
              </a:rPr>
              <a:t>e.employee_id</a:t>
            </a:r>
            <a:r>
              <a:rPr lang="en-US" sz="1100" dirty="0">
                <a:latin typeface="Georgia" panose="02040502050405020303" pitchFamily="18" charset="0"/>
              </a:rPr>
              <a:t>,    </a:t>
            </a:r>
            <a:r>
              <a:rPr lang="en-US" sz="1100" dirty="0" err="1">
                <a:latin typeface="Georgia" panose="02040502050405020303" pitchFamily="18" charset="0"/>
              </a:rPr>
              <a:t>e.first_name</a:t>
            </a:r>
            <a:r>
              <a:rPr lang="en-US" sz="1100" dirty="0">
                <a:latin typeface="Georgia" panose="02040502050405020303" pitchFamily="18" charset="0"/>
              </a:rPr>
              <a:t> || ' ' || </a:t>
            </a:r>
            <a:r>
              <a:rPr lang="en-US" sz="1100" dirty="0" err="1">
                <a:latin typeface="Georgia" panose="02040502050405020303" pitchFamily="18" charset="0"/>
              </a:rPr>
              <a:t>e.last_name</a:t>
            </a:r>
            <a:r>
              <a:rPr lang="en-US" sz="1100" dirty="0">
                <a:latin typeface="Georgia" panose="02040502050405020303" pitchFamily="18" charset="0"/>
              </a:rPr>
              <a:t> </a:t>
            </a:r>
            <a:r>
              <a:rPr lang="en-US" sz="1100" dirty="0">
                <a:solidFill>
                  <a:srgbClr val="0070C0"/>
                </a:solidFill>
                <a:latin typeface="Georgia" panose="02040502050405020303" pitchFamily="18" charset="0"/>
              </a:rPr>
              <a:t>AS</a:t>
            </a:r>
            <a:r>
              <a:rPr lang="en-US" sz="1100" dirty="0">
                <a:latin typeface="Georgia" panose="02040502050405020303" pitchFamily="18" charset="0"/>
              </a:rPr>
              <a:t> </a:t>
            </a:r>
            <a:r>
              <a:rPr lang="en-US" sz="1100" dirty="0" err="1">
                <a:latin typeface="Georgia" panose="02040502050405020303" pitchFamily="18" charset="0"/>
              </a:rPr>
              <a:t>employee_name</a:t>
            </a:r>
            <a:r>
              <a:rPr lang="en-US" sz="1100" dirty="0">
                <a:latin typeface="Georgia" panose="02040502050405020303" pitchFamily="18" charset="0"/>
              </a:rPr>
              <a:t>,    </a:t>
            </a:r>
          </a:p>
          <a:p>
            <a:pPr marL="457200" lvl="1" indent="0" algn="just">
              <a:lnSpc>
                <a:spcPct val="150000"/>
              </a:lnSpc>
              <a:buNone/>
            </a:pPr>
            <a:r>
              <a:rPr lang="en-US" sz="1100" dirty="0">
                <a:solidFill>
                  <a:srgbClr val="FF6600"/>
                </a:solidFill>
                <a:latin typeface="Georgia" panose="02040502050405020303" pitchFamily="18" charset="0"/>
              </a:rPr>
              <a:t>SUM</a:t>
            </a:r>
            <a:r>
              <a:rPr lang="en-US" sz="1100" dirty="0">
                <a:latin typeface="Georgia" panose="02040502050405020303" pitchFamily="18" charset="0"/>
              </a:rPr>
              <a:t>(i.total) </a:t>
            </a:r>
            <a:r>
              <a:rPr lang="en-US" sz="1100" dirty="0">
                <a:solidFill>
                  <a:srgbClr val="0070C0"/>
                </a:solidFill>
                <a:latin typeface="Georgia" panose="02040502050405020303" pitchFamily="18" charset="0"/>
              </a:rPr>
              <a:t>AS</a:t>
            </a:r>
            <a:r>
              <a:rPr lang="en-US" sz="1100" dirty="0">
                <a:latin typeface="Georgia" panose="02040502050405020303" pitchFamily="18" charset="0"/>
              </a:rPr>
              <a:t> total_sales</a:t>
            </a:r>
          </a:p>
          <a:p>
            <a:pPr marL="457200" lvl="1" indent="0" algn="just">
              <a:lnSpc>
                <a:spcPct val="150000"/>
              </a:lnSpc>
              <a:buNone/>
            </a:pPr>
            <a:r>
              <a:rPr lang="en-US" sz="1100" dirty="0">
                <a:solidFill>
                  <a:srgbClr val="0070C0"/>
                </a:solidFill>
                <a:latin typeface="Georgia" panose="02040502050405020303" pitchFamily="18" charset="0"/>
              </a:rPr>
              <a:t>FROM</a:t>
            </a:r>
            <a:r>
              <a:rPr lang="en-US" sz="1100" dirty="0">
                <a:latin typeface="Georgia" panose="02040502050405020303" pitchFamily="18" charset="0"/>
              </a:rPr>
              <a:t>     employee e</a:t>
            </a:r>
          </a:p>
          <a:p>
            <a:pPr marL="457200" lvl="1" indent="0" algn="just">
              <a:lnSpc>
                <a:spcPct val="150000"/>
              </a:lnSpc>
              <a:buNone/>
            </a:pPr>
            <a:r>
              <a:rPr lang="en-US" sz="1100" dirty="0">
                <a:solidFill>
                  <a:srgbClr val="0070C0"/>
                </a:solidFill>
                <a:latin typeface="Georgia" panose="02040502050405020303" pitchFamily="18" charset="0"/>
              </a:rPr>
              <a:t>JOIN</a:t>
            </a:r>
            <a:r>
              <a:rPr lang="en-US" sz="1100" dirty="0">
                <a:latin typeface="Georgia" panose="02040502050405020303" pitchFamily="18" charset="0"/>
              </a:rPr>
              <a:t>     customer c </a:t>
            </a:r>
            <a:r>
              <a:rPr lang="en-US" sz="1100" dirty="0">
                <a:solidFill>
                  <a:srgbClr val="0070C0"/>
                </a:solidFill>
                <a:latin typeface="Georgia" panose="02040502050405020303" pitchFamily="18" charset="0"/>
              </a:rPr>
              <a:t>ON</a:t>
            </a:r>
            <a:r>
              <a:rPr lang="en-US" sz="1100" dirty="0">
                <a:latin typeface="Georgia" panose="02040502050405020303" pitchFamily="18" charset="0"/>
              </a:rPr>
              <a:t> </a:t>
            </a:r>
            <a:r>
              <a:rPr lang="en-US" sz="1100" dirty="0" err="1">
                <a:latin typeface="Georgia" panose="02040502050405020303" pitchFamily="18" charset="0"/>
              </a:rPr>
              <a:t>e.employee_id</a:t>
            </a:r>
            <a:r>
              <a:rPr lang="en-US" sz="1100" dirty="0">
                <a:latin typeface="Georgia" panose="02040502050405020303" pitchFamily="18" charset="0"/>
              </a:rPr>
              <a:t> = </a:t>
            </a:r>
            <a:r>
              <a:rPr lang="en-US" sz="1100" dirty="0" err="1">
                <a:latin typeface="Georgia" panose="02040502050405020303" pitchFamily="18" charset="0"/>
              </a:rPr>
              <a:t>c.support_rep_id</a:t>
            </a:r>
            <a:endParaRPr lang="en-US" sz="1100" dirty="0">
              <a:latin typeface="Georgia" panose="02040502050405020303" pitchFamily="18" charset="0"/>
            </a:endParaRPr>
          </a:p>
          <a:p>
            <a:pPr marL="457200" lvl="1" indent="0" algn="just">
              <a:lnSpc>
                <a:spcPct val="150000"/>
              </a:lnSpc>
              <a:buNone/>
            </a:pPr>
            <a:r>
              <a:rPr lang="en-US" sz="1100" dirty="0">
                <a:solidFill>
                  <a:srgbClr val="0070C0"/>
                </a:solidFill>
                <a:latin typeface="Georgia" panose="02040502050405020303" pitchFamily="18" charset="0"/>
              </a:rPr>
              <a:t>JOIN</a:t>
            </a:r>
            <a:r>
              <a:rPr lang="en-US" sz="1100" dirty="0">
                <a:latin typeface="Georgia" panose="02040502050405020303" pitchFamily="18" charset="0"/>
              </a:rPr>
              <a:t>     invoice </a:t>
            </a:r>
            <a:r>
              <a:rPr lang="en-US" sz="1100" dirty="0" err="1">
                <a:latin typeface="Georgia" panose="02040502050405020303" pitchFamily="18" charset="0"/>
              </a:rPr>
              <a:t>i</a:t>
            </a:r>
            <a:r>
              <a:rPr lang="en-US" sz="1100" dirty="0">
                <a:latin typeface="Georgia" panose="02040502050405020303" pitchFamily="18" charset="0"/>
              </a:rPr>
              <a:t> </a:t>
            </a:r>
            <a:r>
              <a:rPr lang="en-US" sz="1100" dirty="0">
                <a:solidFill>
                  <a:srgbClr val="0070C0"/>
                </a:solidFill>
                <a:latin typeface="Georgia" panose="02040502050405020303" pitchFamily="18" charset="0"/>
              </a:rPr>
              <a:t>ON</a:t>
            </a:r>
            <a:r>
              <a:rPr lang="en-US" sz="1100" dirty="0">
                <a:latin typeface="Georgia" panose="02040502050405020303" pitchFamily="18" charset="0"/>
              </a:rPr>
              <a:t> c.customer_id = i.customer_id</a:t>
            </a:r>
          </a:p>
          <a:p>
            <a:pPr marL="457200" lvl="1" indent="0" algn="just">
              <a:lnSpc>
                <a:spcPct val="150000"/>
              </a:lnSpc>
              <a:buNone/>
            </a:pPr>
            <a:r>
              <a:rPr lang="en-US" sz="1100" dirty="0">
                <a:solidFill>
                  <a:srgbClr val="0070C0"/>
                </a:solidFill>
                <a:latin typeface="Georgia" panose="02040502050405020303" pitchFamily="18" charset="0"/>
              </a:rPr>
              <a:t>GROUP BY     </a:t>
            </a:r>
            <a:r>
              <a:rPr lang="en-US" sz="1100" dirty="0" err="1">
                <a:latin typeface="Georgia" panose="02040502050405020303" pitchFamily="18" charset="0"/>
              </a:rPr>
              <a:t>e.employee_id</a:t>
            </a:r>
            <a:endParaRPr lang="en-US" sz="1100" dirty="0">
              <a:latin typeface="Georgia" panose="02040502050405020303" pitchFamily="18" charset="0"/>
            </a:endParaRPr>
          </a:p>
          <a:p>
            <a:pPr marL="457200" lvl="1" indent="0" algn="just">
              <a:lnSpc>
                <a:spcPct val="150000"/>
              </a:lnSpc>
              <a:buNone/>
            </a:pPr>
            <a:r>
              <a:rPr lang="en-US" sz="1100" dirty="0">
                <a:solidFill>
                  <a:srgbClr val="0070C0"/>
                </a:solidFill>
                <a:latin typeface="Georgia" panose="02040502050405020303" pitchFamily="18" charset="0"/>
              </a:rPr>
              <a:t>ORDER BY     </a:t>
            </a:r>
            <a:r>
              <a:rPr lang="en-US" sz="1100" dirty="0">
                <a:latin typeface="Georgia" panose="02040502050405020303" pitchFamily="18" charset="0"/>
              </a:rPr>
              <a:t>total_sales </a:t>
            </a:r>
            <a:r>
              <a:rPr lang="en-US" sz="1100" dirty="0">
                <a:solidFill>
                  <a:srgbClr val="0070C0"/>
                </a:solidFill>
                <a:latin typeface="Georgia" panose="02040502050405020303" pitchFamily="18" charset="0"/>
              </a:rPr>
              <a:t>DESC</a:t>
            </a:r>
            <a:r>
              <a:rPr lang="en-US" sz="1100" dirty="0">
                <a:latin typeface="Georgia" panose="02040502050405020303" pitchFamily="18" charset="0"/>
              </a:rPr>
              <a:t>;</a:t>
            </a:r>
          </a:p>
          <a:p>
            <a:pPr algn="just">
              <a:lnSpc>
                <a:spcPct val="150000"/>
              </a:lnSpc>
            </a:pPr>
            <a:r>
              <a:rPr lang="en-US" sz="1100" b="1" dirty="0">
                <a:latin typeface="Georgia" panose="02040502050405020303" pitchFamily="18" charset="0"/>
              </a:rPr>
              <a:t>Performance Metrics:</a:t>
            </a:r>
            <a:r>
              <a:rPr lang="en-US" sz="1100" dirty="0">
                <a:latin typeface="Georgia" panose="02040502050405020303" pitchFamily="18" charset="0"/>
              </a:rPr>
              <a:t> Evaluating employee performance based on sales provides a clear picture of productivity and effectiveness. Recognizing top-performing employees can inform reward and recognition programs, while identifying areas where other employees may need additional support or training. This insight is also valuable for optimizing staffing levels and allocating resources more effectively across the sales team.</a:t>
            </a:r>
          </a:p>
        </p:txBody>
      </p:sp>
    </p:spTree>
    <p:extLst>
      <p:ext uri="{BB962C8B-B14F-4D97-AF65-F5344CB8AC3E}">
        <p14:creationId xmlns:p14="http://schemas.microsoft.com/office/powerpoint/2010/main" val="2233285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815FE-5337-007B-3230-BB19E6D18A9C}"/>
              </a:ext>
            </a:extLst>
          </p:cNvPr>
          <p:cNvSpPr>
            <a:spLocks noGrp="1"/>
          </p:cNvSpPr>
          <p:nvPr>
            <p:ph type="title"/>
          </p:nvPr>
        </p:nvSpPr>
        <p:spPr/>
        <p:txBody>
          <a:bodyPr/>
          <a:lstStyle/>
          <a:p>
            <a:r>
              <a:rPr lang="en-US" dirty="0">
                <a:latin typeface="Georgia" panose="02040502050405020303" pitchFamily="18" charset="0"/>
              </a:rPr>
              <a:t>Most frequently purchased tracks</a:t>
            </a:r>
          </a:p>
        </p:txBody>
      </p:sp>
      <p:sp>
        <p:nvSpPr>
          <p:cNvPr id="3" name="Content Placeholder 2">
            <a:extLst>
              <a:ext uri="{FF2B5EF4-FFF2-40B4-BE49-F238E27FC236}">
                <a16:creationId xmlns:a16="http://schemas.microsoft.com/office/drawing/2014/main" id="{51BCBEFD-2B36-E1EE-72CC-05B4E11F1211}"/>
              </a:ext>
            </a:extLst>
          </p:cNvPr>
          <p:cNvSpPr>
            <a:spLocks noGrp="1"/>
          </p:cNvSpPr>
          <p:nvPr>
            <p:ph idx="1"/>
          </p:nvPr>
        </p:nvSpPr>
        <p:spPr>
          <a:xfrm>
            <a:off x="1451579" y="1853754"/>
            <a:ext cx="10291242" cy="4199727"/>
          </a:xfrm>
        </p:spPr>
        <p:txBody>
          <a:bodyPr>
            <a:noAutofit/>
          </a:bodyPr>
          <a:lstStyle/>
          <a:p>
            <a:pPr algn="just"/>
            <a:r>
              <a:rPr lang="en-US" sz="1600" b="1" dirty="0">
                <a:latin typeface="Georgia" panose="02040502050405020303" pitchFamily="18" charset="0"/>
              </a:rPr>
              <a:t>Objective:</a:t>
            </a:r>
            <a:r>
              <a:rPr lang="en-US" sz="1600" dirty="0">
                <a:latin typeface="Georgia" panose="02040502050405020303" pitchFamily="18" charset="0"/>
              </a:rPr>
              <a:t> To identify which tracks are purchased most frequently.</a:t>
            </a:r>
          </a:p>
          <a:p>
            <a:pPr algn="just"/>
            <a:r>
              <a:rPr lang="en-US" sz="1600" b="1" dirty="0">
                <a:latin typeface="Georgia" panose="02040502050405020303" pitchFamily="18" charset="0"/>
              </a:rPr>
              <a:t>SQL Query:</a:t>
            </a:r>
            <a:endParaRPr lang="en-US" sz="1600" dirty="0">
              <a:latin typeface="Georgia" panose="02040502050405020303" pitchFamily="18" charset="0"/>
            </a:endParaRPr>
          </a:p>
          <a:p>
            <a:pPr marL="457200" lvl="1" indent="0" algn="just">
              <a:buNone/>
            </a:pPr>
            <a:r>
              <a:rPr lang="en-US" sz="1200" dirty="0">
                <a:solidFill>
                  <a:srgbClr val="0070C0"/>
                </a:solidFill>
                <a:latin typeface="Georgia" panose="02040502050405020303" pitchFamily="18" charset="0"/>
              </a:rPr>
              <a:t>SELECT</a:t>
            </a:r>
            <a:r>
              <a:rPr lang="en-US" sz="1200" dirty="0">
                <a:latin typeface="Georgia" panose="02040502050405020303" pitchFamily="18" charset="0"/>
              </a:rPr>
              <a:t> t.name,   </a:t>
            </a:r>
          </a:p>
          <a:p>
            <a:pPr marL="457200" lvl="1" indent="0" algn="just">
              <a:buNone/>
            </a:pPr>
            <a:r>
              <a:rPr lang="en-US" sz="1200" dirty="0">
                <a:latin typeface="Georgia" panose="02040502050405020303" pitchFamily="18" charset="0"/>
              </a:rPr>
              <a:t> </a:t>
            </a:r>
            <a:r>
              <a:rPr lang="en-US" sz="1200" dirty="0">
                <a:solidFill>
                  <a:srgbClr val="0070C0"/>
                </a:solidFill>
                <a:latin typeface="Georgia" panose="02040502050405020303" pitchFamily="18" charset="0"/>
              </a:rPr>
              <a:t>COUNT</a:t>
            </a:r>
            <a:r>
              <a:rPr lang="en-US" sz="1200" dirty="0">
                <a:latin typeface="Georgia" panose="02040502050405020303" pitchFamily="18" charset="0"/>
              </a:rPr>
              <a:t>(il.invoice_line_id) </a:t>
            </a:r>
            <a:r>
              <a:rPr lang="en-US" sz="1200" dirty="0">
                <a:solidFill>
                  <a:srgbClr val="0070C0"/>
                </a:solidFill>
                <a:latin typeface="Georgia" panose="02040502050405020303" pitchFamily="18" charset="0"/>
              </a:rPr>
              <a:t>AS</a:t>
            </a:r>
            <a:r>
              <a:rPr lang="en-US" sz="1200" dirty="0">
                <a:latin typeface="Georgia" panose="02040502050405020303" pitchFamily="18" charset="0"/>
              </a:rPr>
              <a:t> </a:t>
            </a:r>
            <a:r>
              <a:rPr lang="en-US" sz="1200" dirty="0" err="1">
                <a:latin typeface="Georgia" panose="02040502050405020303" pitchFamily="18" charset="0"/>
              </a:rPr>
              <a:t>purchase_count</a:t>
            </a:r>
            <a:endParaRPr lang="en-US" sz="1200" dirty="0">
              <a:latin typeface="Georgia" panose="02040502050405020303" pitchFamily="18" charset="0"/>
            </a:endParaRPr>
          </a:p>
          <a:p>
            <a:pPr marL="457200" lvl="1" indent="0" algn="just">
              <a:buNone/>
            </a:pPr>
            <a:r>
              <a:rPr lang="en-US" sz="1200" dirty="0">
                <a:solidFill>
                  <a:srgbClr val="0070C0"/>
                </a:solidFill>
                <a:latin typeface="Georgia" panose="02040502050405020303" pitchFamily="18" charset="0"/>
              </a:rPr>
              <a:t>FROM </a:t>
            </a:r>
            <a:r>
              <a:rPr lang="en-US" sz="1200" dirty="0">
                <a:latin typeface="Georgia" panose="02040502050405020303" pitchFamily="18" charset="0"/>
              </a:rPr>
              <a:t>    track t</a:t>
            </a:r>
          </a:p>
          <a:p>
            <a:pPr marL="457200" lvl="1" indent="0" algn="just">
              <a:lnSpc>
                <a:spcPct val="150000"/>
              </a:lnSpc>
              <a:buNone/>
            </a:pPr>
            <a:r>
              <a:rPr lang="en-US" sz="1200" dirty="0">
                <a:solidFill>
                  <a:srgbClr val="0070C0"/>
                </a:solidFill>
                <a:latin typeface="Georgia" panose="02040502050405020303" pitchFamily="18" charset="0"/>
              </a:rPr>
              <a:t>JOIN </a:t>
            </a:r>
            <a:r>
              <a:rPr lang="en-US" sz="1200" dirty="0">
                <a:latin typeface="Georgia" panose="02040502050405020303" pitchFamily="18" charset="0"/>
              </a:rPr>
              <a:t>    invoice_line il </a:t>
            </a:r>
            <a:r>
              <a:rPr lang="en-US" sz="1200" dirty="0">
                <a:solidFill>
                  <a:srgbClr val="0070C0"/>
                </a:solidFill>
                <a:latin typeface="Georgia" panose="02040502050405020303" pitchFamily="18" charset="0"/>
              </a:rPr>
              <a:t>ON</a:t>
            </a:r>
            <a:r>
              <a:rPr lang="en-US" sz="1200" dirty="0">
                <a:latin typeface="Georgia" panose="02040502050405020303" pitchFamily="18" charset="0"/>
              </a:rPr>
              <a:t> t.track_id = il.track_id</a:t>
            </a:r>
          </a:p>
          <a:p>
            <a:pPr marL="457200" lvl="1" indent="0" algn="just">
              <a:buNone/>
            </a:pPr>
            <a:r>
              <a:rPr lang="en-US" sz="1200" dirty="0">
                <a:solidFill>
                  <a:srgbClr val="0070C0"/>
                </a:solidFill>
                <a:latin typeface="Georgia" panose="02040502050405020303" pitchFamily="18" charset="0"/>
              </a:rPr>
              <a:t>GROUP BY     </a:t>
            </a:r>
            <a:r>
              <a:rPr lang="en-US" sz="1200" dirty="0">
                <a:latin typeface="Georgia" panose="02040502050405020303" pitchFamily="18" charset="0"/>
              </a:rPr>
              <a:t>t.name</a:t>
            </a:r>
          </a:p>
          <a:p>
            <a:pPr marL="457200" lvl="1" indent="0" algn="just">
              <a:buNone/>
            </a:pPr>
            <a:r>
              <a:rPr lang="en-US" sz="1200" dirty="0">
                <a:solidFill>
                  <a:srgbClr val="0070C0"/>
                </a:solidFill>
                <a:latin typeface="Georgia" panose="02040502050405020303" pitchFamily="18" charset="0"/>
              </a:rPr>
              <a:t>ORDER BY     </a:t>
            </a:r>
            <a:r>
              <a:rPr lang="en-US" sz="1200" dirty="0" err="1">
                <a:latin typeface="Georgia" panose="02040502050405020303" pitchFamily="18" charset="0"/>
              </a:rPr>
              <a:t>purchase_count</a:t>
            </a:r>
            <a:r>
              <a:rPr lang="en-US" sz="1200" dirty="0">
                <a:latin typeface="Georgia" panose="02040502050405020303" pitchFamily="18" charset="0"/>
              </a:rPr>
              <a:t> </a:t>
            </a:r>
            <a:r>
              <a:rPr lang="en-US" sz="1200" dirty="0">
                <a:solidFill>
                  <a:srgbClr val="0070C0"/>
                </a:solidFill>
                <a:latin typeface="Georgia" panose="02040502050405020303" pitchFamily="18" charset="0"/>
              </a:rPr>
              <a:t>DESC</a:t>
            </a:r>
            <a:r>
              <a:rPr lang="en-US" sz="1200" dirty="0">
                <a:latin typeface="Georgia" panose="02040502050405020303" pitchFamily="18" charset="0"/>
              </a:rPr>
              <a:t>;</a:t>
            </a:r>
          </a:p>
          <a:p>
            <a:pPr algn="just"/>
            <a:r>
              <a:rPr lang="en-US" sz="1600" b="1" dirty="0">
                <a:latin typeface="Georgia" panose="02040502050405020303" pitchFamily="18" charset="0"/>
              </a:rPr>
              <a:t>Insights on Track Popularity:</a:t>
            </a:r>
            <a:r>
              <a:rPr lang="en-US" sz="1600" dirty="0">
                <a:latin typeface="Georgia" panose="02040502050405020303" pitchFamily="18" charset="0"/>
              </a:rPr>
              <a:t> Understanding which tracks are most frequently purchased offers a granular view of customer preferences at the track level. This information can be leveraged to create personalized recommendations, optimize playlists, and feature popular tracks more prominently in the store. By aligning the store's content with customer preferences, the business can enhance customer satisfaction and retention.</a:t>
            </a:r>
          </a:p>
        </p:txBody>
      </p:sp>
    </p:spTree>
    <p:extLst>
      <p:ext uri="{BB962C8B-B14F-4D97-AF65-F5344CB8AC3E}">
        <p14:creationId xmlns:p14="http://schemas.microsoft.com/office/powerpoint/2010/main" val="2134269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86FC-CE07-45D5-CA5A-58235EF83B1A}"/>
              </a:ext>
            </a:extLst>
          </p:cNvPr>
          <p:cNvSpPr>
            <a:spLocks noGrp="1"/>
          </p:cNvSpPr>
          <p:nvPr>
            <p:ph type="title"/>
          </p:nvPr>
        </p:nvSpPr>
        <p:spPr/>
        <p:txBody>
          <a:bodyPr>
            <a:normAutofit/>
          </a:bodyPr>
          <a:lstStyle/>
          <a:p>
            <a:pPr algn="just">
              <a:lnSpc>
                <a:spcPct val="150000"/>
              </a:lnSpc>
            </a:pPr>
            <a:r>
              <a:rPr lang="en-US" sz="1800" dirty="0">
                <a:latin typeface="Georgia" panose="02040502050405020303" pitchFamily="18" charset="0"/>
              </a:rPr>
              <a:t>Recommendation</a:t>
            </a:r>
          </a:p>
        </p:txBody>
      </p:sp>
      <p:sp>
        <p:nvSpPr>
          <p:cNvPr id="3" name="Content Placeholder 2">
            <a:extLst>
              <a:ext uri="{FF2B5EF4-FFF2-40B4-BE49-F238E27FC236}">
                <a16:creationId xmlns:a16="http://schemas.microsoft.com/office/drawing/2014/main" id="{E146721D-0992-F28D-41DF-78822EF629A1}"/>
              </a:ext>
            </a:extLst>
          </p:cNvPr>
          <p:cNvSpPr>
            <a:spLocks noGrp="1"/>
          </p:cNvSpPr>
          <p:nvPr>
            <p:ph idx="1"/>
          </p:nvPr>
        </p:nvSpPr>
        <p:spPr/>
        <p:txBody>
          <a:bodyPr>
            <a:normAutofit lnSpcReduction="10000"/>
          </a:bodyPr>
          <a:lstStyle/>
          <a:p>
            <a:pPr algn="just">
              <a:lnSpc>
                <a:spcPct val="150000"/>
              </a:lnSpc>
            </a:pPr>
            <a:r>
              <a:rPr lang="en-US" sz="1800" b="1" dirty="0">
                <a:latin typeface="Georgia" panose="02040502050405020303" pitchFamily="18" charset="0"/>
              </a:rPr>
              <a:t>Enhance Targeted Marketing:</a:t>
            </a:r>
            <a:r>
              <a:rPr lang="en-US" sz="1800" dirty="0">
                <a:latin typeface="Georgia" panose="02040502050405020303" pitchFamily="18" charset="0"/>
              </a:rPr>
              <a:t> Use the insights from top-selling artists and popular genres to create targeted marketing campaigns that resonate with customer preferences. Promote high-performing artists and genres through special offers, featured sections on the website, and social media campaigns.</a:t>
            </a:r>
          </a:p>
          <a:p>
            <a:pPr algn="just">
              <a:lnSpc>
                <a:spcPct val="150000"/>
              </a:lnSpc>
            </a:pPr>
            <a:r>
              <a:rPr lang="en-US" sz="1800" b="1" dirty="0">
                <a:latin typeface="Georgia" panose="02040502050405020303" pitchFamily="18" charset="0"/>
              </a:rPr>
              <a:t>Customer Segmentation:</a:t>
            </a:r>
            <a:r>
              <a:rPr lang="en-US" sz="1800" dirty="0">
                <a:latin typeface="Georgia" panose="02040502050405020303" pitchFamily="18" charset="0"/>
              </a:rPr>
              <a:t> Leverage the data on customer purchase behavior to segment the customer base into high-value and regular customers. Implement personalized marketing strategies, such as exclusive discounts or early access to new releases, to increase engagement and retention among high-value customers.</a:t>
            </a:r>
          </a:p>
        </p:txBody>
      </p:sp>
    </p:spTree>
    <p:extLst>
      <p:ext uri="{BB962C8B-B14F-4D97-AF65-F5344CB8AC3E}">
        <p14:creationId xmlns:p14="http://schemas.microsoft.com/office/powerpoint/2010/main" val="17952671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60</TotalTime>
  <Words>1172</Words>
  <Application>Microsoft Office PowerPoint</Application>
  <PresentationFormat>Widescreen</PresentationFormat>
  <Paragraphs>81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Georgia</vt:lpstr>
      <vt:lpstr>Gill Sans MT</vt:lpstr>
      <vt:lpstr>Gallery</vt:lpstr>
      <vt:lpstr>CHINOOK DATABASE ANALYSIS REPORT</vt:lpstr>
      <vt:lpstr>INTRODUCTION</vt:lpstr>
      <vt:lpstr>Total Revenue Analysis</vt:lpstr>
      <vt:lpstr>Top selling artists</vt:lpstr>
      <vt:lpstr>Most popular genres</vt:lpstr>
      <vt:lpstr>Customer purchase behavior</vt:lpstr>
      <vt:lpstr>Employee sales performance</vt:lpstr>
      <vt:lpstr>Most frequently purchased tracks</vt:lpstr>
      <vt:lpstr>Recommendation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ANAM MIXED FARMS LTD</dc:creator>
  <cp:lastModifiedBy>ANAM MIXED FARMS LTD</cp:lastModifiedBy>
  <cp:revision>1</cp:revision>
  <dcterms:created xsi:type="dcterms:W3CDTF">2024-08-16T09:40:45Z</dcterms:created>
  <dcterms:modified xsi:type="dcterms:W3CDTF">2024-08-16T10:41:26Z</dcterms:modified>
</cp:coreProperties>
</file>