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21708C-AC18-44A2-AD6B-60360885594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8EC8DF51-76BE-4422-B1FB-D668F31142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28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708C-AC18-44A2-AD6B-60360885594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F51-76BE-4422-B1FB-D668F311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708C-AC18-44A2-AD6B-60360885594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F51-76BE-4422-B1FB-D668F311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5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708C-AC18-44A2-AD6B-60360885594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F51-76BE-4422-B1FB-D668F311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1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708C-AC18-44A2-AD6B-60360885594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F51-76BE-4422-B1FB-D668F31142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56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708C-AC18-44A2-AD6B-60360885594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F51-76BE-4422-B1FB-D668F311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8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708C-AC18-44A2-AD6B-60360885594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F51-76BE-4422-B1FB-D668F311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6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708C-AC18-44A2-AD6B-60360885594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F51-76BE-4422-B1FB-D668F311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708C-AC18-44A2-AD6B-60360885594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F51-76BE-4422-B1FB-D668F311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0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708C-AC18-44A2-AD6B-60360885594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F51-76BE-4422-B1FB-D668F311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5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708C-AC18-44A2-AD6B-60360885594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F51-76BE-4422-B1FB-D668F311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3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21708C-AC18-44A2-AD6B-60360885594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8EC8DF51-76BE-4422-B1FB-D668F311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83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454A-128A-CD09-0CEB-52A84FBD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246551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LOAN PREDICTION ANALYSIS: STRATEGIC INSIGHTS FOR BUSINESS GROWTH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17551-732C-C998-A037-3B749E60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840" y="3429000"/>
            <a:ext cx="9418320" cy="16916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OLUWADAMILOLA PRECIOUS AJIBOLA</a:t>
            </a:r>
          </a:p>
          <a:p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AUGUST 16</a:t>
            </a:r>
            <a:r>
              <a:rPr lang="en-US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TH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18288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9274-85B4-F552-8995-36EAFE6D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BUSINESS STRATEGY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7F74-43DA-2D50-3555-C26D657C6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New Product Development</a:t>
            </a:r>
            <a:r>
              <a:rPr lang="en-US" sz="2400" dirty="0">
                <a:latin typeface="Georgia" panose="0204050205040502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Georgia" panose="02040502050405020303" pitchFamily="18" charset="0"/>
              </a:rPr>
              <a:t>Strategy</a:t>
            </a:r>
            <a:r>
              <a:rPr lang="en-US" sz="1400" dirty="0">
                <a:latin typeface="Georgia" panose="02040502050405020303" pitchFamily="18" charset="0"/>
              </a:rPr>
              <a:t>: Launch micro-loan products for low-income groups with flexible terms and lower eligibility thresholds.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Georgia" panose="02040502050405020303" pitchFamily="18" charset="0"/>
              </a:rPr>
              <a:t>Impact</a:t>
            </a:r>
            <a:r>
              <a:rPr lang="en-US" sz="1400" dirty="0">
                <a:latin typeface="Georgia" panose="02040502050405020303" pitchFamily="18" charset="0"/>
              </a:rPr>
              <a:t>: Attract a broader customer base, increasing market penetration while managing risk through tailored loan products.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Risk Management</a:t>
            </a:r>
            <a:r>
              <a:rPr lang="en-US" sz="2400" dirty="0">
                <a:latin typeface="Georgia" panose="0204050205040502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Georgia" panose="02040502050405020303" pitchFamily="18" charset="0"/>
              </a:rPr>
              <a:t>Strategy</a:t>
            </a:r>
            <a:r>
              <a:rPr lang="en-US" sz="1400" dirty="0">
                <a:latin typeface="Georgia" panose="02040502050405020303" pitchFamily="18" charset="0"/>
              </a:rPr>
              <a:t>: Strengthen credit assessment models for applicants without a credit history.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Georgia" panose="02040502050405020303" pitchFamily="18" charset="0"/>
              </a:rPr>
              <a:t>Impact</a:t>
            </a:r>
            <a:r>
              <a:rPr lang="en-US" sz="1400" dirty="0">
                <a:latin typeface="Georgia" panose="02040502050405020303" pitchFamily="18" charset="0"/>
              </a:rPr>
              <a:t>: Reduces default risk while allowing the company to expand its customer base.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3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43F9-4B33-2D64-5CAB-505869C8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BUSINESS STRATEGY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6A85-0E90-1363-EAD2-38411EC0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Customer Retention</a:t>
            </a:r>
            <a:r>
              <a:rPr lang="en-US" sz="2400" dirty="0">
                <a:latin typeface="Georgia" panose="0204050205040502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Strategy</a:t>
            </a:r>
            <a:r>
              <a:rPr lang="en-US" dirty="0">
                <a:latin typeface="Georgia" panose="02040502050405020303" pitchFamily="18" charset="0"/>
              </a:rPr>
              <a:t>: Implement loyalty programs or reduced rates for repeat customers with positive credit history.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Impact</a:t>
            </a:r>
            <a:r>
              <a:rPr lang="en-US" dirty="0">
                <a:latin typeface="Georgia" panose="02040502050405020303" pitchFamily="18" charset="0"/>
              </a:rPr>
              <a:t>: Enhances customer retention and encourages responsible borrowing behaviors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99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9AEC-4F42-68FF-B61F-C35DA0CE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A84DA-29F2-AF5D-7E34-4B047176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Summary</a:t>
            </a:r>
            <a:r>
              <a:rPr lang="en-US" sz="2400" dirty="0">
                <a:latin typeface="Georgia" panose="0204050205040502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data reveals key segments with high loan approval rates, such as those with positive credit history and higher income levels.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Strategic focus on these segments, along with targeted product development, can drive business growth and market expansion.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Next Steps</a:t>
            </a:r>
            <a:r>
              <a:rPr lang="en-US" sz="2400" dirty="0">
                <a:latin typeface="Georgia" panose="0204050205040502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Implement the recommended strategies in the next quarter.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Continuously monitor and refine the predictive model to improve accuracy and adapt to market changes.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76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A466-0DCC-4D42-2F7D-56286B65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283" y="2387065"/>
            <a:ext cx="9692640" cy="1325562"/>
          </a:xfrm>
        </p:spPr>
        <p:txBody>
          <a:bodyPr/>
          <a:lstStyle/>
          <a:p>
            <a:r>
              <a:rPr lang="en-US" dirty="0"/>
              <a:t>THANK YOU……..</a:t>
            </a:r>
          </a:p>
        </p:txBody>
      </p:sp>
    </p:spTree>
    <p:extLst>
      <p:ext uri="{BB962C8B-B14F-4D97-AF65-F5344CB8AC3E}">
        <p14:creationId xmlns:p14="http://schemas.microsoft.com/office/powerpoint/2010/main" val="325472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F350A0-FC1E-8102-F098-22292662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05339"/>
            <a:ext cx="9692640" cy="1325562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596962-2578-6805-E963-34C2A8389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68380"/>
            <a:ext cx="8595360" cy="451175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Georgia" panose="02040502050405020303" pitchFamily="18" charset="0"/>
              </a:rPr>
              <a:t>Objective</a:t>
            </a:r>
            <a:r>
              <a:rPr lang="en-US" sz="1600" dirty="0">
                <a:latin typeface="Georgia" panose="0204050205040502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Automate the loan eligibility process using customer data from online applications.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Identify customer segments that are most likely to be approved for loans.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Use these insights to refine business strategy, target marketing efforts, and develop new loan products.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Georgia" panose="02040502050405020303" pitchFamily="18" charset="0"/>
              </a:rPr>
              <a:t>Business Context</a:t>
            </a:r>
            <a:r>
              <a:rPr lang="en-US" sz="1600" dirty="0">
                <a:latin typeface="Georgia" panose="0204050205040502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financial services industry is increasingly data-driven, and leveraging data for customer segmentation and risk assessment is critical for competitive advantage.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Accurate prediction models reduce risk, improve customer satisfaction, and support market expansion.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3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FCD5-EBC3-8A23-ED4A-16AD425B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205338"/>
            <a:ext cx="9692640" cy="837399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0AEB-7F79-DBCA-92E8-0E464856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042738"/>
            <a:ext cx="9486339" cy="560992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Dataset Summary</a:t>
            </a:r>
            <a:r>
              <a:rPr lang="en-US" sz="2400" dirty="0">
                <a:latin typeface="Georgia" panose="0204050205040502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Records</a:t>
            </a:r>
            <a:r>
              <a:rPr lang="en-US" dirty="0">
                <a:latin typeface="Georgia" panose="02040502050405020303" pitchFamily="18" charset="0"/>
              </a:rPr>
              <a:t>: 614 customer applications.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Features</a:t>
            </a:r>
            <a:r>
              <a:rPr lang="en-US" dirty="0">
                <a:latin typeface="Georgia" panose="02040502050405020303" pitchFamily="18" charset="0"/>
              </a:rPr>
              <a:t>: Includes demographic information (Gender, Marital Status, Education), financial metrics (ApplicantIncome, CoapplicantIncome), loan specifics (LoanAmount, Loan_Amount_Term), and historical data (Credit_History).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Target Variable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i="1" dirty="0">
                <a:latin typeface="Georgia" panose="02040502050405020303" pitchFamily="18" charset="0"/>
              </a:rPr>
              <a:t>Loan_Status</a:t>
            </a:r>
            <a:r>
              <a:rPr lang="en-US" dirty="0">
                <a:latin typeface="Georgia" panose="02040502050405020303" pitchFamily="18" charset="0"/>
              </a:rPr>
              <a:t> - Indicates whether a loan was approved (Y) or not (N).</a:t>
            </a:r>
            <a:endParaRPr lang="en-US" sz="1600" dirty="0">
              <a:latin typeface="Georgia" panose="02040502050405020303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Data Quality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pPr marL="27432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Missing values were present in key variables such as Credit_History, LoanAmount, and Dependents.</a:t>
            </a:r>
          </a:p>
          <a:p>
            <a:pPr marL="27432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All missing data have been imputed using appropriate strategies (mode for categorical variables, median for numerical variables).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6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11E7-8633-C69E-5A0A-4A39C0D9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Georgia" panose="02040502050405020303" pitchFamily="18" charset="0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AAF8-E056-61B5-167A-04774947C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Loan Status Distribution</a:t>
            </a:r>
            <a:r>
              <a:rPr lang="en-US" sz="2400" dirty="0">
                <a:latin typeface="Georgia" panose="0204050205040502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Visualization</a:t>
            </a:r>
            <a:r>
              <a:rPr lang="en-US" dirty="0">
                <a:latin typeface="Georgia" panose="02040502050405020303" pitchFamily="18" charset="0"/>
              </a:rPr>
              <a:t>: Bar chart showing the proportion of approved (Y) vs. rejected (N) loans.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Insight</a:t>
            </a:r>
            <a:r>
              <a:rPr lang="en-US" dirty="0">
                <a:latin typeface="Georgia" panose="02040502050405020303" pitchFamily="18" charset="0"/>
              </a:rPr>
              <a:t>: A majority of the loans were approved, with approximately 69% approval rate, indicating potential for business expansion.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Credit History Impact</a:t>
            </a:r>
            <a:r>
              <a:rPr lang="en-US" sz="2400" dirty="0">
                <a:latin typeface="Georgia" panose="0204050205040502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Visualization</a:t>
            </a:r>
            <a:r>
              <a:rPr lang="en-US" dirty="0">
                <a:latin typeface="Georgia" panose="02040502050405020303" pitchFamily="18" charset="0"/>
              </a:rPr>
              <a:t>: Bar chart comparing approval rates between applicants with and without a credit history.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Insight</a:t>
            </a:r>
            <a:r>
              <a:rPr lang="en-US" dirty="0">
                <a:latin typeface="Georgia" panose="02040502050405020303" pitchFamily="18" charset="0"/>
              </a:rPr>
              <a:t>: Applicants with a positive credit history (Credit_History = 1) have a significantly higher approval rate (~80%) compared to those without a credit history.</a:t>
            </a:r>
          </a:p>
        </p:txBody>
      </p:sp>
    </p:spTree>
    <p:extLst>
      <p:ext uri="{BB962C8B-B14F-4D97-AF65-F5344CB8AC3E}">
        <p14:creationId xmlns:p14="http://schemas.microsoft.com/office/powerpoint/2010/main" val="392141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8EF3-30F4-CE9A-2A20-FEA001B4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406B-11C1-9D6A-3341-C0FD9481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Demographic Insights</a:t>
            </a:r>
            <a:r>
              <a:rPr lang="en-US" sz="2400" dirty="0">
                <a:latin typeface="Georgia" panose="0204050205040502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Education</a:t>
            </a:r>
            <a:r>
              <a:rPr lang="en-US" dirty="0">
                <a:latin typeface="Georgia" panose="02040502050405020303" pitchFamily="18" charset="0"/>
              </a:rPr>
              <a:t>: Graduates tend to have higher approval rates than non-graduates.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Marital Status</a:t>
            </a:r>
            <a:r>
              <a:rPr lang="en-US" dirty="0">
                <a:latin typeface="Georgia" panose="02040502050405020303" pitchFamily="18" charset="0"/>
              </a:rPr>
              <a:t>: Married applicants show slightly higher approval rates, possibly due to dual income or perceived stability.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Property Area</a:t>
            </a:r>
            <a:r>
              <a:rPr lang="en-US" dirty="0">
                <a:latin typeface="Georgia" panose="02040502050405020303" pitchFamily="18" charset="0"/>
              </a:rPr>
              <a:t>: Urban and semi-urban applicants have higher approval rates, indicating more secure investments in these areas.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7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BDB8-AD0D-3A15-5E4A-0050150E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65735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9A2A-34C6-895F-5146-644CADE4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40042"/>
            <a:ext cx="9341960" cy="4636169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Approval Rates by Credit History</a:t>
            </a:r>
            <a:r>
              <a:rPr lang="en-US" sz="2400" dirty="0">
                <a:latin typeface="Georgia" panose="02040502050405020303" pitchFamily="18" charset="0"/>
              </a:rPr>
              <a:t>:</a:t>
            </a:r>
          </a:p>
          <a:p>
            <a:pPr lvl="2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Metric</a:t>
            </a:r>
            <a:r>
              <a:rPr lang="en-US" dirty="0">
                <a:latin typeface="Georgia" panose="02040502050405020303" pitchFamily="18" charset="0"/>
              </a:rPr>
              <a:t>: 80% approval for those with a positive credit history; only 10% for those without.</a:t>
            </a:r>
          </a:p>
          <a:p>
            <a:pPr lvl="2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Strategic Implication</a:t>
            </a:r>
            <a:r>
              <a:rPr lang="en-US" dirty="0">
                <a:latin typeface="Georgia" panose="02040502050405020303" pitchFamily="18" charset="0"/>
              </a:rPr>
              <a:t>: Focus on securing applicants with positive credit history to maintain a high approval rate and reduce risk.</a:t>
            </a:r>
          </a:p>
          <a:p>
            <a:pPr algn="just">
              <a:lnSpc>
                <a:spcPct val="16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Income Analysis</a:t>
            </a:r>
            <a:r>
              <a:rPr lang="en-US" sz="2400" dirty="0">
                <a:latin typeface="Georgia" panose="02040502050405020303" pitchFamily="18" charset="0"/>
              </a:rPr>
              <a:t>:</a:t>
            </a:r>
          </a:p>
          <a:p>
            <a:pPr lvl="2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Metric</a:t>
            </a:r>
            <a:r>
              <a:rPr lang="en-US" dirty="0">
                <a:latin typeface="Georgia" panose="02040502050405020303" pitchFamily="18" charset="0"/>
              </a:rPr>
              <a:t>: Median applicant income for approved loans is around $3,812, with loan amounts averaging $143.87.</a:t>
            </a:r>
          </a:p>
          <a:p>
            <a:pPr lvl="2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Visualization</a:t>
            </a:r>
            <a:r>
              <a:rPr lang="en-US" dirty="0">
                <a:latin typeface="Georgia" panose="02040502050405020303" pitchFamily="18" charset="0"/>
              </a:rPr>
              <a:t>:  showing income distribution against loan approval.</a:t>
            </a:r>
          </a:p>
          <a:p>
            <a:pPr lvl="2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Insight</a:t>
            </a:r>
            <a:r>
              <a:rPr lang="en-US" dirty="0">
                <a:latin typeface="Georgia" panose="02040502050405020303" pitchFamily="18" charset="0"/>
              </a:rPr>
              <a:t>: Higher-income applicants are more likely to be approved, but there's room to develop products for lower-income brackets.</a:t>
            </a:r>
          </a:p>
          <a:p>
            <a:pPr algn="just">
              <a:lnSpc>
                <a:spcPct val="16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4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B0FD-D276-63E1-715F-2CF6E1DD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C4C8-7AFF-FB2A-407F-F19FAF3E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Loan Amount Term</a:t>
            </a:r>
            <a:r>
              <a:rPr lang="en-US" sz="1600" dirty="0">
                <a:latin typeface="Georgia" panose="0204050205040502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Georgia" panose="02040502050405020303" pitchFamily="18" charset="0"/>
              </a:rPr>
              <a:t>Metric</a:t>
            </a:r>
            <a:r>
              <a:rPr lang="en-US" sz="1400" dirty="0">
                <a:latin typeface="Georgia" panose="02040502050405020303" pitchFamily="18" charset="0"/>
              </a:rPr>
              <a:t>: Majority of loans are for a 360-month term (30 years), with minimal variation.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Georgia" panose="02040502050405020303" pitchFamily="18" charset="0"/>
              </a:rPr>
              <a:t>Insight</a:t>
            </a:r>
            <a:r>
              <a:rPr lang="en-US" sz="1400" dirty="0">
                <a:latin typeface="Georgia" panose="02040502050405020303" pitchFamily="18" charset="0"/>
              </a:rPr>
              <a:t>: Standardized loan terms can streamline risk assessment but may limit flexibility for certain customer segments.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Georgia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73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E09B-43C3-29BA-2240-3436F9E6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65F3-B5EF-1D21-789B-82B7D27CA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Target High-Approval Segments</a:t>
            </a:r>
            <a:r>
              <a:rPr lang="en-US" sz="2400" dirty="0">
                <a:latin typeface="Georgia" panose="0204050205040502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Georgia" panose="02040502050405020303" pitchFamily="18" charset="0"/>
              </a:rPr>
              <a:t>Action</a:t>
            </a:r>
            <a:r>
              <a:rPr lang="en-US" sz="1400" dirty="0">
                <a:latin typeface="Georgia" panose="02040502050405020303" pitchFamily="18" charset="0"/>
              </a:rPr>
              <a:t>: Increase marketing efforts towards graduates and married applicants, particularly in urban and semi-urban areas.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Georgia" panose="02040502050405020303" pitchFamily="18" charset="0"/>
              </a:rPr>
              <a:t>Rationale</a:t>
            </a:r>
            <a:r>
              <a:rPr lang="en-US" sz="1400" dirty="0">
                <a:latin typeface="Georgia" panose="02040502050405020303" pitchFamily="18" charset="0"/>
              </a:rPr>
              <a:t>: These segments show the highest approval rates, suggesting they are lower risk.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Develop New Loan Products</a:t>
            </a:r>
            <a:r>
              <a:rPr lang="en-US" sz="2400" dirty="0">
                <a:latin typeface="Georgia" panose="0204050205040502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Georgia" panose="02040502050405020303" pitchFamily="18" charset="0"/>
              </a:rPr>
              <a:t>Action</a:t>
            </a:r>
            <a:r>
              <a:rPr lang="en-US" sz="1400" dirty="0">
                <a:latin typeface="Georgia" panose="02040502050405020303" pitchFamily="18" charset="0"/>
              </a:rPr>
              <a:t>: Introduce lower-value loans with shorter terms targeted at applicants with lower income or no credit history.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Georgia" panose="02040502050405020303" pitchFamily="18" charset="0"/>
              </a:rPr>
              <a:t>Rationale</a:t>
            </a:r>
            <a:r>
              <a:rPr lang="en-US" sz="1400" dirty="0">
                <a:latin typeface="Georgia" panose="02040502050405020303" pitchFamily="18" charset="0"/>
              </a:rPr>
              <a:t>: This can tap into an underserved market, offering products tailored to their financial capabilities.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66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F0A6-8B2F-4915-830F-D75D8D87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8918-DE53-2D78-45C4-DE493C176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Georgia" panose="02040502050405020303" pitchFamily="18" charset="0"/>
              </a:rPr>
              <a:t>Market Expansion</a:t>
            </a:r>
            <a:r>
              <a:rPr lang="en-US" sz="2400" dirty="0">
                <a:latin typeface="Georgia" panose="0204050205040502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Action</a:t>
            </a:r>
            <a:r>
              <a:rPr lang="en-US" dirty="0">
                <a:latin typeface="Georgia" panose="02040502050405020303" pitchFamily="18" charset="0"/>
              </a:rPr>
              <a:t>: Expand operations in urban and semi-urban areas where approval rates are higher.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Rationale</a:t>
            </a:r>
            <a:r>
              <a:rPr lang="en-US" dirty="0">
                <a:latin typeface="Georgia" panose="02040502050405020303" pitchFamily="18" charset="0"/>
              </a:rPr>
              <a:t>: These areas show stronger economic activity and lower risk, making them ideal for growth.</a:t>
            </a:r>
          </a:p>
          <a:p>
            <a:pPr algn="just"/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502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103</TotalTime>
  <Words>818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Georgia</vt:lpstr>
      <vt:lpstr>Wingdings 2</vt:lpstr>
      <vt:lpstr>View</vt:lpstr>
      <vt:lpstr>LOAN PREDICTION ANALYSIS: STRATEGIC INSIGHTS FOR BUSINESS GROWTH</vt:lpstr>
      <vt:lpstr>INTRODUCTION</vt:lpstr>
      <vt:lpstr>DATA OVERVIEW</vt:lpstr>
      <vt:lpstr>KEY INSIGHTS</vt:lpstr>
      <vt:lpstr>KEY INSIGHTS</vt:lpstr>
      <vt:lpstr>PERFORMANCE METRICS</vt:lpstr>
      <vt:lpstr>PERFORMANCE METRICS</vt:lpstr>
      <vt:lpstr>STRATEGIC RECOMMENDATIONS</vt:lpstr>
      <vt:lpstr>STRATEGIC RECOMMENDATIONS</vt:lpstr>
      <vt:lpstr>BUSINESS STRATEGY IMPLICATIONS</vt:lpstr>
      <vt:lpstr>BUSINESS STRATEGY IMPLICATIONS</vt:lpstr>
      <vt:lpstr>CONCLUSION</vt:lpstr>
      <vt:lpstr>THANK YOU……..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ANAM MIXED FARMS LTD</dc:creator>
  <cp:lastModifiedBy>ANAM MIXED FARMS LTD</cp:lastModifiedBy>
  <cp:revision>1</cp:revision>
  <dcterms:created xsi:type="dcterms:W3CDTF">2024-08-16T10:49:12Z</dcterms:created>
  <dcterms:modified xsi:type="dcterms:W3CDTF">2024-08-16T12:32:24Z</dcterms:modified>
</cp:coreProperties>
</file>