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8" r:id="rId2"/>
    <p:sldId id="292" r:id="rId3"/>
    <p:sldId id="277" r:id="rId4"/>
    <p:sldId id="269" r:id="rId5"/>
    <p:sldId id="270" r:id="rId6"/>
    <p:sldId id="271" r:id="rId7"/>
    <p:sldId id="291" r:id="rId8"/>
    <p:sldId id="273" r:id="rId9"/>
    <p:sldId id="283" r:id="rId10"/>
    <p:sldId id="275" r:id="rId11"/>
    <p:sldId id="285" r:id="rId12"/>
    <p:sldId id="286" r:id="rId13"/>
    <p:sldId id="284" r:id="rId14"/>
    <p:sldId id="288" r:id="rId15"/>
    <p:sldId id="289" r:id="rId16"/>
    <p:sldId id="290" r:id="rId17"/>
    <p:sldId id="287" r:id="rId18"/>
    <p:sldId id="278" r:id="rId19"/>
    <p:sldId id="280" r:id="rId20"/>
    <p:sldId id="281"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LAIN DESIGN" id="{A7280DE0-6969-4555-8473-888B7FF30C53}">
          <p14:sldIdLst>
            <p14:sldId id="268"/>
            <p14:sldId id="292"/>
            <p14:sldId id="277"/>
            <p14:sldId id="269"/>
            <p14:sldId id="270"/>
            <p14:sldId id="271"/>
            <p14:sldId id="291"/>
            <p14:sldId id="273"/>
            <p14:sldId id="283"/>
            <p14:sldId id="275"/>
            <p14:sldId id="285"/>
            <p14:sldId id="286"/>
            <p14:sldId id="284"/>
            <p14:sldId id="288"/>
            <p14:sldId id="289"/>
            <p14:sldId id="290"/>
            <p14:sldId id="287"/>
            <p14:sldId id="278"/>
            <p14:sldId id="280"/>
            <p14:sldId id="281"/>
          </p14:sldIdLst>
        </p14:section>
      </p14:sectionLst>
    </p:ext>
    <p:ext uri="{EFAFB233-063F-42B5-8137-9DF3F51BA10A}">
      <p15:sldGuideLst xmlns:p15="http://schemas.microsoft.com/office/powerpoint/2012/main">
        <p15:guide id="1" orient="horz" pos="2160" userDrawn="1">
          <p15:clr>
            <a:srgbClr val="A4A3A4"/>
          </p15:clr>
        </p15:guide>
        <p15:guide id="2" pos="2472" userDrawn="1">
          <p15:clr>
            <a:srgbClr val="A4A3A4"/>
          </p15:clr>
        </p15:guide>
        <p15:guide id="3" pos="912" userDrawn="1">
          <p15:clr>
            <a:srgbClr val="A4A3A4"/>
          </p15:clr>
        </p15:guide>
        <p15:guide id="4" pos="2448" userDrawn="1">
          <p15:clr>
            <a:srgbClr val="A4A3A4"/>
          </p15:clr>
        </p15:guide>
        <p15:guide id="5" orient="horz" pos="480" userDrawn="1">
          <p15:clr>
            <a:srgbClr val="A4A3A4"/>
          </p15:clr>
        </p15:guide>
        <p15:guide id="6" orient="horz" pos="4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5" autoAdjust="0"/>
    <p:restoredTop sz="94660"/>
  </p:normalViewPr>
  <p:slideViewPr>
    <p:cSldViewPr snapToGrid="0" showGuides="1">
      <p:cViewPr varScale="1">
        <p:scale>
          <a:sx n="58" d="100"/>
          <a:sy n="58" d="100"/>
        </p:scale>
        <p:origin x="77" y="485"/>
      </p:cViewPr>
      <p:guideLst>
        <p:guide orient="horz" pos="2160"/>
        <p:guide pos="2472"/>
        <p:guide pos="912"/>
        <p:guide pos="2448"/>
        <p:guide orient="horz" pos="480"/>
        <p:guide orient="horz"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7DBE86-6798-4201-AF0B-CD0A1AF7E51B}" type="datetimeFigureOut">
              <a:rPr lang="en-US" smtClean="0"/>
              <a:t>7/30/2020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94753-35F0-43BC-B4FF-F54E1CC008FF}" type="slidenum">
              <a:rPr lang="en-US" smtClean="0"/>
              <a:t>‹#›</a:t>
            </a:fld>
            <a:endParaRPr lang="en-US"/>
          </a:p>
        </p:txBody>
      </p:sp>
    </p:spTree>
    <p:extLst>
      <p:ext uri="{BB962C8B-B14F-4D97-AF65-F5344CB8AC3E}">
        <p14:creationId xmlns:p14="http://schemas.microsoft.com/office/powerpoint/2010/main" val="1644058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1</a:t>
            </a:fld>
            <a:endParaRPr lang="en-US"/>
          </a:p>
        </p:txBody>
      </p:sp>
    </p:spTree>
    <p:extLst>
      <p:ext uri="{BB962C8B-B14F-4D97-AF65-F5344CB8AC3E}">
        <p14:creationId xmlns:p14="http://schemas.microsoft.com/office/powerpoint/2010/main" val="1755018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10</a:t>
            </a:fld>
            <a:endParaRPr lang="en-US"/>
          </a:p>
        </p:txBody>
      </p:sp>
    </p:spTree>
    <p:extLst>
      <p:ext uri="{BB962C8B-B14F-4D97-AF65-F5344CB8AC3E}">
        <p14:creationId xmlns:p14="http://schemas.microsoft.com/office/powerpoint/2010/main" val="2232570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11</a:t>
            </a:fld>
            <a:endParaRPr lang="en-US"/>
          </a:p>
        </p:txBody>
      </p:sp>
    </p:spTree>
    <p:extLst>
      <p:ext uri="{BB962C8B-B14F-4D97-AF65-F5344CB8AC3E}">
        <p14:creationId xmlns:p14="http://schemas.microsoft.com/office/powerpoint/2010/main" val="418042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12</a:t>
            </a:fld>
            <a:endParaRPr lang="en-US"/>
          </a:p>
        </p:txBody>
      </p:sp>
    </p:spTree>
    <p:extLst>
      <p:ext uri="{BB962C8B-B14F-4D97-AF65-F5344CB8AC3E}">
        <p14:creationId xmlns:p14="http://schemas.microsoft.com/office/powerpoint/2010/main" val="3736986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13</a:t>
            </a:fld>
            <a:endParaRPr lang="en-US"/>
          </a:p>
        </p:txBody>
      </p:sp>
    </p:spTree>
    <p:extLst>
      <p:ext uri="{BB962C8B-B14F-4D97-AF65-F5344CB8AC3E}">
        <p14:creationId xmlns:p14="http://schemas.microsoft.com/office/powerpoint/2010/main" val="31436631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14</a:t>
            </a:fld>
            <a:endParaRPr lang="en-US"/>
          </a:p>
        </p:txBody>
      </p:sp>
    </p:spTree>
    <p:extLst>
      <p:ext uri="{BB962C8B-B14F-4D97-AF65-F5344CB8AC3E}">
        <p14:creationId xmlns:p14="http://schemas.microsoft.com/office/powerpoint/2010/main" val="2663538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15</a:t>
            </a:fld>
            <a:endParaRPr lang="en-US"/>
          </a:p>
        </p:txBody>
      </p:sp>
    </p:spTree>
    <p:extLst>
      <p:ext uri="{BB962C8B-B14F-4D97-AF65-F5344CB8AC3E}">
        <p14:creationId xmlns:p14="http://schemas.microsoft.com/office/powerpoint/2010/main" val="865837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16</a:t>
            </a:fld>
            <a:endParaRPr lang="en-US"/>
          </a:p>
        </p:txBody>
      </p:sp>
    </p:spTree>
    <p:extLst>
      <p:ext uri="{BB962C8B-B14F-4D97-AF65-F5344CB8AC3E}">
        <p14:creationId xmlns:p14="http://schemas.microsoft.com/office/powerpoint/2010/main" val="3500644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17</a:t>
            </a:fld>
            <a:endParaRPr lang="en-US"/>
          </a:p>
        </p:txBody>
      </p:sp>
    </p:spTree>
    <p:extLst>
      <p:ext uri="{BB962C8B-B14F-4D97-AF65-F5344CB8AC3E}">
        <p14:creationId xmlns:p14="http://schemas.microsoft.com/office/powerpoint/2010/main" val="3006918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18</a:t>
            </a:fld>
            <a:endParaRPr lang="en-US"/>
          </a:p>
        </p:txBody>
      </p:sp>
    </p:spTree>
    <p:extLst>
      <p:ext uri="{BB962C8B-B14F-4D97-AF65-F5344CB8AC3E}">
        <p14:creationId xmlns:p14="http://schemas.microsoft.com/office/powerpoint/2010/main" val="2106938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19</a:t>
            </a:fld>
            <a:endParaRPr lang="en-US"/>
          </a:p>
        </p:txBody>
      </p:sp>
    </p:spTree>
    <p:extLst>
      <p:ext uri="{BB962C8B-B14F-4D97-AF65-F5344CB8AC3E}">
        <p14:creationId xmlns:p14="http://schemas.microsoft.com/office/powerpoint/2010/main" val="161118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2</a:t>
            </a:fld>
            <a:endParaRPr lang="en-US"/>
          </a:p>
        </p:txBody>
      </p:sp>
    </p:spTree>
    <p:extLst>
      <p:ext uri="{BB962C8B-B14F-4D97-AF65-F5344CB8AC3E}">
        <p14:creationId xmlns:p14="http://schemas.microsoft.com/office/powerpoint/2010/main" val="278215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20</a:t>
            </a:fld>
            <a:endParaRPr lang="en-US"/>
          </a:p>
        </p:txBody>
      </p:sp>
    </p:spTree>
    <p:extLst>
      <p:ext uri="{BB962C8B-B14F-4D97-AF65-F5344CB8AC3E}">
        <p14:creationId xmlns:p14="http://schemas.microsoft.com/office/powerpoint/2010/main" val="1969476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3</a:t>
            </a:fld>
            <a:endParaRPr lang="en-US"/>
          </a:p>
        </p:txBody>
      </p:sp>
    </p:spTree>
    <p:extLst>
      <p:ext uri="{BB962C8B-B14F-4D97-AF65-F5344CB8AC3E}">
        <p14:creationId xmlns:p14="http://schemas.microsoft.com/office/powerpoint/2010/main" val="3392890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4</a:t>
            </a:fld>
            <a:endParaRPr lang="en-US"/>
          </a:p>
        </p:txBody>
      </p:sp>
    </p:spTree>
    <p:extLst>
      <p:ext uri="{BB962C8B-B14F-4D97-AF65-F5344CB8AC3E}">
        <p14:creationId xmlns:p14="http://schemas.microsoft.com/office/powerpoint/2010/main" val="2381242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5</a:t>
            </a:fld>
            <a:endParaRPr lang="en-US"/>
          </a:p>
        </p:txBody>
      </p:sp>
    </p:spTree>
    <p:extLst>
      <p:ext uri="{BB962C8B-B14F-4D97-AF65-F5344CB8AC3E}">
        <p14:creationId xmlns:p14="http://schemas.microsoft.com/office/powerpoint/2010/main" val="313629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6</a:t>
            </a:fld>
            <a:endParaRPr lang="en-US"/>
          </a:p>
        </p:txBody>
      </p:sp>
    </p:spTree>
    <p:extLst>
      <p:ext uri="{BB962C8B-B14F-4D97-AF65-F5344CB8AC3E}">
        <p14:creationId xmlns:p14="http://schemas.microsoft.com/office/powerpoint/2010/main" val="2189110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7</a:t>
            </a:fld>
            <a:endParaRPr lang="en-US"/>
          </a:p>
        </p:txBody>
      </p:sp>
    </p:spTree>
    <p:extLst>
      <p:ext uri="{BB962C8B-B14F-4D97-AF65-F5344CB8AC3E}">
        <p14:creationId xmlns:p14="http://schemas.microsoft.com/office/powerpoint/2010/main" val="2567679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8</a:t>
            </a:fld>
            <a:endParaRPr lang="en-US"/>
          </a:p>
        </p:txBody>
      </p:sp>
    </p:spTree>
    <p:extLst>
      <p:ext uri="{BB962C8B-B14F-4D97-AF65-F5344CB8AC3E}">
        <p14:creationId xmlns:p14="http://schemas.microsoft.com/office/powerpoint/2010/main" val="3000506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594753-35F0-43BC-B4FF-F54E1CC008FF}" type="slidenum">
              <a:rPr lang="en-US" smtClean="0"/>
              <a:t>9</a:t>
            </a:fld>
            <a:endParaRPr lang="en-US"/>
          </a:p>
        </p:txBody>
      </p:sp>
    </p:spTree>
    <p:extLst>
      <p:ext uri="{BB962C8B-B14F-4D97-AF65-F5344CB8AC3E}">
        <p14:creationId xmlns:p14="http://schemas.microsoft.com/office/powerpoint/2010/main" val="3435221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A825-9147-4C3F-80FC-689A3679BA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C03FEC-10D0-4FFE-B6F0-E62AEDC7F2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3B9ACF-BEF7-486A-8A90-0942C9A1A35F}"/>
              </a:ext>
            </a:extLst>
          </p:cNvPr>
          <p:cNvSpPr>
            <a:spLocks noGrp="1"/>
          </p:cNvSpPr>
          <p:nvPr>
            <p:ph type="dt" sz="half" idx="10"/>
          </p:nvPr>
        </p:nvSpPr>
        <p:spPr/>
        <p:txBody>
          <a:bodyPr/>
          <a:lstStyle/>
          <a:p>
            <a:fld id="{59BD5AE1-4299-4F03-B543-2DFE5D61EDA1}" type="datetimeFigureOut">
              <a:rPr lang="en-US" smtClean="0"/>
              <a:t>7/30/2020</a:t>
            </a:fld>
            <a:endParaRPr lang="en-US"/>
          </a:p>
        </p:txBody>
      </p:sp>
      <p:sp>
        <p:nvSpPr>
          <p:cNvPr id="5" name="Footer Placeholder 4">
            <a:extLst>
              <a:ext uri="{FF2B5EF4-FFF2-40B4-BE49-F238E27FC236}">
                <a16:creationId xmlns:a16="http://schemas.microsoft.com/office/drawing/2014/main" id="{9C86C8E8-7EF7-4A95-A5A8-A05ACC542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60260-FFE1-4033-A2D1-22A5AE6C10D8}"/>
              </a:ext>
            </a:extLst>
          </p:cNvPr>
          <p:cNvSpPr>
            <a:spLocks noGrp="1"/>
          </p:cNvSpPr>
          <p:nvPr>
            <p:ph type="sldNum" sz="quarter" idx="12"/>
          </p:nvPr>
        </p:nvSpPr>
        <p:spPr/>
        <p:txBody>
          <a:bodyPr/>
          <a:lstStyle/>
          <a:p>
            <a:fld id="{3DFAC2CA-898B-49F7-BB9F-16E8639A7749}" type="slidenum">
              <a:rPr lang="en-US" smtClean="0"/>
              <a:t>‹#›</a:t>
            </a:fld>
            <a:endParaRPr lang="en-US"/>
          </a:p>
        </p:txBody>
      </p:sp>
    </p:spTree>
    <p:extLst>
      <p:ext uri="{BB962C8B-B14F-4D97-AF65-F5344CB8AC3E}">
        <p14:creationId xmlns:p14="http://schemas.microsoft.com/office/powerpoint/2010/main" val="802898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B3D2-9CBC-4240-B90F-18718211E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61076F-E77E-494E-93A0-9D79200F67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0D4CE-2BD3-49A6-B351-7E8D8A0CEF72}"/>
              </a:ext>
            </a:extLst>
          </p:cNvPr>
          <p:cNvSpPr>
            <a:spLocks noGrp="1"/>
          </p:cNvSpPr>
          <p:nvPr>
            <p:ph type="dt" sz="half" idx="10"/>
          </p:nvPr>
        </p:nvSpPr>
        <p:spPr/>
        <p:txBody>
          <a:bodyPr/>
          <a:lstStyle/>
          <a:p>
            <a:fld id="{59BD5AE1-4299-4F03-B543-2DFE5D61EDA1}" type="datetimeFigureOut">
              <a:rPr lang="en-US" smtClean="0"/>
              <a:t>7/30/2020</a:t>
            </a:fld>
            <a:endParaRPr lang="en-US"/>
          </a:p>
        </p:txBody>
      </p:sp>
      <p:sp>
        <p:nvSpPr>
          <p:cNvPr id="5" name="Footer Placeholder 4">
            <a:extLst>
              <a:ext uri="{FF2B5EF4-FFF2-40B4-BE49-F238E27FC236}">
                <a16:creationId xmlns:a16="http://schemas.microsoft.com/office/drawing/2014/main" id="{9AA9D125-3D69-4CC7-A9EE-155211FD1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2F1E6-0FCB-4934-9417-DCA4E090BBBB}"/>
              </a:ext>
            </a:extLst>
          </p:cNvPr>
          <p:cNvSpPr>
            <a:spLocks noGrp="1"/>
          </p:cNvSpPr>
          <p:nvPr>
            <p:ph type="sldNum" sz="quarter" idx="12"/>
          </p:nvPr>
        </p:nvSpPr>
        <p:spPr/>
        <p:txBody>
          <a:bodyPr/>
          <a:lstStyle/>
          <a:p>
            <a:fld id="{3DFAC2CA-898B-49F7-BB9F-16E8639A7749}" type="slidenum">
              <a:rPr lang="en-US" smtClean="0"/>
              <a:t>‹#›</a:t>
            </a:fld>
            <a:endParaRPr lang="en-US"/>
          </a:p>
        </p:txBody>
      </p:sp>
    </p:spTree>
    <p:extLst>
      <p:ext uri="{BB962C8B-B14F-4D97-AF65-F5344CB8AC3E}">
        <p14:creationId xmlns:p14="http://schemas.microsoft.com/office/powerpoint/2010/main" val="9333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0F369D-BECE-48D7-A186-C7A715B4DD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DA9FDE-364B-413F-ACA5-3820321CEC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64B13-9CBF-4AD3-B448-1D85DF77DE69}"/>
              </a:ext>
            </a:extLst>
          </p:cNvPr>
          <p:cNvSpPr>
            <a:spLocks noGrp="1"/>
          </p:cNvSpPr>
          <p:nvPr>
            <p:ph type="dt" sz="half" idx="10"/>
          </p:nvPr>
        </p:nvSpPr>
        <p:spPr/>
        <p:txBody>
          <a:bodyPr/>
          <a:lstStyle/>
          <a:p>
            <a:fld id="{59BD5AE1-4299-4F03-B543-2DFE5D61EDA1}" type="datetimeFigureOut">
              <a:rPr lang="en-US" smtClean="0"/>
              <a:t>7/30/2020</a:t>
            </a:fld>
            <a:endParaRPr lang="en-US"/>
          </a:p>
        </p:txBody>
      </p:sp>
      <p:sp>
        <p:nvSpPr>
          <p:cNvPr id="5" name="Footer Placeholder 4">
            <a:extLst>
              <a:ext uri="{FF2B5EF4-FFF2-40B4-BE49-F238E27FC236}">
                <a16:creationId xmlns:a16="http://schemas.microsoft.com/office/drawing/2014/main" id="{9C38CA7B-F641-43B9-A6AD-AC7405622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15C5C-11F7-4D5C-B56F-8D5BEC5811A0}"/>
              </a:ext>
            </a:extLst>
          </p:cNvPr>
          <p:cNvSpPr>
            <a:spLocks noGrp="1"/>
          </p:cNvSpPr>
          <p:nvPr>
            <p:ph type="sldNum" sz="quarter" idx="12"/>
          </p:nvPr>
        </p:nvSpPr>
        <p:spPr/>
        <p:txBody>
          <a:bodyPr/>
          <a:lstStyle/>
          <a:p>
            <a:fld id="{3DFAC2CA-898B-49F7-BB9F-16E8639A7749}" type="slidenum">
              <a:rPr lang="en-US" smtClean="0"/>
              <a:t>‹#›</a:t>
            </a:fld>
            <a:endParaRPr lang="en-US"/>
          </a:p>
        </p:txBody>
      </p:sp>
    </p:spTree>
    <p:extLst>
      <p:ext uri="{BB962C8B-B14F-4D97-AF65-F5344CB8AC3E}">
        <p14:creationId xmlns:p14="http://schemas.microsoft.com/office/powerpoint/2010/main" val="13238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92E2-8FF2-4FFE-8F89-D9E7809679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833792-2C4D-444F-A7BD-9F67A42B2E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06C17-6B0D-498E-863D-11051CC232A2}"/>
              </a:ext>
            </a:extLst>
          </p:cNvPr>
          <p:cNvSpPr>
            <a:spLocks noGrp="1"/>
          </p:cNvSpPr>
          <p:nvPr>
            <p:ph type="dt" sz="half" idx="10"/>
          </p:nvPr>
        </p:nvSpPr>
        <p:spPr/>
        <p:txBody>
          <a:bodyPr/>
          <a:lstStyle/>
          <a:p>
            <a:fld id="{59BD5AE1-4299-4F03-B543-2DFE5D61EDA1}" type="datetimeFigureOut">
              <a:rPr lang="en-US" smtClean="0"/>
              <a:t>7/30/2020</a:t>
            </a:fld>
            <a:endParaRPr lang="en-US"/>
          </a:p>
        </p:txBody>
      </p:sp>
      <p:sp>
        <p:nvSpPr>
          <p:cNvPr id="5" name="Footer Placeholder 4">
            <a:extLst>
              <a:ext uri="{FF2B5EF4-FFF2-40B4-BE49-F238E27FC236}">
                <a16:creationId xmlns:a16="http://schemas.microsoft.com/office/drawing/2014/main" id="{FB6416CD-A503-428E-954C-95DE685BB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83D67-F7E5-4964-874A-2A2B0EE8B657}"/>
              </a:ext>
            </a:extLst>
          </p:cNvPr>
          <p:cNvSpPr>
            <a:spLocks noGrp="1"/>
          </p:cNvSpPr>
          <p:nvPr>
            <p:ph type="sldNum" sz="quarter" idx="12"/>
          </p:nvPr>
        </p:nvSpPr>
        <p:spPr/>
        <p:txBody>
          <a:bodyPr/>
          <a:lstStyle/>
          <a:p>
            <a:fld id="{3DFAC2CA-898B-49F7-BB9F-16E8639A7749}" type="slidenum">
              <a:rPr lang="en-US" smtClean="0"/>
              <a:t>‹#›</a:t>
            </a:fld>
            <a:endParaRPr lang="en-US"/>
          </a:p>
        </p:txBody>
      </p:sp>
    </p:spTree>
    <p:extLst>
      <p:ext uri="{BB962C8B-B14F-4D97-AF65-F5344CB8AC3E}">
        <p14:creationId xmlns:p14="http://schemas.microsoft.com/office/powerpoint/2010/main" val="31483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775C3-67FA-408F-8664-B85D4CDB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C5C9AC-5001-4A5B-9237-9A2125C07E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CD3787-F7DC-4AE1-A156-1DD67DB3427D}"/>
              </a:ext>
            </a:extLst>
          </p:cNvPr>
          <p:cNvSpPr>
            <a:spLocks noGrp="1"/>
          </p:cNvSpPr>
          <p:nvPr>
            <p:ph type="dt" sz="half" idx="10"/>
          </p:nvPr>
        </p:nvSpPr>
        <p:spPr/>
        <p:txBody>
          <a:bodyPr/>
          <a:lstStyle/>
          <a:p>
            <a:fld id="{59BD5AE1-4299-4F03-B543-2DFE5D61EDA1}" type="datetimeFigureOut">
              <a:rPr lang="en-US" smtClean="0"/>
              <a:t>7/30/2020</a:t>
            </a:fld>
            <a:endParaRPr lang="en-US"/>
          </a:p>
        </p:txBody>
      </p:sp>
      <p:sp>
        <p:nvSpPr>
          <p:cNvPr id="5" name="Footer Placeholder 4">
            <a:extLst>
              <a:ext uri="{FF2B5EF4-FFF2-40B4-BE49-F238E27FC236}">
                <a16:creationId xmlns:a16="http://schemas.microsoft.com/office/drawing/2014/main" id="{CF6D309D-C4DA-41AE-90EB-C72CF6C3D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8E0A9-0383-44DF-A12D-D856825AA443}"/>
              </a:ext>
            </a:extLst>
          </p:cNvPr>
          <p:cNvSpPr>
            <a:spLocks noGrp="1"/>
          </p:cNvSpPr>
          <p:nvPr>
            <p:ph type="sldNum" sz="quarter" idx="12"/>
          </p:nvPr>
        </p:nvSpPr>
        <p:spPr/>
        <p:txBody>
          <a:bodyPr/>
          <a:lstStyle/>
          <a:p>
            <a:fld id="{3DFAC2CA-898B-49F7-BB9F-16E8639A7749}" type="slidenum">
              <a:rPr lang="en-US" smtClean="0"/>
              <a:t>‹#›</a:t>
            </a:fld>
            <a:endParaRPr lang="en-US"/>
          </a:p>
        </p:txBody>
      </p:sp>
    </p:spTree>
    <p:extLst>
      <p:ext uri="{BB962C8B-B14F-4D97-AF65-F5344CB8AC3E}">
        <p14:creationId xmlns:p14="http://schemas.microsoft.com/office/powerpoint/2010/main" val="967152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B883-F4ED-4910-BD8E-29EA0E9CF4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68E9F6-E55E-490A-954B-4E4B7517BA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19E5B4-7AFB-4920-97F5-A3EA00FD8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AA8504-8A07-450A-8F66-192DFCF62D31}"/>
              </a:ext>
            </a:extLst>
          </p:cNvPr>
          <p:cNvSpPr>
            <a:spLocks noGrp="1"/>
          </p:cNvSpPr>
          <p:nvPr>
            <p:ph type="dt" sz="half" idx="10"/>
          </p:nvPr>
        </p:nvSpPr>
        <p:spPr/>
        <p:txBody>
          <a:bodyPr/>
          <a:lstStyle/>
          <a:p>
            <a:fld id="{59BD5AE1-4299-4F03-B543-2DFE5D61EDA1}" type="datetimeFigureOut">
              <a:rPr lang="en-US" smtClean="0"/>
              <a:t>7/30/2020</a:t>
            </a:fld>
            <a:endParaRPr lang="en-US"/>
          </a:p>
        </p:txBody>
      </p:sp>
      <p:sp>
        <p:nvSpPr>
          <p:cNvPr id="6" name="Footer Placeholder 5">
            <a:extLst>
              <a:ext uri="{FF2B5EF4-FFF2-40B4-BE49-F238E27FC236}">
                <a16:creationId xmlns:a16="http://schemas.microsoft.com/office/drawing/2014/main" id="{070969A9-5EC4-4182-AFAD-A9A82EB0DF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4B4624-7063-4FC1-8542-C90AE3481BDC}"/>
              </a:ext>
            </a:extLst>
          </p:cNvPr>
          <p:cNvSpPr>
            <a:spLocks noGrp="1"/>
          </p:cNvSpPr>
          <p:nvPr>
            <p:ph type="sldNum" sz="quarter" idx="12"/>
          </p:nvPr>
        </p:nvSpPr>
        <p:spPr/>
        <p:txBody>
          <a:bodyPr/>
          <a:lstStyle/>
          <a:p>
            <a:fld id="{3DFAC2CA-898B-49F7-BB9F-16E8639A7749}" type="slidenum">
              <a:rPr lang="en-US" smtClean="0"/>
              <a:t>‹#›</a:t>
            </a:fld>
            <a:endParaRPr lang="en-US"/>
          </a:p>
        </p:txBody>
      </p:sp>
    </p:spTree>
    <p:extLst>
      <p:ext uri="{BB962C8B-B14F-4D97-AF65-F5344CB8AC3E}">
        <p14:creationId xmlns:p14="http://schemas.microsoft.com/office/powerpoint/2010/main" val="12532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EA3E-9D2D-463B-9954-C590AC50B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ABC178-4722-464C-B245-DAAE87D372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8F5B73-9F8A-46A8-AA2B-7767555AEF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DE9C0E-E4D5-4E67-A13B-BFC1AD1D0E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18764-11B0-4324-A413-4E7860884A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D9C54-07DA-4639-BF2F-A7EB1ABE588C}"/>
              </a:ext>
            </a:extLst>
          </p:cNvPr>
          <p:cNvSpPr>
            <a:spLocks noGrp="1"/>
          </p:cNvSpPr>
          <p:nvPr>
            <p:ph type="dt" sz="half" idx="10"/>
          </p:nvPr>
        </p:nvSpPr>
        <p:spPr/>
        <p:txBody>
          <a:bodyPr/>
          <a:lstStyle/>
          <a:p>
            <a:fld id="{59BD5AE1-4299-4F03-B543-2DFE5D61EDA1}" type="datetimeFigureOut">
              <a:rPr lang="en-US" smtClean="0"/>
              <a:t>7/30/2020</a:t>
            </a:fld>
            <a:endParaRPr lang="en-US"/>
          </a:p>
        </p:txBody>
      </p:sp>
      <p:sp>
        <p:nvSpPr>
          <p:cNvPr id="8" name="Footer Placeholder 7">
            <a:extLst>
              <a:ext uri="{FF2B5EF4-FFF2-40B4-BE49-F238E27FC236}">
                <a16:creationId xmlns:a16="http://schemas.microsoft.com/office/drawing/2014/main" id="{16DA03E2-C212-45AA-B87C-21AC3C60E1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1E493A-5F68-4346-9370-F8024756B468}"/>
              </a:ext>
            </a:extLst>
          </p:cNvPr>
          <p:cNvSpPr>
            <a:spLocks noGrp="1"/>
          </p:cNvSpPr>
          <p:nvPr>
            <p:ph type="sldNum" sz="quarter" idx="12"/>
          </p:nvPr>
        </p:nvSpPr>
        <p:spPr/>
        <p:txBody>
          <a:bodyPr/>
          <a:lstStyle/>
          <a:p>
            <a:fld id="{3DFAC2CA-898B-49F7-BB9F-16E8639A7749}" type="slidenum">
              <a:rPr lang="en-US" smtClean="0"/>
              <a:t>‹#›</a:t>
            </a:fld>
            <a:endParaRPr lang="en-US"/>
          </a:p>
        </p:txBody>
      </p:sp>
    </p:spTree>
    <p:extLst>
      <p:ext uri="{BB962C8B-B14F-4D97-AF65-F5344CB8AC3E}">
        <p14:creationId xmlns:p14="http://schemas.microsoft.com/office/powerpoint/2010/main" val="231056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A8B6-FD6E-4EC8-826E-B797064E35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342280-758D-46A5-A535-77E206CC9206}"/>
              </a:ext>
            </a:extLst>
          </p:cNvPr>
          <p:cNvSpPr>
            <a:spLocks noGrp="1"/>
          </p:cNvSpPr>
          <p:nvPr>
            <p:ph type="dt" sz="half" idx="10"/>
          </p:nvPr>
        </p:nvSpPr>
        <p:spPr/>
        <p:txBody>
          <a:bodyPr/>
          <a:lstStyle/>
          <a:p>
            <a:fld id="{59BD5AE1-4299-4F03-B543-2DFE5D61EDA1}" type="datetimeFigureOut">
              <a:rPr lang="en-US" smtClean="0"/>
              <a:t>7/30/2020</a:t>
            </a:fld>
            <a:endParaRPr lang="en-US"/>
          </a:p>
        </p:txBody>
      </p:sp>
      <p:sp>
        <p:nvSpPr>
          <p:cNvPr id="4" name="Footer Placeholder 3">
            <a:extLst>
              <a:ext uri="{FF2B5EF4-FFF2-40B4-BE49-F238E27FC236}">
                <a16:creationId xmlns:a16="http://schemas.microsoft.com/office/drawing/2014/main" id="{70E1EAF4-247C-467B-97A3-F6CEC720C9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7C84C7-7CEB-487B-8910-90F4101EAF4E}"/>
              </a:ext>
            </a:extLst>
          </p:cNvPr>
          <p:cNvSpPr>
            <a:spLocks noGrp="1"/>
          </p:cNvSpPr>
          <p:nvPr>
            <p:ph type="sldNum" sz="quarter" idx="12"/>
          </p:nvPr>
        </p:nvSpPr>
        <p:spPr/>
        <p:txBody>
          <a:bodyPr/>
          <a:lstStyle/>
          <a:p>
            <a:fld id="{3DFAC2CA-898B-49F7-BB9F-16E8639A7749}" type="slidenum">
              <a:rPr lang="en-US" smtClean="0"/>
              <a:t>‹#›</a:t>
            </a:fld>
            <a:endParaRPr lang="en-US"/>
          </a:p>
        </p:txBody>
      </p:sp>
    </p:spTree>
    <p:extLst>
      <p:ext uri="{BB962C8B-B14F-4D97-AF65-F5344CB8AC3E}">
        <p14:creationId xmlns:p14="http://schemas.microsoft.com/office/powerpoint/2010/main" val="394072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EBB435-3650-4669-8EE9-933D325D8DB0}"/>
              </a:ext>
            </a:extLst>
          </p:cNvPr>
          <p:cNvSpPr>
            <a:spLocks noGrp="1"/>
          </p:cNvSpPr>
          <p:nvPr>
            <p:ph type="dt" sz="half" idx="10"/>
          </p:nvPr>
        </p:nvSpPr>
        <p:spPr/>
        <p:txBody>
          <a:bodyPr/>
          <a:lstStyle/>
          <a:p>
            <a:fld id="{59BD5AE1-4299-4F03-B543-2DFE5D61EDA1}" type="datetimeFigureOut">
              <a:rPr lang="en-US" smtClean="0"/>
              <a:t>7/30/2020</a:t>
            </a:fld>
            <a:endParaRPr lang="en-US"/>
          </a:p>
        </p:txBody>
      </p:sp>
      <p:sp>
        <p:nvSpPr>
          <p:cNvPr id="3" name="Footer Placeholder 2">
            <a:extLst>
              <a:ext uri="{FF2B5EF4-FFF2-40B4-BE49-F238E27FC236}">
                <a16:creationId xmlns:a16="http://schemas.microsoft.com/office/drawing/2014/main" id="{EC59ECEE-4E65-467C-8FB5-FCFA471D1F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3C1B5C-E968-414D-B86E-775B3A3AF6BE}"/>
              </a:ext>
            </a:extLst>
          </p:cNvPr>
          <p:cNvSpPr>
            <a:spLocks noGrp="1"/>
          </p:cNvSpPr>
          <p:nvPr>
            <p:ph type="sldNum" sz="quarter" idx="12"/>
          </p:nvPr>
        </p:nvSpPr>
        <p:spPr/>
        <p:txBody>
          <a:bodyPr/>
          <a:lstStyle/>
          <a:p>
            <a:fld id="{3DFAC2CA-898B-49F7-BB9F-16E8639A7749}" type="slidenum">
              <a:rPr lang="en-US" smtClean="0"/>
              <a:t>‹#›</a:t>
            </a:fld>
            <a:endParaRPr lang="en-US"/>
          </a:p>
        </p:txBody>
      </p:sp>
    </p:spTree>
    <p:extLst>
      <p:ext uri="{BB962C8B-B14F-4D97-AF65-F5344CB8AC3E}">
        <p14:creationId xmlns:p14="http://schemas.microsoft.com/office/powerpoint/2010/main" val="837188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62A6-8574-4771-ACCC-0057978C36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3A9B3-5E22-415A-A173-52FAA738D1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B473DC-D069-47E8-920F-E46F11905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DEDBCD-1287-4A1A-82C1-9094B40CB435}"/>
              </a:ext>
            </a:extLst>
          </p:cNvPr>
          <p:cNvSpPr>
            <a:spLocks noGrp="1"/>
          </p:cNvSpPr>
          <p:nvPr>
            <p:ph type="dt" sz="half" idx="10"/>
          </p:nvPr>
        </p:nvSpPr>
        <p:spPr/>
        <p:txBody>
          <a:bodyPr/>
          <a:lstStyle/>
          <a:p>
            <a:fld id="{59BD5AE1-4299-4F03-B543-2DFE5D61EDA1}" type="datetimeFigureOut">
              <a:rPr lang="en-US" smtClean="0"/>
              <a:t>7/30/2020</a:t>
            </a:fld>
            <a:endParaRPr lang="en-US"/>
          </a:p>
        </p:txBody>
      </p:sp>
      <p:sp>
        <p:nvSpPr>
          <p:cNvPr id="6" name="Footer Placeholder 5">
            <a:extLst>
              <a:ext uri="{FF2B5EF4-FFF2-40B4-BE49-F238E27FC236}">
                <a16:creationId xmlns:a16="http://schemas.microsoft.com/office/drawing/2014/main" id="{6E52D9A3-76B4-47B4-8CF2-63018B597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AE02C6-22E5-45E5-A664-7634D8D0FE48}"/>
              </a:ext>
            </a:extLst>
          </p:cNvPr>
          <p:cNvSpPr>
            <a:spLocks noGrp="1"/>
          </p:cNvSpPr>
          <p:nvPr>
            <p:ph type="sldNum" sz="quarter" idx="12"/>
          </p:nvPr>
        </p:nvSpPr>
        <p:spPr/>
        <p:txBody>
          <a:bodyPr/>
          <a:lstStyle/>
          <a:p>
            <a:fld id="{3DFAC2CA-898B-49F7-BB9F-16E8639A7749}" type="slidenum">
              <a:rPr lang="en-US" smtClean="0"/>
              <a:t>‹#›</a:t>
            </a:fld>
            <a:endParaRPr lang="en-US"/>
          </a:p>
        </p:txBody>
      </p:sp>
    </p:spTree>
    <p:extLst>
      <p:ext uri="{BB962C8B-B14F-4D97-AF65-F5344CB8AC3E}">
        <p14:creationId xmlns:p14="http://schemas.microsoft.com/office/powerpoint/2010/main" val="34695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8D12-BEC5-4408-8144-424830E53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F82C85-49D7-4FE1-A118-3AFCDF559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C032A5-67D6-4A99-B3ED-9B8E062EC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E91DAB-4F6B-4F6D-B920-4447843C3792}"/>
              </a:ext>
            </a:extLst>
          </p:cNvPr>
          <p:cNvSpPr>
            <a:spLocks noGrp="1"/>
          </p:cNvSpPr>
          <p:nvPr>
            <p:ph type="dt" sz="half" idx="10"/>
          </p:nvPr>
        </p:nvSpPr>
        <p:spPr/>
        <p:txBody>
          <a:bodyPr/>
          <a:lstStyle/>
          <a:p>
            <a:fld id="{59BD5AE1-4299-4F03-B543-2DFE5D61EDA1}" type="datetimeFigureOut">
              <a:rPr lang="en-US" smtClean="0"/>
              <a:t>7/30/2020</a:t>
            </a:fld>
            <a:endParaRPr lang="en-US"/>
          </a:p>
        </p:txBody>
      </p:sp>
      <p:sp>
        <p:nvSpPr>
          <p:cNvPr id="6" name="Footer Placeholder 5">
            <a:extLst>
              <a:ext uri="{FF2B5EF4-FFF2-40B4-BE49-F238E27FC236}">
                <a16:creationId xmlns:a16="http://schemas.microsoft.com/office/drawing/2014/main" id="{A1E14248-43FE-4DE1-A440-F01FE0A8F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7743D-ABD5-46E5-A94B-9673D12F784D}"/>
              </a:ext>
            </a:extLst>
          </p:cNvPr>
          <p:cNvSpPr>
            <a:spLocks noGrp="1"/>
          </p:cNvSpPr>
          <p:nvPr>
            <p:ph type="sldNum" sz="quarter" idx="12"/>
          </p:nvPr>
        </p:nvSpPr>
        <p:spPr/>
        <p:txBody>
          <a:bodyPr/>
          <a:lstStyle/>
          <a:p>
            <a:fld id="{3DFAC2CA-898B-49F7-BB9F-16E8639A7749}" type="slidenum">
              <a:rPr lang="en-US" smtClean="0"/>
              <a:t>‹#›</a:t>
            </a:fld>
            <a:endParaRPr lang="en-US"/>
          </a:p>
        </p:txBody>
      </p:sp>
    </p:spTree>
    <p:extLst>
      <p:ext uri="{BB962C8B-B14F-4D97-AF65-F5344CB8AC3E}">
        <p14:creationId xmlns:p14="http://schemas.microsoft.com/office/powerpoint/2010/main" val="72565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7F6F8-FD89-403B-B664-7A5225FC94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8BA07C-E77B-4651-B011-94AB4C9253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AAC6B-E27E-4F5E-AA19-71CD3C04C8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D5AE1-4299-4F03-B543-2DFE5D61EDA1}" type="datetimeFigureOut">
              <a:rPr lang="en-US" smtClean="0"/>
              <a:t>7/30/2020</a:t>
            </a:fld>
            <a:endParaRPr lang="en-US"/>
          </a:p>
        </p:txBody>
      </p:sp>
      <p:sp>
        <p:nvSpPr>
          <p:cNvPr id="5" name="Footer Placeholder 4">
            <a:extLst>
              <a:ext uri="{FF2B5EF4-FFF2-40B4-BE49-F238E27FC236}">
                <a16:creationId xmlns:a16="http://schemas.microsoft.com/office/drawing/2014/main" id="{7B29A701-40BD-4EA5-AF4E-001B3B65BB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989D7F-FD54-4757-B84D-4E795B193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AC2CA-898B-49F7-BB9F-16E8639A7749}" type="slidenum">
              <a:rPr lang="en-US" smtClean="0"/>
              <a:t>‹#›</a:t>
            </a:fld>
            <a:endParaRPr lang="en-US"/>
          </a:p>
        </p:txBody>
      </p:sp>
    </p:spTree>
    <p:extLst>
      <p:ext uri="{BB962C8B-B14F-4D97-AF65-F5344CB8AC3E}">
        <p14:creationId xmlns:p14="http://schemas.microsoft.com/office/powerpoint/2010/main" val="3698182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10.xml"/><Relationship Id="rId7" Type="http://schemas.openxmlformats.org/officeDocument/2006/relationships/audio" Target="../media/audio2.wav"/><Relationship Id="rId12"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slide" Target="slide11.xml"/><Relationship Id="rId11" Type="http://schemas.openxmlformats.org/officeDocument/2006/relationships/slide" Target="slide17.xml"/><Relationship Id="rId5" Type="http://schemas.openxmlformats.org/officeDocument/2006/relationships/image" Target="../media/image5.png"/><Relationship Id="rId10" Type="http://schemas.openxmlformats.org/officeDocument/2006/relationships/slide" Target="slide18.xml"/><Relationship Id="rId4" Type="http://schemas.openxmlformats.org/officeDocument/2006/relationships/image" Target="../media/image1.png"/><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notesSlide" Target="../notesSlides/notesSlide11.xml"/><Relationship Id="rId7" Type="http://schemas.openxmlformats.org/officeDocument/2006/relationships/slide" Target="slide18.xml"/><Relationship Id="rId2" Type="http://schemas.openxmlformats.org/officeDocument/2006/relationships/slideLayout" Target="../slideLayouts/slideLayout1.xml"/><Relationship Id="rId1" Type="http://schemas.openxmlformats.org/officeDocument/2006/relationships/tags" Target="../tags/tag12.xml"/><Relationship Id="rId6" Type="http://schemas.openxmlformats.org/officeDocument/2006/relationships/image" Target="../media/image4.png"/><Relationship Id="rId5" Type="http://schemas.openxmlformats.org/officeDocument/2006/relationships/image" Target="../media/image5.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audio" Target="../media/audio2.wav"/></Relationships>
</file>

<file path=ppt/slides/_rels/slide12.xml.rels><?xml version="1.0" encoding="UTF-8" standalone="yes"?>
<Relationships xmlns="http://schemas.openxmlformats.org/package/2006/relationships"><Relationship Id="rId8" Type="http://schemas.openxmlformats.org/officeDocument/2006/relationships/audio" Target="../media/audio2.wav"/><Relationship Id="rId3" Type="http://schemas.openxmlformats.org/officeDocument/2006/relationships/notesSlide" Target="../notesSlides/notesSlide12.xml"/><Relationship Id="rId7" Type="http://schemas.openxmlformats.org/officeDocument/2006/relationships/slide" Target="slide18.xml"/><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4.png"/><Relationship Id="rId5" Type="http://schemas.openxmlformats.org/officeDocument/2006/relationships/image" Target="../media/image5.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slide" Target="slide17.xml"/></Relationships>
</file>

<file path=ppt/slides/_rels/slide13.xml.rels><?xml version="1.0" encoding="UTF-8" standalone="yes"?>
<Relationships xmlns="http://schemas.openxmlformats.org/package/2006/relationships"><Relationship Id="rId8" Type="http://schemas.openxmlformats.org/officeDocument/2006/relationships/audio" Target="../media/audio2.wav"/><Relationship Id="rId3" Type="http://schemas.openxmlformats.org/officeDocument/2006/relationships/notesSlide" Target="../notesSlides/notesSlide13.xml"/><Relationship Id="rId7" Type="http://schemas.openxmlformats.org/officeDocument/2006/relationships/slide" Target="slide18.xml"/><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4.png"/><Relationship Id="rId5" Type="http://schemas.openxmlformats.org/officeDocument/2006/relationships/image" Target="../media/image5.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slide" Target="slide14.xml"/></Relationships>
</file>

<file path=ppt/slides/_rels/slide14.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notesSlide" Target="../notesSlides/notesSlide14.xml"/><Relationship Id="rId7" Type="http://schemas.openxmlformats.org/officeDocument/2006/relationships/audio" Target="../media/audio2.wav"/><Relationship Id="rId12"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slide" Target="slide15.xml"/><Relationship Id="rId11" Type="http://schemas.openxmlformats.org/officeDocument/2006/relationships/slide" Target="slide17.xml"/><Relationship Id="rId5" Type="http://schemas.openxmlformats.org/officeDocument/2006/relationships/image" Target="../media/image5.png"/><Relationship Id="rId10" Type="http://schemas.openxmlformats.org/officeDocument/2006/relationships/slide" Target="slide18.xml"/><Relationship Id="rId4" Type="http://schemas.openxmlformats.org/officeDocument/2006/relationships/image" Target="../media/image1.png"/><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notesSlide" Target="../notesSlides/notesSlide15.xml"/><Relationship Id="rId7" Type="http://schemas.openxmlformats.org/officeDocument/2006/relationships/slide" Target="slide18.xml"/><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5.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audio" Target="../media/audio2.wav"/></Relationships>
</file>

<file path=ppt/slides/_rels/slide16.xml.rels><?xml version="1.0" encoding="UTF-8" standalone="yes"?>
<Relationships xmlns="http://schemas.openxmlformats.org/package/2006/relationships"><Relationship Id="rId8" Type="http://schemas.openxmlformats.org/officeDocument/2006/relationships/audio" Target="../media/audio2.wav"/><Relationship Id="rId3" Type="http://schemas.openxmlformats.org/officeDocument/2006/relationships/notesSlide" Target="../notesSlides/notesSlide16.xml"/><Relationship Id="rId7" Type="http://schemas.openxmlformats.org/officeDocument/2006/relationships/slide" Target="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4.png"/><Relationship Id="rId5" Type="http://schemas.openxmlformats.org/officeDocument/2006/relationships/image" Target="../media/image5.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slide" Target="slide17.xml"/></Relationships>
</file>

<file path=ppt/slides/_rels/slide17.xml.rels><?xml version="1.0" encoding="UTF-8" standalone="yes"?>
<Relationships xmlns="http://schemas.openxmlformats.org/package/2006/relationships"><Relationship Id="rId8" Type="http://schemas.openxmlformats.org/officeDocument/2006/relationships/hyperlink" Target="mailto:Scott.petar@company.com" TargetMode="External"/><Relationship Id="rId3" Type="http://schemas.openxmlformats.org/officeDocument/2006/relationships/notesSlide" Target="../notesSlides/notesSlide17.xml"/><Relationship Id="rId7" Type="http://schemas.openxmlformats.org/officeDocument/2006/relationships/hyperlink" Target="mailto:IT@company.com" TargetMode="Externa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7.png"/><Relationship Id="rId11" Type="http://schemas.openxmlformats.org/officeDocument/2006/relationships/audio" Target="../media/audio2.wav"/><Relationship Id="rId5" Type="http://schemas.openxmlformats.org/officeDocument/2006/relationships/image" Target="../media/image5.png"/><Relationship Id="rId10" Type="http://schemas.openxmlformats.org/officeDocument/2006/relationships/slide" Target="slide20.xml"/><Relationship Id="rId4" Type="http://schemas.openxmlformats.org/officeDocument/2006/relationships/image" Target="../media/image1.png"/><Relationship Id="rId9" Type="http://schemas.openxmlformats.org/officeDocument/2006/relationships/hyperlink" Target="mailto:Sarah.pane@company.com"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audio" Target="../media/audio2.wav"/><Relationship Id="rId5" Type="http://schemas.openxmlformats.org/officeDocument/2006/relationships/image" Target="../media/image1.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9.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audio" Target="../media/audio2.wav"/><Relationship Id="rId5" Type="http://schemas.openxmlformats.org/officeDocument/2006/relationships/image" Target="../media/image1.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audio" Target="../media/audio2.wav"/><Relationship Id="rId3" Type="http://schemas.openxmlformats.org/officeDocument/2006/relationships/notesSlide" Target="../notesSlides/notesSlide2.xml"/><Relationship Id="rId7"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0.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audio" Target="../media/audio2.wav"/><Relationship Id="rId5" Type="http://schemas.openxmlformats.org/officeDocument/2006/relationships/image" Target="../media/image1.png"/><Relationship Id="rId4"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notesSlide" Target="../notesSlides/notesSlide3.xml"/><Relationship Id="rId7" Type="http://schemas.openxmlformats.org/officeDocument/2006/relationships/audio" Target="../media/audio2.wav"/><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4.xml"/><Relationship Id="rId11"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slide" Target="slide6.xml"/></Relationships>
</file>

<file path=ppt/slides/_rels/slide4.xml.rels><?xml version="1.0" encoding="UTF-8" standalone="yes"?>
<Relationships xmlns="http://schemas.openxmlformats.org/package/2006/relationships"><Relationship Id="rId8" Type="http://schemas.openxmlformats.org/officeDocument/2006/relationships/audio" Target="../media/audio2.wav"/><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hyperlink" Target="mailto:Scott.petar@company.com" TargetMode="External"/><Relationship Id="rId3" Type="http://schemas.openxmlformats.org/officeDocument/2006/relationships/notesSlide" Target="../notesSlides/notesSlide5.xml"/><Relationship Id="rId7" Type="http://schemas.openxmlformats.org/officeDocument/2006/relationships/hyperlink" Target="mailto:IT@company.com" TargetMode="Externa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7.png"/><Relationship Id="rId11" Type="http://schemas.openxmlformats.org/officeDocument/2006/relationships/audio" Target="../media/audio2.wav"/><Relationship Id="rId5" Type="http://schemas.openxmlformats.org/officeDocument/2006/relationships/image" Target="../media/image5.png"/><Relationship Id="rId10" Type="http://schemas.openxmlformats.org/officeDocument/2006/relationships/slide" Target="slide19.xml"/><Relationship Id="rId4" Type="http://schemas.openxmlformats.org/officeDocument/2006/relationships/image" Target="../media/image1.png"/><Relationship Id="rId9" Type="http://schemas.openxmlformats.org/officeDocument/2006/relationships/hyperlink" Target="mailto:Sarah.pane@company.com" TargetMode="External"/></Relationships>
</file>

<file path=ppt/slides/_rels/slide6.xml.rels><?xml version="1.0" encoding="UTF-8" standalone="yes"?>
<Relationships xmlns="http://schemas.openxmlformats.org/package/2006/relationships"><Relationship Id="rId8" Type="http://schemas.openxmlformats.org/officeDocument/2006/relationships/audio" Target="../media/audio2.wav"/><Relationship Id="rId3" Type="http://schemas.openxmlformats.org/officeDocument/2006/relationships/notesSlide" Target="../notesSlides/notesSlide6.xml"/><Relationship Id="rId7" Type="http://schemas.openxmlformats.org/officeDocument/2006/relationships/slide" Target="slide18.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image" Target="../media/image5.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slide" Target="slide5.xml"/></Relationships>
</file>

<file path=ppt/slides/_rels/slide7.xml.rels><?xml version="1.0" encoding="UTF-8" standalone="yes"?>
<Relationships xmlns="http://schemas.openxmlformats.org/package/2006/relationships"><Relationship Id="rId8" Type="http://schemas.openxmlformats.org/officeDocument/2006/relationships/audio" Target="../media/audio2.wav"/><Relationship Id="rId3" Type="http://schemas.openxmlformats.org/officeDocument/2006/relationships/notesSlide" Target="../notesSlides/notesSlide7.xml"/><Relationship Id="rId7" Type="http://schemas.openxmlformats.org/officeDocument/2006/relationships/slide" Target="slide8.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slide" Target="slide5.xml"/><Relationship Id="rId4" Type="http://schemas.openxmlformats.org/officeDocument/2006/relationships/image" Target="../media/image1.png"/><Relationship Id="rId9" Type="http://schemas.openxmlformats.org/officeDocument/2006/relationships/slide" Target="slide18.xml"/></Relationships>
</file>

<file path=ppt/slides/_rels/slide8.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notesSlide" Target="../notesSlides/notesSlide8.xml"/><Relationship Id="rId7" Type="http://schemas.openxmlformats.org/officeDocument/2006/relationships/slide" Target="slide9.xml"/><Relationship Id="rId12"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audio" Target="../media/audio2.wav"/><Relationship Id="rId11" Type="http://schemas.openxmlformats.org/officeDocument/2006/relationships/slide" Target="slide17.xml"/><Relationship Id="rId5" Type="http://schemas.openxmlformats.org/officeDocument/2006/relationships/image" Target="../media/image5.png"/><Relationship Id="rId10" Type="http://schemas.openxmlformats.org/officeDocument/2006/relationships/slide" Target="slide18.xml"/><Relationship Id="rId4" Type="http://schemas.openxmlformats.org/officeDocument/2006/relationships/image" Target="../media/image1.png"/><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audio" Target="../media/audio2.wav"/><Relationship Id="rId3" Type="http://schemas.openxmlformats.org/officeDocument/2006/relationships/notesSlide" Target="../notesSlides/notesSlide9.xml"/><Relationship Id="rId7" Type="http://schemas.openxmlformats.org/officeDocument/2006/relationships/slide" Target="slide10.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4.png"/><Relationship Id="rId11"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slide" Target="slide17.xml"/><Relationship Id="rId4" Type="http://schemas.openxmlformats.org/officeDocument/2006/relationships/image" Target="../media/image1.png"/><Relationship Id="rId9" Type="http://schemas.openxmlformats.org/officeDocument/2006/relationships/slide" Target="slide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9" name="Phisher">
            <a:extLst>
              <a:ext uri="{FF2B5EF4-FFF2-40B4-BE49-F238E27FC236}">
                <a16:creationId xmlns:a16="http://schemas.microsoft.com/office/drawing/2014/main" id="{A1EA9AA7-D088-4642-9E84-454D963C1E14}"/>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15" name="Rectangle 14">
            <a:extLst>
              <a:ext uri="{FF2B5EF4-FFF2-40B4-BE49-F238E27FC236}">
                <a16:creationId xmlns:a16="http://schemas.microsoft.com/office/drawing/2014/main" id="{269ACDE7-41C1-4844-AA27-2F12C198A69D}"/>
              </a:ext>
            </a:extLst>
          </p:cNvPr>
          <p:cNvSpPr/>
          <p:nvPr/>
        </p:nvSpPr>
        <p:spPr>
          <a:xfrm>
            <a:off x="1005840" y="239171"/>
            <a:ext cx="10060767" cy="830997"/>
          </a:xfrm>
          <a:prstGeom prst="rect">
            <a:avLst/>
          </a:prstGeom>
        </p:spPr>
        <p:txBody>
          <a:bodyPr wrap="none">
            <a:spAutoFit/>
          </a:bodyPr>
          <a:lstStyle/>
          <a:p>
            <a:pPr algn="ctr"/>
            <a:r>
              <a:rPr lang="en-US" sz="4800" dirty="0">
                <a:solidFill>
                  <a:srgbClr val="0070C0"/>
                </a:solidFill>
                <a:latin typeface="Avenir LT 85 Heavy" pitchFamily="50" charset="0"/>
              </a:rPr>
              <a:t>SIMPLE PHISING TEXT SCENARIO</a:t>
            </a:r>
          </a:p>
        </p:txBody>
      </p:sp>
      <p:sp>
        <p:nvSpPr>
          <p:cNvPr id="12" name="Title 1">
            <a:extLst>
              <a:ext uri="{FF2B5EF4-FFF2-40B4-BE49-F238E27FC236}">
                <a16:creationId xmlns:a16="http://schemas.microsoft.com/office/drawing/2014/main" id="{EB114AD2-ACFB-4550-AD21-A8456E3DE50F}"/>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LandingPage</a:t>
            </a:r>
            <a:endParaRPr lang="en-US" dirty="0">
              <a:solidFill>
                <a:schemeClr val="bg1"/>
              </a:solidFill>
            </a:endParaRPr>
          </a:p>
        </p:txBody>
      </p:sp>
      <p:pic>
        <p:nvPicPr>
          <p:cNvPr id="3" name="Picture 2">
            <a:extLst>
              <a:ext uri="{FF2B5EF4-FFF2-40B4-BE49-F238E27FC236}">
                <a16:creationId xmlns:a16="http://schemas.microsoft.com/office/drawing/2014/main" id="{2A64D794-DF9B-4AA2-9EAD-2FA9FB1478AE}"/>
              </a:ext>
            </a:extLst>
          </p:cNvPr>
          <p:cNvPicPr>
            <a:picLocks noChangeAspect="1"/>
          </p:cNvPicPr>
          <p:nvPr/>
        </p:nvPicPr>
        <p:blipFill>
          <a:blip r:embed="rId5"/>
          <a:stretch>
            <a:fillRect/>
          </a:stretch>
        </p:blipFill>
        <p:spPr>
          <a:xfrm>
            <a:off x="4572001" y="1869921"/>
            <a:ext cx="2774730" cy="4748908"/>
          </a:xfrm>
          <a:prstGeom prst="rect">
            <a:avLst/>
          </a:prstGeom>
        </p:spPr>
      </p:pic>
      <p:sp>
        <p:nvSpPr>
          <p:cNvPr id="4" name="TextBox 3">
            <a:extLst>
              <a:ext uri="{FF2B5EF4-FFF2-40B4-BE49-F238E27FC236}">
                <a16:creationId xmlns:a16="http://schemas.microsoft.com/office/drawing/2014/main" id="{4A891640-7202-4CBE-9E22-7AB5EB898F0D}"/>
              </a:ext>
            </a:extLst>
          </p:cNvPr>
          <p:cNvSpPr txBox="1"/>
          <p:nvPr/>
        </p:nvSpPr>
        <p:spPr>
          <a:xfrm>
            <a:off x="1313793" y="1219858"/>
            <a:ext cx="2995448" cy="369332"/>
          </a:xfrm>
          <a:prstGeom prst="rect">
            <a:avLst/>
          </a:prstGeom>
          <a:noFill/>
        </p:spPr>
        <p:txBody>
          <a:bodyPr wrap="square" rtlCol="0">
            <a:spAutoFit/>
          </a:bodyPr>
          <a:lstStyle/>
          <a:p>
            <a:r>
              <a:rPr lang="en-US" dirty="0"/>
              <a:t>The journey begins here!</a:t>
            </a:r>
          </a:p>
        </p:txBody>
      </p:sp>
    </p:spTree>
    <p:custDataLst>
      <p:tags r:id="rId1"/>
    </p:custDataLst>
    <p:extLst>
      <p:ext uri="{BB962C8B-B14F-4D97-AF65-F5344CB8AC3E}">
        <p14:creationId xmlns:p14="http://schemas.microsoft.com/office/powerpoint/2010/main" val="1645039538"/>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ppt_x"/>
                                          </p:val>
                                        </p:tav>
                                        <p:tav tm="100000">
                                          <p:val>
                                            <p:strVal val="#ppt_x"/>
                                          </p:val>
                                        </p:tav>
                                      </p:tavLst>
                                    </p:anim>
                                    <p:anim calcmode="lin" valueType="num">
                                      <p:cBhvr additive="base">
                                        <p:cTn id="13" dur="75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750"/>
                            </p:stCondLst>
                            <p:childTnLst>
                              <p:par>
                                <p:cTn id="15" presetID="1" presetClass="entr" presetSubtype="0" fill="hold" grpId="0" nodeType="afterEffect">
                                  <p:stCondLst>
                                    <p:cond delay="0"/>
                                  </p:stCondLst>
                                  <p:iterate type="wd">
                                    <p:tmAbs val="400"/>
                                  </p:iterate>
                                  <p:childTnLst>
                                    <p:set>
                                      <p:cBhvr>
                                        <p:cTn id="16" dur="1" fill="hold">
                                          <p:stCondLst>
                                            <p:cond delay="0"/>
                                          </p:stCondLst>
                                        </p:cTn>
                                        <p:tgtEl>
                                          <p:spTgt spid="4"/>
                                        </p:tgtEl>
                                        <p:attrNameLst>
                                          <p:attrName>style.visibility</p:attrName>
                                        </p:attrNameLst>
                                      </p:cBhvr>
                                      <p:to>
                                        <p:strVal val="visible"/>
                                      </p:to>
                                    </p:set>
                                  </p:childTnLst>
                                </p:cTn>
                              </p:par>
                            </p:childTnLst>
                          </p:cTn>
                        </p:par>
                        <p:par>
                          <p:cTn id="17" fill="hold">
                            <p:stCondLst>
                              <p:cond delay="3351"/>
                            </p:stCondLst>
                            <p:childTnLst>
                              <p:par>
                                <p:cTn id="18" presetID="2" presetClass="exit" presetSubtype="2" fill="hold" nodeType="afterEffect">
                                  <p:stCondLst>
                                    <p:cond delay="750"/>
                                  </p:stCondLst>
                                  <p:childTnLst>
                                    <p:anim calcmode="lin" valueType="num">
                                      <p:cBhvr additive="base">
                                        <p:cTn id="19" dur="500"/>
                                        <p:tgtEl>
                                          <p:spTgt spid="3"/>
                                        </p:tgtEl>
                                        <p:attrNameLst>
                                          <p:attrName>ppt_x</p:attrName>
                                        </p:attrNameLst>
                                      </p:cBhvr>
                                      <p:tavLst>
                                        <p:tav tm="0">
                                          <p:val>
                                            <p:strVal val="ppt_x"/>
                                          </p:val>
                                        </p:tav>
                                        <p:tav tm="100000">
                                          <p:val>
                                            <p:strVal val="1+ppt_w/2"/>
                                          </p:val>
                                        </p:tav>
                                      </p:tavLst>
                                    </p:anim>
                                    <p:anim calcmode="lin" valueType="num">
                                      <p:cBhvr additive="base">
                                        <p:cTn id="20" dur="500"/>
                                        <p:tgtEl>
                                          <p:spTgt spid="3"/>
                                        </p:tgtEl>
                                        <p:attrNameLst>
                                          <p:attrName>ppt_y</p:attrName>
                                        </p:attrNameLst>
                                      </p:cBhvr>
                                      <p:tavLst>
                                        <p:tav tm="0">
                                          <p:val>
                                            <p:strVal val="ppt_y"/>
                                          </p:val>
                                        </p:tav>
                                        <p:tav tm="100000">
                                          <p:val>
                                            <p:strVal val="ppt_y"/>
                                          </p:val>
                                        </p:tav>
                                      </p:tavLst>
                                    </p:anim>
                                    <p:set>
                                      <p:cBhvr>
                                        <p:cTn id="21" dur="1" fill="hold">
                                          <p:stCondLst>
                                            <p:cond delay="499"/>
                                          </p:stCondLst>
                                        </p:cTn>
                                        <p:tgtEl>
                                          <p:spTgt spid="3"/>
                                        </p:tgtEl>
                                        <p:attrNameLst>
                                          <p:attrName>style.visibility</p:attrName>
                                        </p:attrNameLst>
                                      </p:cBhvr>
                                      <p:to>
                                        <p:strVal val="hidden"/>
                                      </p:to>
                                    </p:set>
                                  </p:childTnLst>
                                </p:cTn>
                              </p:par>
                              <p:par>
                                <p:cTn id="22" presetID="2" presetClass="exit" presetSubtype="2" fill="hold" grpId="1" nodeType="withEffect">
                                  <p:stCondLst>
                                    <p:cond delay="750"/>
                                  </p:stCondLst>
                                  <p:iterate type="wd">
                                    <p:tmPct val="0"/>
                                  </p:iterate>
                                  <p:childTnLst>
                                    <p:anim calcmode="lin" valueType="num">
                                      <p:cBhvr additive="base">
                                        <p:cTn id="23" dur="500"/>
                                        <p:tgtEl>
                                          <p:spTgt spid="4"/>
                                        </p:tgtEl>
                                        <p:attrNameLst>
                                          <p:attrName>ppt_x</p:attrName>
                                        </p:attrNameLst>
                                      </p:cBhvr>
                                      <p:tavLst>
                                        <p:tav tm="0">
                                          <p:val>
                                            <p:strVal val="ppt_x"/>
                                          </p:val>
                                        </p:tav>
                                        <p:tav tm="100000">
                                          <p:val>
                                            <p:strVal val="1+ppt_w/2"/>
                                          </p:val>
                                        </p:tav>
                                      </p:tavLst>
                                    </p:anim>
                                    <p:anim calcmode="lin" valueType="num">
                                      <p:cBhvr additive="base">
                                        <p:cTn id="24" dur="500"/>
                                        <p:tgtEl>
                                          <p:spTgt spid="4"/>
                                        </p:tgtEl>
                                        <p:attrNameLst>
                                          <p:attrName>ppt_y</p:attrName>
                                        </p:attrNameLst>
                                      </p:cBhvr>
                                      <p:tavLst>
                                        <p:tav tm="0">
                                          <p:val>
                                            <p:strVal val="ppt_y"/>
                                          </p:val>
                                        </p:tav>
                                        <p:tav tm="100000">
                                          <p:val>
                                            <p:strVal val="ppt_y"/>
                                          </p:val>
                                        </p:tav>
                                      </p:tavLst>
                                    </p:anim>
                                    <p:set>
                                      <p:cBhvr>
                                        <p:cTn id="25" dur="1" fill="hold">
                                          <p:stCondLst>
                                            <p:cond delay="499"/>
                                          </p:stCondLst>
                                        </p:cTn>
                                        <p:tgtEl>
                                          <p:spTgt spid="4"/>
                                        </p:tgtEl>
                                        <p:attrNameLst>
                                          <p:attrName>style.visibility</p:attrName>
                                        </p:attrNameLst>
                                      </p:cBhvr>
                                      <p:to>
                                        <p:strVal val="hidden"/>
                                      </p:to>
                                    </p:set>
                                  </p:childTnLst>
                                </p:cTn>
                              </p:par>
                              <p:par>
                                <p:cTn id="26" presetID="2" presetClass="exit" presetSubtype="2" fill="hold" grpId="1" nodeType="withEffect">
                                  <p:stCondLst>
                                    <p:cond delay="750"/>
                                  </p:stCondLst>
                                  <p:childTnLst>
                                    <p:anim calcmode="lin" valueType="num">
                                      <p:cBhvr additive="base">
                                        <p:cTn id="27" dur="500"/>
                                        <p:tgtEl>
                                          <p:spTgt spid="15"/>
                                        </p:tgtEl>
                                        <p:attrNameLst>
                                          <p:attrName>ppt_x</p:attrName>
                                        </p:attrNameLst>
                                      </p:cBhvr>
                                      <p:tavLst>
                                        <p:tav tm="0">
                                          <p:val>
                                            <p:strVal val="ppt_x"/>
                                          </p:val>
                                        </p:tav>
                                        <p:tav tm="100000">
                                          <p:val>
                                            <p:strVal val="1+ppt_w/2"/>
                                          </p:val>
                                        </p:tav>
                                      </p:tavLst>
                                    </p:anim>
                                    <p:anim calcmode="lin" valueType="num">
                                      <p:cBhvr additive="base">
                                        <p:cTn id="28" dur="500"/>
                                        <p:tgtEl>
                                          <p:spTgt spid="15"/>
                                        </p:tgtEl>
                                        <p:attrNameLst>
                                          <p:attrName>ppt_y</p:attrName>
                                        </p:attrNameLst>
                                      </p:cBhvr>
                                      <p:tavLst>
                                        <p:tav tm="0">
                                          <p:val>
                                            <p:strVal val="ppt_y"/>
                                          </p:val>
                                        </p:tav>
                                        <p:tav tm="100000">
                                          <p:val>
                                            <p:strVal val="ppt_y"/>
                                          </p:val>
                                        </p:tav>
                                      </p:tavLst>
                                    </p:anim>
                                    <p:set>
                                      <p:cBhvr>
                                        <p:cTn id="29"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4" grpId="0"/>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2" name="Phisher">
            <a:extLst>
              <a:ext uri="{FF2B5EF4-FFF2-40B4-BE49-F238E27FC236}">
                <a16:creationId xmlns:a16="http://schemas.microsoft.com/office/drawing/2014/main" id="{0370C0C1-4AFE-46F6-99F3-39B749271BC4}"/>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sp>
        <p:nvSpPr>
          <p:cNvPr id="12" name="AreYouInOffice">
            <a:extLst>
              <a:ext uri="{FF2B5EF4-FFF2-40B4-BE49-F238E27FC236}">
                <a16:creationId xmlns:a16="http://schemas.microsoft.com/office/drawing/2014/main" id="{2478EACE-AAFE-49D0-AA11-0526A3B00DF2}"/>
              </a:ext>
            </a:extLst>
          </p:cNvPr>
          <p:cNvSpPr/>
          <p:nvPr/>
        </p:nvSpPr>
        <p:spPr>
          <a:xfrm>
            <a:off x="5466599" y="190420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Are you in your office so I could just bring it to you?</a:t>
            </a:r>
          </a:p>
        </p:txBody>
      </p:sp>
      <p:sp>
        <p:nvSpPr>
          <p:cNvPr id="13" name="HowDoYouPlanToWork">
            <a:hlinkClick r:id="rId6" action="ppaction://hlinksldjump">
              <a:snd r:embed="rId7" name="click.wav"/>
            </a:hlinkClick>
            <a:hlinkHover r:id="" action="ppaction://noaction" highlightClick="1"/>
            <a:extLst>
              <a:ext uri="{FF2B5EF4-FFF2-40B4-BE49-F238E27FC236}">
                <a16:creationId xmlns:a16="http://schemas.microsoft.com/office/drawing/2014/main" id="{28DA69D0-1CB4-44F1-9409-91A0F300C4EC}"/>
              </a:ext>
            </a:extLst>
          </p:cNvPr>
          <p:cNvSpPr/>
          <p:nvPr/>
        </p:nvSpPr>
        <p:spPr>
          <a:xfrm>
            <a:off x="5466597" y="3065241"/>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How do you plan to work on it if your laptop is not available?</a:t>
            </a:r>
          </a:p>
        </p:txBody>
      </p:sp>
      <p:sp>
        <p:nvSpPr>
          <p:cNvPr id="14" name="SendToPersonalMail">
            <a:hlinkClick r:id="rId8" action="ppaction://hlinksldjump">
              <a:snd r:embed="rId7" name="click.wav"/>
            </a:hlinkClick>
            <a:hlinkHover r:id="" action="ppaction://noaction" highlightClick="1"/>
            <a:extLst>
              <a:ext uri="{FF2B5EF4-FFF2-40B4-BE49-F238E27FC236}">
                <a16:creationId xmlns:a16="http://schemas.microsoft.com/office/drawing/2014/main" id="{0BB615C3-CD02-43B1-B2C5-5CE35B960428}"/>
              </a:ext>
            </a:extLst>
          </p:cNvPr>
          <p:cNvSpPr/>
          <p:nvPr/>
        </p:nvSpPr>
        <p:spPr>
          <a:xfrm>
            <a:off x="5466597" y="4244904"/>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Do I send it to your personal mail then?</a:t>
            </a:r>
          </a:p>
        </p:txBody>
      </p:sp>
      <p:grpSp>
        <p:nvGrpSpPr>
          <p:cNvPr id="2" name="Group 1">
            <a:extLst>
              <a:ext uri="{FF2B5EF4-FFF2-40B4-BE49-F238E27FC236}">
                <a16:creationId xmlns:a16="http://schemas.microsoft.com/office/drawing/2014/main" id="{BA1A7D4F-4035-42B2-958D-CCB53E821CCB}"/>
              </a:ext>
            </a:extLst>
          </p:cNvPr>
          <p:cNvGrpSpPr/>
          <p:nvPr/>
        </p:nvGrpSpPr>
        <p:grpSpPr>
          <a:xfrm>
            <a:off x="1447800" y="2458265"/>
            <a:ext cx="2438399" cy="1620410"/>
            <a:chOff x="1447800" y="2458265"/>
            <a:chExt cx="2438399" cy="1620410"/>
          </a:xfrm>
        </p:grpSpPr>
        <p:sp>
          <p:nvSpPr>
            <p:cNvPr id="16" name="Speech Bubble: Rectangle 15">
              <a:extLst>
                <a:ext uri="{FF2B5EF4-FFF2-40B4-BE49-F238E27FC236}">
                  <a16:creationId xmlns:a16="http://schemas.microsoft.com/office/drawing/2014/main" id="{A61A284E-FE42-4498-99FB-4F39624B3752}"/>
                </a:ext>
              </a:extLst>
            </p:cNvPr>
            <p:cNvSpPr/>
            <p:nvPr/>
          </p:nvSpPr>
          <p:spPr>
            <a:xfrm>
              <a:off x="1447800" y="2458265"/>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can’t do that now as I’m not with my laptop. Just send it so I could start working</a:t>
              </a:r>
            </a:p>
          </p:txBody>
        </p:sp>
        <p:sp>
          <p:nvSpPr>
            <p:cNvPr id="24" name="Speech Bubble: Rectangle 23">
              <a:extLst>
                <a:ext uri="{FF2B5EF4-FFF2-40B4-BE49-F238E27FC236}">
                  <a16:creationId xmlns:a16="http://schemas.microsoft.com/office/drawing/2014/main" id="{46E18FD8-F7CC-4D59-8F98-3FBAF089A47D}"/>
                </a:ext>
              </a:extLst>
            </p:cNvPr>
            <p:cNvSpPr/>
            <p:nvPr/>
          </p:nvSpPr>
          <p:spPr>
            <a:xfrm>
              <a:off x="2090682" y="3351157"/>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I’ll get in touch in a bit</a:t>
              </a:r>
            </a:p>
          </p:txBody>
        </p:sp>
      </p:grpSp>
      <p:sp>
        <p:nvSpPr>
          <p:cNvPr id="15" name="TextBox 14">
            <a:extLst>
              <a:ext uri="{FF2B5EF4-FFF2-40B4-BE49-F238E27FC236}">
                <a16:creationId xmlns:a16="http://schemas.microsoft.com/office/drawing/2014/main" id="{82F693DC-D78A-4424-B2EE-F26914168A7F}"/>
              </a:ext>
            </a:extLst>
          </p:cNvPr>
          <p:cNvSpPr txBox="1"/>
          <p:nvPr/>
        </p:nvSpPr>
        <p:spPr>
          <a:xfrm>
            <a:off x="7870119" y="5958282"/>
            <a:ext cx="1719500" cy="276999"/>
          </a:xfrm>
          <a:prstGeom prst="rect">
            <a:avLst/>
          </a:prstGeom>
          <a:noFill/>
        </p:spPr>
        <p:txBody>
          <a:bodyPr wrap="square" rtlCol="0">
            <a:spAutoFit/>
          </a:bodyPr>
          <a:lstStyle/>
          <a:p>
            <a:pPr algn="ctr"/>
            <a:r>
              <a:rPr lang="en-US" sz="1200" dirty="0">
                <a:solidFill>
                  <a:schemeClr val="bg2">
                    <a:lumMod val="90000"/>
                  </a:schemeClr>
                </a:solidFill>
              </a:rPr>
              <a:t>Selected</a:t>
            </a:r>
          </a:p>
        </p:txBody>
      </p:sp>
      <p:sp>
        <p:nvSpPr>
          <p:cNvPr id="25" name="Speech Bubble: Rectangle 24">
            <a:extLst>
              <a:ext uri="{FF2B5EF4-FFF2-40B4-BE49-F238E27FC236}">
                <a16:creationId xmlns:a16="http://schemas.microsoft.com/office/drawing/2014/main" id="{FACE6C95-F592-4D24-9579-0A981B74EAC8}"/>
              </a:ext>
            </a:extLst>
          </p:cNvPr>
          <p:cNvSpPr/>
          <p:nvPr/>
        </p:nvSpPr>
        <p:spPr>
          <a:xfrm>
            <a:off x="2090683" y="3516492"/>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Are you in your office so I could just bring it to you?</a:t>
            </a:r>
          </a:p>
        </p:txBody>
      </p:sp>
      <p:sp>
        <p:nvSpPr>
          <p:cNvPr id="28" name="Speech Bubble: Rectangle 27">
            <a:extLst>
              <a:ext uri="{FF2B5EF4-FFF2-40B4-BE49-F238E27FC236}">
                <a16:creationId xmlns:a16="http://schemas.microsoft.com/office/drawing/2014/main" id="{DAF5CD04-8A49-45D1-AD06-38B2719EE712}"/>
              </a:ext>
            </a:extLst>
          </p:cNvPr>
          <p:cNvSpPr/>
          <p:nvPr/>
        </p:nvSpPr>
        <p:spPr>
          <a:xfrm>
            <a:off x="1447800" y="4420597"/>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I’m not in the office, but We need to work on this now. Send it ASAP</a:t>
            </a:r>
          </a:p>
        </p:txBody>
      </p:sp>
      <p:sp>
        <p:nvSpPr>
          <p:cNvPr id="37" name="SelectAnAction">
            <a:extLst>
              <a:ext uri="{FF2B5EF4-FFF2-40B4-BE49-F238E27FC236}">
                <a16:creationId xmlns:a16="http://schemas.microsoft.com/office/drawing/2014/main" id="{1EECCC32-1E3B-479B-AFAF-240B8C83369E}"/>
              </a:ext>
            </a:extLst>
          </p:cNvPr>
          <p:cNvSpPr txBox="1"/>
          <p:nvPr/>
        </p:nvSpPr>
        <p:spPr>
          <a:xfrm>
            <a:off x="9322674" y="1021965"/>
            <a:ext cx="2869325" cy="369332"/>
          </a:xfrm>
          <a:prstGeom prst="rect">
            <a:avLst/>
          </a:prstGeom>
          <a:noFill/>
        </p:spPr>
        <p:txBody>
          <a:bodyPr wrap="square" rtlCol="0">
            <a:spAutoFit/>
          </a:bodyPr>
          <a:lstStyle>
            <a:defPPr>
              <a:defRPr lang="en-US"/>
            </a:defPPr>
            <a:lvl1pPr>
              <a:defRPr>
                <a:latin typeface="Avenir Next W1G Heavy" panose="020B0903020202020204" pitchFamily="34" charset="0"/>
              </a:defRPr>
            </a:lvl1pPr>
          </a:lstStyle>
          <a:p>
            <a:r>
              <a:rPr lang="en-US" dirty="0"/>
              <a:t>SELECT AN ACTION:</a:t>
            </a:r>
          </a:p>
        </p:txBody>
      </p:sp>
      <p:sp>
        <p:nvSpPr>
          <p:cNvPr id="39" name="Rectangle 38">
            <a:extLst>
              <a:ext uri="{FF2B5EF4-FFF2-40B4-BE49-F238E27FC236}">
                <a16:creationId xmlns:a16="http://schemas.microsoft.com/office/drawing/2014/main" id="{430B1A21-4221-4F63-9E34-B7D1617EC02E}"/>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40" name="Rectangle 39">
            <a:extLst>
              <a:ext uri="{FF2B5EF4-FFF2-40B4-BE49-F238E27FC236}">
                <a16:creationId xmlns:a16="http://schemas.microsoft.com/office/drawing/2014/main" id="{11C506F5-7CA2-4B28-88CA-E2C8FA1AC594}"/>
              </a:ext>
            </a:extLst>
          </p:cNvPr>
          <p:cNvSpPr/>
          <p:nvPr/>
        </p:nvSpPr>
        <p:spPr>
          <a:xfrm>
            <a:off x="1401416" y="5359186"/>
            <a:ext cx="2532823" cy="2166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err="1">
                <a:solidFill>
                  <a:schemeClr val="bg1">
                    <a:lumMod val="65000"/>
                  </a:schemeClr>
                </a:solidFill>
              </a:rPr>
              <a:t>abc</a:t>
            </a:r>
            <a:endParaRPr lang="en-US" sz="1100" dirty="0">
              <a:solidFill>
                <a:schemeClr val="bg1">
                  <a:lumMod val="65000"/>
                </a:schemeClr>
              </a:solidFill>
            </a:endParaRPr>
          </a:p>
        </p:txBody>
      </p:sp>
      <p:grpSp>
        <p:nvGrpSpPr>
          <p:cNvPr id="3" name="Group 2">
            <a:extLst>
              <a:ext uri="{FF2B5EF4-FFF2-40B4-BE49-F238E27FC236}">
                <a16:creationId xmlns:a16="http://schemas.microsoft.com/office/drawing/2014/main" id="{1B8D9EF9-A06A-40EC-B0D2-3B1AB59D22EA}"/>
              </a:ext>
            </a:extLst>
          </p:cNvPr>
          <p:cNvGrpSpPr/>
          <p:nvPr/>
        </p:nvGrpSpPr>
        <p:grpSpPr>
          <a:xfrm>
            <a:off x="1391477" y="1610141"/>
            <a:ext cx="2554357" cy="596348"/>
            <a:chOff x="1391477" y="1610141"/>
            <a:chExt cx="2554357" cy="596348"/>
          </a:xfrm>
        </p:grpSpPr>
        <p:sp>
          <p:nvSpPr>
            <p:cNvPr id="7" name="Rectangle 6">
              <a:extLst>
                <a:ext uri="{FF2B5EF4-FFF2-40B4-BE49-F238E27FC236}">
                  <a16:creationId xmlns:a16="http://schemas.microsoft.com/office/drawing/2014/main" id="{40ED0B93-13E4-46DD-A366-AD272B620715}"/>
                </a:ext>
              </a:extLst>
            </p:cNvPr>
            <p:cNvSpPr/>
            <p:nvPr/>
          </p:nvSpPr>
          <p:spPr>
            <a:xfrm>
              <a:off x="1391477" y="1610141"/>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2150219" y="1764197"/>
              <a:ext cx="1547138" cy="338554"/>
            </a:xfrm>
            <a:prstGeom prst="rect">
              <a:avLst/>
            </a:prstGeom>
            <a:noFill/>
          </p:spPr>
          <p:txBody>
            <a:bodyPr wrap="square" rtlCol="0">
              <a:spAutoFit/>
            </a:bodyPr>
            <a:lstStyle/>
            <a:p>
              <a:r>
                <a:rPr lang="en-US" sz="1600" dirty="0">
                  <a:solidFill>
                    <a:schemeClr val="bg1">
                      <a:lumMod val="95000"/>
                    </a:schemeClr>
                  </a:solidFill>
                </a:rPr>
                <a:t>Line Manager</a:t>
              </a:r>
            </a:p>
          </p:txBody>
        </p:sp>
        <p:pic>
          <p:nvPicPr>
            <p:cNvPr id="10" name="Picture 9">
              <a:extLst>
                <a:ext uri="{FF2B5EF4-FFF2-40B4-BE49-F238E27FC236}">
                  <a16:creationId xmlns:a16="http://schemas.microsoft.com/office/drawing/2014/main" id="{A36C130C-446D-42B1-9CB2-65E9CE50ED1D}"/>
                </a:ext>
              </a:extLst>
            </p:cNvPr>
            <p:cNvPicPr>
              <a:picLocks/>
            </p:cNvPicPr>
            <p:nvPr/>
          </p:nvPicPr>
          <p:blipFill rotWithShape="1">
            <a:blip r:embed="rId9">
              <a:extLst>
                <a:ext uri="{28A0092B-C50C-407E-A947-70E740481C1C}">
                  <a14:useLocalDpi xmlns:a14="http://schemas.microsoft.com/office/drawing/2010/main" val="0"/>
                </a:ext>
              </a:extLst>
            </a:blip>
            <a:srcRect/>
            <a:stretch/>
          </p:blipFill>
          <p:spPr>
            <a:xfrm>
              <a:off x="1542248" y="1679714"/>
              <a:ext cx="457200" cy="4572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
        <p:nvSpPr>
          <p:cNvPr id="41" name="DelaySending">
            <a:extLst>
              <a:ext uri="{FF2B5EF4-FFF2-40B4-BE49-F238E27FC236}">
                <a16:creationId xmlns:a16="http://schemas.microsoft.com/office/drawing/2014/main" id="{233711A9-D50F-447D-B9A1-D636992FCC88}"/>
              </a:ext>
            </a:extLst>
          </p:cNvPr>
          <p:cNvSpPr/>
          <p:nvPr/>
        </p:nvSpPr>
        <p:spPr>
          <a:xfrm>
            <a:off x="9322675" y="3253858"/>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Delay sending and Probe further</a:t>
            </a:r>
          </a:p>
        </p:txBody>
      </p:sp>
      <p:sp>
        <p:nvSpPr>
          <p:cNvPr id="42" name="CheckWithHr">
            <a:hlinkClick r:id="rId10" action="ppaction://hlinksldjump">
              <a:snd r:embed="rId7" name="click.wav"/>
            </a:hlinkClick>
            <a:hlinkHover r:id="" action="ppaction://noaction" highlightClick="1"/>
            <a:extLst>
              <a:ext uri="{FF2B5EF4-FFF2-40B4-BE49-F238E27FC236}">
                <a16:creationId xmlns:a16="http://schemas.microsoft.com/office/drawing/2014/main" id="{AF7BF140-0C44-4E76-8F6D-F0681C316CA9}"/>
              </a:ext>
            </a:extLst>
          </p:cNvPr>
          <p:cNvSpPr/>
          <p:nvPr/>
        </p:nvSpPr>
        <p:spPr>
          <a:xfrm>
            <a:off x="9322675" y="4800602"/>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prstClr val="black"/>
                </a:solidFill>
              </a:rPr>
              <a:t>Check with HR to see if manager is at work and whether it is safe to send  </a:t>
            </a:r>
          </a:p>
        </p:txBody>
      </p:sp>
      <p:sp>
        <p:nvSpPr>
          <p:cNvPr id="43" name="SendReport">
            <a:hlinkClick r:id="rId11" action="ppaction://hlinksldjump">
              <a:snd r:embed="rId7" name="click.wav"/>
            </a:hlinkClick>
            <a:hlinkHover r:id="" action="ppaction://noaction" highlightClick="1"/>
            <a:extLst>
              <a:ext uri="{FF2B5EF4-FFF2-40B4-BE49-F238E27FC236}">
                <a16:creationId xmlns:a16="http://schemas.microsoft.com/office/drawing/2014/main" id="{90CA49EF-252F-4D24-8CC5-88BF6D47E660}"/>
              </a:ext>
            </a:extLst>
          </p:cNvPr>
          <p:cNvSpPr/>
          <p:nvPr/>
        </p:nvSpPr>
        <p:spPr>
          <a:xfrm>
            <a:off x="9322675" y="1853454"/>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Report</a:t>
            </a:r>
          </a:p>
        </p:txBody>
      </p:sp>
      <p:grpSp>
        <p:nvGrpSpPr>
          <p:cNvPr id="44" name="Group 43">
            <a:extLst>
              <a:ext uri="{FF2B5EF4-FFF2-40B4-BE49-F238E27FC236}">
                <a16:creationId xmlns:a16="http://schemas.microsoft.com/office/drawing/2014/main" id="{E8F1E484-A2BA-49E4-B9EC-39361EFF50F3}"/>
              </a:ext>
            </a:extLst>
          </p:cNvPr>
          <p:cNvGrpSpPr/>
          <p:nvPr/>
        </p:nvGrpSpPr>
        <p:grpSpPr>
          <a:xfrm>
            <a:off x="5036521" y="1036186"/>
            <a:ext cx="2712057" cy="369332"/>
            <a:chOff x="5036521" y="1036186"/>
            <a:chExt cx="2712057" cy="369332"/>
          </a:xfrm>
        </p:grpSpPr>
        <p:sp>
          <p:nvSpPr>
            <p:cNvPr id="45" name="ChooseReply">
              <a:extLst>
                <a:ext uri="{FF2B5EF4-FFF2-40B4-BE49-F238E27FC236}">
                  <a16:creationId xmlns:a16="http://schemas.microsoft.com/office/drawing/2014/main" id="{D4BAB81B-B5A3-40A0-9DF1-54FCED5D80C2}"/>
                </a:ext>
              </a:extLst>
            </p:cNvPr>
            <p:cNvSpPr txBox="1"/>
            <p:nvPr/>
          </p:nvSpPr>
          <p:spPr>
            <a:xfrm>
              <a:off x="5298471" y="1036186"/>
              <a:ext cx="2450107" cy="369332"/>
            </a:xfrm>
            <a:prstGeom prst="rect">
              <a:avLst/>
            </a:prstGeom>
            <a:noFill/>
          </p:spPr>
          <p:txBody>
            <a:bodyPr wrap="square" rtlCol="0">
              <a:spAutoFit/>
            </a:bodyPr>
            <a:lstStyle/>
            <a:p>
              <a:r>
                <a:rPr lang="en-US" dirty="0">
                  <a:latin typeface="Avenir Next W1G Heavy" panose="020B0903020202020204" pitchFamily="34" charset="0"/>
                </a:rPr>
                <a:t>CHOOSE A REPLY:</a:t>
              </a:r>
            </a:p>
          </p:txBody>
        </p:sp>
        <p:pic>
          <p:nvPicPr>
            <p:cNvPr id="46" name="ISPRING_SCENARIO_SHAPE3">
              <a:extLst>
                <a:ext uri="{FF2B5EF4-FFF2-40B4-BE49-F238E27FC236}">
                  <a16:creationId xmlns:a16="http://schemas.microsoft.com/office/drawing/2014/main" id="{2DB17A36-620C-4F1B-A4B7-EE8671B1F9D4}"/>
                </a:ext>
              </a:extLst>
            </p:cNvPr>
            <p:cNvPicPr>
              <a:picLocks/>
            </p:cNvPicPr>
            <p:nvPr/>
          </p:nvPicPr>
          <p:blipFill>
            <a:blip r:embed="rId12">
              <a:extLst>
                <a:ext uri="{28A0092B-C50C-407E-A947-70E740481C1C}">
                  <a14:useLocalDpi xmlns:a14="http://schemas.microsoft.com/office/drawing/2010/main" val="0"/>
                </a:ext>
              </a:extLst>
            </a:blip>
            <a:srcRect/>
            <a:stretch>
              <a:fillRect/>
            </a:stretch>
          </p:blipFill>
          <p:spPr>
            <a:xfrm>
              <a:off x="5036521" y="1081810"/>
              <a:ext cx="278084" cy="278084"/>
            </a:xfrm>
            <a:prstGeom prst="rect">
              <a:avLst/>
            </a:prstGeom>
            <a:effectLst>
              <a:innerShdw>
                <a:scrgbClr r="0" g="0" b="0">
                  <a:alpha val="0"/>
                </a:scrgbClr>
              </a:innerShdw>
            </a:effectLst>
          </p:spPr>
        </p:pic>
      </p:grpSp>
      <p:sp>
        <p:nvSpPr>
          <p:cNvPr id="47" name="Title 1">
            <a:extLst>
              <a:ext uri="{FF2B5EF4-FFF2-40B4-BE49-F238E27FC236}">
                <a16:creationId xmlns:a16="http://schemas.microsoft.com/office/drawing/2014/main" id="{62B15DB1-BED0-4236-9DB1-B423C2F77E49}"/>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ProbeFurther_AreYouInOffice</a:t>
            </a:r>
            <a:endParaRPr lang="en-US" dirty="0">
              <a:solidFill>
                <a:schemeClr val="bg1"/>
              </a:solidFill>
            </a:endParaRPr>
          </a:p>
        </p:txBody>
      </p:sp>
      <p:sp>
        <p:nvSpPr>
          <p:cNvPr id="31" name="cover">
            <a:extLst>
              <a:ext uri="{FF2B5EF4-FFF2-40B4-BE49-F238E27FC236}">
                <a16:creationId xmlns:a16="http://schemas.microsoft.com/office/drawing/2014/main" id="{0CFF8141-C059-4C36-B6E8-750DC5904F19}"/>
              </a:ext>
            </a:extLst>
          </p:cNvPr>
          <p:cNvSpPr/>
          <p:nvPr/>
        </p:nvSpPr>
        <p:spPr>
          <a:xfrm>
            <a:off x="8485094" y="772246"/>
            <a:ext cx="3550024" cy="5843707"/>
          </a:xfrm>
          <a:prstGeom prst="rect">
            <a:avLst/>
          </a:prstGeom>
          <a:solidFill>
            <a:srgbClr val="D9D9D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2146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4"/>
                                        </p:tgtEl>
                                      </p:cBhvr>
                                    </p:animEffect>
                                    <p:animScale>
                                      <p:cBhvr>
                                        <p:cTn id="7" dur="250" autoRev="1" fill="hold"/>
                                        <p:tgtEl>
                                          <p:spTgt spid="4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64" presetClass="path" presetSubtype="0" accel="50000" decel="50000" fill="hold" nodeType="clickEffect">
                                  <p:stCondLst>
                                    <p:cond delay="0"/>
                                  </p:stCondLst>
                                  <p:childTnLst>
                                    <p:animMotion origin="layout" path="M 2.77556E-17 -3.7037E-7 L 2.77556E-17 -0.11806 " pathEditMode="relative" rAng="0" ptsTypes="AA">
                                      <p:cBhvr>
                                        <p:cTn id="12" dur="1250" fill="hold"/>
                                        <p:tgtEl>
                                          <p:spTgt spid="2"/>
                                        </p:tgtEl>
                                        <p:attrNameLst>
                                          <p:attrName>ppt_x</p:attrName>
                                          <p:attrName>ppt_y</p:attrName>
                                        </p:attrNameLst>
                                      </p:cBhvr>
                                      <p:rCtr x="0" y="-5903"/>
                                    </p:animMotion>
                                  </p:childTnLst>
                                </p:cTn>
                              </p:par>
                              <p:par>
                                <p:cTn id="13" presetID="10" presetClass="entr" presetSubtype="0" fill="hold" grpId="0" nodeType="withEffect">
                                  <p:stCondLst>
                                    <p:cond delay="75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200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par>
                          <p:cTn id="19" fill="hold">
                            <p:stCondLst>
                              <p:cond delay="2500"/>
                            </p:stCondLst>
                            <p:childTnLst>
                              <p:par>
                                <p:cTn id="20" presetID="1" presetClass="exit"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hidden"/>
                                      </p:to>
                                    </p:set>
                                  </p:childTnLst>
                                </p:cTn>
                              </p:par>
                            </p:childTnLst>
                          </p:cTn>
                        </p:par>
                        <p:par>
                          <p:cTn id="22" fill="hold">
                            <p:stCondLst>
                              <p:cond delay="2500"/>
                            </p:stCondLst>
                            <p:childTnLst>
                              <p:par>
                                <p:cTn id="23" presetID="1" presetClass="exit"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hidden"/>
                                      </p:to>
                                    </p:set>
                                  </p:childTnLst>
                                </p:cTn>
                              </p:par>
                            </p:childTnLst>
                          </p:cTn>
                        </p:par>
                        <p:par>
                          <p:cTn id="25" fill="hold">
                            <p:stCondLst>
                              <p:cond delay="2500"/>
                            </p:stCondLst>
                            <p:childTnLst>
                              <p:par>
                                <p:cTn id="26" presetID="26" presetClass="emph" presetSubtype="0" repeatCount="10000" fill="hold" grpId="0" nodeType="afterEffect">
                                  <p:stCondLst>
                                    <p:cond delay="0"/>
                                  </p:stCondLst>
                                  <p:childTnLst>
                                    <p:animEffect transition="out" filter="fade">
                                      <p:cBhvr>
                                        <p:cTn id="27" dur="1000" tmFilter="0, 0; .2, .5; .8, .5; 1, 0"/>
                                        <p:tgtEl>
                                          <p:spTgt spid="37"/>
                                        </p:tgtEl>
                                      </p:cBhvr>
                                    </p:animEffect>
                                    <p:animScale>
                                      <p:cBhvr>
                                        <p:cTn id="28" dur="500" autoRev="1" fill="hold"/>
                                        <p:tgtEl>
                                          <p:spTgt spid="37"/>
                                        </p:tgtEl>
                                      </p:cBhvr>
                                      <p:by x="105000" y="105000"/>
                                    </p:animScale>
                                  </p:childTnLst>
                                </p:cTn>
                              </p:par>
                            </p:childTnLst>
                          </p:cTn>
                        </p:par>
                      </p:childTnLst>
                    </p:cTn>
                  </p:par>
                </p:childTnLst>
              </p:cTn>
              <p:nextCondLst>
                <p:cond evt="onClick" delay="0">
                  <p:tgtEl>
                    <p:spTgt spid="12"/>
                  </p:tgtEl>
                </p:cond>
              </p:nextCondLst>
            </p:seq>
          </p:childTnLst>
        </p:cTn>
      </p:par>
    </p:tnLst>
    <p:bldLst>
      <p:bldP spid="25" grpId="0" animBg="1"/>
      <p:bldP spid="28" grpId="0" animBg="1"/>
      <p:bldP spid="37" grpId="0"/>
      <p:bldP spid="41" grpId="0" animBg="1"/>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8" name="Phisher">
            <a:extLst>
              <a:ext uri="{FF2B5EF4-FFF2-40B4-BE49-F238E27FC236}">
                <a16:creationId xmlns:a16="http://schemas.microsoft.com/office/drawing/2014/main" id="{2C59A377-BC31-469C-8B80-A73C7203BFCD}"/>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grpSp>
        <p:nvGrpSpPr>
          <p:cNvPr id="31" name="Group 30">
            <a:extLst>
              <a:ext uri="{FF2B5EF4-FFF2-40B4-BE49-F238E27FC236}">
                <a16:creationId xmlns:a16="http://schemas.microsoft.com/office/drawing/2014/main" id="{805D4289-E207-44B3-BA69-7262D627A10F}"/>
              </a:ext>
            </a:extLst>
          </p:cNvPr>
          <p:cNvGrpSpPr/>
          <p:nvPr/>
        </p:nvGrpSpPr>
        <p:grpSpPr>
          <a:xfrm>
            <a:off x="1447800" y="2458265"/>
            <a:ext cx="2438399" cy="1620410"/>
            <a:chOff x="1447800" y="2458265"/>
            <a:chExt cx="2438399" cy="1620410"/>
          </a:xfrm>
        </p:grpSpPr>
        <p:sp>
          <p:nvSpPr>
            <p:cNvPr id="32" name="Speech Bubble: Rectangle 31">
              <a:extLst>
                <a:ext uri="{FF2B5EF4-FFF2-40B4-BE49-F238E27FC236}">
                  <a16:creationId xmlns:a16="http://schemas.microsoft.com/office/drawing/2014/main" id="{ACC18F27-D2EB-4AD4-AF7E-59B7F2025ED3}"/>
                </a:ext>
              </a:extLst>
            </p:cNvPr>
            <p:cNvSpPr/>
            <p:nvPr/>
          </p:nvSpPr>
          <p:spPr>
            <a:xfrm>
              <a:off x="1447800" y="2458265"/>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can’t do that now as I’m not with my laptop. Just send it so I could start working</a:t>
              </a:r>
            </a:p>
          </p:txBody>
        </p:sp>
        <p:sp>
          <p:nvSpPr>
            <p:cNvPr id="33" name="Speech Bubble: Rectangle 32">
              <a:extLst>
                <a:ext uri="{FF2B5EF4-FFF2-40B4-BE49-F238E27FC236}">
                  <a16:creationId xmlns:a16="http://schemas.microsoft.com/office/drawing/2014/main" id="{BA06DABC-CE40-45CD-B97A-24C1F840C6CA}"/>
                </a:ext>
              </a:extLst>
            </p:cNvPr>
            <p:cNvSpPr/>
            <p:nvPr/>
          </p:nvSpPr>
          <p:spPr>
            <a:xfrm>
              <a:off x="2090682" y="3351157"/>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I’ll get in touch in a bit</a:t>
              </a:r>
            </a:p>
          </p:txBody>
        </p:sp>
      </p:grpSp>
      <p:sp>
        <p:nvSpPr>
          <p:cNvPr id="12" name="Speech Bubble: Rectangle 11">
            <a:extLst>
              <a:ext uri="{FF2B5EF4-FFF2-40B4-BE49-F238E27FC236}">
                <a16:creationId xmlns:a16="http://schemas.microsoft.com/office/drawing/2014/main" id="{2478EACE-AAFE-49D0-AA11-0526A3B00DF2}"/>
              </a:ext>
            </a:extLst>
          </p:cNvPr>
          <p:cNvSpPr/>
          <p:nvPr/>
        </p:nvSpPr>
        <p:spPr>
          <a:xfrm>
            <a:off x="5466599" y="190420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Are you in your office so I could just bring it to you?</a:t>
            </a:r>
          </a:p>
        </p:txBody>
      </p:sp>
      <p:sp>
        <p:nvSpPr>
          <p:cNvPr id="13" name="Speech Bubble: Rectangle 12">
            <a:extLst>
              <a:ext uri="{FF2B5EF4-FFF2-40B4-BE49-F238E27FC236}">
                <a16:creationId xmlns:a16="http://schemas.microsoft.com/office/drawing/2014/main" id="{28DA69D0-1CB4-44F1-9409-91A0F300C4EC}"/>
              </a:ext>
            </a:extLst>
          </p:cNvPr>
          <p:cNvSpPr/>
          <p:nvPr/>
        </p:nvSpPr>
        <p:spPr>
          <a:xfrm>
            <a:off x="5466597" y="3065241"/>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How do you plan to work on it if your laptop is not available?</a:t>
            </a:r>
          </a:p>
        </p:txBody>
      </p:sp>
      <p:sp>
        <p:nvSpPr>
          <p:cNvPr id="14" name="Speech Bubble: Rectangle 13">
            <a:extLst>
              <a:ext uri="{FF2B5EF4-FFF2-40B4-BE49-F238E27FC236}">
                <a16:creationId xmlns:a16="http://schemas.microsoft.com/office/drawing/2014/main" id="{0BB615C3-CD02-43B1-B2C5-5CE35B960428}"/>
              </a:ext>
            </a:extLst>
          </p:cNvPr>
          <p:cNvSpPr/>
          <p:nvPr/>
        </p:nvSpPr>
        <p:spPr>
          <a:xfrm>
            <a:off x="5466597" y="4244904"/>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Do I send it to your personal mail then?</a:t>
            </a:r>
          </a:p>
        </p:txBody>
      </p:sp>
      <p:sp>
        <p:nvSpPr>
          <p:cNvPr id="15" name="TextBox 14">
            <a:extLst>
              <a:ext uri="{FF2B5EF4-FFF2-40B4-BE49-F238E27FC236}">
                <a16:creationId xmlns:a16="http://schemas.microsoft.com/office/drawing/2014/main" id="{82F693DC-D78A-4424-B2EE-F26914168A7F}"/>
              </a:ext>
            </a:extLst>
          </p:cNvPr>
          <p:cNvSpPr txBox="1"/>
          <p:nvPr/>
        </p:nvSpPr>
        <p:spPr>
          <a:xfrm>
            <a:off x="7870119" y="5958282"/>
            <a:ext cx="1719500" cy="276999"/>
          </a:xfrm>
          <a:prstGeom prst="rect">
            <a:avLst/>
          </a:prstGeom>
          <a:noFill/>
        </p:spPr>
        <p:txBody>
          <a:bodyPr wrap="square" rtlCol="0">
            <a:spAutoFit/>
          </a:bodyPr>
          <a:lstStyle/>
          <a:p>
            <a:pPr algn="ctr"/>
            <a:r>
              <a:rPr lang="en-US" sz="1200" dirty="0">
                <a:solidFill>
                  <a:schemeClr val="bg2">
                    <a:lumMod val="90000"/>
                  </a:schemeClr>
                </a:solidFill>
              </a:rPr>
              <a:t>Selected</a:t>
            </a:r>
          </a:p>
        </p:txBody>
      </p:sp>
      <p:sp>
        <p:nvSpPr>
          <p:cNvPr id="26" name="Speech Bubble: Rectangle 25">
            <a:extLst>
              <a:ext uri="{FF2B5EF4-FFF2-40B4-BE49-F238E27FC236}">
                <a16:creationId xmlns:a16="http://schemas.microsoft.com/office/drawing/2014/main" id="{D389A652-8D46-4289-B5D8-0F6E855840E1}"/>
              </a:ext>
            </a:extLst>
          </p:cNvPr>
          <p:cNvSpPr/>
          <p:nvPr/>
        </p:nvSpPr>
        <p:spPr>
          <a:xfrm>
            <a:off x="2090683" y="3481861"/>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How do you plan to work on it if your laptop is not available?</a:t>
            </a:r>
          </a:p>
        </p:txBody>
      </p:sp>
      <p:sp>
        <p:nvSpPr>
          <p:cNvPr id="29" name="Speech Bubble: Rectangle 28">
            <a:extLst>
              <a:ext uri="{FF2B5EF4-FFF2-40B4-BE49-F238E27FC236}">
                <a16:creationId xmlns:a16="http://schemas.microsoft.com/office/drawing/2014/main" id="{01B62E37-8BBD-4963-98CC-6180B3405B2F}"/>
              </a:ext>
            </a:extLst>
          </p:cNvPr>
          <p:cNvSpPr/>
          <p:nvPr/>
        </p:nvSpPr>
        <p:spPr>
          <a:xfrm>
            <a:off x="1447799" y="4392491"/>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I’ll be getting across to the clients via my mobile device. Send this ASAP</a:t>
            </a:r>
          </a:p>
        </p:txBody>
      </p:sp>
      <p:sp>
        <p:nvSpPr>
          <p:cNvPr id="39" name="Rectangle 38">
            <a:extLst>
              <a:ext uri="{FF2B5EF4-FFF2-40B4-BE49-F238E27FC236}">
                <a16:creationId xmlns:a16="http://schemas.microsoft.com/office/drawing/2014/main" id="{430B1A21-4221-4F63-9E34-B7D1617EC02E}"/>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40" name="Rectangle 39">
            <a:extLst>
              <a:ext uri="{FF2B5EF4-FFF2-40B4-BE49-F238E27FC236}">
                <a16:creationId xmlns:a16="http://schemas.microsoft.com/office/drawing/2014/main" id="{11C506F5-7CA2-4B28-88CA-E2C8FA1AC594}"/>
              </a:ext>
            </a:extLst>
          </p:cNvPr>
          <p:cNvSpPr/>
          <p:nvPr/>
        </p:nvSpPr>
        <p:spPr>
          <a:xfrm>
            <a:off x="1401416" y="5359186"/>
            <a:ext cx="2532823" cy="2166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err="1">
                <a:solidFill>
                  <a:schemeClr val="bg1">
                    <a:lumMod val="65000"/>
                  </a:schemeClr>
                </a:solidFill>
              </a:rPr>
              <a:t>abc</a:t>
            </a:r>
            <a:endParaRPr lang="en-US" sz="1100" dirty="0">
              <a:solidFill>
                <a:schemeClr val="bg1">
                  <a:lumMod val="65000"/>
                </a:schemeClr>
              </a:solidFill>
            </a:endParaRPr>
          </a:p>
        </p:txBody>
      </p:sp>
      <p:grpSp>
        <p:nvGrpSpPr>
          <p:cNvPr id="3" name="Group 2">
            <a:extLst>
              <a:ext uri="{FF2B5EF4-FFF2-40B4-BE49-F238E27FC236}">
                <a16:creationId xmlns:a16="http://schemas.microsoft.com/office/drawing/2014/main" id="{1B8D9EF9-A06A-40EC-B0D2-3B1AB59D22EA}"/>
              </a:ext>
            </a:extLst>
          </p:cNvPr>
          <p:cNvGrpSpPr/>
          <p:nvPr/>
        </p:nvGrpSpPr>
        <p:grpSpPr>
          <a:xfrm>
            <a:off x="1391477" y="1610141"/>
            <a:ext cx="2554357" cy="596348"/>
            <a:chOff x="1391477" y="1610141"/>
            <a:chExt cx="2554357" cy="596348"/>
          </a:xfrm>
        </p:grpSpPr>
        <p:sp>
          <p:nvSpPr>
            <p:cNvPr id="7" name="Rectangle 6">
              <a:extLst>
                <a:ext uri="{FF2B5EF4-FFF2-40B4-BE49-F238E27FC236}">
                  <a16:creationId xmlns:a16="http://schemas.microsoft.com/office/drawing/2014/main" id="{40ED0B93-13E4-46DD-A366-AD272B620715}"/>
                </a:ext>
              </a:extLst>
            </p:cNvPr>
            <p:cNvSpPr/>
            <p:nvPr/>
          </p:nvSpPr>
          <p:spPr>
            <a:xfrm>
              <a:off x="1391477" y="1610141"/>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2150219" y="1764197"/>
              <a:ext cx="1547138" cy="338554"/>
            </a:xfrm>
            <a:prstGeom prst="rect">
              <a:avLst/>
            </a:prstGeom>
            <a:noFill/>
          </p:spPr>
          <p:txBody>
            <a:bodyPr wrap="square" rtlCol="0">
              <a:spAutoFit/>
            </a:bodyPr>
            <a:lstStyle/>
            <a:p>
              <a:r>
                <a:rPr lang="en-US" sz="1600" dirty="0">
                  <a:solidFill>
                    <a:schemeClr val="bg1">
                      <a:lumMod val="95000"/>
                    </a:schemeClr>
                  </a:solidFill>
                </a:rPr>
                <a:t>Line Manager</a:t>
              </a:r>
            </a:p>
          </p:txBody>
        </p:sp>
        <p:pic>
          <p:nvPicPr>
            <p:cNvPr id="10" name="Picture 9">
              <a:extLst>
                <a:ext uri="{FF2B5EF4-FFF2-40B4-BE49-F238E27FC236}">
                  <a16:creationId xmlns:a16="http://schemas.microsoft.com/office/drawing/2014/main" id="{A36C130C-446D-42B1-9CB2-65E9CE50ED1D}"/>
                </a:ext>
              </a:extLst>
            </p:cNvPr>
            <p:cNvPicPr>
              <a:picLocks/>
            </p:cNvPicPr>
            <p:nvPr/>
          </p:nvPicPr>
          <p:blipFill rotWithShape="1">
            <a:blip r:embed="rId6">
              <a:extLst>
                <a:ext uri="{28A0092B-C50C-407E-A947-70E740481C1C}">
                  <a14:useLocalDpi xmlns:a14="http://schemas.microsoft.com/office/drawing/2010/main" val="0"/>
                </a:ext>
              </a:extLst>
            </a:blip>
            <a:srcRect/>
            <a:stretch/>
          </p:blipFill>
          <p:spPr>
            <a:xfrm>
              <a:off x="1542248" y="1679714"/>
              <a:ext cx="457200" cy="4572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
        <p:nvSpPr>
          <p:cNvPr id="42" name="CheckWithHr">
            <a:hlinkClick r:id="rId7" action="ppaction://hlinksldjump"/>
            <a:hlinkHover r:id="" action="ppaction://noaction" highlightClick="1"/>
            <a:extLst>
              <a:ext uri="{FF2B5EF4-FFF2-40B4-BE49-F238E27FC236}">
                <a16:creationId xmlns:a16="http://schemas.microsoft.com/office/drawing/2014/main" id="{AF7BF140-0C44-4E76-8F6D-F0681C316CA9}"/>
              </a:ext>
            </a:extLst>
          </p:cNvPr>
          <p:cNvSpPr/>
          <p:nvPr/>
        </p:nvSpPr>
        <p:spPr>
          <a:xfrm>
            <a:off x="9322675" y="4800602"/>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prstClr val="black"/>
                </a:solidFill>
              </a:rPr>
              <a:t>Check with HR to see if manager is at work and whether it is safe to send  </a:t>
            </a:r>
          </a:p>
        </p:txBody>
      </p:sp>
      <p:sp>
        <p:nvSpPr>
          <p:cNvPr id="43" name="SendReport">
            <a:hlinkClick r:id="rId8" action="ppaction://hlinksldjump">
              <a:snd r:embed="rId9" name="click.wav"/>
            </a:hlinkClick>
            <a:hlinkHover r:id="" action="ppaction://noaction" highlightClick="1"/>
            <a:extLst>
              <a:ext uri="{FF2B5EF4-FFF2-40B4-BE49-F238E27FC236}">
                <a16:creationId xmlns:a16="http://schemas.microsoft.com/office/drawing/2014/main" id="{90CA49EF-252F-4D24-8CC5-88BF6D47E660}"/>
              </a:ext>
            </a:extLst>
          </p:cNvPr>
          <p:cNvSpPr/>
          <p:nvPr/>
        </p:nvSpPr>
        <p:spPr>
          <a:xfrm>
            <a:off x="9322675" y="1853454"/>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Report</a:t>
            </a:r>
          </a:p>
        </p:txBody>
      </p:sp>
      <p:grpSp>
        <p:nvGrpSpPr>
          <p:cNvPr id="44" name="Group 43">
            <a:extLst>
              <a:ext uri="{FF2B5EF4-FFF2-40B4-BE49-F238E27FC236}">
                <a16:creationId xmlns:a16="http://schemas.microsoft.com/office/drawing/2014/main" id="{E8F1E484-A2BA-49E4-B9EC-39361EFF50F3}"/>
              </a:ext>
            </a:extLst>
          </p:cNvPr>
          <p:cNvGrpSpPr/>
          <p:nvPr/>
        </p:nvGrpSpPr>
        <p:grpSpPr>
          <a:xfrm>
            <a:off x="5036521" y="1036186"/>
            <a:ext cx="2712057" cy="369332"/>
            <a:chOff x="5036521" y="1036186"/>
            <a:chExt cx="2712057" cy="369332"/>
          </a:xfrm>
        </p:grpSpPr>
        <p:sp>
          <p:nvSpPr>
            <p:cNvPr id="45" name="ChooseReply">
              <a:extLst>
                <a:ext uri="{FF2B5EF4-FFF2-40B4-BE49-F238E27FC236}">
                  <a16:creationId xmlns:a16="http://schemas.microsoft.com/office/drawing/2014/main" id="{D4BAB81B-B5A3-40A0-9DF1-54FCED5D80C2}"/>
                </a:ext>
              </a:extLst>
            </p:cNvPr>
            <p:cNvSpPr txBox="1"/>
            <p:nvPr/>
          </p:nvSpPr>
          <p:spPr>
            <a:xfrm>
              <a:off x="5298471" y="1036186"/>
              <a:ext cx="2450107" cy="369332"/>
            </a:xfrm>
            <a:prstGeom prst="rect">
              <a:avLst/>
            </a:prstGeom>
            <a:noFill/>
          </p:spPr>
          <p:txBody>
            <a:bodyPr wrap="square" rtlCol="0">
              <a:spAutoFit/>
            </a:bodyPr>
            <a:lstStyle/>
            <a:p>
              <a:r>
                <a:rPr lang="en-US" dirty="0">
                  <a:latin typeface="Avenir Next W1G Heavy" panose="020B0903020202020204" pitchFamily="34" charset="0"/>
                </a:rPr>
                <a:t>CHOOSE A REPLY:</a:t>
              </a:r>
            </a:p>
          </p:txBody>
        </p:sp>
        <p:pic>
          <p:nvPicPr>
            <p:cNvPr id="46" name="ISPRING_SCENARIO_SHAPE3">
              <a:extLst>
                <a:ext uri="{FF2B5EF4-FFF2-40B4-BE49-F238E27FC236}">
                  <a16:creationId xmlns:a16="http://schemas.microsoft.com/office/drawing/2014/main" id="{2DB17A36-620C-4F1B-A4B7-EE8671B1F9D4}"/>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a:xfrm>
              <a:off x="5036521" y="1081810"/>
              <a:ext cx="278084" cy="278084"/>
            </a:xfrm>
            <a:prstGeom prst="rect">
              <a:avLst/>
            </a:prstGeom>
            <a:effectLst>
              <a:innerShdw>
                <a:scrgbClr r="0" g="0" b="0">
                  <a:alpha val="0"/>
                </a:scrgbClr>
              </a:innerShdw>
            </a:effectLst>
          </p:spPr>
        </p:pic>
      </p:grpSp>
      <p:sp>
        <p:nvSpPr>
          <p:cNvPr id="47" name="Title 1">
            <a:extLst>
              <a:ext uri="{FF2B5EF4-FFF2-40B4-BE49-F238E27FC236}">
                <a16:creationId xmlns:a16="http://schemas.microsoft.com/office/drawing/2014/main" id="{62B15DB1-BED0-4236-9DB1-B423C2F77E49}"/>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HowDoYouPlanToWork</a:t>
            </a:r>
            <a:endParaRPr lang="en-US" dirty="0">
              <a:solidFill>
                <a:schemeClr val="bg1"/>
              </a:solidFill>
            </a:endParaRPr>
          </a:p>
        </p:txBody>
      </p:sp>
      <p:sp>
        <p:nvSpPr>
          <p:cNvPr id="35" name="SelectAnAction">
            <a:extLst>
              <a:ext uri="{FF2B5EF4-FFF2-40B4-BE49-F238E27FC236}">
                <a16:creationId xmlns:a16="http://schemas.microsoft.com/office/drawing/2014/main" id="{C3BC8EE1-E393-438A-98BE-B9B6B014CE7E}"/>
              </a:ext>
            </a:extLst>
          </p:cNvPr>
          <p:cNvSpPr txBox="1"/>
          <p:nvPr/>
        </p:nvSpPr>
        <p:spPr>
          <a:xfrm>
            <a:off x="9322674" y="1021965"/>
            <a:ext cx="2869325" cy="369332"/>
          </a:xfrm>
          <a:prstGeom prst="rect">
            <a:avLst/>
          </a:prstGeom>
          <a:noFill/>
        </p:spPr>
        <p:txBody>
          <a:bodyPr wrap="square" rtlCol="0">
            <a:spAutoFit/>
          </a:bodyPr>
          <a:lstStyle>
            <a:defPPr>
              <a:defRPr lang="en-US"/>
            </a:defPPr>
            <a:lvl1pPr>
              <a:defRPr>
                <a:latin typeface="Avenir Next W1G Heavy" panose="020B0903020202020204" pitchFamily="34" charset="0"/>
              </a:defRPr>
            </a:lvl1pPr>
          </a:lstStyle>
          <a:p>
            <a:r>
              <a:rPr lang="en-US" dirty="0"/>
              <a:t>SELECT AN ACTION:</a:t>
            </a:r>
          </a:p>
        </p:txBody>
      </p:sp>
      <p:sp>
        <p:nvSpPr>
          <p:cNvPr id="34" name="cover">
            <a:extLst>
              <a:ext uri="{FF2B5EF4-FFF2-40B4-BE49-F238E27FC236}">
                <a16:creationId xmlns:a16="http://schemas.microsoft.com/office/drawing/2014/main" id="{9B0F2C0B-8EB5-4CF7-99BE-61317EB38384}"/>
              </a:ext>
            </a:extLst>
          </p:cNvPr>
          <p:cNvSpPr/>
          <p:nvPr/>
        </p:nvSpPr>
        <p:spPr>
          <a:xfrm>
            <a:off x="8485094" y="772246"/>
            <a:ext cx="3550024" cy="5843707"/>
          </a:xfrm>
          <a:prstGeom prst="rect">
            <a:avLst/>
          </a:prstGeom>
          <a:solidFill>
            <a:srgbClr val="D9D9D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47461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2.77556E-17 -3.7037E-7 L 2.77556E-17 -0.11806 " pathEditMode="relative" rAng="0" ptsTypes="AA">
                                      <p:cBhvr>
                                        <p:cTn id="6" dur="1250" fill="hold"/>
                                        <p:tgtEl>
                                          <p:spTgt spid="31"/>
                                        </p:tgtEl>
                                        <p:attrNameLst>
                                          <p:attrName>ppt_x</p:attrName>
                                          <p:attrName>ppt_y</p:attrName>
                                        </p:attrNameLst>
                                      </p:cBhvr>
                                      <p:rCtr x="0" y="-5903"/>
                                    </p:animMotion>
                                  </p:childTnLst>
                                </p:cTn>
                              </p:par>
                            </p:childTnLst>
                          </p:cTn>
                        </p:par>
                        <p:par>
                          <p:cTn id="7" fill="hold">
                            <p:stCondLst>
                              <p:cond delay="1250"/>
                            </p:stCondLst>
                            <p:childTnLst>
                              <p:par>
                                <p:cTn id="8" presetID="10" presetClass="entr" presetSubtype="0" fill="hold" grpId="0"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1750"/>
                            </p:stCondLst>
                            <p:childTnLst>
                              <p:par>
                                <p:cTn id="12" presetID="10" presetClass="entr" presetSubtype="0" fill="hold" grpId="0" nodeType="afterEffect">
                                  <p:stCondLst>
                                    <p:cond delay="10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childTnLst>
                          </p:cTn>
                        </p:par>
                        <p:par>
                          <p:cTn id="15" fill="hold">
                            <p:stCondLst>
                              <p:cond delay="3250"/>
                            </p:stCondLst>
                            <p:childTnLst>
                              <p:par>
                                <p:cTn id="16" presetID="1" presetClass="exit"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hidden"/>
                                      </p:to>
                                    </p:set>
                                  </p:childTnLst>
                                </p:cTn>
                              </p:par>
                            </p:childTnLst>
                          </p:cTn>
                        </p:par>
                        <p:par>
                          <p:cTn id="18" fill="hold">
                            <p:stCondLst>
                              <p:cond delay="3250"/>
                            </p:stCondLst>
                            <p:childTnLst>
                              <p:par>
                                <p:cTn id="19" presetID="26" presetClass="emph" presetSubtype="0" repeatCount="10000" fill="hold" grpId="0" nodeType="afterEffect">
                                  <p:stCondLst>
                                    <p:cond delay="0"/>
                                  </p:stCondLst>
                                  <p:childTnLst>
                                    <p:animEffect transition="out" filter="fade">
                                      <p:cBhvr>
                                        <p:cTn id="20" dur="1000" tmFilter="0, 0; .2, .5; .8, .5; 1, 0"/>
                                        <p:tgtEl>
                                          <p:spTgt spid="35"/>
                                        </p:tgtEl>
                                      </p:cBhvr>
                                    </p:animEffect>
                                    <p:animScale>
                                      <p:cBhvr>
                                        <p:cTn id="21" dur="50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5" grpId="0"/>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36" name="Phisher">
            <a:extLst>
              <a:ext uri="{FF2B5EF4-FFF2-40B4-BE49-F238E27FC236}">
                <a16:creationId xmlns:a16="http://schemas.microsoft.com/office/drawing/2014/main" id="{925F6F11-D356-43C6-A71A-20277E55D13D}"/>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grpSp>
        <p:nvGrpSpPr>
          <p:cNvPr id="31" name="Group 30">
            <a:extLst>
              <a:ext uri="{FF2B5EF4-FFF2-40B4-BE49-F238E27FC236}">
                <a16:creationId xmlns:a16="http://schemas.microsoft.com/office/drawing/2014/main" id="{9835D714-510F-493C-BC3D-3EB108A4512A}"/>
              </a:ext>
            </a:extLst>
          </p:cNvPr>
          <p:cNvGrpSpPr/>
          <p:nvPr/>
        </p:nvGrpSpPr>
        <p:grpSpPr>
          <a:xfrm>
            <a:off x="1447800" y="2458265"/>
            <a:ext cx="2438399" cy="1620410"/>
            <a:chOff x="1447800" y="2458265"/>
            <a:chExt cx="2438399" cy="1620410"/>
          </a:xfrm>
        </p:grpSpPr>
        <p:sp>
          <p:nvSpPr>
            <p:cNvPr id="32" name="Speech Bubble: Rectangle 31">
              <a:extLst>
                <a:ext uri="{FF2B5EF4-FFF2-40B4-BE49-F238E27FC236}">
                  <a16:creationId xmlns:a16="http://schemas.microsoft.com/office/drawing/2014/main" id="{BC8F9C77-538A-449C-B06C-E86A268A50B7}"/>
                </a:ext>
              </a:extLst>
            </p:cNvPr>
            <p:cNvSpPr/>
            <p:nvPr/>
          </p:nvSpPr>
          <p:spPr>
            <a:xfrm>
              <a:off x="1447800" y="2458265"/>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can’t do that now as I’m not with my laptop. Just send it so I could start working</a:t>
              </a:r>
            </a:p>
          </p:txBody>
        </p:sp>
        <p:sp>
          <p:nvSpPr>
            <p:cNvPr id="33" name="Speech Bubble: Rectangle 32">
              <a:extLst>
                <a:ext uri="{FF2B5EF4-FFF2-40B4-BE49-F238E27FC236}">
                  <a16:creationId xmlns:a16="http://schemas.microsoft.com/office/drawing/2014/main" id="{0C834E59-25B4-4A60-9C3E-5675937221B8}"/>
                </a:ext>
              </a:extLst>
            </p:cNvPr>
            <p:cNvSpPr/>
            <p:nvPr/>
          </p:nvSpPr>
          <p:spPr>
            <a:xfrm>
              <a:off x="2090682" y="3351157"/>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I’ll get in touch in a bit</a:t>
              </a:r>
            </a:p>
          </p:txBody>
        </p:sp>
      </p:grpSp>
      <p:sp>
        <p:nvSpPr>
          <p:cNvPr id="12" name="Speech Bubble: Rectangle 11">
            <a:extLst>
              <a:ext uri="{FF2B5EF4-FFF2-40B4-BE49-F238E27FC236}">
                <a16:creationId xmlns:a16="http://schemas.microsoft.com/office/drawing/2014/main" id="{2478EACE-AAFE-49D0-AA11-0526A3B00DF2}"/>
              </a:ext>
            </a:extLst>
          </p:cNvPr>
          <p:cNvSpPr/>
          <p:nvPr/>
        </p:nvSpPr>
        <p:spPr>
          <a:xfrm>
            <a:off x="5466599" y="190420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Are you in your office so I could just bring it to you?</a:t>
            </a:r>
          </a:p>
        </p:txBody>
      </p:sp>
      <p:sp>
        <p:nvSpPr>
          <p:cNvPr id="13" name="Speech Bubble: Rectangle 12">
            <a:extLst>
              <a:ext uri="{FF2B5EF4-FFF2-40B4-BE49-F238E27FC236}">
                <a16:creationId xmlns:a16="http://schemas.microsoft.com/office/drawing/2014/main" id="{28DA69D0-1CB4-44F1-9409-91A0F300C4EC}"/>
              </a:ext>
            </a:extLst>
          </p:cNvPr>
          <p:cNvSpPr/>
          <p:nvPr/>
        </p:nvSpPr>
        <p:spPr>
          <a:xfrm>
            <a:off x="5466597" y="3065241"/>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How do you plan to work on it if your laptop is not available?</a:t>
            </a:r>
          </a:p>
        </p:txBody>
      </p:sp>
      <p:sp>
        <p:nvSpPr>
          <p:cNvPr id="14" name="Speech Bubble: Rectangle 13">
            <a:extLst>
              <a:ext uri="{FF2B5EF4-FFF2-40B4-BE49-F238E27FC236}">
                <a16:creationId xmlns:a16="http://schemas.microsoft.com/office/drawing/2014/main" id="{0BB615C3-CD02-43B1-B2C5-5CE35B960428}"/>
              </a:ext>
            </a:extLst>
          </p:cNvPr>
          <p:cNvSpPr/>
          <p:nvPr/>
        </p:nvSpPr>
        <p:spPr>
          <a:xfrm>
            <a:off x="5466597" y="4244904"/>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Do I send it to your personal mail then?</a:t>
            </a:r>
          </a:p>
        </p:txBody>
      </p:sp>
      <p:sp>
        <p:nvSpPr>
          <p:cNvPr id="15" name="TextBox 14">
            <a:extLst>
              <a:ext uri="{FF2B5EF4-FFF2-40B4-BE49-F238E27FC236}">
                <a16:creationId xmlns:a16="http://schemas.microsoft.com/office/drawing/2014/main" id="{82F693DC-D78A-4424-B2EE-F26914168A7F}"/>
              </a:ext>
            </a:extLst>
          </p:cNvPr>
          <p:cNvSpPr txBox="1"/>
          <p:nvPr/>
        </p:nvSpPr>
        <p:spPr>
          <a:xfrm>
            <a:off x="7870119" y="5958282"/>
            <a:ext cx="1719500" cy="276999"/>
          </a:xfrm>
          <a:prstGeom prst="rect">
            <a:avLst/>
          </a:prstGeom>
          <a:noFill/>
        </p:spPr>
        <p:txBody>
          <a:bodyPr wrap="square" rtlCol="0">
            <a:spAutoFit/>
          </a:bodyPr>
          <a:lstStyle/>
          <a:p>
            <a:pPr algn="ctr"/>
            <a:r>
              <a:rPr lang="en-US" sz="1200" dirty="0">
                <a:solidFill>
                  <a:schemeClr val="bg2">
                    <a:lumMod val="90000"/>
                  </a:schemeClr>
                </a:solidFill>
              </a:rPr>
              <a:t>Selected</a:t>
            </a:r>
          </a:p>
        </p:txBody>
      </p:sp>
      <p:sp>
        <p:nvSpPr>
          <p:cNvPr id="27" name="Speech Bubble: Rectangle 26">
            <a:extLst>
              <a:ext uri="{FF2B5EF4-FFF2-40B4-BE49-F238E27FC236}">
                <a16:creationId xmlns:a16="http://schemas.microsoft.com/office/drawing/2014/main" id="{28F6D19A-DFB5-4191-82A6-5122FBD878A4}"/>
              </a:ext>
            </a:extLst>
          </p:cNvPr>
          <p:cNvSpPr/>
          <p:nvPr/>
        </p:nvSpPr>
        <p:spPr>
          <a:xfrm>
            <a:off x="2090682" y="3457391"/>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Do I send it to your personal mail then?</a:t>
            </a:r>
          </a:p>
        </p:txBody>
      </p:sp>
      <p:sp>
        <p:nvSpPr>
          <p:cNvPr id="30" name="Speech Bubble: Rectangle 29">
            <a:extLst>
              <a:ext uri="{FF2B5EF4-FFF2-40B4-BE49-F238E27FC236}">
                <a16:creationId xmlns:a16="http://schemas.microsoft.com/office/drawing/2014/main" id="{8D563ECE-4CD9-4737-BACE-07C9881B8349}"/>
              </a:ext>
            </a:extLst>
          </p:cNvPr>
          <p:cNvSpPr/>
          <p:nvPr/>
        </p:nvSpPr>
        <p:spPr>
          <a:xfrm>
            <a:off x="1458741" y="4375591"/>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Yes, my personal mail would be fine. Please send ASAP</a:t>
            </a:r>
          </a:p>
        </p:txBody>
      </p:sp>
      <p:sp>
        <p:nvSpPr>
          <p:cNvPr id="39" name="Rectangle 38">
            <a:extLst>
              <a:ext uri="{FF2B5EF4-FFF2-40B4-BE49-F238E27FC236}">
                <a16:creationId xmlns:a16="http://schemas.microsoft.com/office/drawing/2014/main" id="{430B1A21-4221-4F63-9E34-B7D1617EC02E}"/>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40" name="Rectangle 39">
            <a:extLst>
              <a:ext uri="{FF2B5EF4-FFF2-40B4-BE49-F238E27FC236}">
                <a16:creationId xmlns:a16="http://schemas.microsoft.com/office/drawing/2014/main" id="{11C506F5-7CA2-4B28-88CA-E2C8FA1AC594}"/>
              </a:ext>
            </a:extLst>
          </p:cNvPr>
          <p:cNvSpPr/>
          <p:nvPr/>
        </p:nvSpPr>
        <p:spPr>
          <a:xfrm>
            <a:off x="1401416" y="5359186"/>
            <a:ext cx="2532823" cy="2166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err="1">
                <a:solidFill>
                  <a:schemeClr val="bg1">
                    <a:lumMod val="65000"/>
                  </a:schemeClr>
                </a:solidFill>
              </a:rPr>
              <a:t>abc</a:t>
            </a:r>
            <a:endParaRPr lang="en-US" sz="1100" dirty="0">
              <a:solidFill>
                <a:schemeClr val="bg1">
                  <a:lumMod val="65000"/>
                </a:schemeClr>
              </a:solidFill>
            </a:endParaRPr>
          </a:p>
        </p:txBody>
      </p:sp>
      <p:grpSp>
        <p:nvGrpSpPr>
          <p:cNvPr id="3" name="Group 2">
            <a:extLst>
              <a:ext uri="{FF2B5EF4-FFF2-40B4-BE49-F238E27FC236}">
                <a16:creationId xmlns:a16="http://schemas.microsoft.com/office/drawing/2014/main" id="{1B8D9EF9-A06A-40EC-B0D2-3B1AB59D22EA}"/>
              </a:ext>
            </a:extLst>
          </p:cNvPr>
          <p:cNvGrpSpPr/>
          <p:nvPr/>
        </p:nvGrpSpPr>
        <p:grpSpPr>
          <a:xfrm>
            <a:off x="1391477" y="1610141"/>
            <a:ext cx="2554357" cy="596348"/>
            <a:chOff x="1391477" y="1610141"/>
            <a:chExt cx="2554357" cy="596348"/>
          </a:xfrm>
        </p:grpSpPr>
        <p:sp>
          <p:nvSpPr>
            <p:cNvPr id="7" name="Rectangle 6">
              <a:extLst>
                <a:ext uri="{FF2B5EF4-FFF2-40B4-BE49-F238E27FC236}">
                  <a16:creationId xmlns:a16="http://schemas.microsoft.com/office/drawing/2014/main" id="{40ED0B93-13E4-46DD-A366-AD272B620715}"/>
                </a:ext>
              </a:extLst>
            </p:cNvPr>
            <p:cNvSpPr/>
            <p:nvPr/>
          </p:nvSpPr>
          <p:spPr>
            <a:xfrm>
              <a:off x="1391477" y="1610141"/>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2150219" y="1764197"/>
              <a:ext cx="1547138" cy="338554"/>
            </a:xfrm>
            <a:prstGeom prst="rect">
              <a:avLst/>
            </a:prstGeom>
            <a:noFill/>
          </p:spPr>
          <p:txBody>
            <a:bodyPr wrap="square" rtlCol="0">
              <a:spAutoFit/>
            </a:bodyPr>
            <a:lstStyle/>
            <a:p>
              <a:r>
                <a:rPr lang="en-US" sz="1600" dirty="0">
                  <a:solidFill>
                    <a:schemeClr val="bg1">
                      <a:lumMod val="95000"/>
                    </a:schemeClr>
                  </a:solidFill>
                </a:rPr>
                <a:t>Line Manager</a:t>
              </a:r>
            </a:p>
          </p:txBody>
        </p:sp>
        <p:pic>
          <p:nvPicPr>
            <p:cNvPr id="10" name="Picture 9">
              <a:extLst>
                <a:ext uri="{FF2B5EF4-FFF2-40B4-BE49-F238E27FC236}">
                  <a16:creationId xmlns:a16="http://schemas.microsoft.com/office/drawing/2014/main" id="{A36C130C-446D-42B1-9CB2-65E9CE50ED1D}"/>
                </a:ext>
              </a:extLst>
            </p:cNvPr>
            <p:cNvPicPr>
              <a:picLocks/>
            </p:cNvPicPr>
            <p:nvPr/>
          </p:nvPicPr>
          <p:blipFill rotWithShape="1">
            <a:blip r:embed="rId6">
              <a:extLst>
                <a:ext uri="{28A0092B-C50C-407E-A947-70E740481C1C}">
                  <a14:useLocalDpi xmlns:a14="http://schemas.microsoft.com/office/drawing/2010/main" val="0"/>
                </a:ext>
              </a:extLst>
            </a:blip>
            <a:srcRect/>
            <a:stretch/>
          </p:blipFill>
          <p:spPr>
            <a:xfrm>
              <a:off x="1542248" y="1679714"/>
              <a:ext cx="457200" cy="4572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
        <p:nvSpPr>
          <p:cNvPr id="42" name="CheckWithHr">
            <a:hlinkClick r:id="rId7" action="ppaction://hlinksldjump">
              <a:snd r:embed="rId8" name="click.wav"/>
            </a:hlinkClick>
            <a:hlinkHover r:id="" action="ppaction://noaction" highlightClick="1"/>
            <a:extLst>
              <a:ext uri="{FF2B5EF4-FFF2-40B4-BE49-F238E27FC236}">
                <a16:creationId xmlns:a16="http://schemas.microsoft.com/office/drawing/2014/main" id="{AF7BF140-0C44-4E76-8F6D-F0681C316CA9}"/>
              </a:ext>
            </a:extLst>
          </p:cNvPr>
          <p:cNvSpPr/>
          <p:nvPr/>
        </p:nvSpPr>
        <p:spPr>
          <a:xfrm>
            <a:off x="9322675" y="4800602"/>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prstClr val="black"/>
                </a:solidFill>
              </a:rPr>
              <a:t>Check with HR to see if manager is at work and whether it is safe to send  </a:t>
            </a:r>
          </a:p>
        </p:txBody>
      </p:sp>
      <p:sp>
        <p:nvSpPr>
          <p:cNvPr id="43" name="SendReport">
            <a:hlinkClick r:id="rId9" action="ppaction://hlinksldjump">
              <a:snd r:embed="rId8" name="click.wav"/>
            </a:hlinkClick>
            <a:hlinkHover r:id="" action="ppaction://noaction" highlightClick="1"/>
            <a:extLst>
              <a:ext uri="{FF2B5EF4-FFF2-40B4-BE49-F238E27FC236}">
                <a16:creationId xmlns:a16="http://schemas.microsoft.com/office/drawing/2014/main" id="{90CA49EF-252F-4D24-8CC5-88BF6D47E660}"/>
              </a:ext>
            </a:extLst>
          </p:cNvPr>
          <p:cNvSpPr/>
          <p:nvPr/>
        </p:nvSpPr>
        <p:spPr>
          <a:xfrm>
            <a:off x="9322675" y="1853454"/>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Report</a:t>
            </a:r>
          </a:p>
        </p:txBody>
      </p:sp>
      <p:grpSp>
        <p:nvGrpSpPr>
          <p:cNvPr id="44" name="Group 43">
            <a:extLst>
              <a:ext uri="{FF2B5EF4-FFF2-40B4-BE49-F238E27FC236}">
                <a16:creationId xmlns:a16="http://schemas.microsoft.com/office/drawing/2014/main" id="{E8F1E484-A2BA-49E4-B9EC-39361EFF50F3}"/>
              </a:ext>
            </a:extLst>
          </p:cNvPr>
          <p:cNvGrpSpPr/>
          <p:nvPr/>
        </p:nvGrpSpPr>
        <p:grpSpPr>
          <a:xfrm>
            <a:off x="5036521" y="1036186"/>
            <a:ext cx="2712057" cy="369332"/>
            <a:chOff x="5036521" y="1036186"/>
            <a:chExt cx="2712057" cy="369332"/>
          </a:xfrm>
        </p:grpSpPr>
        <p:sp>
          <p:nvSpPr>
            <p:cNvPr id="45" name="ChooseReply">
              <a:extLst>
                <a:ext uri="{FF2B5EF4-FFF2-40B4-BE49-F238E27FC236}">
                  <a16:creationId xmlns:a16="http://schemas.microsoft.com/office/drawing/2014/main" id="{D4BAB81B-B5A3-40A0-9DF1-54FCED5D80C2}"/>
                </a:ext>
              </a:extLst>
            </p:cNvPr>
            <p:cNvSpPr txBox="1"/>
            <p:nvPr/>
          </p:nvSpPr>
          <p:spPr>
            <a:xfrm>
              <a:off x="5298471" y="1036186"/>
              <a:ext cx="2450107" cy="369332"/>
            </a:xfrm>
            <a:prstGeom prst="rect">
              <a:avLst/>
            </a:prstGeom>
            <a:noFill/>
          </p:spPr>
          <p:txBody>
            <a:bodyPr wrap="square" rtlCol="0">
              <a:spAutoFit/>
            </a:bodyPr>
            <a:lstStyle/>
            <a:p>
              <a:r>
                <a:rPr lang="en-US" dirty="0">
                  <a:latin typeface="Avenir Next W1G Heavy" panose="020B0903020202020204" pitchFamily="34" charset="0"/>
                </a:rPr>
                <a:t>CHOOSE A REPLY:</a:t>
              </a:r>
            </a:p>
          </p:txBody>
        </p:sp>
        <p:pic>
          <p:nvPicPr>
            <p:cNvPr id="46" name="ISPRING_SCENARIO_SHAPE3">
              <a:extLst>
                <a:ext uri="{FF2B5EF4-FFF2-40B4-BE49-F238E27FC236}">
                  <a16:creationId xmlns:a16="http://schemas.microsoft.com/office/drawing/2014/main" id="{2DB17A36-620C-4F1B-A4B7-EE8671B1F9D4}"/>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a:xfrm>
              <a:off x="5036521" y="1081810"/>
              <a:ext cx="278084" cy="278084"/>
            </a:xfrm>
            <a:prstGeom prst="rect">
              <a:avLst/>
            </a:prstGeom>
            <a:effectLst>
              <a:innerShdw>
                <a:scrgbClr r="0" g="0" b="0">
                  <a:alpha val="0"/>
                </a:scrgbClr>
              </a:innerShdw>
            </a:effectLst>
          </p:spPr>
        </p:pic>
      </p:grpSp>
      <p:sp>
        <p:nvSpPr>
          <p:cNvPr id="47" name="Title 1">
            <a:extLst>
              <a:ext uri="{FF2B5EF4-FFF2-40B4-BE49-F238E27FC236}">
                <a16:creationId xmlns:a16="http://schemas.microsoft.com/office/drawing/2014/main" id="{62B15DB1-BED0-4236-9DB1-B423C2F77E49}"/>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DoIsendToPersonalMail</a:t>
            </a:r>
            <a:endParaRPr lang="en-US" dirty="0">
              <a:solidFill>
                <a:schemeClr val="bg1"/>
              </a:solidFill>
            </a:endParaRPr>
          </a:p>
        </p:txBody>
      </p:sp>
      <p:sp>
        <p:nvSpPr>
          <p:cNvPr id="34" name="SelectAnAction">
            <a:extLst>
              <a:ext uri="{FF2B5EF4-FFF2-40B4-BE49-F238E27FC236}">
                <a16:creationId xmlns:a16="http://schemas.microsoft.com/office/drawing/2014/main" id="{397BC4E8-0828-4CBE-A5FC-5A7F5DC6858B}"/>
              </a:ext>
            </a:extLst>
          </p:cNvPr>
          <p:cNvSpPr txBox="1"/>
          <p:nvPr/>
        </p:nvSpPr>
        <p:spPr>
          <a:xfrm>
            <a:off x="9322674" y="1021965"/>
            <a:ext cx="2869325" cy="369332"/>
          </a:xfrm>
          <a:prstGeom prst="rect">
            <a:avLst/>
          </a:prstGeom>
          <a:noFill/>
        </p:spPr>
        <p:txBody>
          <a:bodyPr wrap="square" rtlCol="0">
            <a:spAutoFit/>
          </a:bodyPr>
          <a:lstStyle>
            <a:defPPr>
              <a:defRPr lang="en-US"/>
            </a:defPPr>
            <a:lvl1pPr>
              <a:defRPr>
                <a:latin typeface="Avenir Next W1G Heavy" panose="020B0903020202020204" pitchFamily="34" charset="0"/>
              </a:defRPr>
            </a:lvl1pPr>
          </a:lstStyle>
          <a:p>
            <a:r>
              <a:rPr lang="en-US" dirty="0"/>
              <a:t>SELECT AN ACTION:</a:t>
            </a:r>
          </a:p>
        </p:txBody>
      </p:sp>
      <p:sp>
        <p:nvSpPr>
          <p:cNvPr id="35" name="cover">
            <a:extLst>
              <a:ext uri="{FF2B5EF4-FFF2-40B4-BE49-F238E27FC236}">
                <a16:creationId xmlns:a16="http://schemas.microsoft.com/office/drawing/2014/main" id="{B754D289-28FD-4AEE-9B28-65E493689BE3}"/>
              </a:ext>
            </a:extLst>
          </p:cNvPr>
          <p:cNvSpPr/>
          <p:nvPr/>
        </p:nvSpPr>
        <p:spPr>
          <a:xfrm>
            <a:off x="8485094" y="772246"/>
            <a:ext cx="3550024" cy="5843707"/>
          </a:xfrm>
          <a:prstGeom prst="rect">
            <a:avLst/>
          </a:prstGeom>
          <a:solidFill>
            <a:srgbClr val="D9D9D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27857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2.77556E-17 -3.7037E-7 L 2.77556E-17 -0.11806 " pathEditMode="relative" rAng="0" ptsTypes="AA">
                                      <p:cBhvr>
                                        <p:cTn id="6" dur="1250" fill="hold"/>
                                        <p:tgtEl>
                                          <p:spTgt spid="31"/>
                                        </p:tgtEl>
                                        <p:attrNameLst>
                                          <p:attrName>ppt_x</p:attrName>
                                          <p:attrName>ppt_y</p:attrName>
                                        </p:attrNameLst>
                                      </p:cBhvr>
                                      <p:rCtr x="0" y="-5903"/>
                                    </p:animMotion>
                                  </p:childTnLst>
                                </p:cTn>
                              </p:par>
                              <p:par>
                                <p:cTn id="7" presetID="10" presetClass="entr"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visible"/>
                                      </p:to>
                                    </p:set>
                                    <p:animEffect transition="in" filter="fade">
                                      <p:cBhvr>
                                        <p:cTn id="9" dur="500"/>
                                        <p:tgtEl>
                                          <p:spTgt spid="27"/>
                                        </p:tgtEl>
                                      </p:cBhvr>
                                    </p:animEffect>
                                  </p:childTnLst>
                                </p:cTn>
                              </p:par>
                            </p:childTnLst>
                          </p:cTn>
                        </p:par>
                        <p:par>
                          <p:cTn id="10" fill="hold">
                            <p:stCondLst>
                              <p:cond delay="1500"/>
                            </p:stCondLst>
                            <p:childTnLst>
                              <p:par>
                                <p:cTn id="11" presetID="10" presetClass="entr" presetSubtype="0" fill="hold" grpId="0" nodeType="afterEffect">
                                  <p:stCondLst>
                                    <p:cond delay="125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par>
                          <p:cTn id="14" fill="hold">
                            <p:stCondLst>
                              <p:cond delay="3250"/>
                            </p:stCondLst>
                            <p:childTnLst>
                              <p:par>
                                <p:cTn id="15" presetID="1" presetClass="exit"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hidden"/>
                                      </p:to>
                                    </p:set>
                                  </p:childTnLst>
                                </p:cTn>
                              </p:par>
                            </p:childTnLst>
                          </p:cTn>
                        </p:par>
                        <p:par>
                          <p:cTn id="17" fill="hold">
                            <p:stCondLst>
                              <p:cond delay="3250"/>
                            </p:stCondLst>
                            <p:childTnLst>
                              <p:par>
                                <p:cTn id="18" presetID="26" presetClass="emph" presetSubtype="0" repeatCount="10000" fill="hold" grpId="0" nodeType="afterEffect">
                                  <p:stCondLst>
                                    <p:cond delay="0"/>
                                  </p:stCondLst>
                                  <p:childTnLst>
                                    <p:animEffect transition="out" filter="fade">
                                      <p:cBhvr>
                                        <p:cTn id="19" dur="1000" tmFilter="0, 0; .2, .5; .8, .5; 1, 0"/>
                                        <p:tgtEl>
                                          <p:spTgt spid="34"/>
                                        </p:tgtEl>
                                      </p:cBhvr>
                                    </p:animEffect>
                                    <p:animScale>
                                      <p:cBhvr>
                                        <p:cTn id="20" dur="50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4" grpId="0"/>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7" name="Phisher">
            <a:extLst>
              <a:ext uri="{FF2B5EF4-FFF2-40B4-BE49-F238E27FC236}">
                <a16:creationId xmlns:a16="http://schemas.microsoft.com/office/drawing/2014/main" id="{18973C87-3398-4BCE-88A8-ABCCF0605BA9}"/>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sp>
        <p:nvSpPr>
          <p:cNvPr id="11" name="Speech Bubble: Rectangle 10">
            <a:extLst>
              <a:ext uri="{FF2B5EF4-FFF2-40B4-BE49-F238E27FC236}">
                <a16:creationId xmlns:a16="http://schemas.microsoft.com/office/drawing/2014/main" id="{66F070AC-F059-4DB4-8B31-83D25912D245}"/>
              </a:ext>
            </a:extLst>
          </p:cNvPr>
          <p:cNvSpPr/>
          <p:nvPr/>
        </p:nvSpPr>
        <p:spPr>
          <a:xfrm>
            <a:off x="1485900" y="2290970"/>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a:p>
            <a:r>
              <a:rPr lang="en-US" sz="1100" dirty="0">
                <a:solidFill>
                  <a:schemeClr val="tx1"/>
                </a:solidFill>
              </a:rPr>
              <a:t>Hello John, I need the list of cases currently assigned to you now ASAP</a:t>
            </a:r>
          </a:p>
          <a:p>
            <a:endParaRPr lang="en-US" sz="1100" dirty="0">
              <a:solidFill>
                <a:schemeClr val="tx1"/>
              </a:solidFill>
            </a:endParaRPr>
          </a:p>
        </p:txBody>
      </p:sp>
      <p:grpSp>
        <p:nvGrpSpPr>
          <p:cNvPr id="19" name="Group 18">
            <a:extLst>
              <a:ext uri="{FF2B5EF4-FFF2-40B4-BE49-F238E27FC236}">
                <a16:creationId xmlns:a16="http://schemas.microsoft.com/office/drawing/2014/main" id="{18C631DB-FE1E-467A-BE30-2D2DF29A210E}"/>
              </a:ext>
            </a:extLst>
          </p:cNvPr>
          <p:cNvGrpSpPr/>
          <p:nvPr/>
        </p:nvGrpSpPr>
        <p:grpSpPr>
          <a:xfrm>
            <a:off x="1485900" y="3327615"/>
            <a:ext cx="2438400" cy="1764164"/>
            <a:chOff x="1485900" y="3327615"/>
            <a:chExt cx="2438400" cy="1764164"/>
          </a:xfrm>
        </p:grpSpPr>
        <p:sp>
          <p:nvSpPr>
            <p:cNvPr id="16" name="Speech Bubble: Rectangle 15">
              <a:extLst>
                <a:ext uri="{FF2B5EF4-FFF2-40B4-BE49-F238E27FC236}">
                  <a16:creationId xmlns:a16="http://schemas.microsoft.com/office/drawing/2014/main" id="{A61A284E-FE42-4498-99FB-4F39624B3752}"/>
                </a:ext>
              </a:extLst>
            </p:cNvPr>
            <p:cNvSpPr/>
            <p:nvPr/>
          </p:nvSpPr>
          <p:spPr>
            <a:xfrm>
              <a:off x="1485900" y="4364261"/>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can’t do that now as I’m not with my laptop. Just send it so I could start working</a:t>
              </a:r>
            </a:p>
          </p:txBody>
        </p:sp>
        <p:sp>
          <p:nvSpPr>
            <p:cNvPr id="17" name="Speech Bubble: Rectangle 16">
              <a:extLst>
                <a:ext uri="{FF2B5EF4-FFF2-40B4-BE49-F238E27FC236}">
                  <a16:creationId xmlns:a16="http://schemas.microsoft.com/office/drawing/2014/main" id="{11E6138A-BBF2-4CF5-AA31-A507DE402B2B}"/>
                </a:ext>
              </a:extLst>
            </p:cNvPr>
            <p:cNvSpPr/>
            <p:nvPr/>
          </p:nvSpPr>
          <p:spPr>
            <a:xfrm>
              <a:off x="2128783" y="332761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Can you send an email to that effect so I could send it as soon as possible</a:t>
              </a:r>
            </a:p>
          </p:txBody>
        </p:sp>
      </p:grpSp>
      <p:sp>
        <p:nvSpPr>
          <p:cNvPr id="22" name="GetAcross">
            <a:extLst>
              <a:ext uri="{FF2B5EF4-FFF2-40B4-BE49-F238E27FC236}">
                <a16:creationId xmlns:a16="http://schemas.microsoft.com/office/drawing/2014/main" id="{34BC3817-BA44-4590-B722-7F11B6D1CDCE}"/>
              </a:ext>
            </a:extLst>
          </p:cNvPr>
          <p:cNvSpPr/>
          <p:nvPr/>
        </p:nvSpPr>
        <p:spPr>
          <a:xfrm>
            <a:off x="5466599" y="190420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 will get it across right away</a:t>
            </a:r>
          </a:p>
        </p:txBody>
      </p:sp>
      <p:sp>
        <p:nvSpPr>
          <p:cNvPr id="23" name="GetInTouch">
            <a:extLst>
              <a:ext uri="{FF2B5EF4-FFF2-40B4-BE49-F238E27FC236}">
                <a16:creationId xmlns:a16="http://schemas.microsoft.com/office/drawing/2014/main" id="{4C1C8D6F-02FA-437C-B08A-ADF8A1A8169F}"/>
              </a:ext>
            </a:extLst>
          </p:cNvPr>
          <p:cNvSpPr/>
          <p:nvPr/>
        </p:nvSpPr>
        <p:spPr>
          <a:xfrm>
            <a:off x="5466598" y="3066648"/>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I’ll get in touch in a bit</a:t>
            </a:r>
          </a:p>
        </p:txBody>
      </p:sp>
      <p:sp>
        <p:nvSpPr>
          <p:cNvPr id="25" name="CantSend">
            <a:extLst>
              <a:ext uri="{FF2B5EF4-FFF2-40B4-BE49-F238E27FC236}">
                <a16:creationId xmlns:a16="http://schemas.microsoft.com/office/drawing/2014/main" id="{EB7DD40D-5667-4154-B58D-D9ACC87CA28B}"/>
              </a:ext>
            </a:extLst>
          </p:cNvPr>
          <p:cNvSpPr/>
          <p:nvPr/>
        </p:nvSpPr>
        <p:spPr>
          <a:xfrm>
            <a:off x="5469286" y="4238620"/>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I’m sorry I can only send the information to your mail</a:t>
            </a:r>
          </a:p>
        </p:txBody>
      </p:sp>
      <p:sp>
        <p:nvSpPr>
          <p:cNvPr id="29" name="TextBox 28">
            <a:extLst>
              <a:ext uri="{FF2B5EF4-FFF2-40B4-BE49-F238E27FC236}">
                <a16:creationId xmlns:a16="http://schemas.microsoft.com/office/drawing/2014/main" id="{1C4E8BA3-373A-4330-BAE6-1E8B065CB7EC}"/>
              </a:ext>
            </a:extLst>
          </p:cNvPr>
          <p:cNvSpPr txBox="1"/>
          <p:nvPr/>
        </p:nvSpPr>
        <p:spPr>
          <a:xfrm>
            <a:off x="9322674" y="1021965"/>
            <a:ext cx="2869325" cy="369332"/>
          </a:xfrm>
          <a:prstGeom prst="rect">
            <a:avLst/>
          </a:prstGeom>
          <a:noFill/>
        </p:spPr>
        <p:txBody>
          <a:bodyPr wrap="square" rtlCol="0">
            <a:spAutoFit/>
          </a:bodyPr>
          <a:lstStyle>
            <a:defPPr>
              <a:defRPr lang="en-US"/>
            </a:defPPr>
            <a:lvl1pPr>
              <a:defRPr>
                <a:latin typeface="Avenir Next W1G Heavy" panose="020B0903020202020204" pitchFamily="34" charset="0"/>
              </a:defRPr>
            </a:lvl1pPr>
          </a:lstStyle>
          <a:p>
            <a:r>
              <a:rPr lang="en-US" dirty="0"/>
              <a:t>SELECT AN ACTION:</a:t>
            </a:r>
          </a:p>
        </p:txBody>
      </p:sp>
      <p:sp>
        <p:nvSpPr>
          <p:cNvPr id="31" name="Rectangle 30">
            <a:extLst>
              <a:ext uri="{FF2B5EF4-FFF2-40B4-BE49-F238E27FC236}">
                <a16:creationId xmlns:a16="http://schemas.microsoft.com/office/drawing/2014/main" id="{FEF81307-2ACC-4D62-BC88-7055DFB428BC}"/>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32" name="Rectangle 31">
            <a:extLst>
              <a:ext uri="{FF2B5EF4-FFF2-40B4-BE49-F238E27FC236}">
                <a16:creationId xmlns:a16="http://schemas.microsoft.com/office/drawing/2014/main" id="{D429397D-E785-41F9-AEAE-F43E29570D8E}"/>
              </a:ext>
            </a:extLst>
          </p:cNvPr>
          <p:cNvSpPr/>
          <p:nvPr/>
        </p:nvSpPr>
        <p:spPr>
          <a:xfrm>
            <a:off x="1401416" y="5359186"/>
            <a:ext cx="2532823" cy="2166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err="1">
                <a:solidFill>
                  <a:schemeClr val="bg1">
                    <a:lumMod val="65000"/>
                  </a:schemeClr>
                </a:solidFill>
              </a:rPr>
              <a:t>abc</a:t>
            </a:r>
            <a:endParaRPr lang="en-US" sz="1100" dirty="0">
              <a:solidFill>
                <a:schemeClr val="bg1">
                  <a:lumMod val="65000"/>
                </a:schemeClr>
              </a:solidFill>
            </a:endParaRPr>
          </a:p>
        </p:txBody>
      </p:sp>
      <p:grpSp>
        <p:nvGrpSpPr>
          <p:cNvPr id="15" name="Group 14">
            <a:extLst>
              <a:ext uri="{FF2B5EF4-FFF2-40B4-BE49-F238E27FC236}">
                <a16:creationId xmlns:a16="http://schemas.microsoft.com/office/drawing/2014/main" id="{5480BD53-1510-4E4F-96D8-64FA25D9AB0F}"/>
              </a:ext>
            </a:extLst>
          </p:cNvPr>
          <p:cNvGrpSpPr/>
          <p:nvPr/>
        </p:nvGrpSpPr>
        <p:grpSpPr>
          <a:xfrm>
            <a:off x="1391477" y="1610141"/>
            <a:ext cx="2554357" cy="596348"/>
            <a:chOff x="1391477" y="1610141"/>
            <a:chExt cx="2554357" cy="596348"/>
          </a:xfrm>
        </p:grpSpPr>
        <p:sp>
          <p:nvSpPr>
            <p:cNvPr id="7" name="Rectangle 6">
              <a:extLst>
                <a:ext uri="{FF2B5EF4-FFF2-40B4-BE49-F238E27FC236}">
                  <a16:creationId xmlns:a16="http://schemas.microsoft.com/office/drawing/2014/main" id="{40ED0B93-13E4-46DD-A366-AD272B620715}"/>
                </a:ext>
              </a:extLst>
            </p:cNvPr>
            <p:cNvSpPr/>
            <p:nvPr/>
          </p:nvSpPr>
          <p:spPr>
            <a:xfrm>
              <a:off x="1391477" y="1610141"/>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2150219" y="1764197"/>
              <a:ext cx="1547138" cy="338554"/>
            </a:xfrm>
            <a:prstGeom prst="rect">
              <a:avLst/>
            </a:prstGeom>
            <a:noFill/>
          </p:spPr>
          <p:txBody>
            <a:bodyPr wrap="square" rtlCol="0">
              <a:spAutoFit/>
            </a:bodyPr>
            <a:lstStyle/>
            <a:p>
              <a:r>
                <a:rPr lang="en-US" sz="1600" dirty="0">
                  <a:solidFill>
                    <a:schemeClr val="bg1">
                      <a:lumMod val="95000"/>
                    </a:schemeClr>
                  </a:solidFill>
                </a:rPr>
                <a:t>Line Manager</a:t>
              </a:r>
            </a:p>
          </p:txBody>
        </p:sp>
        <p:pic>
          <p:nvPicPr>
            <p:cNvPr id="10" name="Picture 9">
              <a:extLst>
                <a:ext uri="{FF2B5EF4-FFF2-40B4-BE49-F238E27FC236}">
                  <a16:creationId xmlns:a16="http://schemas.microsoft.com/office/drawing/2014/main" id="{A36C130C-446D-42B1-9CB2-65E9CE50ED1D}"/>
                </a:ext>
              </a:extLst>
            </p:cNvPr>
            <p:cNvPicPr>
              <a:picLocks/>
            </p:cNvPicPr>
            <p:nvPr/>
          </p:nvPicPr>
          <p:blipFill rotWithShape="1">
            <a:blip r:embed="rId6">
              <a:extLst>
                <a:ext uri="{28A0092B-C50C-407E-A947-70E740481C1C}">
                  <a14:useLocalDpi xmlns:a14="http://schemas.microsoft.com/office/drawing/2010/main" val="0"/>
                </a:ext>
              </a:extLst>
            </a:blip>
            <a:srcRect/>
            <a:stretch/>
          </p:blipFill>
          <p:spPr>
            <a:xfrm>
              <a:off x="1542248" y="1679714"/>
              <a:ext cx="457200" cy="4572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
        <p:nvSpPr>
          <p:cNvPr id="37" name="CheckWithHr">
            <a:hlinkClick r:id="rId7" action="ppaction://hlinksldjump">
              <a:snd r:embed="rId8" name="click.wav"/>
            </a:hlinkClick>
            <a:hlinkHover r:id="" action="ppaction://noaction" highlightClick="1"/>
            <a:extLst>
              <a:ext uri="{FF2B5EF4-FFF2-40B4-BE49-F238E27FC236}">
                <a16:creationId xmlns:a16="http://schemas.microsoft.com/office/drawing/2014/main" id="{22AF7281-5F34-4019-A932-D698C57DEBA1}"/>
              </a:ext>
            </a:extLst>
          </p:cNvPr>
          <p:cNvSpPr/>
          <p:nvPr/>
        </p:nvSpPr>
        <p:spPr>
          <a:xfrm>
            <a:off x="9322675" y="4800602"/>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prstClr val="black"/>
                </a:solidFill>
              </a:rPr>
              <a:t>Check with HR to see if manager is at work and whether it is safe to send  </a:t>
            </a:r>
          </a:p>
        </p:txBody>
      </p:sp>
      <p:sp>
        <p:nvSpPr>
          <p:cNvPr id="26" name="DelaySending">
            <a:hlinkClick r:id="rId9" action="ppaction://hlinksldjump">
              <a:snd r:embed="rId8" name="click.wav"/>
            </a:hlinkClick>
            <a:hlinkHover r:id="" action="ppaction://noaction" highlightClick="1"/>
            <a:extLst>
              <a:ext uri="{FF2B5EF4-FFF2-40B4-BE49-F238E27FC236}">
                <a16:creationId xmlns:a16="http://schemas.microsoft.com/office/drawing/2014/main" id="{6BFC24C9-7C3D-47C9-9002-FDA54F4D6C1B}"/>
              </a:ext>
            </a:extLst>
          </p:cNvPr>
          <p:cNvSpPr/>
          <p:nvPr/>
        </p:nvSpPr>
        <p:spPr>
          <a:xfrm>
            <a:off x="9322675" y="3253858"/>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Delay sending and Probe further</a:t>
            </a:r>
          </a:p>
        </p:txBody>
      </p:sp>
      <p:grpSp>
        <p:nvGrpSpPr>
          <p:cNvPr id="39" name="Group 38">
            <a:extLst>
              <a:ext uri="{FF2B5EF4-FFF2-40B4-BE49-F238E27FC236}">
                <a16:creationId xmlns:a16="http://schemas.microsoft.com/office/drawing/2014/main" id="{E80D82BB-2819-4545-9CD4-F5BF7ED11213}"/>
              </a:ext>
            </a:extLst>
          </p:cNvPr>
          <p:cNvGrpSpPr/>
          <p:nvPr/>
        </p:nvGrpSpPr>
        <p:grpSpPr>
          <a:xfrm>
            <a:off x="5036521" y="1036186"/>
            <a:ext cx="2712057" cy="369332"/>
            <a:chOff x="5036521" y="1036186"/>
            <a:chExt cx="2712057" cy="369332"/>
          </a:xfrm>
        </p:grpSpPr>
        <p:sp>
          <p:nvSpPr>
            <p:cNvPr id="40" name="ChooseReply">
              <a:extLst>
                <a:ext uri="{FF2B5EF4-FFF2-40B4-BE49-F238E27FC236}">
                  <a16:creationId xmlns:a16="http://schemas.microsoft.com/office/drawing/2014/main" id="{16D7141D-EB71-4416-8830-475EDD86EA52}"/>
                </a:ext>
              </a:extLst>
            </p:cNvPr>
            <p:cNvSpPr txBox="1"/>
            <p:nvPr/>
          </p:nvSpPr>
          <p:spPr>
            <a:xfrm>
              <a:off x="5298471" y="1036186"/>
              <a:ext cx="2450107" cy="369332"/>
            </a:xfrm>
            <a:prstGeom prst="rect">
              <a:avLst/>
            </a:prstGeom>
            <a:noFill/>
          </p:spPr>
          <p:txBody>
            <a:bodyPr wrap="square" rtlCol="0">
              <a:spAutoFit/>
            </a:bodyPr>
            <a:lstStyle/>
            <a:p>
              <a:r>
                <a:rPr lang="en-US" dirty="0">
                  <a:latin typeface="Avenir Next W1G Heavy" panose="020B0903020202020204" pitchFamily="34" charset="0"/>
                </a:rPr>
                <a:t>CHOOSE A REPLY:</a:t>
              </a:r>
            </a:p>
          </p:txBody>
        </p:sp>
        <p:pic>
          <p:nvPicPr>
            <p:cNvPr id="41" name="ISPRING_SCENARIO_SHAPE3">
              <a:extLst>
                <a:ext uri="{FF2B5EF4-FFF2-40B4-BE49-F238E27FC236}">
                  <a16:creationId xmlns:a16="http://schemas.microsoft.com/office/drawing/2014/main" id="{F6F22241-9F71-47A5-B3B7-04976B5CF274}"/>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a:xfrm>
              <a:off x="5036521" y="1081810"/>
              <a:ext cx="278084" cy="278084"/>
            </a:xfrm>
            <a:prstGeom prst="rect">
              <a:avLst/>
            </a:prstGeom>
            <a:effectLst>
              <a:innerShdw>
                <a:scrgbClr r="0" g="0" b="0">
                  <a:alpha val="0"/>
                </a:scrgbClr>
              </a:innerShdw>
            </a:effectLst>
          </p:spPr>
        </p:pic>
      </p:grpSp>
      <p:sp>
        <p:nvSpPr>
          <p:cNvPr id="42" name="Title 1">
            <a:extLst>
              <a:ext uri="{FF2B5EF4-FFF2-40B4-BE49-F238E27FC236}">
                <a16:creationId xmlns:a16="http://schemas.microsoft.com/office/drawing/2014/main" id="{D672D40A-1549-4EFD-915C-175DC194064B}"/>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CantSendReport</a:t>
            </a:r>
            <a:endParaRPr lang="en-US" dirty="0">
              <a:solidFill>
                <a:schemeClr val="bg1"/>
              </a:solidFill>
            </a:endParaRPr>
          </a:p>
        </p:txBody>
      </p:sp>
      <p:sp>
        <p:nvSpPr>
          <p:cNvPr id="44" name="CantSend">
            <a:extLst>
              <a:ext uri="{FF2B5EF4-FFF2-40B4-BE49-F238E27FC236}">
                <a16:creationId xmlns:a16="http://schemas.microsoft.com/office/drawing/2014/main" id="{F5D15DE3-6267-4631-BFFB-0D5C31421860}"/>
              </a:ext>
            </a:extLst>
          </p:cNvPr>
          <p:cNvSpPr/>
          <p:nvPr/>
        </p:nvSpPr>
        <p:spPr>
          <a:xfrm>
            <a:off x="2125120" y="443344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I’m sorry I can only send the information to your mail</a:t>
            </a:r>
          </a:p>
        </p:txBody>
      </p:sp>
      <p:sp>
        <p:nvSpPr>
          <p:cNvPr id="24" name="cover">
            <a:extLst>
              <a:ext uri="{FF2B5EF4-FFF2-40B4-BE49-F238E27FC236}">
                <a16:creationId xmlns:a16="http://schemas.microsoft.com/office/drawing/2014/main" id="{7575D15F-35B9-4DEC-A5A8-6CA28AE8FDDB}"/>
              </a:ext>
            </a:extLst>
          </p:cNvPr>
          <p:cNvSpPr/>
          <p:nvPr/>
        </p:nvSpPr>
        <p:spPr>
          <a:xfrm>
            <a:off x="8485094" y="772246"/>
            <a:ext cx="3550024" cy="5843707"/>
          </a:xfrm>
          <a:prstGeom prst="rect">
            <a:avLst/>
          </a:prstGeom>
          <a:solidFill>
            <a:srgbClr val="D9D9D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0444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2.70833E-6 2.96296E-6 L -2.70833E-6 -0.09491 " pathEditMode="relative" rAng="0" ptsTypes="AA">
                                      <p:cBhvr>
                                        <p:cTn id="6" dur="2000" fill="hold"/>
                                        <p:tgtEl>
                                          <p:spTgt spid="11"/>
                                        </p:tgtEl>
                                        <p:attrNameLst>
                                          <p:attrName>ppt_x</p:attrName>
                                          <p:attrName>ppt_y</p:attrName>
                                        </p:attrNameLst>
                                      </p:cBhvr>
                                      <p:rCtr x="0" y="-4745"/>
                                    </p:animMotion>
                                  </p:childTnLst>
                                </p:cTn>
                              </p:par>
                              <p:par>
                                <p:cTn id="7" presetID="64" presetClass="path" presetSubtype="0" accel="50000" decel="50000" fill="hold" nodeType="withEffect">
                                  <p:stCondLst>
                                    <p:cond delay="0"/>
                                  </p:stCondLst>
                                  <p:childTnLst>
                                    <p:animMotion origin="layout" path="M 5E-6 2.59259E-6 L 5E-6 -0.11922 " pathEditMode="relative" rAng="0" ptsTypes="AA">
                                      <p:cBhvr>
                                        <p:cTn id="8" dur="2000" fill="hold"/>
                                        <p:tgtEl>
                                          <p:spTgt spid="19"/>
                                        </p:tgtEl>
                                        <p:attrNameLst>
                                          <p:attrName>ppt_x</p:attrName>
                                          <p:attrName>ppt_y</p:attrName>
                                        </p:attrNameLst>
                                      </p:cBhvr>
                                      <p:rCtr x="0" y="-5972"/>
                                    </p:animMotion>
                                  </p:childTnLst>
                                </p:cTn>
                              </p:par>
                            </p:childTnLst>
                          </p:cTn>
                        </p:par>
                        <p:par>
                          <p:cTn id="9" fill="hold">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par>
                          <p:cTn id="13" fill="hold">
                            <p:stCondLst>
                              <p:cond delay="2500"/>
                            </p:stCondLst>
                            <p:childTnLst>
                              <p:par>
                                <p:cTn id="14" presetID="1" presetClass="exit"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hidden"/>
                                      </p:to>
                                    </p:set>
                                  </p:childTnLst>
                                </p:cTn>
                              </p:par>
                              <p:par>
                                <p:cTn id="16" presetID="26" presetClass="emph" presetSubtype="0" repeatCount="indefinite" fill="hold" grpId="0" nodeType="withEffect">
                                  <p:stCondLst>
                                    <p:cond delay="1500"/>
                                  </p:stCondLst>
                                  <p:endCondLst>
                                    <p:cond evt="onNext" delay="0">
                                      <p:tgtEl>
                                        <p:sldTgt/>
                                      </p:tgtEl>
                                    </p:cond>
                                  </p:endCondLst>
                                  <p:childTnLst>
                                    <p:animEffect transition="out" filter="fade">
                                      <p:cBhvr>
                                        <p:cTn id="17" dur="500" tmFilter="0, 0; .2, .5; .8, .5; 1, 0"/>
                                        <p:tgtEl>
                                          <p:spTgt spid="29"/>
                                        </p:tgtEl>
                                      </p:cBhvr>
                                    </p:animEffect>
                                    <p:animScale>
                                      <p:cBhvr>
                                        <p:cTn id="18" dur="2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p:bldP spid="44"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9" name="Phisher">
            <a:extLst>
              <a:ext uri="{FF2B5EF4-FFF2-40B4-BE49-F238E27FC236}">
                <a16:creationId xmlns:a16="http://schemas.microsoft.com/office/drawing/2014/main" id="{2DD8AD2E-AF60-4C23-9193-198C02DC08B1}"/>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sp>
        <p:nvSpPr>
          <p:cNvPr id="12" name="AreYouInOffice">
            <a:extLst>
              <a:ext uri="{FF2B5EF4-FFF2-40B4-BE49-F238E27FC236}">
                <a16:creationId xmlns:a16="http://schemas.microsoft.com/office/drawing/2014/main" id="{2478EACE-AAFE-49D0-AA11-0526A3B00DF2}"/>
              </a:ext>
            </a:extLst>
          </p:cNvPr>
          <p:cNvSpPr/>
          <p:nvPr/>
        </p:nvSpPr>
        <p:spPr>
          <a:xfrm>
            <a:off x="5466599" y="190420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Are you in your office so I could just bring it to you?</a:t>
            </a:r>
          </a:p>
        </p:txBody>
      </p:sp>
      <p:sp>
        <p:nvSpPr>
          <p:cNvPr id="13" name="HowDoYouPlanToWork">
            <a:hlinkClick r:id="rId6" action="ppaction://hlinksldjump">
              <a:snd r:embed="rId7" name="click.wav"/>
            </a:hlinkClick>
            <a:hlinkHover r:id="" action="ppaction://noaction" highlightClick="1"/>
            <a:extLst>
              <a:ext uri="{FF2B5EF4-FFF2-40B4-BE49-F238E27FC236}">
                <a16:creationId xmlns:a16="http://schemas.microsoft.com/office/drawing/2014/main" id="{28DA69D0-1CB4-44F1-9409-91A0F300C4EC}"/>
              </a:ext>
            </a:extLst>
          </p:cNvPr>
          <p:cNvSpPr/>
          <p:nvPr/>
        </p:nvSpPr>
        <p:spPr>
          <a:xfrm>
            <a:off x="5466597" y="3065241"/>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How do you plan to work on it if your laptop is not available?</a:t>
            </a:r>
          </a:p>
        </p:txBody>
      </p:sp>
      <p:sp>
        <p:nvSpPr>
          <p:cNvPr id="14" name="SendToPersonalMail">
            <a:hlinkClick r:id="rId8" action="ppaction://hlinksldjump">
              <a:snd r:embed="rId7" name="click.wav"/>
            </a:hlinkClick>
            <a:hlinkHover r:id="" action="ppaction://noaction" highlightClick="1"/>
            <a:extLst>
              <a:ext uri="{FF2B5EF4-FFF2-40B4-BE49-F238E27FC236}">
                <a16:creationId xmlns:a16="http://schemas.microsoft.com/office/drawing/2014/main" id="{0BB615C3-CD02-43B1-B2C5-5CE35B960428}"/>
              </a:ext>
            </a:extLst>
          </p:cNvPr>
          <p:cNvSpPr/>
          <p:nvPr/>
        </p:nvSpPr>
        <p:spPr>
          <a:xfrm>
            <a:off x="5466597" y="4244904"/>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Do I send it to your personal mail then?</a:t>
            </a:r>
          </a:p>
        </p:txBody>
      </p:sp>
      <p:grpSp>
        <p:nvGrpSpPr>
          <p:cNvPr id="2" name="Group 1">
            <a:extLst>
              <a:ext uri="{FF2B5EF4-FFF2-40B4-BE49-F238E27FC236}">
                <a16:creationId xmlns:a16="http://schemas.microsoft.com/office/drawing/2014/main" id="{BA1A7D4F-4035-42B2-958D-CCB53E821CCB}"/>
              </a:ext>
            </a:extLst>
          </p:cNvPr>
          <p:cNvGrpSpPr/>
          <p:nvPr/>
        </p:nvGrpSpPr>
        <p:grpSpPr>
          <a:xfrm>
            <a:off x="1447800" y="2458265"/>
            <a:ext cx="2438399" cy="1620410"/>
            <a:chOff x="1447800" y="2458265"/>
            <a:chExt cx="2438399" cy="1620410"/>
          </a:xfrm>
        </p:grpSpPr>
        <p:sp>
          <p:nvSpPr>
            <p:cNvPr id="16" name="Speech Bubble: Rectangle 15">
              <a:extLst>
                <a:ext uri="{FF2B5EF4-FFF2-40B4-BE49-F238E27FC236}">
                  <a16:creationId xmlns:a16="http://schemas.microsoft.com/office/drawing/2014/main" id="{A61A284E-FE42-4498-99FB-4F39624B3752}"/>
                </a:ext>
              </a:extLst>
            </p:cNvPr>
            <p:cNvSpPr/>
            <p:nvPr/>
          </p:nvSpPr>
          <p:spPr>
            <a:xfrm>
              <a:off x="1447800" y="2458265"/>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can’t do that now as I’m not with my laptop. Just send it so I could start working</a:t>
              </a:r>
            </a:p>
          </p:txBody>
        </p:sp>
        <p:sp>
          <p:nvSpPr>
            <p:cNvPr id="24" name="Speech Bubble: Rectangle 23">
              <a:extLst>
                <a:ext uri="{FF2B5EF4-FFF2-40B4-BE49-F238E27FC236}">
                  <a16:creationId xmlns:a16="http://schemas.microsoft.com/office/drawing/2014/main" id="{46E18FD8-F7CC-4D59-8F98-3FBAF089A47D}"/>
                </a:ext>
              </a:extLst>
            </p:cNvPr>
            <p:cNvSpPr/>
            <p:nvPr/>
          </p:nvSpPr>
          <p:spPr>
            <a:xfrm>
              <a:off x="2090682" y="3351157"/>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I’m sorry I can only send the information to your mail</a:t>
              </a:r>
            </a:p>
          </p:txBody>
        </p:sp>
      </p:grpSp>
      <p:sp>
        <p:nvSpPr>
          <p:cNvPr id="15" name="TextBox 14">
            <a:extLst>
              <a:ext uri="{FF2B5EF4-FFF2-40B4-BE49-F238E27FC236}">
                <a16:creationId xmlns:a16="http://schemas.microsoft.com/office/drawing/2014/main" id="{82F693DC-D78A-4424-B2EE-F26914168A7F}"/>
              </a:ext>
            </a:extLst>
          </p:cNvPr>
          <p:cNvSpPr txBox="1"/>
          <p:nvPr/>
        </p:nvSpPr>
        <p:spPr>
          <a:xfrm>
            <a:off x="7870119" y="5958282"/>
            <a:ext cx="1719500" cy="276999"/>
          </a:xfrm>
          <a:prstGeom prst="rect">
            <a:avLst/>
          </a:prstGeom>
          <a:noFill/>
        </p:spPr>
        <p:txBody>
          <a:bodyPr wrap="square" rtlCol="0">
            <a:spAutoFit/>
          </a:bodyPr>
          <a:lstStyle/>
          <a:p>
            <a:pPr algn="ctr"/>
            <a:r>
              <a:rPr lang="en-US" sz="1200" dirty="0">
                <a:solidFill>
                  <a:schemeClr val="bg2">
                    <a:lumMod val="90000"/>
                  </a:schemeClr>
                </a:solidFill>
              </a:rPr>
              <a:t>Selected</a:t>
            </a:r>
          </a:p>
        </p:txBody>
      </p:sp>
      <p:sp>
        <p:nvSpPr>
          <p:cNvPr id="25" name="Speech Bubble: Rectangle 24">
            <a:extLst>
              <a:ext uri="{FF2B5EF4-FFF2-40B4-BE49-F238E27FC236}">
                <a16:creationId xmlns:a16="http://schemas.microsoft.com/office/drawing/2014/main" id="{FACE6C95-F592-4D24-9579-0A981B74EAC8}"/>
              </a:ext>
            </a:extLst>
          </p:cNvPr>
          <p:cNvSpPr/>
          <p:nvPr/>
        </p:nvSpPr>
        <p:spPr>
          <a:xfrm>
            <a:off x="2090683" y="3516492"/>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Are you in your office so I could just bring it to you?</a:t>
            </a:r>
          </a:p>
        </p:txBody>
      </p:sp>
      <p:sp>
        <p:nvSpPr>
          <p:cNvPr id="28" name="Speech Bubble: Rectangle 27">
            <a:extLst>
              <a:ext uri="{FF2B5EF4-FFF2-40B4-BE49-F238E27FC236}">
                <a16:creationId xmlns:a16="http://schemas.microsoft.com/office/drawing/2014/main" id="{DAF5CD04-8A49-45D1-AD06-38B2719EE712}"/>
              </a:ext>
            </a:extLst>
          </p:cNvPr>
          <p:cNvSpPr/>
          <p:nvPr/>
        </p:nvSpPr>
        <p:spPr>
          <a:xfrm>
            <a:off x="1447800" y="4420597"/>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I’m not in the office, but We need to work on this now. Send it ASAP</a:t>
            </a:r>
          </a:p>
        </p:txBody>
      </p:sp>
      <p:sp>
        <p:nvSpPr>
          <p:cNvPr id="37" name="SelectAnAction">
            <a:extLst>
              <a:ext uri="{FF2B5EF4-FFF2-40B4-BE49-F238E27FC236}">
                <a16:creationId xmlns:a16="http://schemas.microsoft.com/office/drawing/2014/main" id="{1EECCC32-1E3B-479B-AFAF-240B8C83369E}"/>
              </a:ext>
            </a:extLst>
          </p:cNvPr>
          <p:cNvSpPr txBox="1"/>
          <p:nvPr/>
        </p:nvSpPr>
        <p:spPr>
          <a:xfrm>
            <a:off x="9322674" y="1021965"/>
            <a:ext cx="2869325" cy="369332"/>
          </a:xfrm>
          <a:prstGeom prst="rect">
            <a:avLst/>
          </a:prstGeom>
          <a:noFill/>
        </p:spPr>
        <p:txBody>
          <a:bodyPr wrap="square" rtlCol="0">
            <a:spAutoFit/>
          </a:bodyPr>
          <a:lstStyle>
            <a:defPPr>
              <a:defRPr lang="en-US"/>
            </a:defPPr>
            <a:lvl1pPr>
              <a:defRPr>
                <a:latin typeface="Avenir Next W1G Heavy" panose="020B0903020202020204" pitchFamily="34" charset="0"/>
              </a:defRPr>
            </a:lvl1pPr>
          </a:lstStyle>
          <a:p>
            <a:r>
              <a:rPr lang="en-US" dirty="0"/>
              <a:t>SELECT AN ACTION:</a:t>
            </a:r>
          </a:p>
        </p:txBody>
      </p:sp>
      <p:sp>
        <p:nvSpPr>
          <p:cNvPr id="39" name="Rectangle 38">
            <a:extLst>
              <a:ext uri="{FF2B5EF4-FFF2-40B4-BE49-F238E27FC236}">
                <a16:creationId xmlns:a16="http://schemas.microsoft.com/office/drawing/2014/main" id="{430B1A21-4221-4F63-9E34-B7D1617EC02E}"/>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40" name="Rectangle 39">
            <a:extLst>
              <a:ext uri="{FF2B5EF4-FFF2-40B4-BE49-F238E27FC236}">
                <a16:creationId xmlns:a16="http://schemas.microsoft.com/office/drawing/2014/main" id="{11C506F5-7CA2-4B28-88CA-E2C8FA1AC594}"/>
              </a:ext>
            </a:extLst>
          </p:cNvPr>
          <p:cNvSpPr/>
          <p:nvPr/>
        </p:nvSpPr>
        <p:spPr>
          <a:xfrm>
            <a:off x="1401416" y="5359186"/>
            <a:ext cx="2532823" cy="2166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err="1">
                <a:solidFill>
                  <a:schemeClr val="bg1">
                    <a:lumMod val="65000"/>
                  </a:schemeClr>
                </a:solidFill>
              </a:rPr>
              <a:t>abc</a:t>
            </a:r>
            <a:endParaRPr lang="en-US" sz="1100" dirty="0">
              <a:solidFill>
                <a:schemeClr val="bg1">
                  <a:lumMod val="65000"/>
                </a:schemeClr>
              </a:solidFill>
            </a:endParaRPr>
          </a:p>
        </p:txBody>
      </p:sp>
      <p:grpSp>
        <p:nvGrpSpPr>
          <p:cNvPr id="3" name="Group 2">
            <a:extLst>
              <a:ext uri="{FF2B5EF4-FFF2-40B4-BE49-F238E27FC236}">
                <a16:creationId xmlns:a16="http://schemas.microsoft.com/office/drawing/2014/main" id="{1B8D9EF9-A06A-40EC-B0D2-3B1AB59D22EA}"/>
              </a:ext>
            </a:extLst>
          </p:cNvPr>
          <p:cNvGrpSpPr/>
          <p:nvPr/>
        </p:nvGrpSpPr>
        <p:grpSpPr>
          <a:xfrm>
            <a:off x="1391477" y="1610141"/>
            <a:ext cx="2554357" cy="596348"/>
            <a:chOff x="1391477" y="1610141"/>
            <a:chExt cx="2554357" cy="596348"/>
          </a:xfrm>
        </p:grpSpPr>
        <p:sp>
          <p:nvSpPr>
            <p:cNvPr id="7" name="Rectangle 6">
              <a:extLst>
                <a:ext uri="{FF2B5EF4-FFF2-40B4-BE49-F238E27FC236}">
                  <a16:creationId xmlns:a16="http://schemas.microsoft.com/office/drawing/2014/main" id="{40ED0B93-13E4-46DD-A366-AD272B620715}"/>
                </a:ext>
              </a:extLst>
            </p:cNvPr>
            <p:cNvSpPr/>
            <p:nvPr/>
          </p:nvSpPr>
          <p:spPr>
            <a:xfrm>
              <a:off x="1391477" y="1610141"/>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2150219" y="1764197"/>
              <a:ext cx="1547138" cy="338554"/>
            </a:xfrm>
            <a:prstGeom prst="rect">
              <a:avLst/>
            </a:prstGeom>
            <a:noFill/>
          </p:spPr>
          <p:txBody>
            <a:bodyPr wrap="square" rtlCol="0">
              <a:spAutoFit/>
            </a:bodyPr>
            <a:lstStyle/>
            <a:p>
              <a:r>
                <a:rPr lang="en-US" sz="1600" dirty="0">
                  <a:solidFill>
                    <a:schemeClr val="bg1">
                      <a:lumMod val="95000"/>
                    </a:schemeClr>
                  </a:solidFill>
                </a:rPr>
                <a:t>Line Manager</a:t>
              </a:r>
            </a:p>
          </p:txBody>
        </p:sp>
        <p:pic>
          <p:nvPicPr>
            <p:cNvPr id="10" name="Picture 9">
              <a:extLst>
                <a:ext uri="{FF2B5EF4-FFF2-40B4-BE49-F238E27FC236}">
                  <a16:creationId xmlns:a16="http://schemas.microsoft.com/office/drawing/2014/main" id="{A36C130C-446D-42B1-9CB2-65E9CE50ED1D}"/>
                </a:ext>
              </a:extLst>
            </p:cNvPr>
            <p:cNvPicPr>
              <a:picLocks/>
            </p:cNvPicPr>
            <p:nvPr/>
          </p:nvPicPr>
          <p:blipFill rotWithShape="1">
            <a:blip r:embed="rId9">
              <a:extLst>
                <a:ext uri="{28A0092B-C50C-407E-A947-70E740481C1C}">
                  <a14:useLocalDpi xmlns:a14="http://schemas.microsoft.com/office/drawing/2010/main" val="0"/>
                </a:ext>
              </a:extLst>
            </a:blip>
            <a:srcRect/>
            <a:stretch/>
          </p:blipFill>
          <p:spPr>
            <a:xfrm>
              <a:off x="1542248" y="1679714"/>
              <a:ext cx="457200" cy="4572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
        <p:nvSpPr>
          <p:cNvPr id="41" name="DelaySending">
            <a:extLst>
              <a:ext uri="{FF2B5EF4-FFF2-40B4-BE49-F238E27FC236}">
                <a16:creationId xmlns:a16="http://schemas.microsoft.com/office/drawing/2014/main" id="{233711A9-D50F-447D-B9A1-D636992FCC88}"/>
              </a:ext>
            </a:extLst>
          </p:cNvPr>
          <p:cNvSpPr/>
          <p:nvPr/>
        </p:nvSpPr>
        <p:spPr>
          <a:xfrm>
            <a:off x="9322675" y="3253858"/>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Delay sending and Probe further</a:t>
            </a:r>
          </a:p>
        </p:txBody>
      </p:sp>
      <p:sp>
        <p:nvSpPr>
          <p:cNvPr id="42" name="CheckWithHr">
            <a:hlinkClick r:id="rId10" action="ppaction://hlinksldjump">
              <a:snd r:embed="rId7" name="click.wav"/>
            </a:hlinkClick>
            <a:hlinkHover r:id="" action="ppaction://noaction" highlightClick="1"/>
            <a:extLst>
              <a:ext uri="{FF2B5EF4-FFF2-40B4-BE49-F238E27FC236}">
                <a16:creationId xmlns:a16="http://schemas.microsoft.com/office/drawing/2014/main" id="{AF7BF140-0C44-4E76-8F6D-F0681C316CA9}"/>
              </a:ext>
            </a:extLst>
          </p:cNvPr>
          <p:cNvSpPr/>
          <p:nvPr/>
        </p:nvSpPr>
        <p:spPr>
          <a:xfrm>
            <a:off x="9322675" y="4800602"/>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prstClr val="black"/>
                </a:solidFill>
              </a:rPr>
              <a:t>Check with HR to see if manager is at work and whether it is safe to send  </a:t>
            </a:r>
          </a:p>
        </p:txBody>
      </p:sp>
      <p:sp>
        <p:nvSpPr>
          <p:cNvPr id="43" name="SendReport">
            <a:hlinkClick r:id="rId11" action="ppaction://hlinksldjump">
              <a:snd r:embed="rId7" name="click.wav"/>
            </a:hlinkClick>
            <a:hlinkHover r:id="" action="ppaction://noaction" highlightClick="1"/>
            <a:extLst>
              <a:ext uri="{FF2B5EF4-FFF2-40B4-BE49-F238E27FC236}">
                <a16:creationId xmlns:a16="http://schemas.microsoft.com/office/drawing/2014/main" id="{90CA49EF-252F-4D24-8CC5-88BF6D47E660}"/>
              </a:ext>
            </a:extLst>
          </p:cNvPr>
          <p:cNvSpPr/>
          <p:nvPr/>
        </p:nvSpPr>
        <p:spPr>
          <a:xfrm>
            <a:off x="9322675" y="1853454"/>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Report</a:t>
            </a:r>
          </a:p>
        </p:txBody>
      </p:sp>
      <p:grpSp>
        <p:nvGrpSpPr>
          <p:cNvPr id="44" name="Group 43">
            <a:extLst>
              <a:ext uri="{FF2B5EF4-FFF2-40B4-BE49-F238E27FC236}">
                <a16:creationId xmlns:a16="http://schemas.microsoft.com/office/drawing/2014/main" id="{E8F1E484-A2BA-49E4-B9EC-39361EFF50F3}"/>
              </a:ext>
            </a:extLst>
          </p:cNvPr>
          <p:cNvGrpSpPr/>
          <p:nvPr/>
        </p:nvGrpSpPr>
        <p:grpSpPr>
          <a:xfrm>
            <a:off x="5036521" y="1036186"/>
            <a:ext cx="2712057" cy="369332"/>
            <a:chOff x="5036521" y="1036186"/>
            <a:chExt cx="2712057" cy="369332"/>
          </a:xfrm>
        </p:grpSpPr>
        <p:sp>
          <p:nvSpPr>
            <p:cNvPr id="45" name="ChooseReply">
              <a:extLst>
                <a:ext uri="{FF2B5EF4-FFF2-40B4-BE49-F238E27FC236}">
                  <a16:creationId xmlns:a16="http://schemas.microsoft.com/office/drawing/2014/main" id="{D4BAB81B-B5A3-40A0-9DF1-54FCED5D80C2}"/>
                </a:ext>
              </a:extLst>
            </p:cNvPr>
            <p:cNvSpPr txBox="1"/>
            <p:nvPr/>
          </p:nvSpPr>
          <p:spPr>
            <a:xfrm>
              <a:off x="5298471" y="1036186"/>
              <a:ext cx="2450107" cy="369332"/>
            </a:xfrm>
            <a:prstGeom prst="rect">
              <a:avLst/>
            </a:prstGeom>
            <a:noFill/>
          </p:spPr>
          <p:txBody>
            <a:bodyPr wrap="square" rtlCol="0">
              <a:spAutoFit/>
            </a:bodyPr>
            <a:lstStyle/>
            <a:p>
              <a:r>
                <a:rPr lang="en-US" dirty="0">
                  <a:latin typeface="Avenir Next W1G Heavy" panose="020B0903020202020204" pitchFamily="34" charset="0"/>
                </a:rPr>
                <a:t>CHOOSE A REPLY:</a:t>
              </a:r>
            </a:p>
          </p:txBody>
        </p:sp>
        <p:pic>
          <p:nvPicPr>
            <p:cNvPr id="46" name="ISPRING_SCENARIO_SHAPE3">
              <a:extLst>
                <a:ext uri="{FF2B5EF4-FFF2-40B4-BE49-F238E27FC236}">
                  <a16:creationId xmlns:a16="http://schemas.microsoft.com/office/drawing/2014/main" id="{2DB17A36-620C-4F1B-A4B7-EE8671B1F9D4}"/>
                </a:ext>
              </a:extLst>
            </p:cNvPr>
            <p:cNvPicPr>
              <a:picLocks/>
            </p:cNvPicPr>
            <p:nvPr/>
          </p:nvPicPr>
          <p:blipFill>
            <a:blip r:embed="rId12">
              <a:extLst>
                <a:ext uri="{28A0092B-C50C-407E-A947-70E740481C1C}">
                  <a14:useLocalDpi xmlns:a14="http://schemas.microsoft.com/office/drawing/2010/main" val="0"/>
                </a:ext>
              </a:extLst>
            </a:blip>
            <a:srcRect/>
            <a:stretch>
              <a:fillRect/>
            </a:stretch>
          </p:blipFill>
          <p:spPr>
            <a:xfrm>
              <a:off x="5036521" y="1081810"/>
              <a:ext cx="278084" cy="278084"/>
            </a:xfrm>
            <a:prstGeom prst="rect">
              <a:avLst/>
            </a:prstGeom>
            <a:effectLst>
              <a:innerShdw>
                <a:scrgbClr r="0" g="0" b="0">
                  <a:alpha val="0"/>
                </a:scrgbClr>
              </a:innerShdw>
            </a:effectLst>
          </p:spPr>
        </p:pic>
      </p:grpSp>
      <p:sp>
        <p:nvSpPr>
          <p:cNvPr id="47" name="Title 1">
            <a:extLst>
              <a:ext uri="{FF2B5EF4-FFF2-40B4-BE49-F238E27FC236}">
                <a16:creationId xmlns:a16="http://schemas.microsoft.com/office/drawing/2014/main" id="{62B15DB1-BED0-4236-9DB1-B423C2F77E49}"/>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CantSendProbeFurther_AreYouInOffice</a:t>
            </a:r>
            <a:endParaRPr lang="en-US" dirty="0">
              <a:solidFill>
                <a:schemeClr val="bg1"/>
              </a:solidFill>
            </a:endParaRPr>
          </a:p>
        </p:txBody>
      </p:sp>
      <p:sp>
        <p:nvSpPr>
          <p:cNvPr id="31" name="cover">
            <a:extLst>
              <a:ext uri="{FF2B5EF4-FFF2-40B4-BE49-F238E27FC236}">
                <a16:creationId xmlns:a16="http://schemas.microsoft.com/office/drawing/2014/main" id="{0CFF8141-C059-4C36-B6E8-750DC5904F19}"/>
              </a:ext>
            </a:extLst>
          </p:cNvPr>
          <p:cNvSpPr/>
          <p:nvPr/>
        </p:nvSpPr>
        <p:spPr>
          <a:xfrm>
            <a:off x="8485094" y="772246"/>
            <a:ext cx="3550024" cy="5843707"/>
          </a:xfrm>
          <a:prstGeom prst="rect">
            <a:avLst/>
          </a:prstGeom>
          <a:solidFill>
            <a:srgbClr val="D9D9D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9801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4"/>
                                        </p:tgtEl>
                                      </p:cBhvr>
                                    </p:animEffect>
                                    <p:animScale>
                                      <p:cBhvr>
                                        <p:cTn id="7" dur="250" autoRev="1" fill="hold"/>
                                        <p:tgtEl>
                                          <p:spTgt spid="4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64" presetClass="path" presetSubtype="0" accel="50000" decel="50000" fill="hold" nodeType="clickEffect">
                                  <p:stCondLst>
                                    <p:cond delay="0"/>
                                  </p:stCondLst>
                                  <p:childTnLst>
                                    <p:animMotion origin="layout" path="M 2.77556E-17 -3.7037E-7 L 2.77556E-17 -0.11806 " pathEditMode="relative" rAng="0" ptsTypes="AA">
                                      <p:cBhvr>
                                        <p:cTn id="12" dur="1250" fill="hold"/>
                                        <p:tgtEl>
                                          <p:spTgt spid="2"/>
                                        </p:tgtEl>
                                        <p:attrNameLst>
                                          <p:attrName>ppt_x</p:attrName>
                                          <p:attrName>ppt_y</p:attrName>
                                        </p:attrNameLst>
                                      </p:cBhvr>
                                      <p:rCtr x="0" y="-5903"/>
                                    </p:animMotion>
                                  </p:childTnLst>
                                </p:cTn>
                              </p:par>
                              <p:par>
                                <p:cTn id="13" presetID="10" presetClass="entr" presetSubtype="0" fill="hold" grpId="0" nodeType="withEffect">
                                  <p:stCondLst>
                                    <p:cond delay="75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200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par>
                          <p:cTn id="19" fill="hold">
                            <p:stCondLst>
                              <p:cond delay="2500"/>
                            </p:stCondLst>
                            <p:childTnLst>
                              <p:par>
                                <p:cTn id="20" presetID="1" presetClass="exit" presetSubtype="0" fill="hold" grpId="0" nodeType="afterEffect">
                                  <p:stCondLst>
                                    <p:cond delay="0"/>
                                  </p:stCondLst>
                                  <p:childTnLst>
                                    <p:set>
                                      <p:cBhvr>
                                        <p:cTn id="21" dur="1" fill="hold">
                                          <p:stCondLst>
                                            <p:cond delay="0"/>
                                          </p:stCondLst>
                                        </p:cTn>
                                        <p:tgtEl>
                                          <p:spTgt spid="41"/>
                                        </p:tgtEl>
                                        <p:attrNameLst>
                                          <p:attrName>style.visibility</p:attrName>
                                        </p:attrNameLst>
                                      </p:cBhvr>
                                      <p:to>
                                        <p:strVal val="hidden"/>
                                      </p:to>
                                    </p:set>
                                  </p:childTnLst>
                                </p:cTn>
                              </p:par>
                            </p:childTnLst>
                          </p:cTn>
                        </p:par>
                        <p:par>
                          <p:cTn id="22" fill="hold">
                            <p:stCondLst>
                              <p:cond delay="2500"/>
                            </p:stCondLst>
                            <p:childTnLst>
                              <p:par>
                                <p:cTn id="23" presetID="1" presetClass="exit"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hidden"/>
                                      </p:to>
                                    </p:set>
                                  </p:childTnLst>
                                </p:cTn>
                              </p:par>
                            </p:childTnLst>
                          </p:cTn>
                        </p:par>
                        <p:par>
                          <p:cTn id="25" fill="hold">
                            <p:stCondLst>
                              <p:cond delay="2500"/>
                            </p:stCondLst>
                            <p:childTnLst>
                              <p:par>
                                <p:cTn id="26" presetID="26" presetClass="emph" presetSubtype="0" repeatCount="10000" fill="hold" grpId="0" nodeType="afterEffect">
                                  <p:stCondLst>
                                    <p:cond delay="0"/>
                                  </p:stCondLst>
                                  <p:childTnLst>
                                    <p:animEffect transition="out" filter="fade">
                                      <p:cBhvr>
                                        <p:cTn id="27" dur="1000" tmFilter="0, 0; .2, .5; .8, .5; 1, 0"/>
                                        <p:tgtEl>
                                          <p:spTgt spid="37"/>
                                        </p:tgtEl>
                                      </p:cBhvr>
                                    </p:animEffect>
                                    <p:animScale>
                                      <p:cBhvr>
                                        <p:cTn id="28" dur="500" autoRev="1" fill="hold"/>
                                        <p:tgtEl>
                                          <p:spTgt spid="37"/>
                                        </p:tgtEl>
                                      </p:cBhvr>
                                      <p:by x="105000" y="105000"/>
                                    </p:animScale>
                                  </p:childTnLst>
                                </p:cTn>
                              </p:par>
                            </p:childTnLst>
                          </p:cTn>
                        </p:par>
                      </p:childTnLst>
                    </p:cTn>
                  </p:par>
                </p:childTnLst>
              </p:cTn>
              <p:nextCondLst>
                <p:cond evt="onClick" delay="0">
                  <p:tgtEl>
                    <p:spTgt spid="12"/>
                  </p:tgtEl>
                </p:cond>
              </p:nextCondLst>
            </p:seq>
          </p:childTnLst>
        </p:cTn>
      </p:par>
    </p:tnLst>
    <p:bldLst>
      <p:bldP spid="25" grpId="0" animBg="1"/>
      <p:bldP spid="28" grpId="0" animBg="1"/>
      <p:bldP spid="37" grpId="0"/>
      <p:bldP spid="41"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7" name="Phisher">
            <a:extLst>
              <a:ext uri="{FF2B5EF4-FFF2-40B4-BE49-F238E27FC236}">
                <a16:creationId xmlns:a16="http://schemas.microsoft.com/office/drawing/2014/main" id="{B8A35446-3CAA-4A2A-BDEA-E62C2AE46266}"/>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grpSp>
        <p:nvGrpSpPr>
          <p:cNvPr id="31" name="Group 30">
            <a:extLst>
              <a:ext uri="{FF2B5EF4-FFF2-40B4-BE49-F238E27FC236}">
                <a16:creationId xmlns:a16="http://schemas.microsoft.com/office/drawing/2014/main" id="{805D4289-E207-44B3-BA69-7262D627A10F}"/>
              </a:ext>
            </a:extLst>
          </p:cNvPr>
          <p:cNvGrpSpPr/>
          <p:nvPr/>
        </p:nvGrpSpPr>
        <p:grpSpPr>
          <a:xfrm>
            <a:off x="1447800" y="2458265"/>
            <a:ext cx="2438399" cy="1620410"/>
            <a:chOff x="1447800" y="2458265"/>
            <a:chExt cx="2438399" cy="1620410"/>
          </a:xfrm>
        </p:grpSpPr>
        <p:sp>
          <p:nvSpPr>
            <p:cNvPr id="32" name="Speech Bubble: Rectangle 31">
              <a:extLst>
                <a:ext uri="{FF2B5EF4-FFF2-40B4-BE49-F238E27FC236}">
                  <a16:creationId xmlns:a16="http://schemas.microsoft.com/office/drawing/2014/main" id="{ACC18F27-D2EB-4AD4-AF7E-59B7F2025ED3}"/>
                </a:ext>
              </a:extLst>
            </p:cNvPr>
            <p:cNvSpPr/>
            <p:nvPr/>
          </p:nvSpPr>
          <p:spPr>
            <a:xfrm>
              <a:off x="1447800" y="2458265"/>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can’t do that now as I’m not with my laptop. Just send it so I could start working</a:t>
              </a:r>
            </a:p>
          </p:txBody>
        </p:sp>
        <p:sp>
          <p:nvSpPr>
            <p:cNvPr id="33" name="Speech Bubble: Rectangle 32">
              <a:extLst>
                <a:ext uri="{FF2B5EF4-FFF2-40B4-BE49-F238E27FC236}">
                  <a16:creationId xmlns:a16="http://schemas.microsoft.com/office/drawing/2014/main" id="{BA06DABC-CE40-45CD-B97A-24C1F840C6CA}"/>
                </a:ext>
              </a:extLst>
            </p:cNvPr>
            <p:cNvSpPr/>
            <p:nvPr/>
          </p:nvSpPr>
          <p:spPr>
            <a:xfrm>
              <a:off x="2090682" y="3351157"/>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I’m sorry I can only send the information to your mail</a:t>
              </a:r>
            </a:p>
          </p:txBody>
        </p:sp>
      </p:grpSp>
      <p:sp>
        <p:nvSpPr>
          <p:cNvPr id="12" name="Speech Bubble: Rectangle 11">
            <a:extLst>
              <a:ext uri="{FF2B5EF4-FFF2-40B4-BE49-F238E27FC236}">
                <a16:creationId xmlns:a16="http://schemas.microsoft.com/office/drawing/2014/main" id="{2478EACE-AAFE-49D0-AA11-0526A3B00DF2}"/>
              </a:ext>
            </a:extLst>
          </p:cNvPr>
          <p:cNvSpPr/>
          <p:nvPr/>
        </p:nvSpPr>
        <p:spPr>
          <a:xfrm>
            <a:off x="5466599" y="190420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Are you in your office so I could just bring it to you?</a:t>
            </a:r>
          </a:p>
        </p:txBody>
      </p:sp>
      <p:sp>
        <p:nvSpPr>
          <p:cNvPr id="13" name="Speech Bubble: Rectangle 12">
            <a:extLst>
              <a:ext uri="{FF2B5EF4-FFF2-40B4-BE49-F238E27FC236}">
                <a16:creationId xmlns:a16="http://schemas.microsoft.com/office/drawing/2014/main" id="{28DA69D0-1CB4-44F1-9409-91A0F300C4EC}"/>
              </a:ext>
            </a:extLst>
          </p:cNvPr>
          <p:cNvSpPr/>
          <p:nvPr/>
        </p:nvSpPr>
        <p:spPr>
          <a:xfrm>
            <a:off x="5466597" y="3065241"/>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How do you plan to work on it if your laptop is not available?</a:t>
            </a:r>
          </a:p>
        </p:txBody>
      </p:sp>
      <p:sp>
        <p:nvSpPr>
          <p:cNvPr id="14" name="Speech Bubble: Rectangle 13">
            <a:extLst>
              <a:ext uri="{FF2B5EF4-FFF2-40B4-BE49-F238E27FC236}">
                <a16:creationId xmlns:a16="http://schemas.microsoft.com/office/drawing/2014/main" id="{0BB615C3-CD02-43B1-B2C5-5CE35B960428}"/>
              </a:ext>
            </a:extLst>
          </p:cNvPr>
          <p:cNvSpPr/>
          <p:nvPr/>
        </p:nvSpPr>
        <p:spPr>
          <a:xfrm>
            <a:off x="5466597" y="4244904"/>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Do I send it to your personal mail then?</a:t>
            </a:r>
          </a:p>
        </p:txBody>
      </p:sp>
      <p:sp>
        <p:nvSpPr>
          <p:cNvPr id="15" name="TextBox 14">
            <a:extLst>
              <a:ext uri="{FF2B5EF4-FFF2-40B4-BE49-F238E27FC236}">
                <a16:creationId xmlns:a16="http://schemas.microsoft.com/office/drawing/2014/main" id="{82F693DC-D78A-4424-B2EE-F26914168A7F}"/>
              </a:ext>
            </a:extLst>
          </p:cNvPr>
          <p:cNvSpPr txBox="1"/>
          <p:nvPr/>
        </p:nvSpPr>
        <p:spPr>
          <a:xfrm>
            <a:off x="7870119" y="5958282"/>
            <a:ext cx="1719500" cy="276999"/>
          </a:xfrm>
          <a:prstGeom prst="rect">
            <a:avLst/>
          </a:prstGeom>
          <a:noFill/>
        </p:spPr>
        <p:txBody>
          <a:bodyPr wrap="square" rtlCol="0">
            <a:spAutoFit/>
          </a:bodyPr>
          <a:lstStyle/>
          <a:p>
            <a:pPr algn="ctr"/>
            <a:r>
              <a:rPr lang="en-US" sz="1200" dirty="0">
                <a:solidFill>
                  <a:schemeClr val="bg2">
                    <a:lumMod val="90000"/>
                  </a:schemeClr>
                </a:solidFill>
              </a:rPr>
              <a:t>Selected</a:t>
            </a:r>
          </a:p>
        </p:txBody>
      </p:sp>
      <p:sp>
        <p:nvSpPr>
          <p:cNvPr id="26" name="Speech Bubble: Rectangle 25">
            <a:extLst>
              <a:ext uri="{FF2B5EF4-FFF2-40B4-BE49-F238E27FC236}">
                <a16:creationId xmlns:a16="http://schemas.microsoft.com/office/drawing/2014/main" id="{D389A652-8D46-4289-B5D8-0F6E855840E1}"/>
              </a:ext>
            </a:extLst>
          </p:cNvPr>
          <p:cNvSpPr/>
          <p:nvPr/>
        </p:nvSpPr>
        <p:spPr>
          <a:xfrm>
            <a:off x="2090683" y="3481861"/>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How do you plan to work on it if your laptop is not available?</a:t>
            </a:r>
          </a:p>
        </p:txBody>
      </p:sp>
      <p:sp>
        <p:nvSpPr>
          <p:cNvPr id="29" name="Speech Bubble: Rectangle 28">
            <a:extLst>
              <a:ext uri="{FF2B5EF4-FFF2-40B4-BE49-F238E27FC236}">
                <a16:creationId xmlns:a16="http://schemas.microsoft.com/office/drawing/2014/main" id="{01B62E37-8BBD-4963-98CC-6180B3405B2F}"/>
              </a:ext>
            </a:extLst>
          </p:cNvPr>
          <p:cNvSpPr/>
          <p:nvPr/>
        </p:nvSpPr>
        <p:spPr>
          <a:xfrm>
            <a:off x="1447799" y="4392491"/>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I’ll be getting across to the clients via my mobile device. Send this ASAP</a:t>
            </a:r>
          </a:p>
        </p:txBody>
      </p:sp>
      <p:sp>
        <p:nvSpPr>
          <p:cNvPr id="39" name="Rectangle 38">
            <a:extLst>
              <a:ext uri="{FF2B5EF4-FFF2-40B4-BE49-F238E27FC236}">
                <a16:creationId xmlns:a16="http://schemas.microsoft.com/office/drawing/2014/main" id="{430B1A21-4221-4F63-9E34-B7D1617EC02E}"/>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40" name="Rectangle 39">
            <a:extLst>
              <a:ext uri="{FF2B5EF4-FFF2-40B4-BE49-F238E27FC236}">
                <a16:creationId xmlns:a16="http://schemas.microsoft.com/office/drawing/2014/main" id="{11C506F5-7CA2-4B28-88CA-E2C8FA1AC594}"/>
              </a:ext>
            </a:extLst>
          </p:cNvPr>
          <p:cNvSpPr/>
          <p:nvPr/>
        </p:nvSpPr>
        <p:spPr>
          <a:xfrm>
            <a:off x="1401416" y="5359186"/>
            <a:ext cx="2532823" cy="2166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err="1">
                <a:solidFill>
                  <a:schemeClr val="bg1">
                    <a:lumMod val="65000"/>
                  </a:schemeClr>
                </a:solidFill>
              </a:rPr>
              <a:t>abc</a:t>
            </a:r>
            <a:endParaRPr lang="en-US" sz="1100" dirty="0">
              <a:solidFill>
                <a:schemeClr val="bg1">
                  <a:lumMod val="65000"/>
                </a:schemeClr>
              </a:solidFill>
            </a:endParaRPr>
          </a:p>
        </p:txBody>
      </p:sp>
      <p:grpSp>
        <p:nvGrpSpPr>
          <p:cNvPr id="3" name="Group 2">
            <a:extLst>
              <a:ext uri="{FF2B5EF4-FFF2-40B4-BE49-F238E27FC236}">
                <a16:creationId xmlns:a16="http://schemas.microsoft.com/office/drawing/2014/main" id="{1B8D9EF9-A06A-40EC-B0D2-3B1AB59D22EA}"/>
              </a:ext>
            </a:extLst>
          </p:cNvPr>
          <p:cNvGrpSpPr/>
          <p:nvPr/>
        </p:nvGrpSpPr>
        <p:grpSpPr>
          <a:xfrm>
            <a:off x="1391477" y="1610141"/>
            <a:ext cx="2554357" cy="596348"/>
            <a:chOff x="1391477" y="1610141"/>
            <a:chExt cx="2554357" cy="596348"/>
          </a:xfrm>
        </p:grpSpPr>
        <p:sp>
          <p:nvSpPr>
            <p:cNvPr id="7" name="Rectangle 6">
              <a:extLst>
                <a:ext uri="{FF2B5EF4-FFF2-40B4-BE49-F238E27FC236}">
                  <a16:creationId xmlns:a16="http://schemas.microsoft.com/office/drawing/2014/main" id="{40ED0B93-13E4-46DD-A366-AD272B620715}"/>
                </a:ext>
              </a:extLst>
            </p:cNvPr>
            <p:cNvSpPr/>
            <p:nvPr/>
          </p:nvSpPr>
          <p:spPr>
            <a:xfrm>
              <a:off x="1391477" y="1610141"/>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2150219" y="1764197"/>
              <a:ext cx="1547138" cy="338554"/>
            </a:xfrm>
            <a:prstGeom prst="rect">
              <a:avLst/>
            </a:prstGeom>
            <a:noFill/>
          </p:spPr>
          <p:txBody>
            <a:bodyPr wrap="square" rtlCol="0">
              <a:spAutoFit/>
            </a:bodyPr>
            <a:lstStyle/>
            <a:p>
              <a:r>
                <a:rPr lang="en-US" sz="1600" dirty="0">
                  <a:solidFill>
                    <a:schemeClr val="bg1">
                      <a:lumMod val="95000"/>
                    </a:schemeClr>
                  </a:solidFill>
                </a:rPr>
                <a:t>Line Manager</a:t>
              </a:r>
            </a:p>
          </p:txBody>
        </p:sp>
        <p:pic>
          <p:nvPicPr>
            <p:cNvPr id="10" name="Picture 9">
              <a:extLst>
                <a:ext uri="{FF2B5EF4-FFF2-40B4-BE49-F238E27FC236}">
                  <a16:creationId xmlns:a16="http://schemas.microsoft.com/office/drawing/2014/main" id="{A36C130C-446D-42B1-9CB2-65E9CE50ED1D}"/>
                </a:ext>
              </a:extLst>
            </p:cNvPr>
            <p:cNvPicPr>
              <a:picLocks/>
            </p:cNvPicPr>
            <p:nvPr/>
          </p:nvPicPr>
          <p:blipFill rotWithShape="1">
            <a:blip r:embed="rId6">
              <a:extLst>
                <a:ext uri="{28A0092B-C50C-407E-A947-70E740481C1C}">
                  <a14:useLocalDpi xmlns:a14="http://schemas.microsoft.com/office/drawing/2010/main" val="0"/>
                </a:ext>
              </a:extLst>
            </a:blip>
            <a:srcRect/>
            <a:stretch/>
          </p:blipFill>
          <p:spPr>
            <a:xfrm>
              <a:off x="1542248" y="1679714"/>
              <a:ext cx="457200" cy="4572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
        <p:nvSpPr>
          <p:cNvPr id="42" name="CheckWithHr">
            <a:hlinkClick r:id="rId7" action="ppaction://hlinksldjump"/>
            <a:hlinkHover r:id="" action="ppaction://noaction" highlightClick="1"/>
            <a:extLst>
              <a:ext uri="{FF2B5EF4-FFF2-40B4-BE49-F238E27FC236}">
                <a16:creationId xmlns:a16="http://schemas.microsoft.com/office/drawing/2014/main" id="{AF7BF140-0C44-4E76-8F6D-F0681C316CA9}"/>
              </a:ext>
            </a:extLst>
          </p:cNvPr>
          <p:cNvSpPr/>
          <p:nvPr/>
        </p:nvSpPr>
        <p:spPr>
          <a:xfrm>
            <a:off x="9322675" y="4800602"/>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prstClr val="black"/>
                </a:solidFill>
              </a:rPr>
              <a:t>Check with HR to see if manager is at work and whether it is safe to send  </a:t>
            </a:r>
          </a:p>
        </p:txBody>
      </p:sp>
      <p:sp>
        <p:nvSpPr>
          <p:cNvPr id="43" name="SendReport">
            <a:hlinkClick r:id="rId8" action="ppaction://hlinksldjump">
              <a:snd r:embed="rId9" name="click.wav"/>
            </a:hlinkClick>
            <a:hlinkHover r:id="" action="ppaction://noaction" highlightClick="1"/>
            <a:extLst>
              <a:ext uri="{FF2B5EF4-FFF2-40B4-BE49-F238E27FC236}">
                <a16:creationId xmlns:a16="http://schemas.microsoft.com/office/drawing/2014/main" id="{90CA49EF-252F-4D24-8CC5-88BF6D47E660}"/>
              </a:ext>
            </a:extLst>
          </p:cNvPr>
          <p:cNvSpPr/>
          <p:nvPr/>
        </p:nvSpPr>
        <p:spPr>
          <a:xfrm>
            <a:off x="9322675" y="1853454"/>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Report</a:t>
            </a:r>
          </a:p>
        </p:txBody>
      </p:sp>
      <p:grpSp>
        <p:nvGrpSpPr>
          <p:cNvPr id="44" name="Group 43">
            <a:extLst>
              <a:ext uri="{FF2B5EF4-FFF2-40B4-BE49-F238E27FC236}">
                <a16:creationId xmlns:a16="http://schemas.microsoft.com/office/drawing/2014/main" id="{E8F1E484-A2BA-49E4-B9EC-39361EFF50F3}"/>
              </a:ext>
            </a:extLst>
          </p:cNvPr>
          <p:cNvGrpSpPr/>
          <p:nvPr/>
        </p:nvGrpSpPr>
        <p:grpSpPr>
          <a:xfrm>
            <a:off x="5036521" y="1036186"/>
            <a:ext cx="2712057" cy="369332"/>
            <a:chOff x="5036521" y="1036186"/>
            <a:chExt cx="2712057" cy="369332"/>
          </a:xfrm>
        </p:grpSpPr>
        <p:sp>
          <p:nvSpPr>
            <p:cNvPr id="45" name="ChooseReply">
              <a:extLst>
                <a:ext uri="{FF2B5EF4-FFF2-40B4-BE49-F238E27FC236}">
                  <a16:creationId xmlns:a16="http://schemas.microsoft.com/office/drawing/2014/main" id="{D4BAB81B-B5A3-40A0-9DF1-54FCED5D80C2}"/>
                </a:ext>
              </a:extLst>
            </p:cNvPr>
            <p:cNvSpPr txBox="1"/>
            <p:nvPr/>
          </p:nvSpPr>
          <p:spPr>
            <a:xfrm>
              <a:off x="5298471" y="1036186"/>
              <a:ext cx="2450107" cy="369332"/>
            </a:xfrm>
            <a:prstGeom prst="rect">
              <a:avLst/>
            </a:prstGeom>
            <a:noFill/>
          </p:spPr>
          <p:txBody>
            <a:bodyPr wrap="square" rtlCol="0">
              <a:spAutoFit/>
            </a:bodyPr>
            <a:lstStyle/>
            <a:p>
              <a:r>
                <a:rPr lang="en-US" dirty="0">
                  <a:latin typeface="Avenir Next W1G Heavy" panose="020B0903020202020204" pitchFamily="34" charset="0"/>
                </a:rPr>
                <a:t>CHOOSE A REPLY:</a:t>
              </a:r>
            </a:p>
          </p:txBody>
        </p:sp>
        <p:pic>
          <p:nvPicPr>
            <p:cNvPr id="46" name="ISPRING_SCENARIO_SHAPE3">
              <a:extLst>
                <a:ext uri="{FF2B5EF4-FFF2-40B4-BE49-F238E27FC236}">
                  <a16:creationId xmlns:a16="http://schemas.microsoft.com/office/drawing/2014/main" id="{2DB17A36-620C-4F1B-A4B7-EE8671B1F9D4}"/>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a:xfrm>
              <a:off x="5036521" y="1081810"/>
              <a:ext cx="278084" cy="278084"/>
            </a:xfrm>
            <a:prstGeom prst="rect">
              <a:avLst/>
            </a:prstGeom>
            <a:effectLst>
              <a:innerShdw>
                <a:scrgbClr r="0" g="0" b="0">
                  <a:alpha val="0"/>
                </a:scrgbClr>
              </a:innerShdw>
            </a:effectLst>
          </p:spPr>
        </p:pic>
      </p:grpSp>
      <p:sp>
        <p:nvSpPr>
          <p:cNvPr id="47" name="Title 1">
            <a:extLst>
              <a:ext uri="{FF2B5EF4-FFF2-40B4-BE49-F238E27FC236}">
                <a16:creationId xmlns:a16="http://schemas.microsoft.com/office/drawing/2014/main" id="{62B15DB1-BED0-4236-9DB1-B423C2F77E49}"/>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CantSendHowDoYouPlanToWork</a:t>
            </a:r>
            <a:endParaRPr lang="en-US" dirty="0">
              <a:solidFill>
                <a:schemeClr val="bg1"/>
              </a:solidFill>
            </a:endParaRPr>
          </a:p>
        </p:txBody>
      </p:sp>
      <p:sp>
        <p:nvSpPr>
          <p:cNvPr id="35" name="SelectAnAction">
            <a:extLst>
              <a:ext uri="{FF2B5EF4-FFF2-40B4-BE49-F238E27FC236}">
                <a16:creationId xmlns:a16="http://schemas.microsoft.com/office/drawing/2014/main" id="{C3BC8EE1-E393-438A-98BE-B9B6B014CE7E}"/>
              </a:ext>
            </a:extLst>
          </p:cNvPr>
          <p:cNvSpPr txBox="1"/>
          <p:nvPr/>
        </p:nvSpPr>
        <p:spPr>
          <a:xfrm>
            <a:off x="9322674" y="1021965"/>
            <a:ext cx="2869325" cy="369332"/>
          </a:xfrm>
          <a:prstGeom prst="rect">
            <a:avLst/>
          </a:prstGeom>
          <a:noFill/>
        </p:spPr>
        <p:txBody>
          <a:bodyPr wrap="square" rtlCol="0">
            <a:spAutoFit/>
          </a:bodyPr>
          <a:lstStyle>
            <a:defPPr>
              <a:defRPr lang="en-US"/>
            </a:defPPr>
            <a:lvl1pPr>
              <a:defRPr>
                <a:latin typeface="Avenir Next W1G Heavy" panose="020B0903020202020204" pitchFamily="34" charset="0"/>
              </a:defRPr>
            </a:lvl1pPr>
          </a:lstStyle>
          <a:p>
            <a:r>
              <a:rPr lang="en-US" dirty="0"/>
              <a:t>SELECT AN ACTION:</a:t>
            </a:r>
          </a:p>
        </p:txBody>
      </p:sp>
      <p:sp>
        <p:nvSpPr>
          <p:cNvPr id="34" name="cover">
            <a:extLst>
              <a:ext uri="{FF2B5EF4-FFF2-40B4-BE49-F238E27FC236}">
                <a16:creationId xmlns:a16="http://schemas.microsoft.com/office/drawing/2014/main" id="{9B0F2C0B-8EB5-4CF7-99BE-61317EB38384}"/>
              </a:ext>
            </a:extLst>
          </p:cNvPr>
          <p:cNvSpPr/>
          <p:nvPr/>
        </p:nvSpPr>
        <p:spPr>
          <a:xfrm>
            <a:off x="8485094" y="772246"/>
            <a:ext cx="3550024" cy="5843707"/>
          </a:xfrm>
          <a:prstGeom prst="rect">
            <a:avLst/>
          </a:prstGeom>
          <a:solidFill>
            <a:srgbClr val="D9D9D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5005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2.77556E-17 -3.7037E-7 L 2.77556E-17 -0.11806 " pathEditMode="relative" rAng="0" ptsTypes="AA">
                                      <p:cBhvr>
                                        <p:cTn id="6" dur="1250" fill="hold"/>
                                        <p:tgtEl>
                                          <p:spTgt spid="31"/>
                                        </p:tgtEl>
                                        <p:attrNameLst>
                                          <p:attrName>ppt_x</p:attrName>
                                          <p:attrName>ppt_y</p:attrName>
                                        </p:attrNameLst>
                                      </p:cBhvr>
                                      <p:rCtr x="0" y="-5903"/>
                                    </p:animMotion>
                                  </p:childTnLst>
                                </p:cTn>
                              </p:par>
                            </p:childTnLst>
                          </p:cTn>
                        </p:par>
                        <p:par>
                          <p:cTn id="7" fill="hold">
                            <p:stCondLst>
                              <p:cond delay="1250"/>
                            </p:stCondLst>
                            <p:childTnLst>
                              <p:par>
                                <p:cTn id="8" presetID="10" presetClass="entr" presetSubtype="0" fill="hold" grpId="0" nodeType="after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par>
                          <p:cTn id="11" fill="hold">
                            <p:stCondLst>
                              <p:cond delay="1750"/>
                            </p:stCondLst>
                            <p:childTnLst>
                              <p:par>
                                <p:cTn id="12" presetID="10" presetClass="entr" presetSubtype="0" fill="hold" grpId="0" nodeType="afterEffect">
                                  <p:stCondLst>
                                    <p:cond delay="10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childTnLst>
                          </p:cTn>
                        </p:par>
                        <p:par>
                          <p:cTn id="15" fill="hold">
                            <p:stCondLst>
                              <p:cond delay="3250"/>
                            </p:stCondLst>
                            <p:childTnLst>
                              <p:par>
                                <p:cTn id="16" presetID="1" presetClass="exit" presetSubtype="0" fill="hold" grpId="0" nodeType="afterEffect">
                                  <p:stCondLst>
                                    <p:cond delay="0"/>
                                  </p:stCondLst>
                                  <p:childTnLst>
                                    <p:set>
                                      <p:cBhvr>
                                        <p:cTn id="17" dur="1" fill="hold">
                                          <p:stCondLst>
                                            <p:cond delay="0"/>
                                          </p:stCondLst>
                                        </p:cTn>
                                        <p:tgtEl>
                                          <p:spTgt spid="34"/>
                                        </p:tgtEl>
                                        <p:attrNameLst>
                                          <p:attrName>style.visibility</p:attrName>
                                        </p:attrNameLst>
                                      </p:cBhvr>
                                      <p:to>
                                        <p:strVal val="hidden"/>
                                      </p:to>
                                    </p:set>
                                  </p:childTnLst>
                                </p:cTn>
                              </p:par>
                            </p:childTnLst>
                          </p:cTn>
                        </p:par>
                        <p:par>
                          <p:cTn id="18" fill="hold">
                            <p:stCondLst>
                              <p:cond delay="3250"/>
                            </p:stCondLst>
                            <p:childTnLst>
                              <p:par>
                                <p:cTn id="19" presetID="26" presetClass="emph" presetSubtype="0" repeatCount="10000" fill="hold" grpId="0" nodeType="afterEffect">
                                  <p:stCondLst>
                                    <p:cond delay="0"/>
                                  </p:stCondLst>
                                  <p:childTnLst>
                                    <p:animEffect transition="out" filter="fade">
                                      <p:cBhvr>
                                        <p:cTn id="20" dur="1000" tmFilter="0, 0; .2, .5; .8, .5; 1, 0"/>
                                        <p:tgtEl>
                                          <p:spTgt spid="35"/>
                                        </p:tgtEl>
                                      </p:cBhvr>
                                    </p:animEffect>
                                    <p:animScale>
                                      <p:cBhvr>
                                        <p:cTn id="21" dur="50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5" grpId="0"/>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8" name="Phisher">
            <a:extLst>
              <a:ext uri="{FF2B5EF4-FFF2-40B4-BE49-F238E27FC236}">
                <a16:creationId xmlns:a16="http://schemas.microsoft.com/office/drawing/2014/main" id="{D1F32F70-6410-41B6-A536-0C79A9B24E4C}"/>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grpSp>
        <p:nvGrpSpPr>
          <p:cNvPr id="31" name="Group 30">
            <a:extLst>
              <a:ext uri="{FF2B5EF4-FFF2-40B4-BE49-F238E27FC236}">
                <a16:creationId xmlns:a16="http://schemas.microsoft.com/office/drawing/2014/main" id="{9835D714-510F-493C-BC3D-3EB108A4512A}"/>
              </a:ext>
            </a:extLst>
          </p:cNvPr>
          <p:cNvGrpSpPr/>
          <p:nvPr/>
        </p:nvGrpSpPr>
        <p:grpSpPr>
          <a:xfrm>
            <a:off x="1447800" y="2458265"/>
            <a:ext cx="2438399" cy="1620410"/>
            <a:chOff x="1447800" y="2458265"/>
            <a:chExt cx="2438399" cy="1620410"/>
          </a:xfrm>
        </p:grpSpPr>
        <p:sp>
          <p:nvSpPr>
            <p:cNvPr id="32" name="Speech Bubble: Rectangle 31">
              <a:extLst>
                <a:ext uri="{FF2B5EF4-FFF2-40B4-BE49-F238E27FC236}">
                  <a16:creationId xmlns:a16="http://schemas.microsoft.com/office/drawing/2014/main" id="{BC8F9C77-538A-449C-B06C-E86A268A50B7}"/>
                </a:ext>
              </a:extLst>
            </p:cNvPr>
            <p:cNvSpPr/>
            <p:nvPr/>
          </p:nvSpPr>
          <p:spPr>
            <a:xfrm>
              <a:off x="1447800" y="2458265"/>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can’t do that now as I’m not with my laptop. Just send it so I could start working</a:t>
              </a:r>
            </a:p>
          </p:txBody>
        </p:sp>
        <p:sp>
          <p:nvSpPr>
            <p:cNvPr id="33" name="Speech Bubble: Rectangle 32">
              <a:extLst>
                <a:ext uri="{FF2B5EF4-FFF2-40B4-BE49-F238E27FC236}">
                  <a16:creationId xmlns:a16="http://schemas.microsoft.com/office/drawing/2014/main" id="{0C834E59-25B4-4A60-9C3E-5675937221B8}"/>
                </a:ext>
              </a:extLst>
            </p:cNvPr>
            <p:cNvSpPr/>
            <p:nvPr/>
          </p:nvSpPr>
          <p:spPr>
            <a:xfrm>
              <a:off x="2090682" y="3351157"/>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I’m sorry I can only send the information to your mail</a:t>
              </a:r>
            </a:p>
          </p:txBody>
        </p:sp>
      </p:grpSp>
      <p:sp>
        <p:nvSpPr>
          <p:cNvPr id="12" name="Speech Bubble: Rectangle 11">
            <a:extLst>
              <a:ext uri="{FF2B5EF4-FFF2-40B4-BE49-F238E27FC236}">
                <a16:creationId xmlns:a16="http://schemas.microsoft.com/office/drawing/2014/main" id="{2478EACE-AAFE-49D0-AA11-0526A3B00DF2}"/>
              </a:ext>
            </a:extLst>
          </p:cNvPr>
          <p:cNvSpPr/>
          <p:nvPr/>
        </p:nvSpPr>
        <p:spPr>
          <a:xfrm>
            <a:off x="5466599" y="190420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Are you in your office so I could just bring it to you?</a:t>
            </a:r>
          </a:p>
        </p:txBody>
      </p:sp>
      <p:sp>
        <p:nvSpPr>
          <p:cNvPr id="13" name="Speech Bubble: Rectangle 12">
            <a:extLst>
              <a:ext uri="{FF2B5EF4-FFF2-40B4-BE49-F238E27FC236}">
                <a16:creationId xmlns:a16="http://schemas.microsoft.com/office/drawing/2014/main" id="{28DA69D0-1CB4-44F1-9409-91A0F300C4EC}"/>
              </a:ext>
            </a:extLst>
          </p:cNvPr>
          <p:cNvSpPr/>
          <p:nvPr/>
        </p:nvSpPr>
        <p:spPr>
          <a:xfrm>
            <a:off x="5466597" y="3065241"/>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How do you plan to work on it if your laptop is not available?</a:t>
            </a:r>
          </a:p>
        </p:txBody>
      </p:sp>
      <p:sp>
        <p:nvSpPr>
          <p:cNvPr id="14" name="Speech Bubble: Rectangle 13">
            <a:extLst>
              <a:ext uri="{FF2B5EF4-FFF2-40B4-BE49-F238E27FC236}">
                <a16:creationId xmlns:a16="http://schemas.microsoft.com/office/drawing/2014/main" id="{0BB615C3-CD02-43B1-B2C5-5CE35B960428}"/>
              </a:ext>
            </a:extLst>
          </p:cNvPr>
          <p:cNvSpPr/>
          <p:nvPr/>
        </p:nvSpPr>
        <p:spPr>
          <a:xfrm>
            <a:off x="5466597" y="4244904"/>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Do I send it to your personal mail then?</a:t>
            </a:r>
          </a:p>
        </p:txBody>
      </p:sp>
      <p:sp>
        <p:nvSpPr>
          <p:cNvPr id="15" name="TextBox 14">
            <a:extLst>
              <a:ext uri="{FF2B5EF4-FFF2-40B4-BE49-F238E27FC236}">
                <a16:creationId xmlns:a16="http://schemas.microsoft.com/office/drawing/2014/main" id="{82F693DC-D78A-4424-B2EE-F26914168A7F}"/>
              </a:ext>
            </a:extLst>
          </p:cNvPr>
          <p:cNvSpPr txBox="1"/>
          <p:nvPr/>
        </p:nvSpPr>
        <p:spPr>
          <a:xfrm>
            <a:off x="7870119" y="5958282"/>
            <a:ext cx="1719500" cy="276999"/>
          </a:xfrm>
          <a:prstGeom prst="rect">
            <a:avLst/>
          </a:prstGeom>
          <a:noFill/>
        </p:spPr>
        <p:txBody>
          <a:bodyPr wrap="square" rtlCol="0">
            <a:spAutoFit/>
          </a:bodyPr>
          <a:lstStyle/>
          <a:p>
            <a:pPr algn="ctr"/>
            <a:r>
              <a:rPr lang="en-US" sz="1200" dirty="0">
                <a:solidFill>
                  <a:schemeClr val="bg2">
                    <a:lumMod val="90000"/>
                  </a:schemeClr>
                </a:solidFill>
              </a:rPr>
              <a:t>Selected</a:t>
            </a:r>
          </a:p>
        </p:txBody>
      </p:sp>
      <p:sp>
        <p:nvSpPr>
          <p:cNvPr id="27" name="Speech Bubble: Rectangle 26">
            <a:extLst>
              <a:ext uri="{FF2B5EF4-FFF2-40B4-BE49-F238E27FC236}">
                <a16:creationId xmlns:a16="http://schemas.microsoft.com/office/drawing/2014/main" id="{28F6D19A-DFB5-4191-82A6-5122FBD878A4}"/>
              </a:ext>
            </a:extLst>
          </p:cNvPr>
          <p:cNvSpPr/>
          <p:nvPr/>
        </p:nvSpPr>
        <p:spPr>
          <a:xfrm>
            <a:off x="2090682" y="3457391"/>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Do I send it to your personal mail then?</a:t>
            </a:r>
          </a:p>
        </p:txBody>
      </p:sp>
      <p:sp>
        <p:nvSpPr>
          <p:cNvPr id="30" name="Speech Bubble: Rectangle 29">
            <a:extLst>
              <a:ext uri="{FF2B5EF4-FFF2-40B4-BE49-F238E27FC236}">
                <a16:creationId xmlns:a16="http://schemas.microsoft.com/office/drawing/2014/main" id="{8D563ECE-4CD9-4737-BACE-07C9881B8349}"/>
              </a:ext>
            </a:extLst>
          </p:cNvPr>
          <p:cNvSpPr/>
          <p:nvPr/>
        </p:nvSpPr>
        <p:spPr>
          <a:xfrm>
            <a:off x="1458741" y="4375591"/>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Yes, my personal mail would be fine. Please send ASAP</a:t>
            </a:r>
          </a:p>
        </p:txBody>
      </p:sp>
      <p:sp>
        <p:nvSpPr>
          <p:cNvPr id="39" name="Rectangle 38">
            <a:extLst>
              <a:ext uri="{FF2B5EF4-FFF2-40B4-BE49-F238E27FC236}">
                <a16:creationId xmlns:a16="http://schemas.microsoft.com/office/drawing/2014/main" id="{430B1A21-4221-4F63-9E34-B7D1617EC02E}"/>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40" name="Rectangle 39">
            <a:extLst>
              <a:ext uri="{FF2B5EF4-FFF2-40B4-BE49-F238E27FC236}">
                <a16:creationId xmlns:a16="http://schemas.microsoft.com/office/drawing/2014/main" id="{11C506F5-7CA2-4B28-88CA-E2C8FA1AC594}"/>
              </a:ext>
            </a:extLst>
          </p:cNvPr>
          <p:cNvSpPr/>
          <p:nvPr/>
        </p:nvSpPr>
        <p:spPr>
          <a:xfrm>
            <a:off x="1401416" y="5359186"/>
            <a:ext cx="2532823" cy="2166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err="1">
                <a:solidFill>
                  <a:schemeClr val="bg1">
                    <a:lumMod val="65000"/>
                  </a:schemeClr>
                </a:solidFill>
              </a:rPr>
              <a:t>abc</a:t>
            </a:r>
            <a:endParaRPr lang="en-US" sz="1100" dirty="0">
              <a:solidFill>
                <a:schemeClr val="bg1">
                  <a:lumMod val="65000"/>
                </a:schemeClr>
              </a:solidFill>
            </a:endParaRPr>
          </a:p>
        </p:txBody>
      </p:sp>
      <p:grpSp>
        <p:nvGrpSpPr>
          <p:cNvPr id="3" name="Group 2">
            <a:extLst>
              <a:ext uri="{FF2B5EF4-FFF2-40B4-BE49-F238E27FC236}">
                <a16:creationId xmlns:a16="http://schemas.microsoft.com/office/drawing/2014/main" id="{1B8D9EF9-A06A-40EC-B0D2-3B1AB59D22EA}"/>
              </a:ext>
            </a:extLst>
          </p:cNvPr>
          <p:cNvGrpSpPr/>
          <p:nvPr/>
        </p:nvGrpSpPr>
        <p:grpSpPr>
          <a:xfrm>
            <a:off x="1391477" y="1610141"/>
            <a:ext cx="2554357" cy="596348"/>
            <a:chOff x="1391477" y="1610141"/>
            <a:chExt cx="2554357" cy="596348"/>
          </a:xfrm>
        </p:grpSpPr>
        <p:sp>
          <p:nvSpPr>
            <p:cNvPr id="7" name="Rectangle 6">
              <a:extLst>
                <a:ext uri="{FF2B5EF4-FFF2-40B4-BE49-F238E27FC236}">
                  <a16:creationId xmlns:a16="http://schemas.microsoft.com/office/drawing/2014/main" id="{40ED0B93-13E4-46DD-A366-AD272B620715}"/>
                </a:ext>
              </a:extLst>
            </p:cNvPr>
            <p:cNvSpPr/>
            <p:nvPr/>
          </p:nvSpPr>
          <p:spPr>
            <a:xfrm>
              <a:off x="1391477" y="1610141"/>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2150219" y="1764197"/>
              <a:ext cx="1547138" cy="338554"/>
            </a:xfrm>
            <a:prstGeom prst="rect">
              <a:avLst/>
            </a:prstGeom>
            <a:noFill/>
          </p:spPr>
          <p:txBody>
            <a:bodyPr wrap="square" rtlCol="0">
              <a:spAutoFit/>
            </a:bodyPr>
            <a:lstStyle/>
            <a:p>
              <a:r>
                <a:rPr lang="en-US" sz="1600" dirty="0">
                  <a:solidFill>
                    <a:schemeClr val="bg1">
                      <a:lumMod val="95000"/>
                    </a:schemeClr>
                  </a:solidFill>
                </a:rPr>
                <a:t>Line Manager</a:t>
              </a:r>
            </a:p>
          </p:txBody>
        </p:sp>
        <p:pic>
          <p:nvPicPr>
            <p:cNvPr id="10" name="Picture 9">
              <a:extLst>
                <a:ext uri="{FF2B5EF4-FFF2-40B4-BE49-F238E27FC236}">
                  <a16:creationId xmlns:a16="http://schemas.microsoft.com/office/drawing/2014/main" id="{A36C130C-446D-42B1-9CB2-65E9CE50ED1D}"/>
                </a:ext>
              </a:extLst>
            </p:cNvPr>
            <p:cNvPicPr>
              <a:picLocks/>
            </p:cNvPicPr>
            <p:nvPr/>
          </p:nvPicPr>
          <p:blipFill rotWithShape="1">
            <a:blip r:embed="rId6">
              <a:extLst>
                <a:ext uri="{28A0092B-C50C-407E-A947-70E740481C1C}">
                  <a14:useLocalDpi xmlns:a14="http://schemas.microsoft.com/office/drawing/2010/main" val="0"/>
                </a:ext>
              </a:extLst>
            </a:blip>
            <a:srcRect/>
            <a:stretch/>
          </p:blipFill>
          <p:spPr>
            <a:xfrm>
              <a:off x="1542248" y="1679714"/>
              <a:ext cx="457200" cy="4572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
        <p:nvSpPr>
          <p:cNvPr id="42" name="CheckWithHr">
            <a:hlinkClick r:id="rId7" action="ppaction://hlinksldjump">
              <a:snd r:embed="rId8" name="click.wav"/>
            </a:hlinkClick>
            <a:hlinkHover r:id="" action="ppaction://noaction" highlightClick="1"/>
            <a:extLst>
              <a:ext uri="{FF2B5EF4-FFF2-40B4-BE49-F238E27FC236}">
                <a16:creationId xmlns:a16="http://schemas.microsoft.com/office/drawing/2014/main" id="{AF7BF140-0C44-4E76-8F6D-F0681C316CA9}"/>
              </a:ext>
            </a:extLst>
          </p:cNvPr>
          <p:cNvSpPr/>
          <p:nvPr/>
        </p:nvSpPr>
        <p:spPr>
          <a:xfrm>
            <a:off x="9322675" y="4800602"/>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prstClr val="black"/>
                </a:solidFill>
              </a:rPr>
              <a:t>Check with HR to see if manager is at work and whether it is safe to send  </a:t>
            </a:r>
          </a:p>
        </p:txBody>
      </p:sp>
      <p:sp>
        <p:nvSpPr>
          <p:cNvPr id="43" name="SendReport">
            <a:hlinkClick r:id="rId9" action="ppaction://hlinksldjump">
              <a:snd r:embed="rId8" name="click.wav"/>
            </a:hlinkClick>
            <a:hlinkHover r:id="" action="ppaction://noaction" highlightClick="1"/>
            <a:extLst>
              <a:ext uri="{FF2B5EF4-FFF2-40B4-BE49-F238E27FC236}">
                <a16:creationId xmlns:a16="http://schemas.microsoft.com/office/drawing/2014/main" id="{90CA49EF-252F-4D24-8CC5-88BF6D47E660}"/>
              </a:ext>
            </a:extLst>
          </p:cNvPr>
          <p:cNvSpPr/>
          <p:nvPr/>
        </p:nvSpPr>
        <p:spPr>
          <a:xfrm>
            <a:off x="9322675" y="1853454"/>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Report</a:t>
            </a:r>
          </a:p>
        </p:txBody>
      </p:sp>
      <p:grpSp>
        <p:nvGrpSpPr>
          <p:cNvPr id="44" name="Group 43">
            <a:extLst>
              <a:ext uri="{FF2B5EF4-FFF2-40B4-BE49-F238E27FC236}">
                <a16:creationId xmlns:a16="http://schemas.microsoft.com/office/drawing/2014/main" id="{E8F1E484-A2BA-49E4-B9EC-39361EFF50F3}"/>
              </a:ext>
            </a:extLst>
          </p:cNvPr>
          <p:cNvGrpSpPr/>
          <p:nvPr/>
        </p:nvGrpSpPr>
        <p:grpSpPr>
          <a:xfrm>
            <a:off x="5036521" y="1036186"/>
            <a:ext cx="2712057" cy="369332"/>
            <a:chOff x="5036521" y="1036186"/>
            <a:chExt cx="2712057" cy="369332"/>
          </a:xfrm>
        </p:grpSpPr>
        <p:sp>
          <p:nvSpPr>
            <p:cNvPr id="45" name="ChooseReply">
              <a:extLst>
                <a:ext uri="{FF2B5EF4-FFF2-40B4-BE49-F238E27FC236}">
                  <a16:creationId xmlns:a16="http://schemas.microsoft.com/office/drawing/2014/main" id="{D4BAB81B-B5A3-40A0-9DF1-54FCED5D80C2}"/>
                </a:ext>
              </a:extLst>
            </p:cNvPr>
            <p:cNvSpPr txBox="1"/>
            <p:nvPr/>
          </p:nvSpPr>
          <p:spPr>
            <a:xfrm>
              <a:off x="5298471" y="1036186"/>
              <a:ext cx="2450107" cy="369332"/>
            </a:xfrm>
            <a:prstGeom prst="rect">
              <a:avLst/>
            </a:prstGeom>
            <a:noFill/>
          </p:spPr>
          <p:txBody>
            <a:bodyPr wrap="square" rtlCol="0">
              <a:spAutoFit/>
            </a:bodyPr>
            <a:lstStyle/>
            <a:p>
              <a:r>
                <a:rPr lang="en-US" dirty="0">
                  <a:latin typeface="Avenir Next W1G Heavy" panose="020B0903020202020204" pitchFamily="34" charset="0"/>
                </a:rPr>
                <a:t>CHOOSE A REPLY:</a:t>
              </a:r>
            </a:p>
          </p:txBody>
        </p:sp>
        <p:pic>
          <p:nvPicPr>
            <p:cNvPr id="46" name="ISPRING_SCENARIO_SHAPE3">
              <a:extLst>
                <a:ext uri="{FF2B5EF4-FFF2-40B4-BE49-F238E27FC236}">
                  <a16:creationId xmlns:a16="http://schemas.microsoft.com/office/drawing/2014/main" id="{2DB17A36-620C-4F1B-A4B7-EE8671B1F9D4}"/>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a:xfrm>
              <a:off x="5036521" y="1081810"/>
              <a:ext cx="278084" cy="278084"/>
            </a:xfrm>
            <a:prstGeom prst="rect">
              <a:avLst/>
            </a:prstGeom>
            <a:effectLst>
              <a:innerShdw>
                <a:scrgbClr r="0" g="0" b="0">
                  <a:alpha val="0"/>
                </a:scrgbClr>
              </a:innerShdw>
            </a:effectLst>
          </p:spPr>
        </p:pic>
      </p:grpSp>
      <p:sp>
        <p:nvSpPr>
          <p:cNvPr id="47" name="Title 1">
            <a:extLst>
              <a:ext uri="{FF2B5EF4-FFF2-40B4-BE49-F238E27FC236}">
                <a16:creationId xmlns:a16="http://schemas.microsoft.com/office/drawing/2014/main" id="{62B15DB1-BED0-4236-9DB1-B423C2F77E49}"/>
              </a:ext>
            </a:extLst>
          </p:cNvPr>
          <p:cNvSpPr>
            <a:spLocks noGrp="1"/>
          </p:cNvSpPr>
          <p:nvPr>
            <p:ph type="ctrTitle"/>
          </p:nvPr>
        </p:nvSpPr>
        <p:spPr>
          <a:xfrm>
            <a:off x="1779493" y="-957353"/>
            <a:ext cx="9554862" cy="792938"/>
          </a:xfrm>
        </p:spPr>
        <p:txBody>
          <a:bodyPr>
            <a:normAutofit fontScale="90000"/>
          </a:bodyPr>
          <a:lstStyle/>
          <a:p>
            <a:r>
              <a:rPr lang="en-US" dirty="0" err="1">
                <a:solidFill>
                  <a:schemeClr val="bg1"/>
                </a:solidFill>
              </a:rPr>
              <a:t>CantSendDoIsendToPersonalMail</a:t>
            </a:r>
            <a:endParaRPr lang="en-US" dirty="0">
              <a:solidFill>
                <a:schemeClr val="bg1"/>
              </a:solidFill>
            </a:endParaRPr>
          </a:p>
        </p:txBody>
      </p:sp>
      <p:sp>
        <p:nvSpPr>
          <p:cNvPr id="34" name="SelectAnAction">
            <a:extLst>
              <a:ext uri="{FF2B5EF4-FFF2-40B4-BE49-F238E27FC236}">
                <a16:creationId xmlns:a16="http://schemas.microsoft.com/office/drawing/2014/main" id="{397BC4E8-0828-4CBE-A5FC-5A7F5DC6858B}"/>
              </a:ext>
            </a:extLst>
          </p:cNvPr>
          <p:cNvSpPr txBox="1"/>
          <p:nvPr/>
        </p:nvSpPr>
        <p:spPr>
          <a:xfrm>
            <a:off x="9322674" y="1021965"/>
            <a:ext cx="2869325" cy="369332"/>
          </a:xfrm>
          <a:prstGeom prst="rect">
            <a:avLst/>
          </a:prstGeom>
          <a:noFill/>
        </p:spPr>
        <p:txBody>
          <a:bodyPr wrap="square" rtlCol="0">
            <a:spAutoFit/>
          </a:bodyPr>
          <a:lstStyle>
            <a:defPPr>
              <a:defRPr lang="en-US"/>
            </a:defPPr>
            <a:lvl1pPr>
              <a:defRPr>
                <a:latin typeface="Avenir Next W1G Heavy" panose="020B0903020202020204" pitchFamily="34" charset="0"/>
              </a:defRPr>
            </a:lvl1pPr>
          </a:lstStyle>
          <a:p>
            <a:r>
              <a:rPr lang="en-US" dirty="0"/>
              <a:t>SELECT AN ACTION:</a:t>
            </a:r>
          </a:p>
        </p:txBody>
      </p:sp>
      <p:sp>
        <p:nvSpPr>
          <p:cNvPr id="35" name="cover">
            <a:extLst>
              <a:ext uri="{FF2B5EF4-FFF2-40B4-BE49-F238E27FC236}">
                <a16:creationId xmlns:a16="http://schemas.microsoft.com/office/drawing/2014/main" id="{B754D289-28FD-4AEE-9B28-65E493689BE3}"/>
              </a:ext>
            </a:extLst>
          </p:cNvPr>
          <p:cNvSpPr/>
          <p:nvPr/>
        </p:nvSpPr>
        <p:spPr>
          <a:xfrm>
            <a:off x="8485094" y="772246"/>
            <a:ext cx="3550024" cy="5843707"/>
          </a:xfrm>
          <a:prstGeom prst="rect">
            <a:avLst/>
          </a:prstGeom>
          <a:solidFill>
            <a:srgbClr val="D9D9D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6179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2.77556E-17 -3.7037E-7 L 2.77556E-17 -0.11806 " pathEditMode="relative" rAng="0" ptsTypes="AA">
                                      <p:cBhvr>
                                        <p:cTn id="6" dur="1250" fill="hold"/>
                                        <p:tgtEl>
                                          <p:spTgt spid="31"/>
                                        </p:tgtEl>
                                        <p:attrNameLst>
                                          <p:attrName>ppt_x</p:attrName>
                                          <p:attrName>ppt_y</p:attrName>
                                        </p:attrNameLst>
                                      </p:cBhvr>
                                      <p:rCtr x="0" y="-5903"/>
                                    </p:animMotion>
                                  </p:childTnLst>
                                </p:cTn>
                              </p:par>
                              <p:par>
                                <p:cTn id="7" presetID="10" presetClass="entr" presetSubtype="0" fill="hold" grpId="0" nodeType="withEffect">
                                  <p:stCondLst>
                                    <p:cond delay="1000"/>
                                  </p:stCondLst>
                                  <p:childTnLst>
                                    <p:set>
                                      <p:cBhvr>
                                        <p:cTn id="8" dur="1" fill="hold">
                                          <p:stCondLst>
                                            <p:cond delay="0"/>
                                          </p:stCondLst>
                                        </p:cTn>
                                        <p:tgtEl>
                                          <p:spTgt spid="27"/>
                                        </p:tgtEl>
                                        <p:attrNameLst>
                                          <p:attrName>style.visibility</p:attrName>
                                        </p:attrNameLst>
                                      </p:cBhvr>
                                      <p:to>
                                        <p:strVal val="visible"/>
                                      </p:to>
                                    </p:set>
                                    <p:animEffect transition="in" filter="fade">
                                      <p:cBhvr>
                                        <p:cTn id="9" dur="500"/>
                                        <p:tgtEl>
                                          <p:spTgt spid="27"/>
                                        </p:tgtEl>
                                      </p:cBhvr>
                                    </p:animEffect>
                                  </p:childTnLst>
                                </p:cTn>
                              </p:par>
                            </p:childTnLst>
                          </p:cTn>
                        </p:par>
                        <p:par>
                          <p:cTn id="10" fill="hold">
                            <p:stCondLst>
                              <p:cond delay="1500"/>
                            </p:stCondLst>
                            <p:childTnLst>
                              <p:par>
                                <p:cTn id="11" presetID="10" presetClass="entr" presetSubtype="0" fill="hold" grpId="0" nodeType="afterEffect">
                                  <p:stCondLst>
                                    <p:cond delay="125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par>
                          <p:cTn id="14" fill="hold">
                            <p:stCondLst>
                              <p:cond delay="3250"/>
                            </p:stCondLst>
                            <p:childTnLst>
                              <p:par>
                                <p:cTn id="15" presetID="1" presetClass="exit" presetSubtype="0" fill="hold" grpId="0" nodeType="afterEffect">
                                  <p:stCondLst>
                                    <p:cond delay="0"/>
                                  </p:stCondLst>
                                  <p:childTnLst>
                                    <p:set>
                                      <p:cBhvr>
                                        <p:cTn id="16" dur="1" fill="hold">
                                          <p:stCondLst>
                                            <p:cond delay="0"/>
                                          </p:stCondLst>
                                        </p:cTn>
                                        <p:tgtEl>
                                          <p:spTgt spid="35"/>
                                        </p:tgtEl>
                                        <p:attrNameLst>
                                          <p:attrName>style.visibility</p:attrName>
                                        </p:attrNameLst>
                                      </p:cBhvr>
                                      <p:to>
                                        <p:strVal val="hidden"/>
                                      </p:to>
                                    </p:set>
                                  </p:childTnLst>
                                </p:cTn>
                              </p:par>
                            </p:childTnLst>
                          </p:cTn>
                        </p:par>
                        <p:par>
                          <p:cTn id="17" fill="hold">
                            <p:stCondLst>
                              <p:cond delay="3250"/>
                            </p:stCondLst>
                            <p:childTnLst>
                              <p:par>
                                <p:cTn id="18" presetID="26" presetClass="emph" presetSubtype="0" repeatCount="10000" fill="hold" grpId="0" nodeType="afterEffect">
                                  <p:stCondLst>
                                    <p:cond delay="0"/>
                                  </p:stCondLst>
                                  <p:childTnLst>
                                    <p:animEffect transition="out" filter="fade">
                                      <p:cBhvr>
                                        <p:cTn id="19" dur="1000" tmFilter="0, 0; .2, .5; .8, .5; 1, 0"/>
                                        <p:tgtEl>
                                          <p:spTgt spid="34"/>
                                        </p:tgtEl>
                                      </p:cBhvr>
                                    </p:animEffect>
                                    <p:animScale>
                                      <p:cBhvr>
                                        <p:cTn id="20" dur="50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4" grpId="0"/>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8" name="Phisher">
            <a:extLst>
              <a:ext uri="{FF2B5EF4-FFF2-40B4-BE49-F238E27FC236}">
                <a16:creationId xmlns:a16="http://schemas.microsoft.com/office/drawing/2014/main" id="{C9E423C9-57A5-4CC2-BF5B-6C79A97E7E3E}"/>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grpSp>
        <p:nvGrpSpPr>
          <p:cNvPr id="2" name="Group 1">
            <a:extLst>
              <a:ext uri="{FF2B5EF4-FFF2-40B4-BE49-F238E27FC236}">
                <a16:creationId xmlns:a16="http://schemas.microsoft.com/office/drawing/2014/main" id="{4F4AEBED-1FED-4CCF-81DE-9EA59CECDC5C}"/>
              </a:ext>
            </a:extLst>
          </p:cNvPr>
          <p:cNvGrpSpPr/>
          <p:nvPr/>
        </p:nvGrpSpPr>
        <p:grpSpPr>
          <a:xfrm>
            <a:off x="8038652" y="762000"/>
            <a:ext cx="3332480" cy="5688190"/>
            <a:chOff x="1005840" y="772246"/>
            <a:chExt cx="3332480" cy="5688190"/>
          </a:xfrm>
        </p:grpSpPr>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grpSp>
      <p:sp>
        <p:nvSpPr>
          <p:cNvPr id="7" name="Rectangle 6">
            <a:extLst>
              <a:ext uri="{FF2B5EF4-FFF2-40B4-BE49-F238E27FC236}">
                <a16:creationId xmlns:a16="http://schemas.microsoft.com/office/drawing/2014/main" id="{40ED0B93-13E4-46DD-A366-AD272B620715}"/>
              </a:ext>
            </a:extLst>
          </p:cNvPr>
          <p:cNvSpPr/>
          <p:nvPr/>
        </p:nvSpPr>
        <p:spPr>
          <a:xfrm>
            <a:off x="8424289" y="1599895"/>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8404410" y="1765810"/>
            <a:ext cx="2037522" cy="276999"/>
          </a:xfrm>
          <a:prstGeom prst="rect">
            <a:avLst/>
          </a:prstGeom>
          <a:noFill/>
        </p:spPr>
        <p:txBody>
          <a:bodyPr wrap="square" rtlCol="0">
            <a:spAutoFit/>
          </a:bodyPr>
          <a:lstStyle/>
          <a:p>
            <a:r>
              <a:rPr lang="en-US" sz="1200" dirty="0">
                <a:solidFill>
                  <a:schemeClr val="bg1">
                    <a:lumMod val="95000"/>
                  </a:schemeClr>
                </a:solidFill>
              </a:rPr>
              <a:t>john.soda@company.com</a:t>
            </a:r>
          </a:p>
        </p:txBody>
      </p:sp>
      <p:pic>
        <p:nvPicPr>
          <p:cNvPr id="15" name="Picture 14">
            <a:extLst>
              <a:ext uri="{FF2B5EF4-FFF2-40B4-BE49-F238E27FC236}">
                <a16:creationId xmlns:a16="http://schemas.microsoft.com/office/drawing/2014/main" id="{FCFFE83D-A5A7-4F18-974B-EDABE0A80B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0459396" y="1791112"/>
            <a:ext cx="348294" cy="251697"/>
          </a:xfrm>
          <a:prstGeom prst="rect">
            <a:avLst/>
          </a:prstGeom>
        </p:spPr>
      </p:pic>
      <p:sp>
        <p:nvSpPr>
          <p:cNvPr id="16" name="Rectangle 15">
            <a:extLst>
              <a:ext uri="{FF2B5EF4-FFF2-40B4-BE49-F238E27FC236}">
                <a16:creationId xmlns:a16="http://schemas.microsoft.com/office/drawing/2014/main" id="{6D56EEC3-8793-4829-A834-894481112D52}"/>
              </a:ext>
            </a:extLst>
          </p:cNvPr>
          <p:cNvSpPr/>
          <p:nvPr/>
        </p:nvSpPr>
        <p:spPr>
          <a:xfrm>
            <a:off x="8454107" y="2206182"/>
            <a:ext cx="2484784" cy="85037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hlinkClick r:id="rId7"/>
              </a:rPr>
              <a:t>IT@company.com</a:t>
            </a:r>
            <a:endParaRPr lang="en-US" sz="1400" dirty="0">
              <a:solidFill>
                <a:schemeClr val="tx1"/>
              </a:solidFill>
            </a:endParaRPr>
          </a:p>
          <a:p>
            <a:r>
              <a:rPr lang="en-US" sz="1200" b="1" dirty="0">
                <a:solidFill>
                  <a:schemeClr val="tx1"/>
                </a:solidFill>
              </a:rPr>
              <a:t>Phishing Alert!!!</a:t>
            </a:r>
            <a:endParaRPr lang="en-US" sz="1400" b="1" dirty="0">
              <a:solidFill>
                <a:schemeClr val="tx1"/>
              </a:solidFill>
            </a:endParaRPr>
          </a:p>
          <a:p>
            <a:r>
              <a:rPr lang="en-US" sz="1000" dirty="0">
                <a:solidFill>
                  <a:schemeClr val="tx1"/>
                </a:solidFill>
              </a:rPr>
              <a:t>Please be aware that the manager lost his device and there has been reports…</a:t>
            </a:r>
            <a:endParaRPr lang="en-US" sz="1200" dirty="0">
              <a:solidFill>
                <a:schemeClr val="tx1"/>
              </a:solidFill>
            </a:endParaRPr>
          </a:p>
        </p:txBody>
      </p:sp>
      <p:sp>
        <p:nvSpPr>
          <p:cNvPr id="22" name="Rectangle 21">
            <a:extLst>
              <a:ext uri="{FF2B5EF4-FFF2-40B4-BE49-F238E27FC236}">
                <a16:creationId xmlns:a16="http://schemas.microsoft.com/office/drawing/2014/main" id="{8134F747-D130-40D3-B4E7-94F8D317822A}"/>
              </a:ext>
            </a:extLst>
          </p:cNvPr>
          <p:cNvSpPr/>
          <p:nvPr/>
        </p:nvSpPr>
        <p:spPr>
          <a:xfrm>
            <a:off x="8454107" y="3081988"/>
            <a:ext cx="2484784" cy="85037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hlinkClick r:id="rId8"/>
              </a:rPr>
              <a:t>Scott.petar@company.com</a:t>
            </a:r>
            <a:endParaRPr lang="en-US" sz="1400" dirty="0">
              <a:solidFill>
                <a:schemeClr val="tx1"/>
              </a:solidFill>
            </a:endParaRPr>
          </a:p>
          <a:p>
            <a:r>
              <a:rPr lang="en-US" sz="1200" dirty="0">
                <a:solidFill>
                  <a:schemeClr val="tx1"/>
                </a:solidFill>
              </a:rPr>
              <a:t>Meeting Reminder</a:t>
            </a:r>
            <a:endParaRPr lang="en-US" sz="1400" dirty="0">
              <a:solidFill>
                <a:schemeClr val="tx1"/>
              </a:solidFill>
            </a:endParaRPr>
          </a:p>
          <a:p>
            <a:r>
              <a:rPr lang="en-US" sz="1000" dirty="0">
                <a:solidFill>
                  <a:schemeClr val="tx1"/>
                </a:solidFill>
              </a:rPr>
              <a:t>The group meeting scheduled for 4pm still stands. Please come along with …</a:t>
            </a:r>
            <a:endParaRPr lang="en-US" sz="1200" dirty="0">
              <a:solidFill>
                <a:schemeClr val="tx1"/>
              </a:solidFill>
            </a:endParaRPr>
          </a:p>
        </p:txBody>
      </p:sp>
      <p:sp>
        <p:nvSpPr>
          <p:cNvPr id="26" name="Rectangle 25">
            <a:extLst>
              <a:ext uri="{FF2B5EF4-FFF2-40B4-BE49-F238E27FC236}">
                <a16:creationId xmlns:a16="http://schemas.microsoft.com/office/drawing/2014/main" id="{EB331BE8-4785-4B82-80CB-879B9B1FABDF}"/>
              </a:ext>
            </a:extLst>
          </p:cNvPr>
          <p:cNvSpPr/>
          <p:nvPr/>
        </p:nvSpPr>
        <p:spPr>
          <a:xfrm>
            <a:off x="8454107" y="3957794"/>
            <a:ext cx="2484784" cy="85037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hlinkClick r:id="rId9"/>
              </a:rPr>
              <a:t>Sarah.pane@company.com</a:t>
            </a:r>
            <a:endParaRPr lang="en-US" sz="1400" dirty="0">
              <a:solidFill>
                <a:schemeClr val="tx1"/>
              </a:solidFill>
            </a:endParaRPr>
          </a:p>
          <a:p>
            <a:r>
              <a:rPr lang="en-US" sz="1200" dirty="0">
                <a:solidFill>
                  <a:schemeClr val="tx1"/>
                </a:solidFill>
              </a:rPr>
              <a:t>Project Review</a:t>
            </a:r>
            <a:endParaRPr lang="en-US" sz="1400" dirty="0">
              <a:solidFill>
                <a:schemeClr val="tx1"/>
              </a:solidFill>
            </a:endParaRPr>
          </a:p>
          <a:p>
            <a:r>
              <a:rPr lang="en-US" sz="1000" dirty="0">
                <a:solidFill>
                  <a:schemeClr val="tx1"/>
                </a:solidFill>
              </a:rPr>
              <a:t>Hi John, I’ve sent the adjusted project data for your perusal. Kindly go through and…</a:t>
            </a:r>
            <a:endParaRPr lang="en-US" sz="1200" dirty="0">
              <a:solidFill>
                <a:schemeClr val="tx1"/>
              </a:solidFill>
            </a:endParaRPr>
          </a:p>
        </p:txBody>
      </p:sp>
      <p:sp>
        <p:nvSpPr>
          <p:cNvPr id="29" name="Rectangle 28">
            <a:extLst>
              <a:ext uri="{FF2B5EF4-FFF2-40B4-BE49-F238E27FC236}">
                <a16:creationId xmlns:a16="http://schemas.microsoft.com/office/drawing/2014/main" id="{C03E5F13-1BFF-4362-A3EC-A1D668FC5B9E}"/>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30" name="Open_mail">
            <a:extLst>
              <a:ext uri="{FF2B5EF4-FFF2-40B4-BE49-F238E27FC236}">
                <a16:creationId xmlns:a16="http://schemas.microsoft.com/office/drawing/2014/main" id="{A375EBE3-9422-4FD8-B00A-4BE310C860AA}"/>
              </a:ext>
            </a:extLst>
          </p:cNvPr>
          <p:cNvSpPr/>
          <p:nvPr/>
        </p:nvSpPr>
        <p:spPr>
          <a:xfrm>
            <a:off x="8461706" y="2221673"/>
            <a:ext cx="2484784" cy="850376"/>
          </a:xfrm>
          <a:prstGeom prst="rect">
            <a:avLst/>
          </a:prstGeom>
          <a:solidFill>
            <a:schemeClr val="accent5">
              <a:lumMod val="40000"/>
              <a:lumOff val="60000"/>
              <a:alpha val="48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pic>
        <p:nvPicPr>
          <p:cNvPr id="31" name="Picture 30">
            <a:extLst>
              <a:ext uri="{FF2B5EF4-FFF2-40B4-BE49-F238E27FC236}">
                <a16:creationId xmlns:a16="http://schemas.microsoft.com/office/drawing/2014/main" id="{55518E62-BD3C-4E4C-9EDA-B7263C0FB3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968104" y="2572475"/>
            <a:ext cx="1185245" cy="856525"/>
          </a:xfrm>
          <a:prstGeom prst="rect">
            <a:avLst/>
          </a:prstGeom>
        </p:spPr>
      </p:pic>
      <p:sp>
        <p:nvSpPr>
          <p:cNvPr id="3" name="TextBox 2">
            <a:extLst>
              <a:ext uri="{FF2B5EF4-FFF2-40B4-BE49-F238E27FC236}">
                <a16:creationId xmlns:a16="http://schemas.microsoft.com/office/drawing/2014/main" id="{E3719EA4-ADE9-4F67-946A-2919EFEC4F06}"/>
              </a:ext>
            </a:extLst>
          </p:cNvPr>
          <p:cNvSpPr txBox="1"/>
          <p:nvPr/>
        </p:nvSpPr>
        <p:spPr>
          <a:xfrm>
            <a:off x="1470212" y="3726830"/>
            <a:ext cx="4908176" cy="369332"/>
          </a:xfrm>
          <a:prstGeom prst="rect">
            <a:avLst/>
          </a:prstGeom>
          <a:noFill/>
        </p:spPr>
        <p:txBody>
          <a:bodyPr wrap="square" rtlCol="0">
            <a:spAutoFit/>
          </a:bodyPr>
          <a:lstStyle/>
          <a:p>
            <a:r>
              <a:rPr lang="en-US" dirty="0"/>
              <a:t>New Mail! Click mail to open and read</a:t>
            </a:r>
          </a:p>
        </p:txBody>
      </p:sp>
      <p:sp>
        <p:nvSpPr>
          <p:cNvPr id="32" name="Rectangle 31">
            <a:extLst>
              <a:ext uri="{FF2B5EF4-FFF2-40B4-BE49-F238E27FC236}">
                <a16:creationId xmlns:a16="http://schemas.microsoft.com/office/drawing/2014/main" id="{2BAFDB37-8EE2-42BC-8EA8-7A34FB2E51E5}"/>
              </a:ext>
            </a:extLst>
          </p:cNvPr>
          <p:cNvSpPr/>
          <p:nvPr/>
        </p:nvSpPr>
        <p:spPr>
          <a:xfrm>
            <a:off x="8461706" y="2720374"/>
            <a:ext cx="2484784" cy="2806368"/>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300" dirty="0">
                <a:solidFill>
                  <a:schemeClr val="tx1"/>
                </a:solidFill>
              </a:rPr>
              <a:t>The Marketing Manager is reported to have been robbed of his mobile devices including his bag while on his way to work this morning. There have also been report of illicit activities being carried out by these unfaced individual.</a:t>
            </a:r>
          </a:p>
          <a:p>
            <a:endParaRPr lang="en-US" sz="1300" dirty="0">
              <a:solidFill>
                <a:schemeClr val="tx1"/>
              </a:solidFill>
            </a:endParaRPr>
          </a:p>
          <a:p>
            <a:r>
              <a:rPr lang="en-US" sz="1300" dirty="0">
                <a:solidFill>
                  <a:schemeClr val="tx1"/>
                </a:solidFill>
              </a:rPr>
              <a:t>Be careful with communications and report any suspected breach to HR.</a:t>
            </a:r>
          </a:p>
        </p:txBody>
      </p:sp>
      <p:sp>
        <p:nvSpPr>
          <p:cNvPr id="33" name="Continue_next">
            <a:hlinkClick r:id="rId10" action="ppaction://hlinksldjump">
              <a:snd r:embed="rId11" name="click.wav"/>
            </a:hlinkClick>
            <a:hlinkHover r:id="" action="ppaction://noaction" highlightClick="1"/>
            <a:extLst>
              <a:ext uri="{FF2B5EF4-FFF2-40B4-BE49-F238E27FC236}">
                <a16:creationId xmlns:a16="http://schemas.microsoft.com/office/drawing/2014/main" id="{52CAF42E-0FC7-46EE-B4EC-D64BE56C858D}"/>
              </a:ext>
            </a:extLst>
          </p:cNvPr>
          <p:cNvSpPr/>
          <p:nvPr/>
        </p:nvSpPr>
        <p:spPr>
          <a:xfrm>
            <a:off x="9206056" y="5265110"/>
            <a:ext cx="1000262" cy="206908"/>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Continue</a:t>
            </a:r>
          </a:p>
        </p:txBody>
      </p:sp>
      <p:sp>
        <p:nvSpPr>
          <p:cNvPr id="34" name="Title 1">
            <a:extLst>
              <a:ext uri="{FF2B5EF4-FFF2-40B4-BE49-F238E27FC236}">
                <a16:creationId xmlns:a16="http://schemas.microsoft.com/office/drawing/2014/main" id="{1417B57F-2AA2-4F1D-B869-57A14ED91978}"/>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ProbeFurtherSendReportPrompt</a:t>
            </a:r>
            <a:endParaRPr lang="en-US" dirty="0">
              <a:solidFill>
                <a:schemeClr val="bg1"/>
              </a:solidFill>
            </a:endParaRPr>
          </a:p>
        </p:txBody>
      </p:sp>
    </p:spTree>
    <p:custDataLst>
      <p:tags r:id="rId1"/>
    </p:custDataLst>
    <p:extLst>
      <p:ext uri="{BB962C8B-B14F-4D97-AF65-F5344CB8AC3E}">
        <p14:creationId xmlns:p14="http://schemas.microsoft.com/office/powerpoint/2010/main" val="19003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2" presetClass="entr" presetSubtype="4" fill="hold" grpId="0" nodeType="withEffect">
                                  <p:stCondLst>
                                    <p:cond delay="125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32" presetClass="emph" presetSubtype="0" repeatCount="10000" fill="remove" nodeType="withEffect">
                                  <p:stCondLst>
                                    <p:cond delay="0"/>
                                  </p:stCondLst>
                                  <p:childTnLst>
                                    <p:animRot by="120000">
                                      <p:cBhvr>
                                        <p:cTn id="15" dur="100" fill="hold">
                                          <p:stCondLst>
                                            <p:cond delay="0"/>
                                          </p:stCondLst>
                                        </p:cTn>
                                        <p:tgtEl>
                                          <p:spTgt spid="31"/>
                                        </p:tgtEl>
                                        <p:attrNameLst>
                                          <p:attrName>r</p:attrName>
                                        </p:attrNameLst>
                                      </p:cBhvr>
                                    </p:animRot>
                                    <p:animRot by="-240000">
                                      <p:cBhvr>
                                        <p:cTn id="16" dur="200" fill="hold">
                                          <p:stCondLst>
                                            <p:cond delay="200"/>
                                          </p:stCondLst>
                                        </p:cTn>
                                        <p:tgtEl>
                                          <p:spTgt spid="31"/>
                                        </p:tgtEl>
                                        <p:attrNameLst>
                                          <p:attrName>r</p:attrName>
                                        </p:attrNameLst>
                                      </p:cBhvr>
                                    </p:animRot>
                                    <p:animRot by="240000">
                                      <p:cBhvr>
                                        <p:cTn id="17" dur="200" fill="hold">
                                          <p:stCondLst>
                                            <p:cond delay="400"/>
                                          </p:stCondLst>
                                        </p:cTn>
                                        <p:tgtEl>
                                          <p:spTgt spid="31"/>
                                        </p:tgtEl>
                                        <p:attrNameLst>
                                          <p:attrName>r</p:attrName>
                                        </p:attrNameLst>
                                      </p:cBhvr>
                                    </p:animRot>
                                    <p:animRot by="-240000">
                                      <p:cBhvr>
                                        <p:cTn id="18" dur="200" fill="hold">
                                          <p:stCondLst>
                                            <p:cond delay="600"/>
                                          </p:stCondLst>
                                        </p:cTn>
                                        <p:tgtEl>
                                          <p:spTgt spid="31"/>
                                        </p:tgtEl>
                                        <p:attrNameLst>
                                          <p:attrName>r</p:attrName>
                                        </p:attrNameLst>
                                      </p:cBhvr>
                                    </p:animRot>
                                    <p:animRot by="120000">
                                      <p:cBhvr>
                                        <p:cTn id="19" dur="200" fill="hold">
                                          <p:stCondLst>
                                            <p:cond delay="800"/>
                                          </p:stCondLst>
                                        </p:cTn>
                                        <p:tgtEl>
                                          <p:spTgt spid="31"/>
                                        </p:tgtEl>
                                        <p:attrNameLst>
                                          <p:attrName>r</p:attrName>
                                        </p:attrNameLst>
                                      </p:cBhvr>
                                    </p:animRo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27" presetClass="emph" presetSubtype="0" repeatCount="indefinite" fill="remove" grpId="1" nodeType="withEffect">
                                  <p:stCondLst>
                                    <p:cond delay="1750"/>
                                  </p:stCondLst>
                                  <p:childTnLst>
                                    <p:animClr clrSpc="rgb" dir="cw">
                                      <p:cBhvr override="childStyle">
                                        <p:cTn id="24" dur="250" autoRev="1" fill="remove"/>
                                        <p:tgtEl>
                                          <p:spTgt spid="30"/>
                                        </p:tgtEl>
                                        <p:attrNameLst>
                                          <p:attrName>style.color</p:attrName>
                                        </p:attrNameLst>
                                      </p:cBhvr>
                                      <p:to>
                                        <a:schemeClr val="accent1"/>
                                      </p:to>
                                    </p:animClr>
                                    <p:animClr clrSpc="rgb" dir="cw">
                                      <p:cBhvr>
                                        <p:cTn id="25" dur="250" autoRev="1" fill="remove"/>
                                        <p:tgtEl>
                                          <p:spTgt spid="30"/>
                                        </p:tgtEl>
                                        <p:attrNameLst>
                                          <p:attrName>fillcolor</p:attrName>
                                        </p:attrNameLst>
                                      </p:cBhvr>
                                      <p:to>
                                        <a:schemeClr val="accent1"/>
                                      </p:to>
                                    </p:animClr>
                                    <p:set>
                                      <p:cBhvr>
                                        <p:cTn id="26" dur="250" autoRev="1" fill="remove"/>
                                        <p:tgtEl>
                                          <p:spTgt spid="30"/>
                                        </p:tgtEl>
                                        <p:attrNameLst>
                                          <p:attrName>fill.type</p:attrName>
                                        </p:attrNameLst>
                                      </p:cBhvr>
                                      <p:to>
                                        <p:strVal val="solid"/>
                                      </p:to>
                                    </p:set>
                                    <p:set>
                                      <p:cBhvr>
                                        <p:cTn id="27" dur="250" autoRev="1" fill="remove"/>
                                        <p:tgtEl>
                                          <p:spTgt spid="3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30"/>
                    </p:tgtEl>
                  </p:cond>
                </p:stCondLst>
                <p:endSync evt="end" delay="0">
                  <p:rtn val="all"/>
                </p:endSync>
                <p:childTnLst>
                  <p:par>
                    <p:cTn id="29" fill="hold">
                      <p:stCondLst>
                        <p:cond delay="0"/>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1" presetClass="entr" presetSubtype="0" fill="hold" grpId="0" nodeType="afterEffect">
                                  <p:stCondLst>
                                    <p:cond delay="200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nextCondLst>
                <p:cond evt="onClick" delay="0">
                  <p:tgtEl>
                    <p:spTgt spid="30"/>
                  </p:tgtEl>
                </p:cond>
              </p:nextCondLst>
            </p:seq>
          </p:childTnLst>
        </p:cTn>
      </p:par>
    </p:tnLst>
    <p:bldLst>
      <p:bldP spid="30" grpId="0" animBg="1"/>
      <p:bldP spid="30" grpId="1" animBg="1"/>
      <p:bldP spid="3" grpId="0"/>
      <p:bldP spid="32" grpId="0" animBg="1"/>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9" name="Phisher">
            <a:extLst>
              <a:ext uri="{FF2B5EF4-FFF2-40B4-BE49-F238E27FC236}">
                <a16:creationId xmlns:a16="http://schemas.microsoft.com/office/drawing/2014/main" id="{B5692203-12A4-4A3A-9AED-16581C734DA3}"/>
              </a:ext>
            </a:extLst>
          </p:cNvPr>
          <p:cNvPicPr>
            <a:picLocks noChangeAspect="1"/>
          </p:cNvPicPr>
          <p:nvPr/>
        </p:nvPicPr>
        <p:blipFill>
          <a:blip r:embed="rId5">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31" name="TextBox 30">
            <a:extLst>
              <a:ext uri="{FF2B5EF4-FFF2-40B4-BE49-F238E27FC236}">
                <a16:creationId xmlns:a16="http://schemas.microsoft.com/office/drawing/2014/main" id="{C371455A-26D3-4F21-A3B0-5739B99E5847}"/>
              </a:ext>
            </a:extLst>
          </p:cNvPr>
          <p:cNvSpPr txBox="1"/>
          <p:nvPr/>
        </p:nvSpPr>
        <p:spPr>
          <a:xfrm>
            <a:off x="5815387" y="1097121"/>
            <a:ext cx="2323586" cy="367748"/>
          </a:xfrm>
          <a:prstGeom prst="rect">
            <a:avLst/>
          </a:prstGeom>
          <a:noFill/>
        </p:spPr>
        <p:txBody>
          <a:bodyPr wrap="square" rtlCol="0">
            <a:spAutoFit/>
          </a:bodyPr>
          <a:lstStyle/>
          <a:p>
            <a:r>
              <a:rPr lang="en-US" dirty="0"/>
              <a:t>Great Job!</a:t>
            </a:r>
          </a:p>
        </p:txBody>
      </p:sp>
      <p:sp>
        <p:nvSpPr>
          <p:cNvPr id="34" name="Rectangle 33">
            <a:extLst>
              <a:ext uri="{FF2B5EF4-FFF2-40B4-BE49-F238E27FC236}">
                <a16:creationId xmlns:a16="http://schemas.microsoft.com/office/drawing/2014/main" id="{40606C6D-A176-40CC-8BA8-21E028D5ABAC}"/>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20" name="TextBox 19">
            <a:extLst>
              <a:ext uri="{FF2B5EF4-FFF2-40B4-BE49-F238E27FC236}">
                <a16:creationId xmlns:a16="http://schemas.microsoft.com/office/drawing/2014/main" id="{08215E32-0B47-40F9-B4C2-533352BD5576}"/>
              </a:ext>
            </a:extLst>
          </p:cNvPr>
          <p:cNvSpPr txBox="1"/>
          <p:nvPr/>
        </p:nvSpPr>
        <p:spPr>
          <a:xfrm>
            <a:off x="5815387" y="1821239"/>
            <a:ext cx="6209599" cy="3139321"/>
          </a:xfrm>
          <a:prstGeom prst="rect">
            <a:avLst/>
          </a:prstGeom>
          <a:noFill/>
        </p:spPr>
        <p:txBody>
          <a:bodyPr wrap="square" rtlCol="0">
            <a:spAutoFit/>
          </a:bodyPr>
          <a:lstStyle/>
          <a:p>
            <a:r>
              <a:rPr lang="en-US" dirty="0"/>
              <a:t>Since the task your manager wants to undertake is an official assignment, you are right not to send it over the phone or to his personal mail. </a:t>
            </a:r>
          </a:p>
          <a:p>
            <a:endParaRPr lang="en-US" dirty="0"/>
          </a:p>
          <a:p>
            <a:r>
              <a:rPr lang="en-US" dirty="0"/>
              <a:t>It has just been reported that the line manager’s phone and personal laptop has been stolen. You have just saved the organization from information and confidentiality breach. </a:t>
            </a:r>
          </a:p>
          <a:p>
            <a:endParaRPr lang="en-US" dirty="0"/>
          </a:p>
          <a:p>
            <a:r>
              <a:rPr lang="en-US" dirty="0"/>
              <a:t>HR would be informing other members of staff.</a:t>
            </a:r>
          </a:p>
          <a:p>
            <a:endParaRPr lang="en-US" dirty="0"/>
          </a:p>
          <a:p>
            <a:r>
              <a:rPr lang="en-US" dirty="0"/>
              <a:t>Thank You!</a:t>
            </a:r>
          </a:p>
        </p:txBody>
      </p:sp>
      <p:sp>
        <p:nvSpPr>
          <p:cNvPr id="4" name="TextBox 3">
            <a:extLst>
              <a:ext uri="{FF2B5EF4-FFF2-40B4-BE49-F238E27FC236}">
                <a16:creationId xmlns:a16="http://schemas.microsoft.com/office/drawing/2014/main" id="{EDB7B224-3E3E-460C-A3C5-8879F8B24ED9}"/>
              </a:ext>
            </a:extLst>
          </p:cNvPr>
          <p:cNvSpPr txBox="1"/>
          <p:nvPr/>
        </p:nvSpPr>
        <p:spPr>
          <a:xfrm>
            <a:off x="8317283" y="6042247"/>
            <a:ext cx="3874718" cy="276999"/>
          </a:xfrm>
          <a:prstGeom prst="rect">
            <a:avLst/>
          </a:prstGeom>
          <a:noFill/>
        </p:spPr>
        <p:txBody>
          <a:bodyPr wrap="square" rtlCol="0">
            <a:spAutoFit/>
          </a:bodyPr>
          <a:lstStyle/>
          <a:p>
            <a:pPr algn="ctr"/>
            <a:r>
              <a:rPr lang="en-US" sz="1200" dirty="0">
                <a:solidFill>
                  <a:srgbClr val="002060"/>
                </a:solidFill>
              </a:rPr>
              <a:t>Check out other paths by choosing a different reply/action</a:t>
            </a:r>
          </a:p>
        </p:txBody>
      </p:sp>
      <p:sp>
        <p:nvSpPr>
          <p:cNvPr id="28" name="Title 1">
            <a:extLst>
              <a:ext uri="{FF2B5EF4-FFF2-40B4-BE49-F238E27FC236}">
                <a16:creationId xmlns:a16="http://schemas.microsoft.com/office/drawing/2014/main" id="{2F591637-9256-467D-ADA7-CFADEE104652}"/>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HrFeedback</a:t>
            </a:r>
            <a:endParaRPr lang="en-US" dirty="0">
              <a:solidFill>
                <a:schemeClr val="bg1"/>
              </a:solidFill>
            </a:endParaRPr>
          </a:p>
        </p:txBody>
      </p:sp>
      <p:sp>
        <p:nvSpPr>
          <p:cNvPr id="10" name="EndCourse">
            <a:hlinkClick r:id="" action="ppaction://hlinkshowjump?jump=endshow">
              <a:snd r:embed="rId6" name="click.wav"/>
            </a:hlinkClick>
            <a:hlinkHover r:id="" action="ppaction://noaction" highlightClick="1"/>
            <a:extLst>
              <a:ext uri="{FF2B5EF4-FFF2-40B4-BE49-F238E27FC236}">
                <a16:creationId xmlns:a16="http://schemas.microsoft.com/office/drawing/2014/main" id="{F767E3AC-9146-4282-825C-B08D96AD56B9}"/>
              </a:ext>
            </a:extLst>
          </p:cNvPr>
          <p:cNvSpPr/>
          <p:nvPr/>
        </p:nvSpPr>
        <p:spPr>
          <a:xfrm>
            <a:off x="5815387" y="5500497"/>
            <a:ext cx="1916482" cy="458412"/>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Course</a:t>
            </a:r>
          </a:p>
        </p:txBody>
      </p:sp>
      <p:sp>
        <p:nvSpPr>
          <p:cNvPr id="11" name="RestartCourse">
            <a:hlinkClick r:id="" action="ppaction://hlinkshowjump?jump=firstslide">
              <a:snd r:embed="rId6" name="click.wav"/>
            </a:hlinkClick>
            <a:hlinkHover r:id="" action="ppaction://noaction" highlightClick="1"/>
            <a:extLst>
              <a:ext uri="{FF2B5EF4-FFF2-40B4-BE49-F238E27FC236}">
                <a16:creationId xmlns:a16="http://schemas.microsoft.com/office/drawing/2014/main" id="{A6415ACC-7F47-4170-AF88-AA5C7D98C4AE}"/>
              </a:ext>
            </a:extLst>
          </p:cNvPr>
          <p:cNvSpPr/>
          <p:nvPr/>
        </p:nvSpPr>
        <p:spPr>
          <a:xfrm>
            <a:off x="9623300" y="5500497"/>
            <a:ext cx="1916482" cy="458412"/>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Restart </a:t>
            </a:r>
          </a:p>
        </p:txBody>
      </p:sp>
      <p:pic>
        <p:nvPicPr>
          <p:cNvPr id="3" name="Picture 2">
            <a:extLst>
              <a:ext uri="{FF2B5EF4-FFF2-40B4-BE49-F238E27FC236}">
                <a16:creationId xmlns:a16="http://schemas.microsoft.com/office/drawing/2014/main" id="{BB84D954-7D96-43A3-8648-88545C9B1E5E}"/>
              </a:ext>
            </a:extLst>
          </p:cNvPr>
          <p:cNvPicPr>
            <a:picLocks noChangeAspect="1"/>
          </p:cNvPicPr>
          <p:nvPr>
            <p:custDataLst>
              <p:tags r:id="rId2"/>
            </p:custDataLst>
          </p:nvPr>
        </p:nvPicPr>
        <p:blipFill rotWithShape="1">
          <a:blip r:embed="rId7">
            <a:extLst>
              <a:ext uri="{28A0092B-C50C-407E-A947-70E740481C1C}">
                <a14:useLocalDpi xmlns:a14="http://schemas.microsoft.com/office/drawing/2010/main" val="0"/>
              </a:ext>
            </a:extLst>
          </a:blip>
          <a:srcRect b="35308"/>
          <a:stretch/>
        </p:blipFill>
        <p:spPr>
          <a:xfrm>
            <a:off x="1256293" y="880571"/>
            <a:ext cx="2668007" cy="5977429"/>
          </a:xfrm>
          <a:prstGeom prst="rect">
            <a:avLst/>
          </a:prstGeom>
        </p:spPr>
      </p:pic>
    </p:spTree>
    <p:custDataLst>
      <p:tags r:id="rId1"/>
    </p:custDataLst>
    <p:extLst>
      <p:ext uri="{BB962C8B-B14F-4D97-AF65-F5344CB8AC3E}">
        <p14:creationId xmlns:p14="http://schemas.microsoft.com/office/powerpoint/2010/main" val="200811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9" name="Phisher">
            <a:extLst>
              <a:ext uri="{FF2B5EF4-FFF2-40B4-BE49-F238E27FC236}">
                <a16:creationId xmlns:a16="http://schemas.microsoft.com/office/drawing/2014/main" id="{8E81D5AC-9B32-4D23-AF0D-F4FF9C996AB9}"/>
              </a:ext>
            </a:extLst>
          </p:cNvPr>
          <p:cNvPicPr>
            <a:picLocks noChangeAspect="1"/>
          </p:cNvPicPr>
          <p:nvPr/>
        </p:nvPicPr>
        <p:blipFill>
          <a:blip r:embed="rId5">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31" name="TextBox 30">
            <a:extLst>
              <a:ext uri="{FF2B5EF4-FFF2-40B4-BE49-F238E27FC236}">
                <a16:creationId xmlns:a16="http://schemas.microsoft.com/office/drawing/2014/main" id="{C371455A-26D3-4F21-A3B0-5739B99E5847}"/>
              </a:ext>
            </a:extLst>
          </p:cNvPr>
          <p:cNvSpPr txBox="1"/>
          <p:nvPr/>
        </p:nvSpPr>
        <p:spPr>
          <a:xfrm>
            <a:off x="5815387" y="1097121"/>
            <a:ext cx="2323586" cy="367748"/>
          </a:xfrm>
          <a:prstGeom prst="rect">
            <a:avLst/>
          </a:prstGeom>
          <a:noFill/>
        </p:spPr>
        <p:txBody>
          <a:bodyPr wrap="square" rtlCol="0">
            <a:spAutoFit/>
          </a:bodyPr>
          <a:lstStyle/>
          <a:p>
            <a:r>
              <a:rPr lang="en-US" dirty="0"/>
              <a:t>Welcome!</a:t>
            </a:r>
          </a:p>
        </p:txBody>
      </p:sp>
      <p:sp>
        <p:nvSpPr>
          <p:cNvPr id="34" name="Rectangle 33">
            <a:extLst>
              <a:ext uri="{FF2B5EF4-FFF2-40B4-BE49-F238E27FC236}">
                <a16:creationId xmlns:a16="http://schemas.microsoft.com/office/drawing/2014/main" id="{40606C6D-A176-40CC-8BA8-21E028D5ABAC}"/>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20" name="TextBox 19">
            <a:extLst>
              <a:ext uri="{FF2B5EF4-FFF2-40B4-BE49-F238E27FC236}">
                <a16:creationId xmlns:a16="http://schemas.microsoft.com/office/drawing/2014/main" id="{08215E32-0B47-40F9-B4C2-533352BD5576}"/>
              </a:ext>
            </a:extLst>
          </p:cNvPr>
          <p:cNvSpPr txBox="1"/>
          <p:nvPr/>
        </p:nvSpPr>
        <p:spPr>
          <a:xfrm>
            <a:off x="5815387" y="1618365"/>
            <a:ext cx="6209599" cy="3970318"/>
          </a:xfrm>
          <a:prstGeom prst="rect">
            <a:avLst/>
          </a:prstGeom>
          <a:noFill/>
        </p:spPr>
        <p:txBody>
          <a:bodyPr wrap="square" rtlCol="0">
            <a:spAutoFit/>
          </a:bodyPr>
          <a:lstStyle/>
          <a:p>
            <a:r>
              <a:rPr lang="en-US" dirty="0"/>
              <a:t>I see you have just suffered a phishing attack by choosing to immediately forward the clients’ information.</a:t>
            </a:r>
          </a:p>
          <a:p>
            <a:endParaRPr lang="en-US" dirty="0"/>
          </a:p>
          <a:p>
            <a:r>
              <a:rPr lang="en-US" dirty="0"/>
              <a:t>Since the task your manager wants to undertake is an official assignment, you should only send it to his office email</a:t>
            </a:r>
          </a:p>
          <a:p>
            <a:endParaRPr lang="en-US" dirty="0"/>
          </a:p>
          <a:p>
            <a:r>
              <a:rPr lang="en-US" dirty="0"/>
              <a:t>When you suspect a breach or fall victim to phishers immediately notify HR in order to avoid or mitigate loss to the business. </a:t>
            </a:r>
          </a:p>
          <a:p>
            <a:endParaRPr lang="en-US" dirty="0"/>
          </a:p>
          <a:p>
            <a:r>
              <a:rPr lang="en-US" dirty="0"/>
              <a:t>More importantly, be mindful that phishers and hackers are everywhere, as such you should be careful not to fall victim.</a:t>
            </a:r>
          </a:p>
          <a:p>
            <a:endParaRPr lang="en-US" dirty="0"/>
          </a:p>
          <a:p>
            <a:r>
              <a:rPr lang="en-US" dirty="0"/>
              <a:t>Thank You!</a:t>
            </a:r>
          </a:p>
        </p:txBody>
      </p:sp>
      <p:sp>
        <p:nvSpPr>
          <p:cNvPr id="4" name="TextBox 3">
            <a:extLst>
              <a:ext uri="{FF2B5EF4-FFF2-40B4-BE49-F238E27FC236}">
                <a16:creationId xmlns:a16="http://schemas.microsoft.com/office/drawing/2014/main" id="{EDB7B224-3E3E-460C-A3C5-8879F8B24ED9}"/>
              </a:ext>
            </a:extLst>
          </p:cNvPr>
          <p:cNvSpPr txBox="1"/>
          <p:nvPr/>
        </p:nvSpPr>
        <p:spPr>
          <a:xfrm>
            <a:off x="8317283" y="6311187"/>
            <a:ext cx="3874718" cy="276999"/>
          </a:xfrm>
          <a:prstGeom prst="rect">
            <a:avLst/>
          </a:prstGeom>
          <a:noFill/>
        </p:spPr>
        <p:txBody>
          <a:bodyPr wrap="square" rtlCol="0">
            <a:spAutoFit/>
          </a:bodyPr>
          <a:lstStyle/>
          <a:p>
            <a:pPr algn="ctr"/>
            <a:r>
              <a:rPr lang="en-US" sz="1200" dirty="0">
                <a:solidFill>
                  <a:srgbClr val="002060"/>
                </a:solidFill>
              </a:rPr>
              <a:t>Check out other paths by choosing a different reply/action</a:t>
            </a:r>
          </a:p>
        </p:txBody>
      </p:sp>
      <p:sp>
        <p:nvSpPr>
          <p:cNvPr id="2" name="Title 1">
            <a:extLst>
              <a:ext uri="{FF2B5EF4-FFF2-40B4-BE49-F238E27FC236}">
                <a16:creationId xmlns:a16="http://schemas.microsoft.com/office/drawing/2014/main" id="{FC8EE2B0-5A6A-405B-819D-0D19693698B5}"/>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SendReportFeedback</a:t>
            </a:r>
            <a:endParaRPr lang="en-US" dirty="0">
              <a:solidFill>
                <a:schemeClr val="bg1"/>
              </a:solidFill>
            </a:endParaRPr>
          </a:p>
        </p:txBody>
      </p:sp>
      <p:sp>
        <p:nvSpPr>
          <p:cNvPr id="10" name="EndCourse">
            <a:hlinkClick r:id="" action="ppaction://hlinkshowjump?jump=endshow">
              <a:snd r:embed="rId6" name="click.wav"/>
            </a:hlinkClick>
            <a:hlinkHover r:id="" action="ppaction://noaction" highlightClick="1"/>
            <a:extLst>
              <a:ext uri="{FF2B5EF4-FFF2-40B4-BE49-F238E27FC236}">
                <a16:creationId xmlns:a16="http://schemas.microsoft.com/office/drawing/2014/main" id="{B1BA64CA-DD95-45B8-A341-42ED81717BB5}"/>
              </a:ext>
            </a:extLst>
          </p:cNvPr>
          <p:cNvSpPr/>
          <p:nvPr/>
        </p:nvSpPr>
        <p:spPr>
          <a:xfrm>
            <a:off x="5815387" y="5699279"/>
            <a:ext cx="1916482" cy="458412"/>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Course</a:t>
            </a:r>
          </a:p>
        </p:txBody>
      </p:sp>
      <p:sp>
        <p:nvSpPr>
          <p:cNvPr id="11" name="RestartCourse">
            <a:hlinkClick r:id="" action="ppaction://hlinkshowjump?jump=firstslide">
              <a:snd r:embed="rId6" name="click.wav"/>
            </a:hlinkClick>
            <a:hlinkHover r:id="" action="ppaction://noaction" highlightClick="1"/>
            <a:extLst>
              <a:ext uri="{FF2B5EF4-FFF2-40B4-BE49-F238E27FC236}">
                <a16:creationId xmlns:a16="http://schemas.microsoft.com/office/drawing/2014/main" id="{B4DA75F2-0F4E-479A-ACEF-018355442E22}"/>
              </a:ext>
            </a:extLst>
          </p:cNvPr>
          <p:cNvSpPr/>
          <p:nvPr/>
        </p:nvSpPr>
        <p:spPr>
          <a:xfrm>
            <a:off x="9623300" y="5699279"/>
            <a:ext cx="1916482" cy="458412"/>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Restart </a:t>
            </a:r>
          </a:p>
        </p:txBody>
      </p:sp>
      <p:pic>
        <p:nvPicPr>
          <p:cNvPr id="12" name="Picture 11">
            <a:extLst>
              <a:ext uri="{FF2B5EF4-FFF2-40B4-BE49-F238E27FC236}">
                <a16:creationId xmlns:a16="http://schemas.microsoft.com/office/drawing/2014/main" id="{2D5C75A3-2D4A-4848-928C-A7A6DB1C0D7B}"/>
              </a:ext>
            </a:extLst>
          </p:cNvPr>
          <p:cNvPicPr>
            <a:picLocks noChangeAspect="1"/>
          </p:cNvPicPr>
          <p:nvPr>
            <p:custDataLst>
              <p:tags r:id="rId2"/>
            </p:custDataLst>
          </p:nvPr>
        </p:nvPicPr>
        <p:blipFill rotWithShape="1">
          <a:blip r:embed="rId7">
            <a:extLst>
              <a:ext uri="{28A0092B-C50C-407E-A947-70E740481C1C}">
                <a14:useLocalDpi xmlns:a14="http://schemas.microsoft.com/office/drawing/2010/main" val="0"/>
              </a:ext>
            </a:extLst>
          </a:blip>
          <a:srcRect b="45655"/>
          <a:stretch/>
        </p:blipFill>
        <p:spPr>
          <a:xfrm>
            <a:off x="652218" y="762000"/>
            <a:ext cx="3841910" cy="6096000"/>
          </a:xfrm>
          <a:prstGeom prst="rect">
            <a:avLst/>
          </a:prstGeom>
        </p:spPr>
      </p:pic>
    </p:spTree>
    <p:custDataLst>
      <p:tags r:id="rId1"/>
    </p:custDataLst>
    <p:extLst>
      <p:ext uri="{BB962C8B-B14F-4D97-AF65-F5344CB8AC3E}">
        <p14:creationId xmlns:p14="http://schemas.microsoft.com/office/powerpoint/2010/main" val="181094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9" name="Phisher">
            <a:extLst>
              <a:ext uri="{FF2B5EF4-FFF2-40B4-BE49-F238E27FC236}">
                <a16:creationId xmlns:a16="http://schemas.microsoft.com/office/drawing/2014/main" id="{A1EA9AA7-D088-4642-9E84-454D963C1E14}"/>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pic>
        <p:nvPicPr>
          <p:cNvPr id="27" name="Picture 26">
            <a:extLst>
              <a:ext uri="{FF2B5EF4-FFF2-40B4-BE49-F238E27FC236}">
                <a16:creationId xmlns:a16="http://schemas.microsoft.com/office/drawing/2014/main" id="{3FB71C7D-8906-4F1D-97BD-483F66484E20}"/>
              </a:ext>
            </a:extLst>
          </p:cNvPr>
          <p:cNvPicPr>
            <a:picLocks noChangeAspect="1"/>
          </p:cNvPicPr>
          <p:nvPr/>
        </p:nvPicPr>
        <p:blipFill>
          <a:blip r:embed="rId5"/>
          <a:stretch>
            <a:fillRect/>
          </a:stretch>
        </p:blipFill>
        <p:spPr>
          <a:xfrm>
            <a:off x="1447800" y="2268895"/>
            <a:ext cx="2176461" cy="3724979"/>
          </a:xfrm>
          <a:prstGeom prst="rect">
            <a:avLst/>
          </a:prstGeom>
        </p:spPr>
      </p:pic>
      <p:pic>
        <p:nvPicPr>
          <p:cNvPr id="10" name="Picture 9">
            <a:extLst>
              <a:ext uri="{FF2B5EF4-FFF2-40B4-BE49-F238E27FC236}">
                <a16:creationId xmlns:a16="http://schemas.microsoft.com/office/drawing/2014/main" id="{A36C130C-446D-42B1-9CB2-65E9CE50ED1D}"/>
              </a:ext>
            </a:extLst>
          </p:cNvPr>
          <p:cNvPicPr>
            <a:picLocks/>
          </p:cNvPicPr>
          <p:nvPr/>
        </p:nvPicPr>
        <p:blipFill rotWithShape="1">
          <a:blip r:embed="rId6">
            <a:extLst>
              <a:ext uri="{28A0092B-C50C-407E-A947-70E740481C1C}">
                <a14:useLocalDpi xmlns:a14="http://schemas.microsoft.com/office/drawing/2010/main" val="0"/>
              </a:ext>
            </a:extLst>
          </a:blip>
          <a:srcRect/>
          <a:stretch/>
        </p:blipFill>
        <p:spPr>
          <a:xfrm>
            <a:off x="1798814" y="2864060"/>
            <a:ext cx="299182" cy="29918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11" name="Speech Bubble: Rectangle 10">
            <a:hlinkClick r:id="" action="ppaction://noaction">
              <a:snd r:embed="rId7" name="coin.wav"/>
            </a:hlinkClick>
            <a:extLst>
              <a:ext uri="{FF2B5EF4-FFF2-40B4-BE49-F238E27FC236}">
                <a16:creationId xmlns:a16="http://schemas.microsoft.com/office/drawing/2014/main" id="{66F070AC-F059-4DB4-8B31-83D25912D245}"/>
              </a:ext>
            </a:extLst>
          </p:cNvPr>
          <p:cNvSpPr/>
          <p:nvPr/>
        </p:nvSpPr>
        <p:spPr>
          <a:xfrm>
            <a:off x="1737009" y="3397383"/>
            <a:ext cx="1174947" cy="390237"/>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p>
        </p:txBody>
      </p:sp>
      <p:sp>
        <p:nvSpPr>
          <p:cNvPr id="15" name="Rectangle 14">
            <a:extLst>
              <a:ext uri="{FF2B5EF4-FFF2-40B4-BE49-F238E27FC236}">
                <a16:creationId xmlns:a16="http://schemas.microsoft.com/office/drawing/2014/main" id="{269ACDE7-41C1-4844-AA27-2F12C198A69D}"/>
              </a:ext>
            </a:extLst>
          </p:cNvPr>
          <p:cNvSpPr/>
          <p:nvPr/>
        </p:nvSpPr>
        <p:spPr>
          <a:xfrm>
            <a:off x="1005840" y="239171"/>
            <a:ext cx="10060767" cy="830997"/>
          </a:xfrm>
          <a:prstGeom prst="rect">
            <a:avLst/>
          </a:prstGeom>
        </p:spPr>
        <p:txBody>
          <a:bodyPr wrap="none">
            <a:spAutoFit/>
          </a:bodyPr>
          <a:lstStyle/>
          <a:p>
            <a:pPr algn="ctr"/>
            <a:r>
              <a:rPr lang="en-US" sz="4800" dirty="0">
                <a:solidFill>
                  <a:srgbClr val="0070C0"/>
                </a:solidFill>
                <a:latin typeface="Avenir LT 85 Heavy" pitchFamily="50" charset="0"/>
              </a:rPr>
              <a:t>SIMPLE PHISING TEXT SCENARIO</a:t>
            </a:r>
          </a:p>
        </p:txBody>
      </p:sp>
      <p:sp>
        <p:nvSpPr>
          <p:cNvPr id="22" name="Speech Bubble: Rectangle 21">
            <a:extLst>
              <a:ext uri="{FF2B5EF4-FFF2-40B4-BE49-F238E27FC236}">
                <a16:creationId xmlns:a16="http://schemas.microsoft.com/office/drawing/2014/main" id="{2E3FAAFA-D3E4-4B3D-B036-E2FA85685AC4}"/>
              </a:ext>
            </a:extLst>
          </p:cNvPr>
          <p:cNvSpPr/>
          <p:nvPr/>
        </p:nvSpPr>
        <p:spPr>
          <a:xfrm flipH="1">
            <a:off x="2129526" y="3980130"/>
            <a:ext cx="1174947" cy="390237"/>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p>
        </p:txBody>
      </p:sp>
      <p:sp>
        <p:nvSpPr>
          <p:cNvPr id="23" name="Speech Bubble: Rectangle 22">
            <a:extLst>
              <a:ext uri="{FF2B5EF4-FFF2-40B4-BE49-F238E27FC236}">
                <a16:creationId xmlns:a16="http://schemas.microsoft.com/office/drawing/2014/main" id="{4F7EE77B-F145-46BF-9CD2-B3906BCC1E36}"/>
              </a:ext>
            </a:extLst>
          </p:cNvPr>
          <p:cNvSpPr/>
          <p:nvPr/>
        </p:nvSpPr>
        <p:spPr>
          <a:xfrm>
            <a:off x="1737009" y="4564959"/>
            <a:ext cx="1174947" cy="390237"/>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p>
        </p:txBody>
      </p:sp>
      <p:sp>
        <p:nvSpPr>
          <p:cNvPr id="24" name="TextBox 23">
            <a:extLst>
              <a:ext uri="{FF2B5EF4-FFF2-40B4-BE49-F238E27FC236}">
                <a16:creationId xmlns:a16="http://schemas.microsoft.com/office/drawing/2014/main" id="{B5559771-AE9B-4213-898C-866A7B0B82EF}"/>
              </a:ext>
            </a:extLst>
          </p:cNvPr>
          <p:cNvSpPr txBox="1"/>
          <p:nvPr/>
        </p:nvSpPr>
        <p:spPr>
          <a:xfrm>
            <a:off x="1005840" y="1241746"/>
            <a:ext cx="10957638" cy="646331"/>
          </a:xfrm>
          <a:prstGeom prst="rect">
            <a:avLst/>
          </a:prstGeom>
          <a:noFill/>
        </p:spPr>
        <p:txBody>
          <a:bodyPr wrap="square" rtlCol="0">
            <a:spAutoFit/>
          </a:bodyPr>
          <a:lstStyle/>
          <a:p>
            <a:r>
              <a:rPr lang="en-US" dirty="0"/>
              <a:t>In this simple course you would need to choose what you consider to be the appropriate reply to your manager and take appropriate actions or decisions  accordingly.</a:t>
            </a:r>
          </a:p>
        </p:txBody>
      </p:sp>
      <p:sp>
        <p:nvSpPr>
          <p:cNvPr id="25" name="TextBox 24">
            <a:extLst>
              <a:ext uri="{FF2B5EF4-FFF2-40B4-BE49-F238E27FC236}">
                <a16:creationId xmlns:a16="http://schemas.microsoft.com/office/drawing/2014/main" id="{15BACB6F-965D-46B3-8429-FCBAC7565441}"/>
              </a:ext>
            </a:extLst>
          </p:cNvPr>
          <p:cNvSpPr txBox="1"/>
          <p:nvPr/>
        </p:nvSpPr>
        <p:spPr>
          <a:xfrm>
            <a:off x="4805933" y="2407829"/>
            <a:ext cx="7157545" cy="1938992"/>
          </a:xfrm>
          <a:prstGeom prst="rect">
            <a:avLst/>
          </a:prstGeom>
          <a:noFill/>
        </p:spPr>
        <p:txBody>
          <a:bodyPr wrap="square" rtlCol="0">
            <a:spAutoFit/>
          </a:bodyPr>
          <a:lstStyle/>
          <a:p>
            <a:r>
              <a:rPr lang="en-US" b="1" dirty="0"/>
              <a:t>Keep in mind:</a:t>
            </a:r>
          </a:p>
          <a:p>
            <a:pPr marL="742950" lvl="1" indent="-285750">
              <a:buFont typeface="Arial" panose="020B0604020202020204" pitchFamily="34" charset="0"/>
              <a:buChar char="•"/>
            </a:pPr>
            <a:r>
              <a:rPr lang="en-US" sz="1600" dirty="0"/>
              <a:t>You need to first select an appropriate reply before actions become available</a:t>
            </a:r>
          </a:p>
          <a:p>
            <a:pPr marL="742950" lvl="1" indent="-285750">
              <a:buFont typeface="Arial" panose="020B0604020202020204" pitchFamily="34" charset="0"/>
              <a:buChar char="•"/>
            </a:pPr>
            <a:r>
              <a:rPr lang="en-US" sz="1600" dirty="0"/>
              <a:t>Your chosen reply determines the number of actions available to you</a:t>
            </a:r>
          </a:p>
          <a:p>
            <a:pPr marL="742950" lvl="1" indent="-285750">
              <a:buFont typeface="Arial" panose="020B0604020202020204" pitchFamily="34" charset="0"/>
              <a:buChar char="•"/>
            </a:pPr>
            <a:r>
              <a:rPr lang="en-US" sz="1600" dirty="0"/>
              <a:t>Your responses and actions determines how you would go through the course</a:t>
            </a:r>
          </a:p>
          <a:p>
            <a:endParaRPr lang="en-US" dirty="0"/>
          </a:p>
        </p:txBody>
      </p:sp>
      <p:sp>
        <p:nvSpPr>
          <p:cNvPr id="30" name="Rectangle 29">
            <a:hlinkClick r:id="" action="ppaction://hlinkshowjump?jump=nextslide">
              <a:snd r:embed="rId8" name="click.wav"/>
            </a:hlinkClick>
            <a:hlinkHover r:id="" action="ppaction://noaction" highlightClick="1"/>
            <a:extLst>
              <a:ext uri="{FF2B5EF4-FFF2-40B4-BE49-F238E27FC236}">
                <a16:creationId xmlns:a16="http://schemas.microsoft.com/office/drawing/2014/main" id="{DFBA0420-6513-4276-B6C8-F4CEE84912BF}"/>
              </a:ext>
            </a:extLst>
          </p:cNvPr>
          <p:cNvSpPr/>
          <p:nvPr/>
        </p:nvSpPr>
        <p:spPr>
          <a:xfrm>
            <a:off x="7330296" y="4816564"/>
            <a:ext cx="1916482" cy="458412"/>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Continue &gt;&gt;&gt;</a:t>
            </a:r>
          </a:p>
        </p:txBody>
      </p:sp>
      <p:sp>
        <p:nvSpPr>
          <p:cNvPr id="12" name="Title 1">
            <a:extLst>
              <a:ext uri="{FF2B5EF4-FFF2-40B4-BE49-F238E27FC236}">
                <a16:creationId xmlns:a16="http://schemas.microsoft.com/office/drawing/2014/main" id="{EB114AD2-ACFB-4550-AD21-A8456E3DE50F}"/>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InstructionPage</a:t>
            </a:r>
            <a:endParaRPr lang="en-US" dirty="0">
              <a:solidFill>
                <a:schemeClr val="bg1"/>
              </a:solidFill>
            </a:endParaRPr>
          </a:p>
        </p:txBody>
      </p:sp>
    </p:spTree>
    <p:custDataLst>
      <p:tags r:id="rId1"/>
    </p:custDataLst>
    <p:extLst>
      <p:ext uri="{BB962C8B-B14F-4D97-AF65-F5344CB8AC3E}">
        <p14:creationId xmlns:p14="http://schemas.microsoft.com/office/powerpoint/2010/main" val="193167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type="wd">
                                    <p:tmAbs val="200"/>
                                  </p:iterate>
                                  <p:childTnLst>
                                    <p:set>
                                      <p:cBhvr>
                                        <p:cTn id="9" dur="1" fill="hold">
                                          <p:stCondLst>
                                            <p:cond delay="0"/>
                                          </p:stCondLst>
                                        </p:cTn>
                                        <p:tgtEl>
                                          <p:spTgt spid="24"/>
                                        </p:tgtEl>
                                        <p:attrNameLst>
                                          <p:attrName>style.visibility</p:attrName>
                                        </p:attrNameLst>
                                      </p:cBhvr>
                                      <p:to>
                                        <p:strVal val="visible"/>
                                      </p:to>
                                    </p:set>
                                  </p:childTnLst>
                                </p:cTn>
                              </p:par>
                              <p:par>
                                <p:cTn id="10" presetID="2" presetClass="entr" presetSubtype="4"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ppt_x"/>
                                          </p:val>
                                        </p:tav>
                                        <p:tav tm="100000">
                                          <p:val>
                                            <p:strVal val="#ppt_x"/>
                                          </p:val>
                                        </p:tav>
                                      </p:tavLst>
                                    </p:anim>
                                    <p:anim calcmode="lin" valueType="num">
                                      <p:cBhvr additive="base">
                                        <p:cTn id="13" dur="500" fill="hold"/>
                                        <p:tgtEl>
                                          <p:spTgt spid="27"/>
                                        </p:tgtEl>
                                        <p:attrNameLst>
                                          <p:attrName>ppt_y</p:attrName>
                                        </p:attrNameLst>
                                      </p:cBhvr>
                                      <p:tavLst>
                                        <p:tav tm="0">
                                          <p:val>
                                            <p:strVal val="1+#ppt_h/2"/>
                                          </p:val>
                                        </p:tav>
                                        <p:tav tm="100000">
                                          <p:val>
                                            <p:strVal val="#ppt_y"/>
                                          </p:val>
                                        </p:tav>
                                      </p:tavLst>
                                    </p:anim>
                                  </p:childTnLst>
                                </p:cTn>
                              </p:par>
                              <p:par>
                                <p:cTn id="14" presetID="1" presetClass="entr" presetSubtype="0" fill="hold" nodeType="withEffect">
                                  <p:stCondLst>
                                    <p:cond delay="350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5401"/>
                            </p:stCondLst>
                            <p:childTnLst>
                              <p:par>
                                <p:cTn id="17" presetID="10"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par>
                          <p:cTn id="20" fill="hold">
                            <p:stCondLst>
                              <p:cond delay="5901"/>
                            </p:stCondLst>
                            <p:childTnLst>
                              <p:par>
                                <p:cTn id="21" presetID="10"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6401"/>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6901"/>
                            </p:stCondLst>
                            <p:childTnLst>
                              <p:par>
                                <p:cTn id="29" presetID="1" presetClass="entr" presetSubtype="0" fill="hold" grpId="0" nodeType="afterEffect">
                                  <p:stCondLst>
                                    <p:cond delay="0"/>
                                  </p:stCondLst>
                                  <p:childTnLst>
                                    <p:set>
                                      <p:cBhvr>
                                        <p:cTn id="30" dur="1" fill="hold">
                                          <p:stCondLst>
                                            <p:cond delay="0"/>
                                          </p:stCondLst>
                                        </p:cTn>
                                        <p:tgtEl>
                                          <p:spTgt spid="25">
                                            <p:txEl>
                                              <p:pRg st="0" end="0"/>
                                            </p:txEl>
                                          </p:spTgt>
                                        </p:tgtEl>
                                        <p:attrNameLst>
                                          <p:attrName>style.visibility</p:attrName>
                                        </p:attrNameLst>
                                      </p:cBhvr>
                                      <p:to>
                                        <p:strVal val="visible"/>
                                      </p:to>
                                    </p:set>
                                  </p:childTnLst>
                                </p:cTn>
                              </p:par>
                            </p:childTnLst>
                          </p:cTn>
                        </p:par>
                        <p:par>
                          <p:cTn id="31" fill="hold">
                            <p:stCondLst>
                              <p:cond delay="6901"/>
                            </p:stCondLst>
                            <p:childTnLst>
                              <p:par>
                                <p:cTn id="32" presetID="1" presetClass="entr" presetSubtype="0" fill="hold" grpId="0" nodeType="afterEffect">
                                  <p:stCondLst>
                                    <p:cond delay="500"/>
                                  </p:stCondLst>
                                  <p:childTnLst>
                                    <p:set>
                                      <p:cBhvr>
                                        <p:cTn id="33" dur="1" fill="hold">
                                          <p:stCondLst>
                                            <p:cond delay="0"/>
                                          </p:stCondLst>
                                        </p:cTn>
                                        <p:tgtEl>
                                          <p:spTgt spid="25">
                                            <p:txEl>
                                              <p:pRg st="1" end="1"/>
                                            </p:txEl>
                                          </p:spTgt>
                                        </p:tgtEl>
                                        <p:attrNameLst>
                                          <p:attrName>style.visibility</p:attrName>
                                        </p:attrNameLst>
                                      </p:cBhvr>
                                      <p:to>
                                        <p:strVal val="visible"/>
                                      </p:to>
                                    </p:set>
                                  </p:childTnLst>
                                </p:cTn>
                              </p:par>
                            </p:childTnLst>
                          </p:cTn>
                        </p:par>
                        <p:par>
                          <p:cTn id="34" fill="hold">
                            <p:stCondLst>
                              <p:cond delay="7401"/>
                            </p:stCondLst>
                            <p:childTnLst>
                              <p:par>
                                <p:cTn id="35" presetID="1" presetClass="entr" presetSubtype="0" fill="hold" grpId="0" nodeType="afterEffect">
                                  <p:stCondLst>
                                    <p:cond delay="500"/>
                                  </p:stCondLst>
                                  <p:childTnLst>
                                    <p:set>
                                      <p:cBhvr>
                                        <p:cTn id="36" dur="1" fill="hold">
                                          <p:stCondLst>
                                            <p:cond delay="0"/>
                                          </p:stCondLst>
                                        </p:cTn>
                                        <p:tgtEl>
                                          <p:spTgt spid="25">
                                            <p:txEl>
                                              <p:pRg st="2" end="2"/>
                                            </p:txEl>
                                          </p:spTgt>
                                        </p:tgtEl>
                                        <p:attrNameLst>
                                          <p:attrName>style.visibility</p:attrName>
                                        </p:attrNameLst>
                                      </p:cBhvr>
                                      <p:to>
                                        <p:strVal val="visible"/>
                                      </p:to>
                                    </p:set>
                                  </p:childTnLst>
                                </p:cTn>
                              </p:par>
                            </p:childTnLst>
                          </p:cTn>
                        </p:par>
                        <p:par>
                          <p:cTn id="37" fill="hold">
                            <p:stCondLst>
                              <p:cond delay="7901"/>
                            </p:stCondLst>
                            <p:childTnLst>
                              <p:par>
                                <p:cTn id="38" presetID="1" presetClass="entr" presetSubtype="0" fill="hold" grpId="0" nodeType="afterEffect">
                                  <p:stCondLst>
                                    <p:cond delay="500"/>
                                  </p:stCondLst>
                                  <p:childTnLst>
                                    <p:set>
                                      <p:cBhvr>
                                        <p:cTn id="39" dur="1" fill="hold">
                                          <p:stCondLst>
                                            <p:cond delay="0"/>
                                          </p:stCondLst>
                                        </p:cTn>
                                        <p:tgtEl>
                                          <p:spTgt spid="25">
                                            <p:txEl>
                                              <p:pRg st="3" end="3"/>
                                            </p:txEl>
                                          </p:spTgt>
                                        </p:tgtEl>
                                        <p:attrNameLst>
                                          <p:attrName>style.visibility</p:attrName>
                                        </p:attrNameLst>
                                      </p:cBhvr>
                                      <p:to>
                                        <p:strVal val="visible"/>
                                      </p:to>
                                    </p:set>
                                  </p:childTnLst>
                                </p:cTn>
                              </p:par>
                            </p:childTnLst>
                          </p:cTn>
                        </p:par>
                        <p:par>
                          <p:cTn id="40" fill="hold">
                            <p:stCondLst>
                              <p:cond delay="8401"/>
                            </p:stCondLst>
                            <p:childTnLst>
                              <p:par>
                                <p:cTn id="41" presetID="1" presetClass="entr" presetSubtype="0" fill="hold" grpId="0" nodeType="afterEffect">
                                  <p:stCondLst>
                                    <p:cond delay="100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p:bldP spid="22" grpId="0" animBg="1"/>
      <p:bldP spid="23" grpId="0" animBg="1"/>
      <p:bldP spid="24" grpId="0"/>
      <p:bldP spid="25" grpId="0" uiExpand="1" build="p"/>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9" name="Phisher">
            <a:extLst>
              <a:ext uri="{FF2B5EF4-FFF2-40B4-BE49-F238E27FC236}">
                <a16:creationId xmlns:a16="http://schemas.microsoft.com/office/drawing/2014/main" id="{10D2CD7C-787B-448A-9E9B-54A6FE43DB78}"/>
              </a:ext>
            </a:extLst>
          </p:cNvPr>
          <p:cNvPicPr>
            <a:picLocks noChangeAspect="1"/>
          </p:cNvPicPr>
          <p:nvPr/>
        </p:nvPicPr>
        <p:blipFill>
          <a:blip r:embed="rId5">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31" name="TextBox 30">
            <a:extLst>
              <a:ext uri="{FF2B5EF4-FFF2-40B4-BE49-F238E27FC236}">
                <a16:creationId xmlns:a16="http://schemas.microsoft.com/office/drawing/2014/main" id="{C371455A-26D3-4F21-A3B0-5739B99E5847}"/>
              </a:ext>
            </a:extLst>
          </p:cNvPr>
          <p:cNvSpPr txBox="1"/>
          <p:nvPr/>
        </p:nvSpPr>
        <p:spPr>
          <a:xfrm>
            <a:off x="5815387" y="1097121"/>
            <a:ext cx="2323586" cy="367748"/>
          </a:xfrm>
          <a:prstGeom prst="rect">
            <a:avLst/>
          </a:prstGeom>
          <a:noFill/>
        </p:spPr>
        <p:txBody>
          <a:bodyPr wrap="square" rtlCol="0">
            <a:spAutoFit/>
          </a:bodyPr>
          <a:lstStyle/>
          <a:p>
            <a:r>
              <a:rPr lang="en-US" dirty="0"/>
              <a:t>Welcome!</a:t>
            </a:r>
          </a:p>
        </p:txBody>
      </p:sp>
      <p:sp>
        <p:nvSpPr>
          <p:cNvPr id="34" name="Rectangle 33">
            <a:extLst>
              <a:ext uri="{FF2B5EF4-FFF2-40B4-BE49-F238E27FC236}">
                <a16:creationId xmlns:a16="http://schemas.microsoft.com/office/drawing/2014/main" id="{40606C6D-A176-40CC-8BA8-21E028D5ABAC}"/>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20" name="TextBox 19">
            <a:extLst>
              <a:ext uri="{FF2B5EF4-FFF2-40B4-BE49-F238E27FC236}">
                <a16:creationId xmlns:a16="http://schemas.microsoft.com/office/drawing/2014/main" id="{08215E32-0B47-40F9-B4C2-533352BD5576}"/>
              </a:ext>
            </a:extLst>
          </p:cNvPr>
          <p:cNvSpPr txBox="1"/>
          <p:nvPr/>
        </p:nvSpPr>
        <p:spPr>
          <a:xfrm>
            <a:off x="5815387" y="1471225"/>
            <a:ext cx="6209599" cy="4247317"/>
          </a:xfrm>
          <a:prstGeom prst="rect">
            <a:avLst/>
          </a:prstGeom>
          <a:noFill/>
        </p:spPr>
        <p:txBody>
          <a:bodyPr wrap="square" rtlCol="0">
            <a:spAutoFit/>
          </a:bodyPr>
          <a:lstStyle/>
          <a:p>
            <a:r>
              <a:rPr lang="en-US" dirty="0"/>
              <a:t>You did a great Job by probing further but you have just suffered a phishing attack by choosing to forward the clients’ information.</a:t>
            </a:r>
          </a:p>
          <a:p>
            <a:endParaRPr lang="en-US" dirty="0"/>
          </a:p>
          <a:p>
            <a:r>
              <a:rPr lang="en-US" dirty="0"/>
              <a:t>Since the task your manager wants to undertake is an official assignment, you should only send it to his office email</a:t>
            </a:r>
          </a:p>
          <a:p>
            <a:endParaRPr lang="en-US" dirty="0"/>
          </a:p>
          <a:p>
            <a:r>
              <a:rPr lang="en-US" dirty="0"/>
              <a:t>When you suspect a breach or fall victim to phishers immediately notify HR in order to avoid or mitigate loss to the business. </a:t>
            </a:r>
          </a:p>
          <a:p>
            <a:endParaRPr lang="en-US" dirty="0"/>
          </a:p>
          <a:p>
            <a:r>
              <a:rPr lang="en-US" dirty="0"/>
              <a:t>More importantly, be mindful that phishers and hackers are everywhere, as such you should be careful not to fall victim.</a:t>
            </a:r>
          </a:p>
          <a:p>
            <a:endParaRPr lang="en-US" dirty="0"/>
          </a:p>
          <a:p>
            <a:r>
              <a:rPr lang="en-US" dirty="0"/>
              <a:t>Thank You!</a:t>
            </a:r>
          </a:p>
        </p:txBody>
      </p:sp>
      <p:sp>
        <p:nvSpPr>
          <p:cNvPr id="22" name="EndCourse">
            <a:hlinkClick r:id="" action="ppaction://hlinkshowjump?jump=endshow">
              <a:snd r:embed="rId6" name="click.wav"/>
            </a:hlinkClick>
            <a:hlinkHover r:id="" action="ppaction://noaction" highlightClick="1"/>
            <a:extLst>
              <a:ext uri="{FF2B5EF4-FFF2-40B4-BE49-F238E27FC236}">
                <a16:creationId xmlns:a16="http://schemas.microsoft.com/office/drawing/2014/main" id="{7E97630F-B437-41CA-85A2-AC20ACE9355A}"/>
              </a:ext>
            </a:extLst>
          </p:cNvPr>
          <p:cNvSpPr/>
          <p:nvPr/>
        </p:nvSpPr>
        <p:spPr>
          <a:xfrm>
            <a:off x="5815387" y="5699279"/>
            <a:ext cx="1916482" cy="458412"/>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Course</a:t>
            </a:r>
          </a:p>
        </p:txBody>
      </p:sp>
      <p:sp>
        <p:nvSpPr>
          <p:cNvPr id="23" name="RestartCourse">
            <a:hlinkClick r:id="" action="ppaction://hlinkshowjump?jump=firstslide">
              <a:snd r:embed="rId6" name="click.wav"/>
            </a:hlinkClick>
            <a:hlinkHover r:id="" action="ppaction://noaction" highlightClick="1"/>
            <a:extLst>
              <a:ext uri="{FF2B5EF4-FFF2-40B4-BE49-F238E27FC236}">
                <a16:creationId xmlns:a16="http://schemas.microsoft.com/office/drawing/2014/main" id="{57383D79-589A-4B7E-890A-82BA7409988A}"/>
              </a:ext>
            </a:extLst>
          </p:cNvPr>
          <p:cNvSpPr/>
          <p:nvPr/>
        </p:nvSpPr>
        <p:spPr>
          <a:xfrm>
            <a:off x="9623300" y="5699279"/>
            <a:ext cx="1916482" cy="458412"/>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Restart </a:t>
            </a:r>
          </a:p>
        </p:txBody>
      </p:sp>
      <p:sp>
        <p:nvSpPr>
          <p:cNvPr id="4" name="TextBox 3">
            <a:extLst>
              <a:ext uri="{FF2B5EF4-FFF2-40B4-BE49-F238E27FC236}">
                <a16:creationId xmlns:a16="http://schemas.microsoft.com/office/drawing/2014/main" id="{EDB7B224-3E3E-460C-A3C5-8879F8B24ED9}"/>
              </a:ext>
            </a:extLst>
          </p:cNvPr>
          <p:cNvSpPr txBox="1"/>
          <p:nvPr/>
        </p:nvSpPr>
        <p:spPr>
          <a:xfrm>
            <a:off x="8317283" y="6311187"/>
            <a:ext cx="3874718" cy="276999"/>
          </a:xfrm>
          <a:prstGeom prst="rect">
            <a:avLst/>
          </a:prstGeom>
          <a:noFill/>
        </p:spPr>
        <p:txBody>
          <a:bodyPr wrap="square" rtlCol="0">
            <a:spAutoFit/>
          </a:bodyPr>
          <a:lstStyle/>
          <a:p>
            <a:pPr algn="ctr"/>
            <a:r>
              <a:rPr lang="en-US" sz="1200" dirty="0">
                <a:solidFill>
                  <a:srgbClr val="002060"/>
                </a:solidFill>
              </a:rPr>
              <a:t>Check out other paths by choosing a different reply/action</a:t>
            </a:r>
          </a:p>
        </p:txBody>
      </p:sp>
      <p:sp>
        <p:nvSpPr>
          <p:cNvPr id="8" name="Title 1">
            <a:extLst>
              <a:ext uri="{FF2B5EF4-FFF2-40B4-BE49-F238E27FC236}">
                <a16:creationId xmlns:a16="http://schemas.microsoft.com/office/drawing/2014/main" id="{87BAC2B7-EB2D-4F59-87AC-BD9D53F25E55}"/>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ProbeSendReportFeedback</a:t>
            </a:r>
            <a:endParaRPr lang="en-US" dirty="0">
              <a:solidFill>
                <a:schemeClr val="bg1"/>
              </a:solidFill>
            </a:endParaRPr>
          </a:p>
        </p:txBody>
      </p:sp>
      <p:pic>
        <p:nvPicPr>
          <p:cNvPr id="3" name="Picture 2">
            <a:extLst>
              <a:ext uri="{FF2B5EF4-FFF2-40B4-BE49-F238E27FC236}">
                <a16:creationId xmlns:a16="http://schemas.microsoft.com/office/drawing/2014/main" id="{0A7BCA61-7DF0-47EC-97DD-8C7F9DB85B52}"/>
              </a:ext>
            </a:extLst>
          </p:cNvPr>
          <p:cNvPicPr>
            <a:picLocks noChangeAspect="1"/>
          </p:cNvPicPr>
          <p:nvPr>
            <p:custDataLst>
              <p:tags r:id="rId2"/>
            </p:custDataLst>
          </p:nvPr>
        </p:nvPicPr>
        <p:blipFill rotWithShape="1">
          <a:blip r:embed="rId7">
            <a:extLst>
              <a:ext uri="{28A0092B-C50C-407E-A947-70E740481C1C}">
                <a14:useLocalDpi xmlns:a14="http://schemas.microsoft.com/office/drawing/2010/main" val="0"/>
              </a:ext>
            </a:extLst>
          </a:blip>
          <a:srcRect b="34024"/>
          <a:stretch/>
        </p:blipFill>
        <p:spPr>
          <a:xfrm>
            <a:off x="657223" y="942381"/>
            <a:ext cx="3267077" cy="5915619"/>
          </a:xfrm>
          <a:prstGeom prst="rect">
            <a:avLst/>
          </a:prstGeom>
        </p:spPr>
      </p:pic>
    </p:spTree>
    <p:custDataLst>
      <p:tags r:id="rId1"/>
    </p:custDataLst>
    <p:extLst>
      <p:ext uri="{BB962C8B-B14F-4D97-AF65-F5344CB8AC3E}">
        <p14:creationId xmlns:p14="http://schemas.microsoft.com/office/powerpoint/2010/main" val="110309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3" name="Phisher">
            <a:extLst>
              <a:ext uri="{FF2B5EF4-FFF2-40B4-BE49-F238E27FC236}">
                <a16:creationId xmlns:a16="http://schemas.microsoft.com/office/drawing/2014/main" id="{37C1F2DA-40D5-4FE1-903E-F208C8D8AAE0}"/>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grpSp>
        <p:nvGrpSpPr>
          <p:cNvPr id="18" name="Group 17">
            <a:extLst>
              <a:ext uri="{FF2B5EF4-FFF2-40B4-BE49-F238E27FC236}">
                <a16:creationId xmlns:a16="http://schemas.microsoft.com/office/drawing/2014/main" id="{CE7F15B6-6B34-470D-9D95-48204779BF90}"/>
              </a:ext>
            </a:extLst>
          </p:cNvPr>
          <p:cNvGrpSpPr/>
          <p:nvPr/>
        </p:nvGrpSpPr>
        <p:grpSpPr>
          <a:xfrm>
            <a:off x="1005840" y="772246"/>
            <a:ext cx="3332480" cy="5688190"/>
            <a:chOff x="1005840" y="772246"/>
            <a:chExt cx="3332480" cy="5688190"/>
          </a:xfrm>
        </p:grpSpPr>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grpSp>
      <p:sp>
        <p:nvSpPr>
          <p:cNvPr id="11" name="Speech Bubble: Rectangle 10">
            <a:extLst>
              <a:ext uri="{FF2B5EF4-FFF2-40B4-BE49-F238E27FC236}">
                <a16:creationId xmlns:a16="http://schemas.microsoft.com/office/drawing/2014/main" id="{66F070AC-F059-4DB4-8B31-83D25912D245}"/>
              </a:ext>
            </a:extLst>
          </p:cNvPr>
          <p:cNvSpPr/>
          <p:nvPr/>
        </p:nvSpPr>
        <p:spPr>
          <a:xfrm>
            <a:off x="1447800" y="2363552"/>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a:p>
            <a:r>
              <a:rPr lang="en-US" sz="1100" dirty="0">
                <a:solidFill>
                  <a:schemeClr val="tx1"/>
                </a:solidFill>
              </a:rPr>
              <a:t>Hello John, I need the list of cases currently assigned to you now ASAP</a:t>
            </a:r>
          </a:p>
          <a:p>
            <a:endParaRPr lang="en-US" sz="1100" dirty="0">
              <a:solidFill>
                <a:schemeClr val="tx1"/>
              </a:solidFill>
            </a:endParaRPr>
          </a:p>
        </p:txBody>
      </p:sp>
      <p:sp>
        <p:nvSpPr>
          <p:cNvPr id="2" name="Rectangle 1">
            <a:extLst>
              <a:ext uri="{FF2B5EF4-FFF2-40B4-BE49-F238E27FC236}">
                <a16:creationId xmlns:a16="http://schemas.microsoft.com/office/drawing/2014/main" id="{90AA7227-969D-469C-87DD-63BBEE97E001}"/>
              </a:ext>
            </a:extLst>
          </p:cNvPr>
          <p:cNvSpPr/>
          <p:nvPr/>
        </p:nvSpPr>
        <p:spPr>
          <a:xfrm>
            <a:off x="1401416" y="5359186"/>
            <a:ext cx="2532823" cy="2166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err="1">
                <a:solidFill>
                  <a:schemeClr val="bg1">
                    <a:lumMod val="65000"/>
                  </a:schemeClr>
                </a:solidFill>
              </a:rPr>
              <a:t>abc</a:t>
            </a:r>
            <a:endParaRPr lang="en-US" sz="1100" dirty="0">
              <a:solidFill>
                <a:schemeClr val="bg1">
                  <a:lumMod val="65000"/>
                </a:schemeClr>
              </a:solidFill>
            </a:endParaRPr>
          </a:p>
        </p:txBody>
      </p:sp>
      <p:sp>
        <p:nvSpPr>
          <p:cNvPr id="12" name="Speech Bubble: Rectangle 11">
            <a:hlinkClick r:id="rId6" action="ppaction://hlinksldjump">
              <a:snd r:embed="rId7" name="click.wav"/>
            </a:hlinkClick>
            <a:hlinkHover r:id="" action="ppaction://noaction" highlightClick="1"/>
            <a:extLst>
              <a:ext uri="{FF2B5EF4-FFF2-40B4-BE49-F238E27FC236}">
                <a16:creationId xmlns:a16="http://schemas.microsoft.com/office/drawing/2014/main" id="{2478EACE-AAFE-49D0-AA11-0526A3B00DF2}"/>
              </a:ext>
            </a:extLst>
          </p:cNvPr>
          <p:cNvSpPr/>
          <p:nvPr/>
        </p:nvSpPr>
        <p:spPr>
          <a:xfrm>
            <a:off x="5466599" y="190420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 will get it across right away</a:t>
            </a:r>
          </a:p>
        </p:txBody>
      </p:sp>
      <p:sp>
        <p:nvSpPr>
          <p:cNvPr id="13" name="Speech Bubble: Rectangle 12">
            <a:hlinkClick r:id="rId8" action="ppaction://hlinksldjump">
              <a:snd r:embed="rId7" name="click.wav"/>
            </a:hlinkClick>
            <a:hlinkHover r:id="" action="ppaction://noaction" highlightClick="1"/>
            <a:extLst>
              <a:ext uri="{FF2B5EF4-FFF2-40B4-BE49-F238E27FC236}">
                <a16:creationId xmlns:a16="http://schemas.microsoft.com/office/drawing/2014/main" id="{28DA69D0-1CB4-44F1-9409-91A0F300C4EC}"/>
              </a:ext>
            </a:extLst>
          </p:cNvPr>
          <p:cNvSpPr/>
          <p:nvPr/>
        </p:nvSpPr>
        <p:spPr>
          <a:xfrm>
            <a:off x="5466599" y="3065241"/>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Can you send an email to that effect so I could send it as soon as possible</a:t>
            </a:r>
          </a:p>
        </p:txBody>
      </p:sp>
      <p:sp>
        <p:nvSpPr>
          <p:cNvPr id="14" name="Speech Bubble: Rectangle 13">
            <a:hlinkClick r:id="rId9" action="ppaction://hlinksldjump">
              <a:snd r:embed="rId7" name="click.wav"/>
            </a:hlinkClick>
            <a:extLst>
              <a:ext uri="{FF2B5EF4-FFF2-40B4-BE49-F238E27FC236}">
                <a16:creationId xmlns:a16="http://schemas.microsoft.com/office/drawing/2014/main" id="{0BB615C3-CD02-43B1-B2C5-5CE35B960428}"/>
              </a:ext>
            </a:extLst>
          </p:cNvPr>
          <p:cNvSpPr/>
          <p:nvPr/>
        </p:nvSpPr>
        <p:spPr>
          <a:xfrm>
            <a:off x="5466598" y="4238620"/>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will do that… but why do you need it?</a:t>
            </a:r>
          </a:p>
        </p:txBody>
      </p:sp>
      <p:sp>
        <p:nvSpPr>
          <p:cNvPr id="21" name="TextBox 20">
            <a:extLst>
              <a:ext uri="{FF2B5EF4-FFF2-40B4-BE49-F238E27FC236}">
                <a16:creationId xmlns:a16="http://schemas.microsoft.com/office/drawing/2014/main" id="{25E05577-C7DF-4621-BCF1-AF3B0AAD5BD0}"/>
              </a:ext>
            </a:extLst>
          </p:cNvPr>
          <p:cNvSpPr txBox="1"/>
          <p:nvPr/>
        </p:nvSpPr>
        <p:spPr>
          <a:xfrm>
            <a:off x="9322675" y="1021965"/>
            <a:ext cx="2711670" cy="369332"/>
          </a:xfrm>
          <a:prstGeom prst="rect">
            <a:avLst/>
          </a:prstGeom>
          <a:noFill/>
        </p:spPr>
        <p:txBody>
          <a:bodyPr wrap="square" rtlCol="0">
            <a:spAutoFit/>
          </a:bodyPr>
          <a:lstStyle>
            <a:defPPr>
              <a:defRPr lang="en-US"/>
            </a:defPPr>
            <a:lvl1pPr>
              <a:defRPr>
                <a:latin typeface="Avenir Next W1G Heavy" panose="020B0903020202020204" pitchFamily="34" charset="0"/>
              </a:defRPr>
            </a:lvl1pPr>
          </a:lstStyle>
          <a:p>
            <a:r>
              <a:rPr lang="en-US" dirty="0"/>
              <a:t>SELECT AN ACTION:</a:t>
            </a:r>
          </a:p>
        </p:txBody>
      </p:sp>
      <p:sp>
        <p:nvSpPr>
          <p:cNvPr id="9" name="Rectangle: Rounded Corners 8">
            <a:extLst>
              <a:ext uri="{FF2B5EF4-FFF2-40B4-BE49-F238E27FC236}">
                <a16:creationId xmlns:a16="http://schemas.microsoft.com/office/drawing/2014/main" id="{2E0350CE-61A9-4ED3-9D12-7D512D31C0F4}"/>
              </a:ext>
            </a:extLst>
          </p:cNvPr>
          <p:cNvSpPr/>
          <p:nvPr/>
        </p:nvSpPr>
        <p:spPr>
          <a:xfrm>
            <a:off x="9322675" y="1853454"/>
            <a:ext cx="2011680" cy="1020195"/>
          </a:xfrm>
          <a:prstGeom prst="roundRect">
            <a:avLst/>
          </a:prstGeom>
          <a:solidFill>
            <a:schemeClr val="bg1">
              <a:lumMod val="95000"/>
              <a:alpha val="23000"/>
            </a:schemeClr>
          </a:solidFill>
          <a:ln w="38100">
            <a:solidFill>
              <a:srgbClr val="0070C0">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alpha val="15000"/>
                  </a:schemeClr>
                </a:solidFill>
              </a:rPr>
              <a:t>Send Report</a:t>
            </a:r>
          </a:p>
        </p:txBody>
      </p:sp>
      <p:sp>
        <p:nvSpPr>
          <p:cNvPr id="3" name="Rectangle 2">
            <a:extLst>
              <a:ext uri="{FF2B5EF4-FFF2-40B4-BE49-F238E27FC236}">
                <a16:creationId xmlns:a16="http://schemas.microsoft.com/office/drawing/2014/main" id="{C7503C56-DA7A-45B0-A6AB-9887D6BC3E52}"/>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grpSp>
        <p:nvGrpSpPr>
          <p:cNvPr id="20" name="Group 19">
            <a:extLst>
              <a:ext uri="{FF2B5EF4-FFF2-40B4-BE49-F238E27FC236}">
                <a16:creationId xmlns:a16="http://schemas.microsoft.com/office/drawing/2014/main" id="{2FCFF2DA-DCAE-4B32-8DF9-B52E42482BDF}"/>
              </a:ext>
            </a:extLst>
          </p:cNvPr>
          <p:cNvGrpSpPr/>
          <p:nvPr/>
        </p:nvGrpSpPr>
        <p:grpSpPr>
          <a:xfrm>
            <a:off x="1391477" y="1610141"/>
            <a:ext cx="2554357" cy="596348"/>
            <a:chOff x="1391477" y="1610141"/>
            <a:chExt cx="2554357" cy="596348"/>
          </a:xfrm>
        </p:grpSpPr>
        <p:sp>
          <p:nvSpPr>
            <p:cNvPr id="7" name="Rectangle 6">
              <a:extLst>
                <a:ext uri="{FF2B5EF4-FFF2-40B4-BE49-F238E27FC236}">
                  <a16:creationId xmlns:a16="http://schemas.microsoft.com/office/drawing/2014/main" id="{40ED0B93-13E4-46DD-A366-AD272B620715}"/>
                </a:ext>
              </a:extLst>
            </p:cNvPr>
            <p:cNvSpPr/>
            <p:nvPr/>
          </p:nvSpPr>
          <p:spPr>
            <a:xfrm>
              <a:off x="1391477" y="1610141"/>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2150219" y="1764197"/>
              <a:ext cx="1547138" cy="338554"/>
            </a:xfrm>
            <a:prstGeom prst="rect">
              <a:avLst/>
            </a:prstGeom>
            <a:noFill/>
          </p:spPr>
          <p:txBody>
            <a:bodyPr wrap="square" rtlCol="0">
              <a:spAutoFit/>
            </a:bodyPr>
            <a:lstStyle/>
            <a:p>
              <a:r>
                <a:rPr lang="en-US" sz="1600" dirty="0">
                  <a:solidFill>
                    <a:schemeClr val="bg1">
                      <a:lumMod val="95000"/>
                    </a:schemeClr>
                  </a:solidFill>
                </a:rPr>
                <a:t>Line Manager</a:t>
              </a:r>
            </a:p>
          </p:txBody>
        </p:sp>
        <p:pic>
          <p:nvPicPr>
            <p:cNvPr id="10" name="Picture 9">
              <a:extLst>
                <a:ext uri="{FF2B5EF4-FFF2-40B4-BE49-F238E27FC236}">
                  <a16:creationId xmlns:a16="http://schemas.microsoft.com/office/drawing/2014/main" id="{A36C130C-446D-42B1-9CB2-65E9CE50ED1D}"/>
                </a:ext>
              </a:extLst>
            </p:cNvPr>
            <p:cNvPicPr>
              <a:picLocks/>
            </p:cNvPicPr>
            <p:nvPr/>
          </p:nvPicPr>
          <p:blipFill rotWithShape="1">
            <a:blip r:embed="rId10">
              <a:extLst>
                <a:ext uri="{28A0092B-C50C-407E-A947-70E740481C1C}">
                  <a14:useLocalDpi xmlns:a14="http://schemas.microsoft.com/office/drawing/2010/main" val="0"/>
                </a:ext>
              </a:extLst>
            </a:blip>
            <a:srcRect/>
            <a:stretch/>
          </p:blipFill>
          <p:spPr>
            <a:xfrm>
              <a:off x="1542248" y="1679714"/>
              <a:ext cx="457200" cy="4572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grpSp>
        <p:nvGrpSpPr>
          <p:cNvPr id="24" name="Group 23">
            <a:extLst>
              <a:ext uri="{FF2B5EF4-FFF2-40B4-BE49-F238E27FC236}">
                <a16:creationId xmlns:a16="http://schemas.microsoft.com/office/drawing/2014/main" id="{32B3148F-E073-4170-9B79-AD5C66AD8C00}"/>
              </a:ext>
            </a:extLst>
          </p:cNvPr>
          <p:cNvGrpSpPr/>
          <p:nvPr/>
        </p:nvGrpSpPr>
        <p:grpSpPr>
          <a:xfrm>
            <a:off x="5036521" y="1036186"/>
            <a:ext cx="2712057" cy="369332"/>
            <a:chOff x="5036521" y="1036186"/>
            <a:chExt cx="2712057" cy="369332"/>
          </a:xfrm>
        </p:grpSpPr>
        <p:sp>
          <p:nvSpPr>
            <p:cNvPr id="4" name="ChooseReply">
              <a:extLst>
                <a:ext uri="{FF2B5EF4-FFF2-40B4-BE49-F238E27FC236}">
                  <a16:creationId xmlns:a16="http://schemas.microsoft.com/office/drawing/2014/main" id="{82948CB7-ABF4-488E-8053-DA3030942920}"/>
                </a:ext>
              </a:extLst>
            </p:cNvPr>
            <p:cNvSpPr txBox="1"/>
            <p:nvPr/>
          </p:nvSpPr>
          <p:spPr>
            <a:xfrm>
              <a:off x="5298471" y="1036186"/>
              <a:ext cx="2450107" cy="369332"/>
            </a:xfrm>
            <a:prstGeom prst="rect">
              <a:avLst/>
            </a:prstGeom>
            <a:noFill/>
          </p:spPr>
          <p:txBody>
            <a:bodyPr wrap="square" rtlCol="0">
              <a:spAutoFit/>
            </a:bodyPr>
            <a:lstStyle/>
            <a:p>
              <a:r>
                <a:rPr lang="en-US" dirty="0">
                  <a:latin typeface="Avenir Next W1G Heavy" panose="020B0903020202020204" pitchFamily="34" charset="0"/>
                </a:rPr>
                <a:t>CHOOSE A REPLY:</a:t>
              </a:r>
            </a:p>
          </p:txBody>
        </p:sp>
        <p:pic>
          <p:nvPicPr>
            <p:cNvPr id="22" name="ISPRING_SCENARIO_SHAPE3">
              <a:extLst>
                <a:ext uri="{FF2B5EF4-FFF2-40B4-BE49-F238E27FC236}">
                  <a16:creationId xmlns:a16="http://schemas.microsoft.com/office/drawing/2014/main" id="{0D7CAAAA-03CE-400F-ADE7-F8B066B62650}"/>
                </a:ext>
              </a:extLst>
            </p:cNvPr>
            <p:cNvPicPr>
              <a:picLocks/>
            </p:cNvPicPr>
            <p:nvPr/>
          </p:nvPicPr>
          <p:blipFill>
            <a:blip r:embed="rId11">
              <a:extLst>
                <a:ext uri="{28A0092B-C50C-407E-A947-70E740481C1C}">
                  <a14:useLocalDpi xmlns:a14="http://schemas.microsoft.com/office/drawing/2010/main" val="0"/>
                </a:ext>
              </a:extLst>
            </a:blip>
            <a:srcRect/>
            <a:stretch>
              <a:fillRect/>
            </a:stretch>
          </p:blipFill>
          <p:spPr>
            <a:xfrm>
              <a:off x="5036521" y="1081810"/>
              <a:ext cx="278084" cy="278084"/>
            </a:xfrm>
            <a:prstGeom prst="rect">
              <a:avLst/>
            </a:prstGeom>
            <a:effectLst>
              <a:innerShdw>
                <a:scrgbClr r="0" g="0" b="0">
                  <a:alpha val="0"/>
                </a:scrgbClr>
              </a:innerShdw>
            </a:effectLst>
          </p:spPr>
        </p:pic>
      </p:grpSp>
      <p:sp>
        <p:nvSpPr>
          <p:cNvPr id="25" name="Title 1">
            <a:extLst>
              <a:ext uri="{FF2B5EF4-FFF2-40B4-BE49-F238E27FC236}">
                <a16:creationId xmlns:a16="http://schemas.microsoft.com/office/drawing/2014/main" id="{B273CE9E-914E-40B3-AC1A-EB76F1255A4D}"/>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ManagerPrompt</a:t>
            </a:r>
            <a:endParaRPr lang="en-US" dirty="0">
              <a:solidFill>
                <a:schemeClr val="bg1"/>
              </a:solidFill>
            </a:endParaRPr>
          </a:p>
        </p:txBody>
      </p:sp>
      <p:sp>
        <p:nvSpPr>
          <p:cNvPr id="26" name="DelaySending">
            <a:extLst>
              <a:ext uri="{FF2B5EF4-FFF2-40B4-BE49-F238E27FC236}">
                <a16:creationId xmlns:a16="http://schemas.microsoft.com/office/drawing/2014/main" id="{3CFBB60D-EEEB-4DD0-856F-8CC9F4784FE3}"/>
              </a:ext>
            </a:extLst>
          </p:cNvPr>
          <p:cNvSpPr/>
          <p:nvPr/>
        </p:nvSpPr>
        <p:spPr>
          <a:xfrm>
            <a:off x="9322675" y="3253858"/>
            <a:ext cx="2011680" cy="1020195"/>
          </a:xfrm>
          <a:prstGeom prst="roundRect">
            <a:avLst/>
          </a:prstGeom>
          <a:solidFill>
            <a:schemeClr val="bg1">
              <a:lumMod val="95000"/>
              <a:alpha val="23000"/>
            </a:schemeClr>
          </a:solidFill>
          <a:ln w="38100">
            <a:solidFill>
              <a:srgbClr val="0070C0">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alpha val="15000"/>
                  </a:schemeClr>
                </a:solidFill>
              </a:rPr>
              <a:t>Delay sending and Probe further</a:t>
            </a:r>
          </a:p>
        </p:txBody>
      </p:sp>
      <p:sp>
        <p:nvSpPr>
          <p:cNvPr id="27" name="CheckWithHr">
            <a:extLst>
              <a:ext uri="{FF2B5EF4-FFF2-40B4-BE49-F238E27FC236}">
                <a16:creationId xmlns:a16="http://schemas.microsoft.com/office/drawing/2014/main" id="{E1392B3B-99E8-46EB-A6B9-961DEE58CC96}"/>
              </a:ext>
            </a:extLst>
          </p:cNvPr>
          <p:cNvSpPr/>
          <p:nvPr/>
        </p:nvSpPr>
        <p:spPr>
          <a:xfrm>
            <a:off x="9322675" y="4800602"/>
            <a:ext cx="2011680" cy="1020195"/>
          </a:xfrm>
          <a:prstGeom prst="roundRect">
            <a:avLst/>
          </a:prstGeom>
          <a:solidFill>
            <a:schemeClr val="bg1">
              <a:lumMod val="95000"/>
              <a:alpha val="23000"/>
            </a:schemeClr>
          </a:solidFill>
          <a:ln w="38100">
            <a:solidFill>
              <a:srgbClr val="0070C0">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alpha val="15000"/>
                  </a:schemeClr>
                </a:solidFill>
              </a:rPr>
              <a:t>Check with HR to see if manager is at work and whether it is safe to send  </a:t>
            </a:r>
          </a:p>
        </p:txBody>
      </p:sp>
    </p:spTree>
    <p:custDataLst>
      <p:tags r:id="rId1"/>
    </p:custDataLst>
    <p:extLst>
      <p:ext uri="{BB962C8B-B14F-4D97-AF65-F5344CB8AC3E}">
        <p14:creationId xmlns:p14="http://schemas.microsoft.com/office/powerpoint/2010/main" val="177083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 presetClass="entr" presetSubtype="0" fill="hold" grpId="0" nodeType="withEffect">
                                  <p:stCondLst>
                                    <p:cond delay="1000"/>
                                  </p:stCondLst>
                                  <p:childTnLst>
                                    <p:set>
                                      <p:cBhvr>
                                        <p:cTn id="9" dur="1" fill="hold">
                                          <p:stCondLst>
                                            <p:cond delay="0"/>
                                          </p:stCondLst>
                                        </p:cTn>
                                        <p:tgtEl>
                                          <p:spTgt spid="12"/>
                                        </p:tgtEl>
                                        <p:attrNameLst>
                                          <p:attrName>style.visibility</p:attrName>
                                        </p:attrNameLst>
                                      </p:cBhvr>
                                      <p:to>
                                        <p:strVal val="visible"/>
                                      </p:to>
                                    </p:set>
                                  </p:childTnLst>
                                </p:cTn>
                              </p:par>
                              <p:par>
                                <p:cTn id="10" presetID="1" presetClass="entr" presetSubtype="0" fill="hold" grpId="0" nodeType="withEffect">
                                  <p:stCondLst>
                                    <p:cond delay="100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grpId="0" nodeType="withEffect">
                                  <p:stCondLst>
                                    <p:cond delay="100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nodeType="withEffect">
                                  <p:stCondLst>
                                    <p:cond delay="10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1000"/>
                            </p:stCondLst>
                            <p:childTnLst>
                              <p:par>
                                <p:cTn id="17" presetID="26" presetClass="emph" presetSubtype="0" repeatCount="indefinite" fill="hold" nodeType="afterEffect">
                                  <p:stCondLst>
                                    <p:cond delay="0"/>
                                  </p:stCondLst>
                                  <p:endCondLst>
                                    <p:cond evt="onNext" delay="0">
                                      <p:tgtEl>
                                        <p:sldTgt/>
                                      </p:tgtEl>
                                    </p:cond>
                                  </p:endCondLst>
                                  <p:childTnLst>
                                    <p:animEffect transition="out" filter="fade">
                                      <p:cBhvr>
                                        <p:cTn id="18" dur="500" tmFilter="0, 0; .2, .5; .8, .5; 1, 0"/>
                                        <p:tgtEl>
                                          <p:spTgt spid="24"/>
                                        </p:tgtEl>
                                      </p:cBhvr>
                                    </p:animEffect>
                                    <p:animScale>
                                      <p:cBhvr>
                                        <p:cTn id="19"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9" name="Phisher">
            <a:extLst>
              <a:ext uri="{FF2B5EF4-FFF2-40B4-BE49-F238E27FC236}">
                <a16:creationId xmlns:a16="http://schemas.microsoft.com/office/drawing/2014/main" id="{91D2E6B9-D858-4C34-8074-7499BB279950}"/>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grpSp>
        <p:nvGrpSpPr>
          <p:cNvPr id="3" name="Group 2">
            <a:extLst>
              <a:ext uri="{FF2B5EF4-FFF2-40B4-BE49-F238E27FC236}">
                <a16:creationId xmlns:a16="http://schemas.microsoft.com/office/drawing/2014/main" id="{EA690D73-3CD8-4974-9EA7-58A2BE1E3DF8}"/>
              </a:ext>
            </a:extLst>
          </p:cNvPr>
          <p:cNvGrpSpPr/>
          <p:nvPr/>
        </p:nvGrpSpPr>
        <p:grpSpPr>
          <a:xfrm>
            <a:off x="1005840" y="772246"/>
            <a:ext cx="3332480" cy="5688190"/>
            <a:chOff x="1005840" y="772246"/>
            <a:chExt cx="3332480" cy="5688190"/>
          </a:xfrm>
        </p:grpSpPr>
        <p:sp>
          <p:nvSpPr>
            <p:cNvPr id="19" name="Rectangle 18">
              <a:extLst>
                <a:ext uri="{FF2B5EF4-FFF2-40B4-BE49-F238E27FC236}">
                  <a16:creationId xmlns:a16="http://schemas.microsoft.com/office/drawing/2014/main" id="{6E185406-1D3D-4398-9C08-48021AD52D35}"/>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4437EED-B35A-4C83-8AB6-1DC1B79FA163}"/>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grpSp>
      <p:sp>
        <p:nvSpPr>
          <p:cNvPr id="28" name="Hello">
            <a:extLst>
              <a:ext uri="{FF2B5EF4-FFF2-40B4-BE49-F238E27FC236}">
                <a16:creationId xmlns:a16="http://schemas.microsoft.com/office/drawing/2014/main" id="{4785A1F9-186D-44C0-AAEA-4D56D40FCC20}"/>
              </a:ext>
            </a:extLst>
          </p:cNvPr>
          <p:cNvSpPr/>
          <p:nvPr/>
        </p:nvSpPr>
        <p:spPr>
          <a:xfrm>
            <a:off x="1447800" y="2363552"/>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a:p>
            <a:r>
              <a:rPr lang="en-US" sz="1100" dirty="0">
                <a:solidFill>
                  <a:schemeClr val="tx1"/>
                </a:solidFill>
              </a:rPr>
              <a:t>Hello John, I need the list of cases currently assigned to you now ASAP</a:t>
            </a:r>
          </a:p>
          <a:p>
            <a:endParaRPr lang="en-US" sz="1100" dirty="0">
              <a:solidFill>
                <a:schemeClr val="tx1"/>
              </a:solidFill>
            </a:endParaRPr>
          </a:p>
        </p:txBody>
      </p:sp>
      <p:sp>
        <p:nvSpPr>
          <p:cNvPr id="31" name="Select an action">
            <a:extLst>
              <a:ext uri="{FF2B5EF4-FFF2-40B4-BE49-F238E27FC236}">
                <a16:creationId xmlns:a16="http://schemas.microsoft.com/office/drawing/2014/main" id="{37831717-5D23-40BC-992C-6878C1F14FCF}"/>
              </a:ext>
            </a:extLst>
          </p:cNvPr>
          <p:cNvSpPr txBox="1"/>
          <p:nvPr/>
        </p:nvSpPr>
        <p:spPr>
          <a:xfrm>
            <a:off x="9001884" y="1021965"/>
            <a:ext cx="2764291" cy="369332"/>
          </a:xfrm>
          <a:prstGeom prst="rect">
            <a:avLst/>
          </a:prstGeom>
          <a:noFill/>
        </p:spPr>
        <p:txBody>
          <a:bodyPr wrap="square" rtlCol="0">
            <a:spAutoFit/>
          </a:bodyPr>
          <a:lstStyle>
            <a:defPPr>
              <a:defRPr lang="en-US"/>
            </a:defPPr>
            <a:lvl1pPr>
              <a:defRPr>
                <a:latin typeface="Avenir Next W1G Heavy" panose="020B0903020202020204" pitchFamily="34" charset="0"/>
              </a:defRPr>
            </a:lvl1pPr>
          </a:lstStyle>
          <a:p>
            <a:r>
              <a:rPr lang="en-US" dirty="0"/>
              <a:t>SELECT AN ACTION:</a:t>
            </a:r>
          </a:p>
        </p:txBody>
      </p:sp>
      <p:sp>
        <p:nvSpPr>
          <p:cNvPr id="32" name="R1">
            <a:extLst>
              <a:ext uri="{FF2B5EF4-FFF2-40B4-BE49-F238E27FC236}">
                <a16:creationId xmlns:a16="http://schemas.microsoft.com/office/drawing/2014/main" id="{A45497AB-347D-44A6-A766-D04A395DF291}"/>
              </a:ext>
            </a:extLst>
          </p:cNvPr>
          <p:cNvSpPr/>
          <p:nvPr/>
        </p:nvSpPr>
        <p:spPr>
          <a:xfrm>
            <a:off x="5466599" y="190420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 will get it across right away</a:t>
            </a:r>
          </a:p>
        </p:txBody>
      </p:sp>
      <p:sp>
        <p:nvSpPr>
          <p:cNvPr id="33" name="R2">
            <a:extLst>
              <a:ext uri="{FF2B5EF4-FFF2-40B4-BE49-F238E27FC236}">
                <a16:creationId xmlns:a16="http://schemas.microsoft.com/office/drawing/2014/main" id="{7D3BFE5D-871D-4D6A-97FF-02D03FA62940}"/>
              </a:ext>
            </a:extLst>
          </p:cNvPr>
          <p:cNvSpPr/>
          <p:nvPr/>
        </p:nvSpPr>
        <p:spPr>
          <a:xfrm>
            <a:off x="5466598" y="314621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Can you send an email to that effect so I could send it as soon as possible</a:t>
            </a:r>
          </a:p>
        </p:txBody>
      </p:sp>
      <p:sp>
        <p:nvSpPr>
          <p:cNvPr id="34" name="R3">
            <a:extLst>
              <a:ext uri="{FF2B5EF4-FFF2-40B4-BE49-F238E27FC236}">
                <a16:creationId xmlns:a16="http://schemas.microsoft.com/office/drawing/2014/main" id="{F18F4E20-F0CC-4796-8E8E-BFD1E57A58FA}"/>
              </a:ext>
            </a:extLst>
          </p:cNvPr>
          <p:cNvSpPr/>
          <p:nvPr/>
        </p:nvSpPr>
        <p:spPr>
          <a:xfrm>
            <a:off x="5466598" y="436677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will do that… but why do you need it?</a:t>
            </a:r>
          </a:p>
        </p:txBody>
      </p:sp>
      <p:sp>
        <p:nvSpPr>
          <p:cNvPr id="36" name="R1_sent">
            <a:extLst>
              <a:ext uri="{FF2B5EF4-FFF2-40B4-BE49-F238E27FC236}">
                <a16:creationId xmlns:a16="http://schemas.microsoft.com/office/drawing/2014/main" id="{4A5B20B2-A1EB-41AC-B46A-14BA55A8B373}"/>
              </a:ext>
            </a:extLst>
          </p:cNvPr>
          <p:cNvSpPr/>
          <p:nvPr/>
        </p:nvSpPr>
        <p:spPr>
          <a:xfrm>
            <a:off x="2090683" y="3398828"/>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 will get it across right away</a:t>
            </a:r>
          </a:p>
        </p:txBody>
      </p:sp>
      <p:sp>
        <p:nvSpPr>
          <p:cNvPr id="37" name="Recieved reply">
            <a:extLst>
              <a:ext uri="{FF2B5EF4-FFF2-40B4-BE49-F238E27FC236}">
                <a16:creationId xmlns:a16="http://schemas.microsoft.com/office/drawing/2014/main" id="{6220509C-8170-479A-8622-30A91C61C8D1}"/>
              </a:ext>
            </a:extLst>
          </p:cNvPr>
          <p:cNvSpPr/>
          <p:nvPr/>
        </p:nvSpPr>
        <p:spPr>
          <a:xfrm>
            <a:off x="1447800" y="4436843"/>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Thanks John. I’ve just received it. Have a great day!!!</a:t>
            </a:r>
          </a:p>
        </p:txBody>
      </p:sp>
      <p:sp>
        <p:nvSpPr>
          <p:cNvPr id="38" name="Rectangle 37">
            <a:extLst>
              <a:ext uri="{FF2B5EF4-FFF2-40B4-BE49-F238E27FC236}">
                <a16:creationId xmlns:a16="http://schemas.microsoft.com/office/drawing/2014/main" id="{792E9E94-FEC3-4F43-8531-883CAA372316}"/>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40" name="Rectangle 39">
            <a:extLst>
              <a:ext uri="{FF2B5EF4-FFF2-40B4-BE49-F238E27FC236}">
                <a16:creationId xmlns:a16="http://schemas.microsoft.com/office/drawing/2014/main" id="{822310E8-9FF2-41DE-A994-60B8168A8437}"/>
              </a:ext>
            </a:extLst>
          </p:cNvPr>
          <p:cNvSpPr/>
          <p:nvPr/>
        </p:nvSpPr>
        <p:spPr>
          <a:xfrm>
            <a:off x="1401416" y="5359186"/>
            <a:ext cx="2532823" cy="2166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err="1">
                <a:solidFill>
                  <a:schemeClr val="bg1">
                    <a:lumMod val="65000"/>
                  </a:schemeClr>
                </a:solidFill>
              </a:rPr>
              <a:t>abc</a:t>
            </a:r>
            <a:endParaRPr lang="en-US" sz="1100" dirty="0">
              <a:solidFill>
                <a:schemeClr val="bg1">
                  <a:lumMod val="65000"/>
                </a:schemeClr>
              </a:solidFill>
            </a:endParaRPr>
          </a:p>
        </p:txBody>
      </p:sp>
      <p:grpSp>
        <p:nvGrpSpPr>
          <p:cNvPr id="15" name="Group 14">
            <a:extLst>
              <a:ext uri="{FF2B5EF4-FFF2-40B4-BE49-F238E27FC236}">
                <a16:creationId xmlns:a16="http://schemas.microsoft.com/office/drawing/2014/main" id="{071DC1D3-C707-4007-95B9-4830A267048F}"/>
              </a:ext>
            </a:extLst>
          </p:cNvPr>
          <p:cNvGrpSpPr/>
          <p:nvPr/>
        </p:nvGrpSpPr>
        <p:grpSpPr>
          <a:xfrm>
            <a:off x="1391477" y="1610141"/>
            <a:ext cx="2554357" cy="596348"/>
            <a:chOff x="1391477" y="1610141"/>
            <a:chExt cx="2554357" cy="596348"/>
          </a:xfrm>
        </p:grpSpPr>
        <p:sp>
          <p:nvSpPr>
            <p:cNvPr id="22" name="Rectangle 21">
              <a:extLst>
                <a:ext uri="{FF2B5EF4-FFF2-40B4-BE49-F238E27FC236}">
                  <a16:creationId xmlns:a16="http://schemas.microsoft.com/office/drawing/2014/main" id="{F4877071-FB76-4BE0-A305-49F35281A164}"/>
                </a:ext>
              </a:extLst>
            </p:cNvPr>
            <p:cNvSpPr/>
            <p:nvPr/>
          </p:nvSpPr>
          <p:spPr>
            <a:xfrm>
              <a:off x="1391477" y="1610141"/>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559D6B4-E044-4027-8F7D-DEC87417A666}"/>
                </a:ext>
              </a:extLst>
            </p:cNvPr>
            <p:cNvSpPr txBox="1"/>
            <p:nvPr/>
          </p:nvSpPr>
          <p:spPr>
            <a:xfrm>
              <a:off x="2150219" y="1764197"/>
              <a:ext cx="1547138" cy="338554"/>
            </a:xfrm>
            <a:prstGeom prst="rect">
              <a:avLst/>
            </a:prstGeom>
            <a:noFill/>
          </p:spPr>
          <p:txBody>
            <a:bodyPr wrap="square" rtlCol="0">
              <a:spAutoFit/>
            </a:bodyPr>
            <a:lstStyle/>
            <a:p>
              <a:r>
                <a:rPr lang="en-US" sz="1600" dirty="0">
                  <a:solidFill>
                    <a:schemeClr val="bg1">
                      <a:lumMod val="95000"/>
                    </a:schemeClr>
                  </a:solidFill>
                </a:rPr>
                <a:t>Line Manager</a:t>
              </a:r>
            </a:p>
          </p:txBody>
        </p:sp>
        <p:pic>
          <p:nvPicPr>
            <p:cNvPr id="27" name="Picture 26">
              <a:extLst>
                <a:ext uri="{FF2B5EF4-FFF2-40B4-BE49-F238E27FC236}">
                  <a16:creationId xmlns:a16="http://schemas.microsoft.com/office/drawing/2014/main" id="{2596D0A5-CA22-4D33-9CFB-F13001E6D4E1}"/>
                </a:ext>
              </a:extLst>
            </p:cNvPr>
            <p:cNvPicPr>
              <a:picLocks/>
            </p:cNvPicPr>
            <p:nvPr/>
          </p:nvPicPr>
          <p:blipFill rotWithShape="1">
            <a:blip r:embed="rId6">
              <a:extLst>
                <a:ext uri="{28A0092B-C50C-407E-A947-70E740481C1C}">
                  <a14:useLocalDpi xmlns:a14="http://schemas.microsoft.com/office/drawing/2010/main" val="0"/>
                </a:ext>
              </a:extLst>
            </a:blip>
            <a:srcRect/>
            <a:stretch/>
          </p:blipFill>
          <p:spPr>
            <a:xfrm>
              <a:off x="1542248" y="1679714"/>
              <a:ext cx="457200" cy="4572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
        <p:nvSpPr>
          <p:cNvPr id="41" name="DelaySending">
            <a:extLst>
              <a:ext uri="{FF2B5EF4-FFF2-40B4-BE49-F238E27FC236}">
                <a16:creationId xmlns:a16="http://schemas.microsoft.com/office/drawing/2014/main" id="{C08A0D46-C167-4A6B-B590-1CC7D489F33E}"/>
              </a:ext>
            </a:extLst>
          </p:cNvPr>
          <p:cNvSpPr/>
          <p:nvPr/>
        </p:nvSpPr>
        <p:spPr>
          <a:xfrm>
            <a:off x="9322675" y="3253858"/>
            <a:ext cx="2011680" cy="1020195"/>
          </a:xfrm>
          <a:prstGeom prst="roundRect">
            <a:avLst/>
          </a:prstGeom>
          <a:solidFill>
            <a:schemeClr val="bg1">
              <a:lumMod val="95000"/>
              <a:alpha val="23000"/>
            </a:schemeClr>
          </a:solidFill>
          <a:ln w="38100">
            <a:solidFill>
              <a:srgbClr val="0070C0">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alpha val="15000"/>
                  </a:schemeClr>
                </a:solidFill>
              </a:rPr>
              <a:t>Delay sending and Probe further</a:t>
            </a:r>
          </a:p>
        </p:txBody>
      </p:sp>
      <p:sp>
        <p:nvSpPr>
          <p:cNvPr id="42" name="CheckWithHr">
            <a:extLst>
              <a:ext uri="{FF2B5EF4-FFF2-40B4-BE49-F238E27FC236}">
                <a16:creationId xmlns:a16="http://schemas.microsoft.com/office/drawing/2014/main" id="{FB8A0274-C420-44C4-8831-82F7A7DE332C}"/>
              </a:ext>
            </a:extLst>
          </p:cNvPr>
          <p:cNvSpPr/>
          <p:nvPr/>
        </p:nvSpPr>
        <p:spPr>
          <a:xfrm>
            <a:off x="9322675" y="4800602"/>
            <a:ext cx="2011680" cy="1020195"/>
          </a:xfrm>
          <a:prstGeom prst="roundRect">
            <a:avLst/>
          </a:prstGeom>
          <a:solidFill>
            <a:schemeClr val="bg1">
              <a:lumMod val="95000"/>
              <a:alpha val="23000"/>
            </a:schemeClr>
          </a:solidFill>
          <a:ln w="38100">
            <a:solidFill>
              <a:srgbClr val="0070C0">
                <a:alpha val="2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alpha val="15000"/>
                  </a:schemeClr>
                </a:solidFill>
              </a:rPr>
              <a:t>Check with HR to see if manager is at work and whether it is safe to send  </a:t>
            </a:r>
          </a:p>
        </p:txBody>
      </p:sp>
      <p:sp>
        <p:nvSpPr>
          <p:cNvPr id="43" name="SendReport">
            <a:extLst>
              <a:ext uri="{FF2B5EF4-FFF2-40B4-BE49-F238E27FC236}">
                <a16:creationId xmlns:a16="http://schemas.microsoft.com/office/drawing/2014/main" id="{423C8267-39AA-4B73-B130-E83DC300B4A6}"/>
              </a:ext>
            </a:extLst>
          </p:cNvPr>
          <p:cNvSpPr/>
          <p:nvPr/>
        </p:nvSpPr>
        <p:spPr>
          <a:xfrm>
            <a:off x="9322675" y="1853454"/>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Report</a:t>
            </a:r>
          </a:p>
        </p:txBody>
      </p:sp>
      <p:grpSp>
        <p:nvGrpSpPr>
          <p:cNvPr id="44" name="Group 43">
            <a:extLst>
              <a:ext uri="{FF2B5EF4-FFF2-40B4-BE49-F238E27FC236}">
                <a16:creationId xmlns:a16="http://schemas.microsoft.com/office/drawing/2014/main" id="{DDE69D0C-67B2-4472-907E-FF9CD96CFB14}"/>
              </a:ext>
            </a:extLst>
          </p:cNvPr>
          <p:cNvGrpSpPr/>
          <p:nvPr/>
        </p:nvGrpSpPr>
        <p:grpSpPr>
          <a:xfrm>
            <a:off x="5036521" y="1036186"/>
            <a:ext cx="2712057" cy="369332"/>
            <a:chOff x="5036521" y="1036186"/>
            <a:chExt cx="2712057" cy="369332"/>
          </a:xfrm>
        </p:grpSpPr>
        <p:sp>
          <p:nvSpPr>
            <p:cNvPr id="45" name="ChooseReply">
              <a:extLst>
                <a:ext uri="{FF2B5EF4-FFF2-40B4-BE49-F238E27FC236}">
                  <a16:creationId xmlns:a16="http://schemas.microsoft.com/office/drawing/2014/main" id="{6D9E7E5E-823D-4674-8563-F869CA6351D0}"/>
                </a:ext>
              </a:extLst>
            </p:cNvPr>
            <p:cNvSpPr txBox="1"/>
            <p:nvPr/>
          </p:nvSpPr>
          <p:spPr>
            <a:xfrm>
              <a:off x="5298471" y="1036186"/>
              <a:ext cx="2450107" cy="369332"/>
            </a:xfrm>
            <a:prstGeom prst="rect">
              <a:avLst/>
            </a:prstGeom>
            <a:noFill/>
          </p:spPr>
          <p:txBody>
            <a:bodyPr wrap="square" rtlCol="0">
              <a:spAutoFit/>
            </a:bodyPr>
            <a:lstStyle/>
            <a:p>
              <a:r>
                <a:rPr lang="en-US" dirty="0">
                  <a:latin typeface="Avenir Next W1G Heavy" panose="020B0903020202020204" pitchFamily="34" charset="0"/>
                </a:rPr>
                <a:t>CHOOSE A REPLY:</a:t>
              </a:r>
            </a:p>
          </p:txBody>
        </p:sp>
        <p:pic>
          <p:nvPicPr>
            <p:cNvPr id="46" name="ISPRING_SCENARIO_SHAPE3">
              <a:extLst>
                <a:ext uri="{FF2B5EF4-FFF2-40B4-BE49-F238E27FC236}">
                  <a16:creationId xmlns:a16="http://schemas.microsoft.com/office/drawing/2014/main" id="{69F2F6F4-F652-4C22-9056-ECD9F6AFBA89}"/>
                </a:ext>
              </a:extLst>
            </p:cNvPr>
            <p:cNvPicPr>
              <a:picLocks/>
            </p:cNvPicPr>
            <p:nvPr/>
          </p:nvPicPr>
          <p:blipFill>
            <a:blip r:embed="rId7">
              <a:extLst>
                <a:ext uri="{28A0092B-C50C-407E-A947-70E740481C1C}">
                  <a14:useLocalDpi xmlns:a14="http://schemas.microsoft.com/office/drawing/2010/main" val="0"/>
                </a:ext>
              </a:extLst>
            </a:blip>
            <a:srcRect/>
            <a:stretch>
              <a:fillRect/>
            </a:stretch>
          </p:blipFill>
          <p:spPr>
            <a:xfrm>
              <a:off x="5036521" y="1081810"/>
              <a:ext cx="278084" cy="278084"/>
            </a:xfrm>
            <a:prstGeom prst="rect">
              <a:avLst/>
            </a:prstGeom>
            <a:effectLst>
              <a:innerShdw>
                <a:scrgbClr r="0" g="0" b="0">
                  <a:alpha val="0"/>
                </a:scrgbClr>
              </a:innerShdw>
            </a:effectLst>
          </p:spPr>
        </p:pic>
      </p:grpSp>
      <p:sp>
        <p:nvSpPr>
          <p:cNvPr id="47" name="Continue_next">
            <a:hlinkClick r:id="" action="ppaction://hlinkshowjump?jump=nextslide">
              <a:snd r:embed="rId8" name="click.wav"/>
            </a:hlinkClick>
            <a:hlinkHover r:id="" action="ppaction://noaction" highlightClick="1"/>
            <a:extLst>
              <a:ext uri="{FF2B5EF4-FFF2-40B4-BE49-F238E27FC236}">
                <a16:creationId xmlns:a16="http://schemas.microsoft.com/office/drawing/2014/main" id="{91707AA5-E3DC-480C-9BB4-710DDA439291}"/>
              </a:ext>
            </a:extLst>
          </p:cNvPr>
          <p:cNvSpPr/>
          <p:nvPr/>
        </p:nvSpPr>
        <p:spPr>
          <a:xfrm>
            <a:off x="6790337" y="6056688"/>
            <a:ext cx="1916482" cy="458412"/>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Continue &gt;&gt;&gt;</a:t>
            </a:r>
          </a:p>
        </p:txBody>
      </p:sp>
      <p:sp>
        <p:nvSpPr>
          <p:cNvPr id="48" name="Title 1">
            <a:extLst>
              <a:ext uri="{FF2B5EF4-FFF2-40B4-BE49-F238E27FC236}">
                <a16:creationId xmlns:a16="http://schemas.microsoft.com/office/drawing/2014/main" id="{04928E8A-2B3A-43E1-8C61-027B603B557A}"/>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ImmediateSend</a:t>
            </a:r>
            <a:endParaRPr lang="en-US" dirty="0">
              <a:solidFill>
                <a:schemeClr val="bg1"/>
              </a:solidFill>
            </a:endParaRPr>
          </a:p>
        </p:txBody>
      </p:sp>
    </p:spTree>
    <p:custDataLst>
      <p:tags r:id="rId1"/>
    </p:custDataLst>
    <p:extLst>
      <p:ext uri="{BB962C8B-B14F-4D97-AF65-F5344CB8AC3E}">
        <p14:creationId xmlns:p14="http://schemas.microsoft.com/office/powerpoint/2010/main" val="83355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childTnLst>
                          </p:cTn>
                        </p:par>
                        <p:par>
                          <p:cTn id="8" fill="hold">
                            <p:stCondLst>
                              <p:cond delay="1000"/>
                            </p:stCondLst>
                            <p:childTnLst>
                              <p:par>
                                <p:cTn id="9" presetID="26" presetClass="emph" presetSubtype="0" repeatCount="indefinite" grpId="0" nodeType="afterEffect">
                                  <p:stCondLst>
                                    <p:cond delay="0"/>
                                  </p:stCondLst>
                                  <p:endCondLst>
                                    <p:cond evt="onNext" delay="0">
                                      <p:tgtEl>
                                        <p:sldTgt/>
                                      </p:tgtEl>
                                    </p:cond>
                                  </p:endCondLst>
                                  <p:childTnLst>
                                    <p:animEffect transition="out" filter="fade">
                                      <p:cBhvr>
                                        <p:cTn id="10" dur="1000" tmFilter="0, 0; .2, .5; .8, .5; 1, 0"/>
                                        <p:tgtEl>
                                          <p:spTgt spid="31"/>
                                        </p:tgtEl>
                                      </p:cBhvr>
                                    </p:animEffect>
                                    <p:animScale>
                                      <p:cBhvr>
                                        <p:cTn id="11" dur="500" autoRev="1" fill="hold"/>
                                        <p:tgtEl>
                                          <p:spTgt spid="3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43"/>
                    </p:tgtEl>
                  </p:cond>
                </p:stCondLst>
                <p:endSync evt="end" delay="0">
                  <p:rtn val="all"/>
                </p:endSync>
                <p:childTnLst>
                  <p:par>
                    <p:cTn id="13" fill="hold">
                      <p:stCondLst>
                        <p:cond delay="0"/>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childTnLst>
                                </p:cTn>
                              </p:par>
                            </p:childTnLst>
                          </p:cTn>
                        </p:par>
                        <p:par>
                          <p:cTn id="18" fill="hold">
                            <p:stCondLst>
                              <p:cond delay="1000"/>
                            </p:stCondLst>
                            <p:childTnLst>
                              <p:par>
                                <p:cTn id="19" presetID="1" presetClass="entr" presetSubtype="0" fill="hold" grpId="0" nodeType="afterEffect">
                                  <p:stCondLst>
                                    <p:cond delay="25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nextCondLst>
                <p:cond evt="onClick" delay="0">
                  <p:tgtEl>
                    <p:spTgt spid="43"/>
                  </p:tgtEl>
                </p:cond>
              </p:nextCondLst>
            </p:seq>
          </p:childTnLst>
        </p:cTn>
      </p:par>
    </p:tnLst>
    <p:bldLst>
      <p:bldP spid="31" grpId="0"/>
      <p:bldP spid="36" grpId="0" animBg="1"/>
      <p:bldP spid="37"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8" name="Phisher">
            <a:extLst>
              <a:ext uri="{FF2B5EF4-FFF2-40B4-BE49-F238E27FC236}">
                <a16:creationId xmlns:a16="http://schemas.microsoft.com/office/drawing/2014/main" id="{1D8F56F9-EE7F-4860-B086-8A3D26E7404E}"/>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grpSp>
        <p:nvGrpSpPr>
          <p:cNvPr id="2" name="Group 1">
            <a:extLst>
              <a:ext uri="{FF2B5EF4-FFF2-40B4-BE49-F238E27FC236}">
                <a16:creationId xmlns:a16="http://schemas.microsoft.com/office/drawing/2014/main" id="{4F4AEBED-1FED-4CCF-81DE-9EA59CECDC5C}"/>
              </a:ext>
            </a:extLst>
          </p:cNvPr>
          <p:cNvGrpSpPr/>
          <p:nvPr/>
        </p:nvGrpSpPr>
        <p:grpSpPr>
          <a:xfrm>
            <a:off x="8038652" y="762000"/>
            <a:ext cx="3332480" cy="5688190"/>
            <a:chOff x="1005840" y="772246"/>
            <a:chExt cx="3332480" cy="5688190"/>
          </a:xfrm>
        </p:grpSpPr>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grpSp>
      <p:sp>
        <p:nvSpPr>
          <p:cNvPr id="7" name="Rectangle 6">
            <a:extLst>
              <a:ext uri="{FF2B5EF4-FFF2-40B4-BE49-F238E27FC236}">
                <a16:creationId xmlns:a16="http://schemas.microsoft.com/office/drawing/2014/main" id="{40ED0B93-13E4-46DD-A366-AD272B620715}"/>
              </a:ext>
            </a:extLst>
          </p:cNvPr>
          <p:cNvSpPr/>
          <p:nvPr/>
        </p:nvSpPr>
        <p:spPr>
          <a:xfrm>
            <a:off x="8424289" y="1599895"/>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8404410" y="1765810"/>
            <a:ext cx="2037522" cy="276999"/>
          </a:xfrm>
          <a:prstGeom prst="rect">
            <a:avLst/>
          </a:prstGeom>
          <a:noFill/>
        </p:spPr>
        <p:txBody>
          <a:bodyPr wrap="square" rtlCol="0">
            <a:spAutoFit/>
          </a:bodyPr>
          <a:lstStyle/>
          <a:p>
            <a:r>
              <a:rPr lang="en-US" sz="1200" dirty="0">
                <a:solidFill>
                  <a:schemeClr val="bg1">
                    <a:lumMod val="95000"/>
                  </a:schemeClr>
                </a:solidFill>
              </a:rPr>
              <a:t>john.soda@company.com</a:t>
            </a:r>
          </a:p>
        </p:txBody>
      </p:sp>
      <p:pic>
        <p:nvPicPr>
          <p:cNvPr id="15" name="Picture 14">
            <a:extLst>
              <a:ext uri="{FF2B5EF4-FFF2-40B4-BE49-F238E27FC236}">
                <a16:creationId xmlns:a16="http://schemas.microsoft.com/office/drawing/2014/main" id="{FCFFE83D-A5A7-4F18-974B-EDABE0A80B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10459396" y="1791112"/>
            <a:ext cx="348294" cy="251697"/>
          </a:xfrm>
          <a:prstGeom prst="rect">
            <a:avLst/>
          </a:prstGeom>
        </p:spPr>
      </p:pic>
      <p:sp>
        <p:nvSpPr>
          <p:cNvPr id="16" name="Rectangle 15">
            <a:extLst>
              <a:ext uri="{FF2B5EF4-FFF2-40B4-BE49-F238E27FC236}">
                <a16:creationId xmlns:a16="http://schemas.microsoft.com/office/drawing/2014/main" id="{6D56EEC3-8793-4829-A834-894481112D52}"/>
              </a:ext>
            </a:extLst>
          </p:cNvPr>
          <p:cNvSpPr/>
          <p:nvPr/>
        </p:nvSpPr>
        <p:spPr>
          <a:xfrm>
            <a:off x="8454107" y="2206182"/>
            <a:ext cx="2484784" cy="85037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hlinkClick r:id="rId7"/>
              </a:rPr>
              <a:t>IT@company.com</a:t>
            </a:r>
            <a:endParaRPr lang="en-US" sz="1400" dirty="0">
              <a:solidFill>
                <a:schemeClr val="tx1"/>
              </a:solidFill>
            </a:endParaRPr>
          </a:p>
          <a:p>
            <a:r>
              <a:rPr lang="en-US" sz="1200" b="1" dirty="0">
                <a:solidFill>
                  <a:schemeClr val="tx1"/>
                </a:solidFill>
              </a:rPr>
              <a:t>Phishing Alert!!!</a:t>
            </a:r>
            <a:endParaRPr lang="en-US" sz="1400" b="1" dirty="0">
              <a:solidFill>
                <a:schemeClr val="tx1"/>
              </a:solidFill>
            </a:endParaRPr>
          </a:p>
          <a:p>
            <a:r>
              <a:rPr lang="en-US" sz="1000" dirty="0">
                <a:solidFill>
                  <a:schemeClr val="tx1"/>
                </a:solidFill>
              </a:rPr>
              <a:t>Please be aware that the manager lost his device and there has been reports…</a:t>
            </a:r>
            <a:endParaRPr lang="en-US" sz="1200" dirty="0">
              <a:solidFill>
                <a:schemeClr val="tx1"/>
              </a:solidFill>
            </a:endParaRPr>
          </a:p>
        </p:txBody>
      </p:sp>
      <p:sp>
        <p:nvSpPr>
          <p:cNvPr id="22" name="Rectangle 21">
            <a:extLst>
              <a:ext uri="{FF2B5EF4-FFF2-40B4-BE49-F238E27FC236}">
                <a16:creationId xmlns:a16="http://schemas.microsoft.com/office/drawing/2014/main" id="{8134F747-D130-40D3-B4E7-94F8D317822A}"/>
              </a:ext>
            </a:extLst>
          </p:cNvPr>
          <p:cNvSpPr/>
          <p:nvPr/>
        </p:nvSpPr>
        <p:spPr>
          <a:xfrm>
            <a:off x="8454107" y="3081988"/>
            <a:ext cx="2484784" cy="85037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hlinkClick r:id="rId8"/>
              </a:rPr>
              <a:t>Scott.petar@company.com</a:t>
            </a:r>
            <a:endParaRPr lang="en-US" sz="1400" dirty="0">
              <a:solidFill>
                <a:schemeClr val="tx1"/>
              </a:solidFill>
            </a:endParaRPr>
          </a:p>
          <a:p>
            <a:r>
              <a:rPr lang="en-US" sz="1200" dirty="0">
                <a:solidFill>
                  <a:schemeClr val="tx1"/>
                </a:solidFill>
              </a:rPr>
              <a:t>Meeting Reminder</a:t>
            </a:r>
            <a:endParaRPr lang="en-US" sz="1400" dirty="0">
              <a:solidFill>
                <a:schemeClr val="tx1"/>
              </a:solidFill>
            </a:endParaRPr>
          </a:p>
          <a:p>
            <a:r>
              <a:rPr lang="en-US" sz="1000" dirty="0">
                <a:solidFill>
                  <a:schemeClr val="tx1"/>
                </a:solidFill>
              </a:rPr>
              <a:t>The group meeting scheduled for 4pm still stands. Please come along with …</a:t>
            </a:r>
            <a:endParaRPr lang="en-US" sz="1200" dirty="0">
              <a:solidFill>
                <a:schemeClr val="tx1"/>
              </a:solidFill>
            </a:endParaRPr>
          </a:p>
        </p:txBody>
      </p:sp>
      <p:sp>
        <p:nvSpPr>
          <p:cNvPr id="26" name="Rectangle 25">
            <a:extLst>
              <a:ext uri="{FF2B5EF4-FFF2-40B4-BE49-F238E27FC236}">
                <a16:creationId xmlns:a16="http://schemas.microsoft.com/office/drawing/2014/main" id="{EB331BE8-4785-4B82-80CB-879B9B1FABDF}"/>
              </a:ext>
            </a:extLst>
          </p:cNvPr>
          <p:cNvSpPr/>
          <p:nvPr/>
        </p:nvSpPr>
        <p:spPr>
          <a:xfrm>
            <a:off x="8454107" y="3957794"/>
            <a:ext cx="2484784" cy="850376"/>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hlinkClick r:id="rId9"/>
              </a:rPr>
              <a:t>Sarah.pane@company.com</a:t>
            </a:r>
            <a:endParaRPr lang="en-US" sz="1400" dirty="0">
              <a:solidFill>
                <a:schemeClr val="tx1"/>
              </a:solidFill>
            </a:endParaRPr>
          </a:p>
          <a:p>
            <a:r>
              <a:rPr lang="en-US" sz="1200" dirty="0">
                <a:solidFill>
                  <a:schemeClr val="tx1"/>
                </a:solidFill>
              </a:rPr>
              <a:t>Project Review</a:t>
            </a:r>
            <a:endParaRPr lang="en-US" sz="1400" dirty="0">
              <a:solidFill>
                <a:schemeClr val="tx1"/>
              </a:solidFill>
            </a:endParaRPr>
          </a:p>
          <a:p>
            <a:r>
              <a:rPr lang="en-US" sz="1000" dirty="0">
                <a:solidFill>
                  <a:schemeClr val="tx1"/>
                </a:solidFill>
              </a:rPr>
              <a:t>Hi John, I’ve sent the adjusted project data for your perusal. Kindly go through and…</a:t>
            </a:r>
            <a:endParaRPr lang="en-US" sz="1200" dirty="0">
              <a:solidFill>
                <a:schemeClr val="tx1"/>
              </a:solidFill>
            </a:endParaRPr>
          </a:p>
        </p:txBody>
      </p:sp>
      <p:sp>
        <p:nvSpPr>
          <p:cNvPr id="29" name="Rectangle 28">
            <a:extLst>
              <a:ext uri="{FF2B5EF4-FFF2-40B4-BE49-F238E27FC236}">
                <a16:creationId xmlns:a16="http://schemas.microsoft.com/office/drawing/2014/main" id="{C03E5F13-1BFF-4362-A3EC-A1D668FC5B9E}"/>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30" name="Open_mail">
            <a:extLst>
              <a:ext uri="{FF2B5EF4-FFF2-40B4-BE49-F238E27FC236}">
                <a16:creationId xmlns:a16="http://schemas.microsoft.com/office/drawing/2014/main" id="{A375EBE3-9422-4FD8-B00A-4BE310C860AA}"/>
              </a:ext>
            </a:extLst>
          </p:cNvPr>
          <p:cNvSpPr/>
          <p:nvPr/>
        </p:nvSpPr>
        <p:spPr>
          <a:xfrm>
            <a:off x="8461706" y="2221673"/>
            <a:ext cx="2484784" cy="850376"/>
          </a:xfrm>
          <a:prstGeom prst="rect">
            <a:avLst/>
          </a:prstGeom>
          <a:solidFill>
            <a:schemeClr val="accent5">
              <a:lumMod val="40000"/>
              <a:lumOff val="60000"/>
              <a:alpha val="48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pic>
        <p:nvPicPr>
          <p:cNvPr id="31" name="Picture 30">
            <a:extLst>
              <a:ext uri="{FF2B5EF4-FFF2-40B4-BE49-F238E27FC236}">
                <a16:creationId xmlns:a16="http://schemas.microsoft.com/office/drawing/2014/main" id="{55518E62-BD3C-4E4C-9EDA-B7263C0FB3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2968104" y="2572475"/>
            <a:ext cx="1185245" cy="856525"/>
          </a:xfrm>
          <a:prstGeom prst="rect">
            <a:avLst/>
          </a:prstGeom>
        </p:spPr>
      </p:pic>
      <p:sp>
        <p:nvSpPr>
          <p:cNvPr id="3" name="TextBox 2">
            <a:extLst>
              <a:ext uri="{FF2B5EF4-FFF2-40B4-BE49-F238E27FC236}">
                <a16:creationId xmlns:a16="http://schemas.microsoft.com/office/drawing/2014/main" id="{E3719EA4-ADE9-4F67-946A-2919EFEC4F06}"/>
              </a:ext>
            </a:extLst>
          </p:cNvPr>
          <p:cNvSpPr txBox="1"/>
          <p:nvPr/>
        </p:nvSpPr>
        <p:spPr>
          <a:xfrm>
            <a:off x="1470212" y="3726830"/>
            <a:ext cx="4908176" cy="369332"/>
          </a:xfrm>
          <a:prstGeom prst="rect">
            <a:avLst/>
          </a:prstGeom>
          <a:noFill/>
        </p:spPr>
        <p:txBody>
          <a:bodyPr wrap="square" rtlCol="0">
            <a:spAutoFit/>
          </a:bodyPr>
          <a:lstStyle/>
          <a:p>
            <a:r>
              <a:rPr lang="en-US" dirty="0"/>
              <a:t>New Mail! Click mail to open and read</a:t>
            </a:r>
          </a:p>
        </p:txBody>
      </p:sp>
      <p:sp>
        <p:nvSpPr>
          <p:cNvPr id="32" name="Rectangle 31">
            <a:extLst>
              <a:ext uri="{FF2B5EF4-FFF2-40B4-BE49-F238E27FC236}">
                <a16:creationId xmlns:a16="http://schemas.microsoft.com/office/drawing/2014/main" id="{2BAFDB37-8EE2-42BC-8EA8-7A34FB2E51E5}"/>
              </a:ext>
            </a:extLst>
          </p:cNvPr>
          <p:cNvSpPr/>
          <p:nvPr/>
        </p:nvSpPr>
        <p:spPr>
          <a:xfrm>
            <a:off x="8461706" y="2720374"/>
            <a:ext cx="2484784" cy="2806368"/>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300" dirty="0">
                <a:solidFill>
                  <a:schemeClr val="tx1"/>
                </a:solidFill>
              </a:rPr>
              <a:t>The Marketing Manager is reported to have been robbed of his mobile devices including his bag while on his way to work this morning. There have also been report of illicit activities being carried out by these unfaced individual.</a:t>
            </a:r>
          </a:p>
          <a:p>
            <a:endParaRPr lang="en-US" sz="1300" dirty="0">
              <a:solidFill>
                <a:schemeClr val="tx1"/>
              </a:solidFill>
            </a:endParaRPr>
          </a:p>
          <a:p>
            <a:r>
              <a:rPr lang="en-US" sz="1300" dirty="0">
                <a:solidFill>
                  <a:schemeClr val="tx1"/>
                </a:solidFill>
              </a:rPr>
              <a:t>Be careful with communications and report any suspected breach to HR.</a:t>
            </a:r>
          </a:p>
        </p:txBody>
      </p:sp>
      <p:sp>
        <p:nvSpPr>
          <p:cNvPr id="33" name="Continue_next">
            <a:hlinkClick r:id="rId10" action="ppaction://hlinksldjump">
              <a:snd r:embed="rId11" name="click.wav"/>
            </a:hlinkClick>
            <a:hlinkHover r:id="" action="ppaction://noaction" highlightClick="1"/>
            <a:extLst>
              <a:ext uri="{FF2B5EF4-FFF2-40B4-BE49-F238E27FC236}">
                <a16:creationId xmlns:a16="http://schemas.microsoft.com/office/drawing/2014/main" id="{52CAF42E-0FC7-46EE-B4EC-D64BE56C858D}"/>
              </a:ext>
            </a:extLst>
          </p:cNvPr>
          <p:cNvSpPr/>
          <p:nvPr/>
        </p:nvSpPr>
        <p:spPr>
          <a:xfrm>
            <a:off x="9206056" y="5265110"/>
            <a:ext cx="1000262" cy="206908"/>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Continue</a:t>
            </a:r>
          </a:p>
        </p:txBody>
      </p:sp>
      <p:sp>
        <p:nvSpPr>
          <p:cNvPr id="34" name="Title 1">
            <a:extLst>
              <a:ext uri="{FF2B5EF4-FFF2-40B4-BE49-F238E27FC236}">
                <a16:creationId xmlns:a16="http://schemas.microsoft.com/office/drawing/2014/main" id="{1417B57F-2AA2-4F1D-B869-57A14ED91978}"/>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SendReportPrompt</a:t>
            </a:r>
            <a:endParaRPr lang="en-US" dirty="0">
              <a:solidFill>
                <a:schemeClr val="bg1"/>
              </a:solidFill>
            </a:endParaRPr>
          </a:p>
        </p:txBody>
      </p:sp>
    </p:spTree>
    <p:custDataLst>
      <p:tags r:id="rId1"/>
    </p:custDataLst>
    <p:extLst>
      <p:ext uri="{BB962C8B-B14F-4D97-AF65-F5344CB8AC3E}">
        <p14:creationId xmlns:p14="http://schemas.microsoft.com/office/powerpoint/2010/main" val="148393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2" presetClass="entr" presetSubtype="4" fill="hold" grpId="0" nodeType="withEffect">
                                  <p:stCondLst>
                                    <p:cond delay="125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32" presetClass="emph" presetSubtype="0" repeatCount="10000" fill="remove" nodeType="withEffect">
                                  <p:stCondLst>
                                    <p:cond delay="0"/>
                                  </p:stCondLst>
                                  <p:childTnLst>
                                    <p:animRot by="120000">
                                      <p:cBhvr>
                                        <p:cTn id="15" dur="100" fill="hold">
                                          <p:stCondLst>
                                            <p:cond delay="0"/>
                                          </p:stCondLst>
                                        </p:cTn>
                                        <p:tgtEl>
                                          <p:spTgt spid="31"/>
                                        </p:tgtEl>
                                        <p:attrNameLst>
                                          <p:attrName>r</p:attrName>
                                        </p:attrNameLst>
                                      </p:cBhvr>
                                    </p:animRot>
                                    <p:animRot by="-240000">
                                      <p:cBhvr>
                                        <p:cTn id="16" dur="200" fill="hold">
                                          <p:stCondLst>
                                            <p:cond delay="200"/>
                                          </p:stCondLst>
                                        </p:cTn>
                                        <p:tgtEl>
                                          <p:spTgt spid="31"/>
                                        </p:tgtEl>
                                        <p:attrNameLst>
                                          <p:attrName>r</p:attrName>
                                        </p:attrNameLst>
                                      </p:cBhvr>
                                    </p:animRot>
                                    <p:animRot by="240000">
                                      <p:cBhvr>
                                        <p:cTn id="17" dur="200" fill="hold">
                                          <p:stCondLst>
                                            <p:cond delay="400"/>
                                          </p:stCondLst>
                                        </p:cTn>
                                        <p:tgtEl>
                                          <p:spTgt spid="31"/>
                                        </p:tgtEl>
                                        <p:attrNameLst>
                                          <p:attrName>r</p:attrName>
                                        </p:attrNameLst>
                                      </p:cBhvr>
                                    </p:animRot>
                                    <p:animRot by="-240000">
                                      <p:cBhvr>
                                        <p:cTn id="18" dur="200" fill="hold">
                                          <p:stCondLst>
                                            <p:cond delay="600"/>
                                          </p:stCondLst>
                                        </p:cTn>
                                        <p:tgtEl>
                                          <p:spTgt spid="31"/>
                                        </p:tgtEl>
                                        <p:attrNameLst>
                                          <p:attrName>r</p:attrName>
                                        </p:attrNameLst>
                                      </p:cBhvr>
                                    </p:animRot>
                                    <p:animRot by="120000">
                                      <p:cBhvr>
                                        <p:cTn id="19" dur="200" fill="hold">
                                          <p:stCondLst>
                                            <p:cond delay="800"/>
                                          </p:stCondLst>
                                        </p:cTn>
                                        <p:tgtEl>
                                          <p:spTgt spid="31"/>
                                        </p:tgtEl>
                                        <p:attrNameLst>
                                          <p:attrName>r</p:attrName>
                                        </p:attrNameLst>
                                      </p:cBhvr>
                                    </p:animRo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27" presetClass="emph" presetSubtype="0" repeatCount="indefinite" fill="remove" grpId="1" nodeType="withEffect">
                                  <p:stCondLst>
                                    <p:cond delay="1750"/>
                                  </p:stCondLst>
                                  <p:childTnLst>
                                    <p:animClr clrSpc="rgb" dir="cw">
                                      <p:cBhvr override="childStyle">
                                        <p:cTn id="24" dur="250" autoRev="1" fill="remove"/>
                                        <p:tgtEl>
                                          <p:spTgt spid="30"/>
                                        </p:tgtEl>
                                        <p:attrNameLst>
                                          <p:attrName>style.color</p:attrName>
                                        </p:attrNameLst>
                                      </p:cBhvr>
                                      <p:to>
                                        <a:schemeClr val="accent1"/>
                                      </p:to>
                                    </p:animClr>
                                    <p:animClr clrSpc="rgb" dir="cw">
                                      <p:cBhvr>
                                        <p:cTn id="25" dur="250" autoRev="1" fill="remove"/>
                                        <p:tgtEl>
                                          <p:spTgt spid="30"/>
                                        </p:tgtEl>
                                        <p:attrNameLst>
                                          <p:attrName>fillcolor</p:attrName>
                                        </p:attrNameLst>
                                      </p:cBhvr>
                                      <p:to>
                                        <a:schemeClr val="accent1"/>
                                      </p:to>
                                    </p:animClr>
                                    <p:set>
                                      <p:cBhvr>
                                        <p:cTn id="26" dur="250" autoRev="1" fill="remove"/>
                                        <p:tgtEl>
                                          <p:spTgt spid="30"/>
                                        </p:tgtEl>
                                        <p:attrNameLst>
                                          <p:attrName>fill.type</p:attrName>
                                        </p:attrNameLst>
                                      </p:cBhvr>
                                      <p:to>
                                        <p:strVal val="solid"/>
                                      </p:to>
                                    </p:set>
                                    <p:set>
                                      <p:cBhvr>
                                        <p:cTn id="27" dur="250" autoRev="1" fill="remove"/>
                                        <p:tgtEl>
                                          <p:spTgt spid="3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8" restart="whenNotActive" fill="hold" evtFilter="cancelBubble" nodeType="interactiveSeq">
                <p:stCondLst>
                  <p:cond evt="onClick" delay="0">
                    <p:tgtEl>
                      <p:spTgt spid="30"/>
                    </p:tgtEl>
                  </p:cond>
                </p:stCondLst>
                <p:endSync evt="end" delay="0">
                  <p:rtn val="all"/>
                </p:endSync>
                <p:childTnLst>
                  <p:par>
                    <p:cTn id="29" fill="hold">
                      <p:stCondLst>
                        <p:cond delay="0"/>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1" presetClass="entr" presetSubtype="0" fill="hold" grpId="0" nodeType="afterEffect">
                                  <p:stCondLst>
                                    <p:cond delay="200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nextCondLst>
                <p:cond evt="onClick" delay="0">
                  <p:tgtEl>
                    <p:spTgt spid="30"/>
                  </p:tgtEl>
                </p:cond>
              </p:nextCondLst>
            </p:seq>
          </p:childTnLst>
        </p:cTn>
      </p:par>
    </p:tnLst>
    <p:bldLst>
      <p:bldP spid="30" grpId="0" animBg="1"/>
      <p:bldP spid="30" grpId="1" animBg="1"/>
      <p:bldP spid="3" grpId="0"/>
      <p:bldP spid="32" grpId="0" animBg="1"/>
      <p:bldP spid="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8" name="Phisher">
            <a:extLst>
              <a:ext uri="{FF2B5EF4-FFF2-40B4-BE49-F238E27FC236}">
                <a16:creationId xmlns:a16="http://schemas.microsoft.com/office/drawing/2014/main" id="{8AD5300A-8BB0-49DA-BADE-285E31ED9DF2}"/>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grpSp>
        <p:nvGrpSpPr>
          <p:cNvPr id="3" name="Group 2">
            <a:extLst>
              <a:ext uri="{FF2B5EF4-FFF2-40B4-BE49-F238E27FC236}">
                <a16:creationId xmlns:a16="http://schemas.microsoft.com/office/drawing/2014/main" id="{AC5E7E85-13B8-49ED-AF29-3C8CE30281BF}"/>
              </a:ext>
            </a:extLst>
          </p:cNvPr>
          <p:cNvGrpSpPr/>
          <p:nvPr/>
        </p:nvGrpSpPr>
        <p:grpSpPr>
          <a:xfrm>
            <a:off x="1391477" y="1610141"/>
            <a:ext cx="2554357" cy="596348"/>
            <a:chOff x="1391477" y="1610141"/>
            <a:chExt cx="2554357" cy="596348"/>
          </a:xfrm>
        </p:grpSpPr>
        <p:sp>
          <p:nvSpPr>
            <p:cNvPr id="7" name="Rectangle 6">
              <a:extLst>
                <a:ext uri="{FF2B5EF4-FFF2-40B4-BE49-F238E27FC236}">
                  <a16:creationId xmlns:a16="http://schemas.microsoft.com/office/drawing/2014/main" id="{40ED0B93-13E4-46DD-A366-AD272B620715}"/>
                </a:ext>
              </a:extLst>
            </p:cNvPr>
            <p:cNvSpPr/>
            <p:nvPr/>
          </p:nvSpPr>
          <p:spPr>
            <a:xfrm>
              <a:off x="1391477" y="1610141"/>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2150219" y="1764197"/>
              <a:ext cx="1547138" cy="338554"/>
            </a:xfrm>
            <a:prstGeom prst="rect">
              <a:avLst/>
            </a:prstGeom>
            <a:noFill/>
          </p:spPr>
          <p:txBody>
            <a:bodyPr wrap="square" rtlCol="0">
              <a:spAutoFit/>
            </a:bodyPr>
            <a:lstStyle/>
            <a:p>
              <a:r>
                <a:rPr lang="en-US" sz="1600" dirty="0">
                  <a:solidFill>
                    <a:schemeClr val="bg1">
                      <a:lumMod val="95000"/>
                    </a:schemeClr>
                  </a:solidFill>
                </a:rPr>
                <a:t>Line Manager</a:t>
              </a:r>
            </a:p>
          </p:txBody>
        </p:sp>
        <p:pic>
          <p:nvPicPr>
            <p:cNvPr id="10" name="Picture 9">
              <a:extLst>
                <a:ext uri="{FF2B5EF4-FFF2-40B4-BE49-F238E27FC236}">
                  <a16:creationId xmlns:a16="http://schemas.microsoft.com/office/drawing/2014/main" id="{A36C130C-446D-42B1-9CB2-65E9CE50ED1D}"/>
                </a:ext>
              </a:extLst>
            </p:cNvPr>
            <p:cNvPicPr>
              <a:picLocks/>
            </p:cNvPicPr>
            <p:nvPr/>
          </p:nvPicPr>
          <p:blipFill rotWithShape="1">
            <a:blip r:embed="rId6">
              <a:extLst>
                <a:ext uri="{28A0092B-C50C-407E-A947-70E740481C1C}">
                  <a14:useLocalDpi xmlns:a14="http://schemas.microsoft.com/office/drawing/2010/main" val="0"/>
                </a:ext>
              </a:extLst>
            </a:blip>
            <a:srcRect/>
            <a:stretch/>
          </p:blipFill>
          <p:spPr>
            <a:xfrm>
              <a:off x="1542248" y="1679714"/>
              <a:ext cx="457200" cy="4572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
        <p:nvSpPr>
          <p:cNvPr id="11" name="Speech Bubble: Rectangle 10">
            <a:extLst>
              <a:ext uri="{FF2B5EF4-FFF2-40B4-BE49-F238E27FC236}">
                <a16:creationId xmlns:a16="http://schemas.microsoft.com/office/drawing/2014/main" id="{66F070AC-F059-4DB4-8B31-83D25912D245}"/>
              </a:ext>
            </a:extLst>
          </p:cNvPr>
          <p:cNvSpPr/>
          <p:nvPr/>
        </p:nvSpPr>
        <p:spPr>
          <a:xfrm>
            <a:off x="1447800" y="2363552"/>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a:p>
            <a:r>
              <a:rPr lang="en-US" sz="1100" dirty="0">
                <a:solidFill>
                  <a:schemeClr val="tx1"/>
                </a:solidFill>
              </a:rPr>
              <a:t>Hello John, I need the list of cases currently assigned to you now ASAP</a:t>
            </a:r>
          </a:p>
          <a:p>
            <a:endParaRPr lang="en-US" sz="1100" dirty="0">
              <a:solidFill>
                <a:schemeClr val="tx1"/>
              </a:solidFill>
            </a:endParaRPr>
          </a:p>
        </p:txBody>
      </p:sp>
      <p:sp>
        <p:nvSpPr>
          <p:cNvPr id="16" name="Speech Bubble: Rectangle 15">
            <a:extLst>
              <a:ext uri="{FF2B5EF4-FFF2-40B4-BE49-F238E27FC236}">
                <a16:creationId xmlns:a16="http://schemas.microsoft.com/office/drawing/2014/main" id="{A61A284E-FE42-4498-99FB-4F39624B3752}"/>
              </a:ext>
            </a:extLst>
          </p:cNvPr>
          <p:cNvSpPr/>
          <p:nvPr/>
        </p:nvSpPr>
        <p:spPr>
          <a:xfrm>
            <a:off x="1447800" y="4436843"/>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Why I need it? I hope you realize I am your manager!</a:t>
            </a:r>
          </a:p>
        </p:txBody>
      </p:sp>
      <p:sp>
        <p:nvSpPr>
          <p:cNvPr id="17" name="Speech Bubble: Rectangle 16">
            <a:extLst>
              <a:ext uri="{FF2B5EF4-FFF2-40B4-BE49-F238E27FC236}">
                <a16:creationId xmlns:a16="http://schemas.microsoft.com/office/drawing/2014/main" id="{11E6138A-BBF2-4CF5-AA31-A507DE402B2B}"/>
              </a:ext>
            </a:extLst>
          </p:cNvPr>
          <p:cNvSpPr/>
          <p:nvPr/>
        </p:nvSpPr>
        <p:spPr>
          <a:xfrm>
            <a:off x="2090683" y="3400197"/>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will do that… but why do you need it?</a:t>
            </a:r>
          </a:p>
        </p:txBody>
      </p:sp>
      <p:sp>
        <p:nvSpPr>
          <p:cNvPr id="24" name="SelectAnAction">
            <a:extLst>
              <a:ext uri="{FF2B5EF4-FFF2-40B4-BE49-F238E27FC236}">
                <a16:creationId xmlns:a16="http://schemas.microsoft.com/office/drawing/2014/main" id="{09EE61B0-8CC7-4988-BC5D-5D120DEFC3DC}"/>
              </a:ext>
            </a:extLst>
          </p:cNvPr>
          <p:cNvSpPr txBox="1"/>
          <p:nvPr/>
        </p:nvSpPr>
        <p:spPr>
          <a:xfrm>
            <a:off x="9322674" y="1021965"/>
            <a:ext cx="2723551" cy="369332"/>
          </a:xfrm>
          <a:prstGeom prst="rect">
            <a:avLst/>
          </a:prstGeom>
          <a:noFill/>
        </p:spPr>
        <p:txBody>
          <a:bodyPr wrap="square" rtlCol="0">
            <a:spAutoFit/>
          </a:bodyPr>
          <a:lstStyle>
            <a:defPPr>
              <a:defRPr lang="en-US"/>
            </a:defPPr>
            <a:lvl1pPr>
              <a:defRPr>
                <a:latin typeface="Avenir Next W1G Heavy" panose="020B0903020202020204" pitchFamily="34" charset="0"/>
              </a:defRPr>
            </a:lvl1pPr>
          </a:lstStyle>
          <a:p>
            <a:r>
              <a:rPr lang="en-US" dirty="0"/>
              <a:t>SELECT AN ACTION:</a:t>
            </a:r>
          </a:p>
        </p:txBody>
      </p:sp>
      <p:sp>
        <p:nvSpPr>
          <p:cNvPr id="25" name="Speech Bubble: Rectangle 24">
            <a:extLst>
              <a:ext uri="{FF2B5EF4-FFF2-40B4-BE49-F238E27FC236}">
                <a16:creationId xmlns:a16="http://schemas.microsoft.com/office/drawing/2014/main" id="{93A7BF17-B678-4A8E-B19D-9074864F76A7}"/>
              </a:ext>
            </a:extLst>
          </p:cNvPr>
          <p:cNvSpPr/>
          <p:nvPr/>
        </p:nvSpPr>
        <p:spPr>
          <a:xfrm>
            <a:off x="5466599" y="190420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 will get it across right away</a:t>
            </a:r>
          </a:p>
        </p:txBody>
      </p:sp>
      <p:sp>
        <p:nvSpPr>
          <p:cNvPr id="26" name="Speech Bubble: Rectangle 25">
            <a:extLst>
              <a:ext uri="{FF2B5EF4-FFF2-40B4-BE49-F238E27FC236}">
                <a16:creationId xmlns:a16="http://schemas.microsoft.com/office/drawing/2014/main" id="{00FFA6C5-7D05-46A7-AB09-17E5E7C323D7}"/>
              </a:ext>
            </a:extLst>
          </p:cNvPr>
          <p:cNvSpPr/>
          <p:nvPr/>
        </p:nvSpPr>
        <p:spPr>
          <a:xfrm>
            <a:off x="5466599" y="3065241"/>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Can you send an email to that effect so I could send it as soon as possible</a:t>
            </a:r>
          </a:p>
        </p:txBody>
      </p:sp>
      <p:sp>
        <p:nvSpPr>
          <p:cNvPr id="27" name="Speech Bubble: Rectangle 26">
            <a:extLst>
              <a:ext uri="{FF2B5EF4-FFF2-40B4-BE49-F238E27FC236}">
                <a16:creationId xmlns:a16="http://schemas.microsoft.com/office/drawing/2014/main" id="{025C8080-1E5E-4E1D-AB7B-6CECE2822D93}"/>
              </a:ext>
            </a:extLst>
          </p:cNvPr>
          <p:cNvSpPr/>
          <p:nvPr/>
        </p:nvSpPr>
        <p:spPr>
          <a:xfrm>
            <a:off x="5466598" y="4238620"/>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will do that… but why do you need it?</a:t>
            </a:r>
          </a:p>
        </p:txBody>
      </p:sp>
      <p:sp>
        <p:nvSpPr>
          <p:cNvPr id="29" name="Rectangle 28">
            <a:extLst>
              <a:ext uri="{FF2B5EF4-FFF2-40B4-BE49-F238E27FC236}">
                <a16:creationId xmlns:a16="http://schemas.microsoft.com/office/drawing/2014/main" id="{F1EDE8B0-910D-42EC-9581-594DCFB9016D}"/>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31" name="Rectangle 30">
            <a:extLst>
              <a:ext uri="{FF2B5EF4-FFF2-40B4-BE49-F238E27FC236}">
                <a16:creationId xmlns:a16="http://schemas.microsoft.com/office/drawing/2014/main" id="{CCBF34D3-6F59-446A-A53C-712E4A0F7D13}"/>
              </a:ext>
            </a:extLst>
          </p:cNvPr>
          <p:cNvSpPr/>
          <p:nvPr/>
        </p:nvSpPr>
        <p:spPr>
          <a:xfrm>
            <a:off x="1401416" y="5359186"/>
            <a:ext cx="2532823" cy="2166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err="1">
                <a:solidFill>
                  <a:schemeClr val="bg1">
                    <a:lumMod val="65000"/>
                  </a:schemeClr>
                </a:solidFill>
              </a:rPr>
              <a:t>abc</a:t>
            </a:r>
            <a:endParaRPr lang="en-US" sz="1100" dirty="0">
              <a:solidFill>
                <a:schemeClr val="bg1">
                  <a:lumMod val="65000"/>
                </a:schemeClr>
              </a:solidFill>
            </a:endParaRPr>
          </a:p>
        </p:txBody>
      </p:sp>
      <p:sp>
        <p:nvSpPr>
          <p:cNvPr id="33" name="CheckWithHr">
            <a:hlinkClick r:id="rId7" action="ppaction://hlinksldjump">
              <a:snd r:embed="rId8" name="click.wav"/>
            </a:hlinkClick>
            <a:hlinkHover r:id="" action="ppaction://noaction" highlightClick="1"/>
            <a:extLst>
              <a:ext uri="{FF2B5EF4-FFF2-40B4-BE49-F238E27FC236}">
                <a16:creationId xmlns:a16="http://schemas.microsoft.com/office/drawing/2014/main" id="{878050B4-E940-4276-8823-ECBB961F687E}"/>
              </a:ext>
            </a:extLst>
          </p:cNvPr>
          <p:cNvSpPr/>
          <p:nvPr/>
        </p:nvSpPr>
        <p:spPr>
          <a:xfrm>
            <a:off x="9322675" y="4800602"/>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prstClr val="black"/>
                </a:solidFill>
              </a:rPr>
              <a:t>Check with HR to see if manager is at work and whether it is safe to send  </a:t>
            </a:r>
          </a:p>
        </p:txBody>
      </p:sp>
      <p:sp>
        <p:nvSpPr>
          <p:cNvPr id="34" name="SendReport">
            <a:hlinkClick r:id="rId9" action="ppaction://hlinksldjump">
              <a:snd r:embed="rId8" name="click.wav"/>
            </a:hlinkClick>
            <a:hlinkHover r:id="" action="ppaction://noaction" highlightClick="1"/>
            <a:extLst>
              <a:ext uri="{FF2B5EF4-FFF2-40B4-BE49-F238E27FC236}">
                <a16:creationId xmlns:a16="http://schemas.microsoft.com/office/drawing/2014/main" id="{507E7BCE-E6DB-4408-A654-39A9143C0C37}"/>
              </a:ext>
            </a:extLst>
          </p:cNvPr>
          <p:cNvSpPr/>
          <p:nvPr/>
        </p:nvSpPr>
        <p:spPr>
          <a:xfrm>
            <a:off x="9322675" y="1853454"/>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Report</a:t>
            </a:r>
          </a:p>
        </p:txBody>
      </p:sp>
      <p:grpSp>
        <p:nvGrpSpPr>
          <p:cNvPr id="35" name="Group 34">
            <a:extLst>
              <a:ext uri="{FF2B5EF4-FFF2-40B4-BE49-F238E27FC236}">
                <a16:creationId xmlns:a16="http://schemas.microsoft.com/office/drawing/2014/main" id="{841E7EEA-835D-480B-B2A7-E9AABFCC607C}"/>
              </a:ext>
            </a:extLst>
          </p:cNvPr>
          <p:cNvGrpSpPr/>
          <p:nvPr/>
        </p:nvGrpSpPr>
        <p:grpSpPr>
          <a:xfrm>
            <a:off x="5036521" y="1036186"/>
            <a:ext cx="2712057" cy="369332"/>
            <a:chOff x="5036521" y="1036186"/>
            <a:chExt cx="2712057" cy="369332"/>
          </a:xfrm>
        </p:grpSpPr>
        <p:sp>
          <p:nvSpPr>
            <p:cNvPr id="36" name="ChooseReply">
              <a:extLst>
                <a:ext uri="{FF2B5EF4-FFF2-40B4-BE49-F238E27FC236}">
                  <a16:creationId xmlns:a16="http://schemas.microsoft.com/office/drawing/2014/main" id="{9F167802-1F10-4D4B-B652-626CDF6303EA}"/>
                </a:ext>
              </a:extLst>
            </p:cNvPr>
            <p:cNvSpPr txBox="1"/>
            <p:nvPr/>
          </p:nvSpPr>
          <p:spPr>
            <a:xfrm>
              <a:off x="5298471" y="1036186"/>
              <a:ext cx="2450107" cy="369332"/>
            </a:xfrm>
            <a:prstGeom prst="rect">
              <a:avLst/>
            </a:prstGeom>
            <a:noFill/>
          </p:spPr>
          <p:txBody>
            <a:bodyPr wrap="square" rtlCol="0">
              <a:spAutoFit/>
            </a:bodyPr>
            <a:lstStyle/>
            <a:p>
              <a:r>
                <a:rPr lang="en-US" dirty="0">
                  <a:latin typeface="Avenir Next W1G Heavy" panose="020B0903020202020204" pitchFamily="34" charset="0"/>
                </a:rPr>
                <a:t>CHOOSE A REPLY:</a:t>
              </a:r>
            </a:p>
          </p:txBody>
        </p:sp>
        <p:pic>
          <p:nvPicPr>
            <p:cNvPr id="37" name="ISPRING_SCENARIO_SHAPE3">
              <a:extLst>
                <a:ext uri="{FF2B5EF4-FFF2-40B4-BE49-F238E27FC236}">
                  <a16:creationId xmlns:a16="http://schemas.microsoft.com/office/drawing/2014/main" id="{8EF43B9E-25FA-445A-84A1-8E9DE0A45DDB}"/>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a:xfrm>
              <a:off x="5036521" y="1081810"/>
              <a:ext cx="278084" cy="278084"/>
            </a:xfrm>
            <a:prstGeom prst="rect">
              <a:avLst/>
            </a:prstGeom>
            <a:effectLst>
              <a:innerShdw>
                <a:scrgbClr r="0" g="0" b="0">
                  <a:alpha val="0"/>
                </a:scrgbClr>
              </a:innerShdw>
            </a:effectLst>
          </p:spPr>
        </p:pic>
      </p:grpSp>
      <p:sp>
        <p:nvSpPr>
          <p:cNvPr id="38" name="Title 1">
            <a:extLst>
              <a:ext uri="{FF2B5EF4-FFF2-40B4-BE49-F238E27FC236}">
                <a16:creationId xmlns:a16="http://schemas.microsoft.com/office/drawing/2014/main" id="{5A917D96-A697-4452-BCCA-D58284B13901}"/>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IwillDoThat</a:t>
            </a:r>
            <a:endParaRPr lang="en-US" dirty="0">
              <a:solidFill>
                <a:schemeClr val="bg1"/>
              </a:solidFill>
            </a:endParaRPr>
          </a:p>
        </p:txBody>
      </p:sp>
    </p:spTree>
    <p:custDataLst>
      <p:tags r:id="rId1"/>
    </p:custDataLst>
    <p:extLst>
      <p:ext uri="{BB962C8B-B14F-4D97-AF65-F5344CB8AC3E}">
        <p14:creationId xmlns:p14="http://schemas.microsoft.com/office/powerpoint/2010/main" val="21951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par>
                          <p:cTn id="8" fill="hold">
                            <p:stCondLst>
                              <p:cond delay="750"/>
                            </p:stCondLst>
                            <p:childTnLst>
                              <p:par>
                                <p:cTn id="9" presetID="10" presetClass="entr" presetSubtype="0" fill="hold" grpId="0" nodeType="afterEffect">
                                  <p:stCondLst>
                                    <p:cond delay="125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2500"/>
                            </p:stCondLst>
                            <p:childTnLst>
                              <p:par>
                                <p:cTn id="13" presetID="1" presetClass="entr" presetSubtype="0" fill="hold" grpId="0" nodeType="afterEffect">
                                  <p:stCondLst>
                                    <p:cond delay="1250"/>
                                  </p:stCondLst>
                                  <p:childTnLst>
                                    <p:set>
                                      <p:cBhvr>
                                        <p:cTn id="14" dur="1" fill="hold">
                                          <p:stCondLst>
                                            <p:cond delay="0"/>
                                          </p:stCondLst>
                                        </p:cTn>
                                        <p:tgtEl>
                                          <p:spTgt spid="24"/>
                                        </p:tgtEl>
                                        <p:attrNameLst>
                                          <p:attrName>style.visibility</p:attrName>
                                        </p:attrNameLst>
                                      </p:cBhvr>
                                      <p:to>
                                        <p:strVal val="visible"/>
                                      </p:to>
                                    </p:set>
                                  </p:childTnLst>
                                </p:cTn>
                              </p:par>
                            </p:childTnLst>
                          </p:cTn>
                        </p:par>
                        <p:par>
                          <p:cTn id="15" fill="hold">
                            <p:stCondLst>
                              <p:cond delay="3750"/>
                            </p:stCondLst>
                            <p:childTnLst>
                              <p:par>
                                <p:cTn id="16" presetID="1" presetClass="entr" presetSubtype="0"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childTnLst>
                          </p:cTn>
                        </p:par>
                        <p:par>
                          <p:cTn id="18" fill="hold">
                            <p:stCondLst>
                              <p:cond delay="3750"/>
                            </p:stCondLst>
                            <p:childTnLst>
                              <p:par>
                                <p:cTn id="19" presetID="1"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26" presetClass="emph" presetSubtype="0" repeatCount="indefinite" fill="remove" grpId="1" nodeType="withEffect">
                                  <p:stCondLst>
                                    <p:cond delay="0"/>
                                  </p:stCondLst>
                                  <p:endCondLst>
                                    <p:cond evt="onNext" delay="0">
                                      <p:tgtEl>
                                        <p:sldTgt/>
                                      </p:tgtEl>
                                    </p:cond>
                                  </p:endCondLst>
                                  <p:childTnLst>
                                    <p:animEffect transition="out" filter="fade">
                                      <p:cBhvr>
                                        <p:cTn id="22" dur="500" tmFilter="0, 0; .2, .5; .8, .5; 1, 0"/>
                                        <p:tgtEl>
                                          <p:spTgt spid="24"/>
                                        </p:tgtEl>
                                      </p:cBhvr>
                                    </p:animEffect>
                                    <p:animScale>
                                      <p:cBhvr>
                                        <p:cTn id="23"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4" grpId="0"/>
      <p:bldP spid="24" grpId="1"/>
      <p:bldP spid="33"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8" name="Phisher">
            <a:extLst>
              <a:ext uri="{FF2B5EF4-FFF2-40B4-BE49-F238E27FC236}">
                <a16:creationId xmlns:a16="http://schemas.microsoft.com/office/drawing/2014/main" id="{8AD5300A-8BB0-49DA-BADE-285E31ED9DF2}"/>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grpSp>
        <p:nvGrpSpPr>
          <p:cNvPr id="3" name="Group 2">
            <a:extLst>
              <a:ext uri="{FF2B5EF4-FFF2-40B4-BE49-F238E27FC236}">
                <a16:creationId xmlns:a16="http://schemas.microsoft.com/office/drawing/2014/main" id="{AC5E7E85-13B8-49ED-AF29-3C8CE30281BF}"/>
              </a:ext>
            </a:extLst>
          </p:cNvPr>
          <p:cNvGrpSpPr/>
          <p:nvPr/>
        </p:nvGrpSpPr>
        <p:grpSpPr>
          <a:xfrm>
            <a:off x="1391477" y="1610141"/>
            <a:ext cx="2554357" cy="596348"/>
            <a:chOff x="1391477" y="1610141"/>
            <a:chExt cx="2554357" cy="596348"/>
          </a:xfrm>
        </p:grpSpPr>
        <p:sp>
          <p:nvSpPr>
            <p:cNvPr id="7" name="Rectangle 6">
              <a:extLst>
                <a:ext uri="{FF2B5EF4-FFF2-40B4-BE49-F238E27FC236}">
                  <a16:creationId xmlns:a16="http://schemas.microsoft.com/office/drawing/2014/main" id="{40ED0B93-13E4-46DD-A366-AD272B620715}"/>
                </a:ext>
              </a:extLst>
            </p:cNvPr>
            <p:cNvSpPr/>
            <p:nvPr/>
          </p:nvSpPr>
          <p:spPr>
            <a:xfrm>
              <a:off x="1391477" y="1610141"/>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2150219" y="1764197"/>
              <a:ext cx="1547138" cy="338554"/>
            </a:xfrm>
            <a:prstGeom prst="rect">
              <a:avLst/>
            </a:prstGeom>
            <a:noFill/>
          </p:spPr>
          <p:txBody>
            <a:bodyPr wrap="square" rtlCol="0">
              <a:spAutoFit/>
            </a:bodyPr>
            <a:lstStyle/>
            <a:p>
              <a:r>
                <a:rPr lang="en-US" sz="1600" dirty="0">
                  <a:solidFill>
                    <a:schemeClr val="bg1">
                      <a:lumMod val="95000"/>
                    </a:schemeClr>
                  </a:solidFill>
                </a:rPr>
                <a:t>Line Manager</a:t>
              </a:r>
            </a:p>
          </p:txBody>
        </p:sp>
        <p:pic>
          <p:nvPicPr>
            <p:cNvPr id="10" name="Picture 9">
              <a:extLst>
                <a:ext uri="{FF2B5EF4-FFF2-40B4-BE49-F238E27FC236}">
                  <a16:creationId xmlns:a16="http://schemas.microsoft.com/office/drawing/2014/main" id="{A36C130C-446D-42B1-9CB2-65E9CE50ED1D}"/>
                </a:ext>
              </a:extLst>
            </p:cNvPr>
            <p:cNvPicPr>
              <a:picLocks/>
            </p:cNvPicPr>
            <p:nvPr/>
          </p:nvPicPr>
          <p:blipFill rotWithShape="1">
            <a:blip r:embed="rId6">
              <a:extLst>
                <a:ext uri="{28A0092B-C50C-407E-A947-70E740481C1C}">
                  <a14:useLocalDpi xmlns:a14="http://schemas.microsoft.com/office/drawing/2010/main" val="0"/>
                </a:ext>
              </a:extLst>
            </a:blip>
            <a:srcRect/>
            <a:stretch/>
          </p:blipFill>
          <p:spPr>
            <a:xfrm>
              <a:off x="1542248" y="1679714"/>
              <a:ext cx="457200" cy="4572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
        <p:nvSpPr>
          <p:cNvPr id="11" name="Speech Bubble: Rectangle 10">
            <a:extLst>
              <a:ext uri="{FF2B5EF4-FFF2-40B4-BE49-F238E27FC236}">
                <a16:creationId xmlns:a16="http://schemas.microsoft.com/office/drawing/2014/main" id="{66F070AC-F059-4DB4-8B31-83D25912D245}"/>
              </a:ext>
            </a:extLst>
          </p:cNvPr>
          <p:cNvSpPr/>
          <p:nvPr/>
        </p:nvSpPr>
        <p:spPr>
          <a:xfrm>
            <a:off x="1447800" y="2363552"/>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a:p>
            <a:r>
              <a:rPr lang="en-US" sz="1100" dirty="0">
                <a:solidFill>
                  <a:schemeClr val="tx1"/>
                </a:solidFill>
              </a:rPr>
              <a:t>Hello John, I need the list of cases currently assigned to you now ASAP</a:t>
            </a:r>
          </a:p>
          <a:p>
            <a:endParaRPr lang="en-US" sz="1100" dirty="0">
              <a:solidFill>
                <a:schemeClr val="tx1"/>
              </a:solidFill>
            </a:endParaRPr>
          </a:p>
        </p:txBody>
      </p:sp>
      <p:sp>
        <p:nvSpPr>
          <p:cNvPr id="16" name="Speech Bubble: Rectangle 15">
            <a:extLst>
              <a:ext uri="{FF2B5EF4-FFF2-40B4-BE49-F238E27FC236}">
                <a16:creationId xmlns:a16="http://schemas.microsoft.com/office/drawing/2014/main" id="{A61A284E-FE42-4498-99FB-4F39624B3752}"/>
              </a:ext>
            </a:extLst>
          </p:cNvPr>
          <p:cNvSpPr/>
          <p:nvPr/>
        </p:nvSpPr>
        <p:spPr>
          <a:xfrm>
            <a:off x="1447800" y="4436843"/>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can’t do that now as I’m not with my laptop. Just send it now so I could get to work</a:t>
            </a:r>
          </a:p>
        </p:txBody>
      </p:sp>
      <p:sp>
        <p:nvSpPr>
          <p:cNvPr id="17" name="Speech Bubble: Rectangle 16">
            <a:extLst>
              <a:ext uri="{FF2B5EF4-FFF2-40B4-BE49-F238E27FC236}">
                <a16:creationId xmlns:a16="http://schemas.microsoft.com/office/drawing/2014/main" id="{11E6138A-BBF2-4CF5-AA31-A507DE402B2B}"/>
              </a:ext>
            </a:extLst>
          </p:cNvPr>
          <p:cNvSpPr/>
          <p:nvPr/>
        </p:nvSpPr>
        <p:spPr>
          <a:xfrm>
            <a:off x="2090683" y="3400197"/>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Can you send an email to that effect so I could send it as soon as possible</a:t>
            </a:r>
          </a:p>
        </p:txBody>
      </p:sp>
      <p:sp>
        <p:nvSpPr>
          <p:cNvPr id="24" name="SelectAnAction">
            <a:extLst>
              <a:ext uri="{FF2B5EF4-FFF2-40B4-BE49-F238E27FC236}">
                <a16:creationId xmlns:a16="http://schemas.microsoft.com/office/drawing/2014/main" id="{09EE61B0-8CC7-4988-BC5D-5D120DEFC3DC}"/>
              </a:ext>
            </a:extLst>
          </p:cNvPr>
          <p:cNvSpPr txBox="1"/>
          <p:nvPr/>
        </p:nvSpPr>
        <p:spPr>
          <a:xfrm>
            <a:off x="9322674" y="1021965"/>
            <a:ext cx="2723551" cy="369332"/>
          </a:xfrm>
          <a:prstGeom prst="rect">
            <a:avLst/>
          </a:prstGeom>
          <a:noFill/>
        </p:spPr>
        <p:txBody>
          <a:bodyPr wrap="square" rtlCol="0">
            <a:spAutoFit/>
          </a:bodyPr>
          <a:lstStyle>
            <a:defPPr>
              <a:defRPr lang="en-US"/>
            </a:defPPr>
            <a:lvl1pPr>
              <a:defRPr>
                <a:latin typeface="Avenir Next W1G Heavy" panose="020B0903020202020204" pitchFamily="34" charset="0"/>
              </a:defRPr>
            </a:lvl1pPr>
          </a:lstStyle>
          <a:p>
            <a:r>
              <a:rPr lang="en-US" dirty="0"/>
              <a:t>SELECT AN ACTION:</a:t>
            </a:r>
          </a:p>
        </p:txBody>
      </p:sp>
      <p:sp>
        <p:nvSpPr>
          <p:cNvPr id="25" name="Speech Bubble: Rectangle 24">
            <a:extLst>
              <a:ext uri="{FF2B5EF4-FFF2-40B4-BE49-F238E27FC236}">
                <a16:creationId xmlns:a16="http://schemas.microsoft.com/office/drawing/2014/main" id="{93A7BF17-B678-4A8E-B19D-9074864F76A7}"/>
              </a:ext>
            </a:extLst>
          </p:cNvPr>
          <p:cNvSpPr/>
          <p:nvPr/>
        </p:nvSpPr>
        <p:spPr>
          <a:xfrm>
            <a:off x="5466599" y="190420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 will get it across right away</a:t>
            </a:r>
          </a:p>
        </p:txBody>
      </p:sp>
      <p:sp>
        <p:nvSpPr>
          <p:cNvPr id="26" name="Speech Bubble: Rectangle 25">
            <a:extLst>
              <a:ext uri="{FF2B5EF4-FFF2-40B4-BE49-F238E27FC236}">
                <a16:creationId xmlns:a16="http://schemas.microsoft.com/office/drawing/2014/main" id="{00FFA6C5-7D05-46A7-AB09-17E5E7C323D7}"/>
              </a:ext>
            </a:extLst>
          </p:cNvPr>
          <p:cNvSpPr/>
          <p:nvPr/>
        </p:nvSpPr>
        <p:spPr>
          <a:xfrm>
            <a:off x="5466599" y="3065241"/>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Can you send an email to that effect so I could send it as soon as possible</a:t>
            </a:r>
          </a:p>
        </p:txBody>
      </p:sp>
      <p:sp>
        <p:nvSpPr>
          <p:cNvPr id="27" name="Speech Bubble: Rectangle 26">
            <a:extLst>
              <a:ext uri="{FF2B5EF4-FFF2-40B4-BE49-F238E27FC236}">
                <a16:creationId xmlns:a16="http://schemas.microsoft.com/office/drawing/2014/main" id="{025C8080-1E5E-4E1D-AB7B-6CECE2822D93}"/>
              </a:ext>
            </a:extLst>
          </p:cNvPr>
          <p:cNvSpPr/>
          <p:nvPr/>
        </p:nvSpPr>
        <p:spPr>
          <a:xfrm>
            <a:off x="5466598" y="4238620"/>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will do that… but why do you need it?</a:t>
            </a:r>
          </a:p>
        </p:txBody>
      </p:sp>
      <p:sp>
        <p:nvSpPr>
          <p:cNvPr id="29" name="Rectangle 28">
            <a:extLst>
              <a:ext uri="{FF2B5EF4-FFF2-40B4-BE49-F238E27FC236}">
                <a16:creationId xmlns:a16="http://schemas.microsoft.com/office/drawing/2014/main" id="{F1EDE8B0-910D-42EC-9581-594DCFB9016D}"/>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31" name="Rectangle 30">
            <a:extLst>
              <a:ext uri="{FF2B5EF4-FFF2-40B4-BE49-F238E27FC236}">
                <a16:creationId xmlns:a16="http://schemas.microsoft.com/office/drawing/2014/main" id="{CCBF34D3-6F59-446A-A53C-712E4A0F7D13}"/>
              </a:ext>
            </a:extLst>
          </p:cNvPr>
          <p:cNvSpPr/>
          <p:nvPr/>
        </p:nvSpPr>
        <p:spPr>
          <a:xfrm>
            <a:off x="1401416" y="5359186"/>
            <a:ext cx="2532823" cy="2166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err="1">
                <a:solidFill>
                  <a:schemeClr val="bg1">
                    <a:lumMod val="65000"/>
                  </a:schemeClr>
                </a:solidFill>
              </a:rPr>
              <a:t>abc</a:t>
            </a:r>
            <a:endParaRPr lang="en-US" sz="1100" dirty="0">
              <a:solidFill>
                <a:schemeClr val="bg1">
                  <a:lumMod val="65000"/>
                </a:schemeClr>
              </a:solidFill>
            </a:endParaRPr>
          </a:p>
        </p:txBody>
      </p:sp>
      <p:sp>
        <p:nvSpPr>
          <p:cNvPr id="32" name="DelaySending">
            <a:hlinkClick r:id="rId7" action="ppaction://hlinksldjump">
              <a:snd r:embed="rId8" name="click.wav"/>
            </a:hlinkClick>
            <a:hlinkHover r:id="" action="ppaction://noaction" highlightClick="1"/>
            <a:extLst>
              <a:ext uri="{FF2B5EF4-FFF2-40B4-BE49-F238E27FC236}">
                <a16:creationId xmlns:a16="http://schemas.microsoft.com/office/drawing/2014/main" id="{79145493-14DA-453F-84F2-9AC29E2F3BA2}"/>
              </a:ext>
            </a:extLst>
          </p:cNvPr>
          <p:cNvSpPr/>
          <p:nvPr/>
        </p:nvSpPr>
        <p:spPr>
          <a:xfrm>
            <a:off x="9322675" y="3253858"/>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Delay sending and Probe further</a:t>
            </a:r>
          </a:p>
        </p:txBody>
      </p:sp>
      <p:sp>
        <p:nvSpPr>
          <p:cNvPr id="33" name="CheckWithHr">
            <a:hlinkClick r:id="rId9" action="ppaction://hlinksldjump">
              <a:snd r:embed="rId8" name="click.wav"/>
            </a:hlinkClick>
            <a:hlinkHover r:id="" action="ppaction://noaction" highlightClick="1"/>
            <a:extLst>
              <a:ext uri="{FF2B5EF4-FFF2-40B4-BE49-F238E27FC236}">
                <a16:creationId xmlns:a16="http://schemas.microsoft.com/office/drawing/2014/main" id="{878050B4-E940-4276-8823-ECBB961F687E}"/>
              </a:ext>
            </a:extLst>
          </p:cNvPr>
          <p:cNvSpPr/>
          <p:nvPr/>
        </p:nvSpPr>
        <p:spPr>
          <a:xfrm>
            <a:off x="9322675" y="4800602"/>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prstClr val="black"/>
                </a:solidFill>
              </a:rPr>
              <a:t>Check with HR to see if manager is at work and whether it is safe to send  </a:t>
            </a:r>
          </a:p>
        </p:txBody>
      </p:sp>
      <p:sp>
        <p:nvSpPr>
          <p:cNvPr id="34" name="SendReport">
            <a:hlinkClick r:id="rId10" action="ppaction://hlinksldjump">
              <a:snd r:embed="rId8" name="click.wav"/>
            </a:hlinkClick>
            <a:hlinkHover r:id="" action="ppaction://noaction" highlightClick="1"/>
            <a:extLst>
              <a:ext uri="{FF2B5EF4-FFF2-40B4-BE49-F238E27FC236}">
                <a16:creationId xmlns:a16="http://schemas.microsoft.com/office/drawing/2014/main" id="{507E7BCE-E6DB-4408-A654-39A9143C0C37}"/>
              </a:ext>
            </a:extLst>
          </p:cNvPr>
          <p:cNvSpPr/>
          <p:nvPr/>
        </p:nvSpPr>
        <p:spPr>
          <a:xfrm>
            <a:off x="9322675" y="1853454"/>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Report</a:t>
            </a:r>
          </a:p>
        </p:txBody>
      </p:sp>
      <p:grpSp>
        <p:nvGrpSpPr>
          <p:cNvPr id="35" name="Group 34">
            <a:extLst>
              <a:ext uri="{FF2B5EF4-FFF2-40B4-BE49-F238E27FC236}">
                <a16:creationId xmlns:a16="http://schemas.microsoft.com/office/drawing/2014/main" id="{841E7EEA-835D-480B-B2A7-E9AABFCC607C}"/>
              </a:ext>
            </a:extLst>
          </p:cNvPr>
          <p:cNvGrpSpPr/>
          <p:nvPr/>
        </p:nvGrpSpPr>
        <p:grpSpPr>
          <a:xfrm>
            <a:off x="5036521" y="1036186"/>
            <a:ext cx="2712057" cy="369332"/>
            <a:chOff x="5036521" y="1036186"/>
            <a:chExt cx="2712057" cy="369332"/>
          </a:xfrm>
        </p:grpSpPr>
        <p:sp>
          <p:nvSpPr>
            <p:cNvPr id="36" name="ChooseReply">
              <a:extLst>
                <a:ext uri="{FF2B5EF4-FFF2-40B4-BE49-F238E27FC236}">
                  <a16:creationId xmlns:a16="http://schemas.microsoft.com/office/drawing/2014/main" id="{9F167802-1F10-4D4B-B652-626CDF6303EA}"/>
                </a:ext>
              </a:extLst>
            </p:cNvPr>
            <p:cNvSpPr txBox="1"/>
            <p:nvPr/>
          </p:nvSpPr>
          <p:spPr>
            <a:xfrm>
              <a:off x="5298471" y="1036186"/>
              <a:ext cx="2450107" cy="369332"/>
            </a:xfrm>
            <a:prstGeom prst="rect">
              <a:avLst/>
            </a:prstGeom>
            <a:noFill/>
          </p:spPr>
          <p:txBody>
            <a:bodyPr wrap="square" rtlCol="0">
              <a:spAutoFit/>
            </a:bodyPr>
            <a:lstStyle/>
            <a:p>
              <a:r>
                <a:rPr lang="en-US" dirty="0">
                  <a:latin typeface="Avenir Next W1G Heavy" panose="020B0903020202020204" pitchFamily="34" charset="0"/>
                </a:rPr>
                <a:t>CHOOSE A REPLY:</a:t>
              </a:r>
            </a:p>
          </p:txBody>
        </p:sp>
        <p:pic>
          <p:nvPicPr>
            <p:cNvPr id="37" name="ISPRING_SCENARIO_SHAPE3">
              <a:extLst>
                <a:ext uri="{FF2B5EF4-FFF2-40B4-BE49-F238E27FC236}">
                  <a16:creationId xmlns:a16="http://schemas.microsoft.com/office/drawing/2014/main" id="{8EF43B9E-25FA-445A-84A1-8E9DE0A45DDB}"/>
                </a:ext>
              </a:extLst>
            </p:cNvPr>
            <p:cNvPicPr>
              <a:picLocks/>
            </p:cNvPicPr>
            <p:nvPr/>
          </p:nvPicPr>
          <p:blipFill>
            <a:blip r:embed="rId11">
              <a:extLst>
                <a:ext uri="{28A0092B-C50C-407E-A947-70E740481C1C}">
                  <a14:useLocalDpi xmlns:a14="http://schemas.microsoft.com/office/drawing/2010/main" val="0"/>
                </a:ext>
              </a:extLst>
            </a:blip>
            <a:srcRect/>
            <a:stretch>
              <a:fillRect/>
            </a:stretch>
          </p:blipFill>
          <p:spPr>
            <a:xfrm>
              <a:off x="5036521" y="1081810"/>
              <a:ext cx="278084" cy="278084"/>
            </a:xfrm>
            <a:prstGeom prst="rect">
              <a:avLst/>
            </a:prstGeom>
            <a:effectLst>
              <a:innerShdw>
                <a:scrgbClr r="0" g="0" b="0">
                  <a:alpha val="0"/>
                </a:scrgbClr>
              </a:innerShdw>
            </a:effectLst>
          </p:spPr>
        </p:pic>
      </p:grpSp>
      <p:sp>
        <p:nvSpPr>
          <p:cNvPr id="38" name="Title 1">
            <a:extLst>
              <a:ext uri="{FF2B5EF4-FFF2-40B4-BE49-F238E27FC236}">
                <a16:creationId xmlns:a16="http://schemas.microsoft.com/office/drawing/2014/main" id="{5A917D96-A697-4452-BCCA-D58284B13901}"/>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CanYouSendMail</a:t>
            </a:r>
            <a:endParaRPr lang="en-US" dirty="0">
              <a:solidFill>
                <a:schemeClr val="bg1"/>
              </a:solidFill>
            </a:endParaRPr>
          </a:p>
        </p:txBody>
      </p:sp>
    </p:spTree>
    <p:custDataLst>
      <p:tags r:id="rId1"/>
    </p:custDataLst>
    <p:extLst>
      <p:ext uri="{BB962C8B-B14F-4D97-AF65-F5344CB8AC3E}">
        <p14:creationId xmlns:p14="http://schemas.microsoft.com/office/powerpoint/2010/main" val="77721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childTnLst>
                          </p:cTn>
                        </p:par>
                        <p:par>
                          <p:cTn id="8" fill="hold">
                            <p:stCondLst>
                              <p:cond delay="750"/>
                            </p:stCondLst>
                            <p:childTnLst>
                              <p:par>
                                <p:cTn id="9" presetID="10" presetClass="entr" presetSubtype="0" fill="hold" grpId="0" nodeType="afterEffect">
                                  <p:stCondLst>
                                    <p:cond delay="125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2500"/>
                            </p:stCondLst>
                            <p:childTnLst>
                              <p:par>
                                <p:cTn id="13" presetID="1" presetClass="entr" presetSubtype="0" fill="hold" grpId="0" nodeType="afterEffect">
                                  <p:stCondLst>
                                    <p:cond delay="1250"/>
                                  </p:stCondLst>
                                  <p:childTnLst>
                                    <p:set>
                                      <p:cBhvr>
                                        <p:cTn id="14" dur="1" fill="hold">
                                          <p:stCondLst>
                                            <p:cond delay="0"/>
                                          </p:stCondLst>
                                        </p:cTn>
                                        <p:tgtEl>
                                          <p:spTgt spid="24"/>
                                        </p:tgtEl>
                                        <p:attrNameLst>
                                          <p:attrName>style.visibility</p:attrName>
                                        </p:attrNameLst>
                                      </p:cBhvr>
                                      <p:to>
                                        <p:strVal val="visible"/>
                                      </p:to>
                                    </p:set>
                                  </p:childTnLst>
                                </p:cTn>
                              </p:par>
                            </p:childTnLst>
                          </p:cTn>
                        </p:par>
                        <p:par>
                          <p:cTn id="15" fill="hold">
                            <p:stCondLst>
                              <p:cond delay="3750"/>
                            </p:stCondLst>
                            <p:childTnLst>
                              <p:par>
                                <p:cTn id="16" presetID="1"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childTnLst>
                                </p:cTn>
                              </p:par>
                            </p:childTnLst>
                          </p:cTn>
                        </p:par>
                        <p:par>
                          <p:cTn id="18" fill="hold">
                            <p:stCondLst>
                              <p:cond delay="3750"/>
                            </p:stCondLst>
                            <p:childTnLst>
                              <p:par>
                                <p:cTn id="19" presetID="1"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par>
                          <p:cTn id="21" fill="hold">
                            <p:stCondLst>
                              <p:cond delay="3750"/>
                            </p:stCondLst>
                            <p:childTnLst>
                              <p:par>
                                <p:cTn id="22" presetID="1" presetClass="entr" presetSubtype="0"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par>
                                <p:cTn id="24" presetID="26" presetClass="emph" presetSubtype="0" repeatCount="indefinite" fill="remove" grpId="1" nodeType="withEffect">
                                  <p:stCondLst>
                                    <p:cond delay="0"/>
                                  </p:stCondLst>
                                  <p:endCondLst>
                                    <p:cond evt="onNext" delay="0">
                                      <p:tgtEl>
                                        <p:sldTgt/>
                                      </p:tgtEl>
                                    </p:cond>
                                  </p:endCondLst>
                                  <p:childTnLst>
                                    <p:animEffect transition="out" filter="fade">
                                      <p:cBhvr>
                                        <p:cTn id="25" dur="500" tmFilter="0, 0; .2, .5; .8, .5; 1, 0"/>
                                        <p:tgtEl>
                                          <p:spTgt spid="24"/>
                                        </p:tgtEl>
                                      </p:cBhvr>
                                    </p:animEffect>
                                    <p:animScale>
                                      <p:cBhvr>
                                        <p:cTn id="26"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4" grpId="0"/>
      <p:bldP spid="24" grpId="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7" name="Phisher">
            <a:extLst>
              <a:ext uri="{FF2B5EF4-FFF2-40B4-BE49-F238E27FC236}">
                <a16:creationId xmlns:a16="http://schemas.microsoft.com/office/drawing/2014/main" id="{479ABDB8-B507-44F9-9169-AEE49657660F}"/>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sp>
        <p:nvSpPr>
          <p:cNvPr id="11" name="Speech Bubble: Rectangle 10">
            <a:extLst>
              <a:ext uri="{FF2B5EF4-FFF2-40B4-BE49-F238E27FC236}">
                <a16:creationId xmlns:a16="http://schemas.microsoft.com/office/drawing/2014/main" id="{66F070AC-F059-4DB4-8B31-83D25912D245}"/>
              </a:ext>
            </a:extLst>
          </p:cNvPr>
          <p:cNvSpPr/>
          <p:nvPr/>
        </p:nvSpPr>
        <p:spPr>
          <a:xfrm>
            <a:off x="1485900" y="2290970"/>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a:p>
            <a:r>
              <a:rPr lang="en-US" sz="1100" dirty="0">
                <a:solidFill>
                  <a:schemeClr val="tx1"/>
                </a:solidFill>
              </a:rPr>
              <a:t>Hello John, I need the list of cases currently assigned to you now ASAP</a:t>
            </a:r>
          </a:p>
          <a:p>
            <a:endParaRPr lang="en-US" sz="1100" dirty="0">
              <a:solidFill>
                <a:schemeClr val="tx1"/>
              </a:solidFill>
            </a:endParaRPr>
          </a:p>
        </p:txBody>
      </p:sp>
      <p:grpSp>
        <p:nvGrpSpPr>
          <p:cNvPr id="19" name="Group 18">
            <a:extLst>
              <a:ext uri="{FF2B5EF4-FFF2-40B4-BE49-F238E27FC236}">
                <a16:creationId xmlns:a16="http://schemas.microsoft.com/office/drawing/2014/main" id="{18C631DB-FE1E-467A-BE30-2D2DF29A210E}"/>
              </a:ext>
            </a:extLst>
          </p:cNvPr>
          <p:cNvGrpSpPr/>
          <p:nvPr/>
        </p:nvGrpSpPr>
        <p:grpSpPr>
          <a:xfrm>
            <a:off x="1485900" y="3327615"/>
            <a:ext cx="2438400" cy="1764164"/>
            <a:chOff x="1485900" y="3327615"/>
            <a:chExt cx="2438400" cy="1764164"/>
          </a:xfrm>
        </p:grpSpPr>
        <p:sp>
          <p:nvSpPr>
            <p:cNvPr id="16" name="Speech Bubble: Rectangle 15">
              <a:extLst>
                <a:ext uri="{FF2B5EF4-FFF2-40B4-BE49-F238E27FC236}">
                  <a16:creationId xmlns:a16="http://schemas.microsoft.com/office/drawing/2014/main" id="{A61A284E-FE42-4498-99FB-4F39624B3752}"/>
                </a:ext>
              </a:extLst>
            </p:cNvPr>
            <p:cNvSpPr/>
            <p:nvPr/>
          </p:nvSpPr>
          <p:spPr>
            <a:xfrm>
              <a:off x="1485900" y="4364261"/>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can’t do that now as I’m not with my laptop. Just send it so I could start working</a:t>
              </a:r>
            </a:p>
          </p:txBody>
        </p:sp>
        <p:sp>
          <p:nvSpPr>
            <p:cNvPr id="17" name="Speech Bubble: Rectangle 16">
              <a:extLst>
                <a:ext uri="{FF2B5EF4-FFF2-40B4-BE49-F238E27FC236}">
                  <a16:creationId xmlns:a16="http://schemas.microsoft.com/office/drawing/2014/main" id="{11E6138A-BBF2-4CF5-AA31-A507DE402B2B}"/>
                </a:ext>
              </a:extLst>
            </p:cNvPr>
            <p:cNvSpPr/>
            <p:nvPr/>
          </p:nvSpPr>
          <p:spPr>
            <a:xfrm>
              <a:off x="2128783" y="332761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Can you send an email to that effect so I could send it as soon as possible</a:t>
              </a:r>
            </a:p>
          </p:txBody>
        </p:sp>
      </p:grpSp>
      <p:sp>
        <p:nvSpPr>
          <p:cNvPr id="24" name="Speech Bubble: Rectangle 23">
            <a:extLst>
              <a:ext uri="{FF2B5EF4-FFF2-40B4-BE49-F238E27FC236}">
                <a16:creationId xmlns:a16="http://schemas.microsoft.com/office/drawing/2014/main" id="{386E36A1-3374-4288-95CC-E8B82443B87A}"/>
              </a:ext>
            </a:extLst>
          </p:cNvPr>
          <p:cNvSpPr/>
          <p:nvPr/>
        </p:nvSpPr>
        <p:spPr>
          <a:xfrm>
            <a:off x="2090683" y="4436843"/>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 will get it across right away</a:t>
            </a:r>
          </a:p>
        </p:txBody>
      </p:sp>
      <p:sp>
        <p:nvSpPr>
          <p:cNvPr id="22" name="GetAcross">
            <a:hlinkClick r:id="" action="ppaction://noaction">
              <a:snd r:embed="rId6" name="click.wav"/>
            </a:hlinkClick>
            <a:hlinkHover r:id="" action="ppaction://noaction" highlightClick="1"/>
            <a:extLst>
              <a:ext uri="{FF2B5EF4-FFF2-40B4-BE49-F238E27FC236}">
                <a16:creationId xmlns:a16="http://schemas.microsoft.com/office/drawing/2014/main" id="{34BC3817-BA44-4590-B722-7F11B6D1CDCE}"/>
              </a:ext>
            </a:extLst>
          </p:cNvPr>
          <p:cNvSpPr/>
          <p:nvPr/>
        </p:nvSpPr>
        <p:spPr>
          <a:xfrm>
            <a:off x="5466599" y="190420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 will get it across right away</a:t>
            </a:r>
          </a:p>
        </p:txBody>
      </p:sp>
      <p:sp>
        <p:nvSpPr>
          <p:cNvPr id="23" name="GetInTouch">
            <a:hlinkClick r:id="rId7" action="ppaction://hlinksldjump">
              <a:snd r:embed="rId6" name="click.wav"/>
            </a:hlinkClick>
            <a:hlinkHover r:id="" action="ppaction://noaction" highlightClick="1"/>
            <a:extLst>
              <a:ext uri="{FF2B5EF4-FFF2-40B4-BE49-F238E27FC236}">
                <a16:creationId xmlns:a16="http://schemas.microsoft.com/office/drawing/2014/main" id="{4C1C8D6F-02FA-437C-B08A-ADF8A1A8169F}"/>
              </a:ext>
            </a:extLst>
          </p:cNvPr>
          <p:cNvSpPr/>
          <p:nvPr/>
        </p:nvSpPr>
        <p:spPr>
          <a:xfrm>
            <a:off x="5466598" y="3066648"/>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I’ll get in touch in a bit</a:t>
            </a:r>
          </a:p>
        </p:txBody>
      </p:sp>
      <p:sp>
        <p:nvSpPr>
          <p:cNvPr id="25" name="CantSend">
            <a:hlinkClick r:id="rId8" action="ppaction://hlinksldjump">
              <a:snd r:embed="rId6" name="click.wav"/>
            </a:hlinkClick>
            <a:hlinkHover r:id="" action="ppaction://noaction" highlightClick="1"/>
            <a:extLst>
              <a:ext uri="{FF2B5EF4-FFF2-40B4-BE49-F238E27FC236}">
                <a16:creationId xmlns:a16="http://schemas.microsoft.com/office/drawing/2014/main" id="{EB7DD40D-5667-4154-B58D-D9ACC87CA28B}"/>
              </a:ext>
            </a:extLst>
          </p:cNvPr>
          <p:cNvSpPr/>
          <p:nvPr/>
        </p:nvSpPr>
        <p:spPr>
          <a:xfrm>
            <a:off x="5469286" y="4238620"/>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I’m sorry I can only send the information to your mail</a:t>
            </a:r>
          </a:p>
        </p:txBody>
      </p:sp>
      <p:sp>
        <p:nvSpPr>
          <p:cNvPr id="29" name="TextBox 28">
            <a:extLst>
              <a:ext uri="{FF2B5EF4-FFF2-40B4-BE49-F238E27FC236}">
                <a16:creationId xmlns:a16="http://schemas.microsoft.com/office/drawing/2014/main" id="{1C4E8BA3-373A-4330-BAE6-1E8B065CB7EC}"/>
              </a:ext>
            </a:extLst>
          </p:cNvPr>
          <p:cNvSpPr txBox="1"/>
          <p:nvPr/>
        </p:nvSpPr>
        <p:spPr>
          <a:xfrm>
            <a:off x="9322674" y="1021965"/>
            <a:ext cx="2869325" cy="369332"/>
          </a:xfrm>
          <a:prstGeom prst="rect">
            <a:avLst/>
          </a:prstGeom>
          <a:noFill/>
        </p:spPr>
        <p:txBody>
          <a:bodyPr wrap="square" rtlCol="0">
            <a:spAutoFit/>
          </a:bodyPr>
          <a:lstStyle>
            <a:defPPr>
              <a:defRPr lang="en-US"/>
            </a:defPPr>
            <a:lvl1pPr>
              <a:defRPr>
                <a:latin typeface="Avenir Next W1G Heavy" panose="020B0903020202020204" pitchFamily="34" charset="0"/>
              </a:defRPr>
            </a:lvl1pPr>
          </a:lstStyle>
          <a:p>
            <a:r>
              <a:rPr lang="en-US" dirty="0"/>
              <a:t>SELECT AN ACTION:</a:t>
            </a:r>
          </a:p>
        </p:txBody>
      </p:sp>
      <p:sp>
        <p:nvSpPr>
          <p:cNvPr id="31" name="Rectangle 30">
            <a:extLst>
              <a:ext uri="{FF2B5EF4-FFF2-40B4-BE49-F238E27FC236}">
                <a16:creationId xmlns:a16="http://schemas.microsoft.com/office/drawing/2014/main" id="{FEF81307-2ACC-4D62-BC88-7055DFB428BC}"/>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32" name="Rectangle 31">
            <a:extLst>
              <a:ext uri="{FF2B5EF4-FFF2-40B4-BE49-F238E27FC236}">
                <a16:creationId xmlns:a16="http://schemas.microsoft.com/office/drawing/2014/main" id="{D429397D-E785-41F9-AEAE-F43E29570D8E}"/>
              </a:ext>
            </a:extLst>
          </p:cNvPr>
          <p:cNvSpPr/>
          <p:nvPr/>
        </p:nvSpPr>
        <p:spPr>
          <a:xfrm>
            <a:off x="1401416" y="5359186"/>
            <a:ext cx="2532823" cy="2166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err="1">
                <a:solidFill>
                  <a:schemeClr val="bg1">
                    <a:lumMod val="65000"/>
                  </a:schemeClr>
                </a:solidFill>
              </a:rPr>
              <a:t>abc</a:t>
            </a:r>
            <a:endParaRPr lang="en-US" sz="1100" dirty="0">
              <a:solidFill>
                <a:schemeClr val="bg1">
                  <a:lumMod val="65000"/>
                </a:schemeClr>
              </a:solidFill>
            </a:endParaRPr>
          </a:p>
        </p:txBody>
      </p:sp>
      <p:grpSp>
        <p:nvGrpSpPr>
          <p:cNvPr id="15" name="Group 14">
            <a:extLst>
              <a:ext uri="{FF2B5EF4-FFF2-40B4-BE49-F238E27FC236}">
                <a16:creationId xmlns:a16="http://schemas.microsoft.com/office/drawing/2014/main" id="{5480BD53-1510-4E4F-96D8-64FA25D9AB0F}"/>
              </a:ext>
            </a:extLst>
          </p:cNvPr>
          <p:cNvGrpSpPr/>
          <p:nvPr/>
        </p:nvGrpSpPr>
        <p:grpSpPr>
          <a:xfrm>
            <a:off x="1391477" y="1610141"/>
            <a:ext cx="2554357" cy="596348"/>
            <a:chOff x="1391477" y="1610141"/>
            <a:chExt cx="2554357" cy="596348"/>
          </a:xfrm>
        </p:grpSpPr>
        <p:sp>
          <p:nvSpPr>
            <p:cNvPr id="7" name="Rectangle 6">
              <a:extLst>
                <a:ext uri="{FF2B5EF4-FFF2-40B4-BE49-F238E27FC236}">
                  <a16:creationId xmlns:a16="http://schemas.microsoft.com/office/drawing/2014/main" id="{40ED0B93-13E4-46DD-A366-AD272B620715}"/>
                </a:ext>
              </a:extLst>
            </p:cNvPr>
            <p:cNvSpPr/>
            <p:nvPr/>
          </p:nvSpPr>
          <p:spPr>
            <a:xfrm>
              <a:off x="1391477" y="1610141"/>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2150219" y="1764197"/>
              <a:ext cx="1547138" cy="338554"/>
            </a:xfrm>
            <a:prstGeom prst="rect">
              <a:avLst/>
            </a:prstGeom>
            <a:noFill/>
          </p:spPr>
          <p:txBody>
            <a:bodyPr wrap="square" rtlCol="0">
              <a:spAutoFit/>
            </a:bodyPr>
            <a:lstStyle/>
            <a:p>
              <a:r>
                <a:rPr lang="en-US" sz="1600" dirty="0">
                  <a:solidFill>
                    <a:schemeClr val="bg1">
                      <a:lumMod val="95000"/>
                    </a:schemeClr>
                  </a:solidFill>
                </a:rPr>
                <a:t>Line Manager</a:t>
              </a:r>
            </a:p>
          </p:txBody>
        </p:sp>
        <p:pic>
          <p:nvPicPr>
            <p:cNvPr id="10" name="Picture 9">
              <a:extLst>
                <a:ext uri="{FF2B5EF4-FFF2-40B4-BE49-F238E27FC236}">
                  <a16:creationId xmlns:a16="http://schemas.microsoft.com/office/drawing/2014/main" id="{A36C130C-446D-42B1-9CB2-65E9CE50ED1D}"/>
                </a:ext>
              </a:extLst>
            </p:cNvPr>
            <p:cNvPicPr>
              <a:picLocks/>
            </p:cNvPicPr>
            <p:nvPr/>
          </p:nvPicPr>
          <p:blipFill rotWithShape="1">
            <a:blip r:embed="rId9">
              <a:extLst>
                <a:ext uri="{28A0092B-C50C-407E-A947-70E740481C1C}">
                  <a14:useLocalDpi xmlns:a14="http://schemas.microsoft.com/office/drawing/2010/main" val="0"/>
                </a:ext>
              </a:extLst>
            </a:blip>
            <a:srcRect/>
            <a:stretch/>
          </p:blipFill>
          <p:spPr>
            <a:xfrm>
              <a:off x="1542248" y="1679714"/>
              <a:ext cx="457200" cy="4572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
        <p:nvSpPr>
          <p:cNvPr id="36" name="DelaySending">
            <a:extLst>
              <a:ext uri="{FF2B5EF4-FFF2-40B4-BE49-F238E27FC236}">
                <a16:creationId xmlns:a16="http://schemas.microsoft.com/office/drawing/2014/main" id="{78C35ECE-8217-4836-BA0F-0B39FADBF5A0}"/>
              </a:ext>
            </a:extLst>
          </p:cNvPr>
          <p:cNvSpPr/>
          <p:nvPr/>
        </p:nvSpPr>
        <p:spPr>
          <a:xfrm>
            <a:off x="9322675" y="3253858"/>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Delay sending and Probe further</a:t>
            </a:r>
          </a:p>
        </p:txBody>
      </p:sp>
      <p:sp>
        <p:nvSpPr>
          <p:cNvPr id="37" name="CheckWithHr">
            <a:hlinkClick r:id="rId10" action="ppaction://hlinksldjump">
              <a:snd r:embed="rId6" name="click.wav"/>
            </a:hlinkClick>
            <a:hlinkHover r:id="" action="ppaction://noaction" highlightClick="1"/>
            <a:extLst>
              <a:ext uri="{FF2B5EF4-FFF2-40B4-BE49-F238E27FC236}">
                <a16:creationId xmlns:a16="http://schemas.microsoft.com/office/drawing/2014/main" id="{22AF7281-5F34-4019-A932-D698C57DEBA1}"/>
              </a:ext>
            </a:extLst>
          </p:cNvPr>
          <p:cNvSpPr/>
          <p:nvPr/>
        </p:nvSpPr>
        <p:spPr>
          <a:xfrm>
            <a:off x="9322675" y="4800602"/>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prstClr val="black"/>
                </a:solidFill>
              </a:rPr>
              <a:t>Check with HR to see if manager is at work and whether it is safe to send  </a:t>
            </a:r>
          </a:p>
        </p:txBody>
      </p:sp>
      <p:sp>
        <p:nvSpPr>
          <p:cNvPr id="38" name="SendReport">
            <a:hlinkClick r:id="rId11" action="ppaction://hlinksldjump">
              <a:snd r:embed="rId6" name="click.wav"/>
            </a:hlinkClick>
            <a:hlinkHover r:id="" action="ppaction://noaction" highlightClick="1"/>
            <a:extLst>
              <a:ext uri="{FF2B5EF4-FFF2-40B4-BE49-F238E27FC236}">
                <a16:creationId xmlns:a16="http://schemas.microsoft.com/office/drawing/2014/main" id="{950D5983-38F7-49A3-8532-0D3D21BA3CFD}"/>
              </a:ext>
            </a:extLst>
          </p:cNvPr>
          <p:cNvSpPr/>
          <p:nvPr/>
        </p:nvSpPr>
        <p:spPr>
          <a:xfrm>
            <a:off x="9322675" y="1853454"/>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Report</a:t>
            </a:r>
          </a:p>
        </p:txBody>
      </p:sp>
      <p:grpSp>
        <p:nvGrpSpPr>
          <p:cNvPr id="39" name="Group 38">
            <a:extLst>
              <a:ext uri="{FF2B5EF4-FFF2-40B4-BE49-F238E27FC236}">
                <a16:creationId xmlns:a16="http://schemas.microsoft.com/office/drawing/2014/main" id="{E80D82BB-2819-4545-9CD4-F5BF7ED11213}"/>
              </a:ext>
            </a:extLst>
          </p:cNvPr>
          <p:cNvGrpSpPr/>
          <p:nvPr/>
        </p:nvGrpSpPr>
        <p:grpSpPr>
          <a:xfrm>
            <a:off x="5036521" y="1036186"/>
            <a:ext cx="2712057" cy="369332"/>
            <a:chOff x="5036521" y="1036186"/>
            <a:chExt cx="2712057" cy="369332"/>
          </a:xfrm>
        </p:grpSpPr>
        <p:sp>
          <p:nvSpPr>
            <p:cNvPr id="40" name="ChooseReply">
              <a:extLst>
                <a:ext uri="{FF2B5EF4-FFF2-40B4-BE49-F238E27FC236}">
                  <a16:creationId xmlns:a16="http://schemas.microsoft.com/office/drawing/2014/main" id="{16D7141D-EB71-4416-8830-475EDD86EA52}"/>
                </a:ext>
              </a:extLst>
            </p:cNvPr>
            <p:cNvSpPr txBox="1"/>
            <p:nvPr/>
          </p:nvSpPr>
          <p:spPr>
            <a:xfrm>
              <a:off x="5298471" y="1036186"/>
              <a:ext cx="2450107" cy="369332"/>
            </a:xfrm>
            <a:prstGeom prst="rect">
              <a:avLst/>
            </a:prstGeom>
            <a:noFill/>
          </p:spPr>
          <p:txBody>
            <a:bodyPr wrap="square" rtlCol="0">
              <a:spAutoFit/>
            </a:bodyPr>
            <a:lstStyle/>
            <a:p>
              <a:r>
                <a:rPr lang="en-US" dirty="0">
                  <a:latin typeface="Avenir Next W1G Heavy" panose="020B0903020202020204" pitchFamily="34" charset="0"/>
                </a:rPr>
                <a:t>CHOOSE A REPLY:</a:t>
              </a:r>
            </a:p>
          </p:txBody>
        </p:sp>
        <p:pic>
          <p:nvPicPr>
            <p:cNvPr id="41" name="ISPRING_SCENARIO_SHAPE3">
              <a:extLst>
                <a:ext uri="{FF2B5EF4-FFF2-40B4-BE49-F238E27FC236}">
                  <a16:creationId xmlns:a16="http://schemas.microsoft.com/office/drawing/2014/main" id="{F6F22241-9F71-47A5-B3B7-04976B5CF274}"/>
                </a:ext>
              </a:extLst>
            </p:cNvPr>
            <p:cNvPicPr>
              <a:picLocks/>
            </p:cNvPicPr>
            <p:nvPr/>
          </p:nvPicPr>
          <p:blipFill>
            <a:blip r:embed="rId12">
              <a:extLst>
                <a:ext uri="{28A0092B-C50C-407E-A947-70E740481C1C}">
                  <a14:useLocalDpi xmlns:a14="http://schemas.microsoft.com/office/drawing/2010/main" val="0"/>
                </a:ext>
              </a:extLst>
            </a:blip>
            <a:srcRect/>
            <a:stretch>
              <a:fillRect/>
            </a:stretch>
          </p:blipFill>
          <p:spPr>
            <a:xfrm>
              <a:off x="5036521" y="1081810"/>
              <a:ext cx="278084" cy="278084"/>
            </a:xfrm>
            <a:prstGeom prst="rect">
              <a:avLst/>
            </a:prstGeom>
            <a:effectLst>
              <a:innerShdw>
                <a:scrgbClr r="0" g="0" b="0">
                  <a:alpha val="0"/>
                </a:scrgbClr>
              </a:innerShdw>
            </a:effectLst>
          </p:spPr>
        </p:pic>
      </p:grpSp>
      <p:sp>
        <p:nvSpPr>
          <p:cNvPr id="42" name="Title 1">
            <a:extLst>
              <a:ext uri="{FF2B5EF4-FFF2-40B4-BE49-F238E27FC236}">
                <a16:creationId xmlns:a16="http://schemas.microsoft.com/office/drawing/2014/main" id="{D672D40A-1549-4EFD-915C-175DC194064B}"/>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ProbeFurther</a:t>
            </a:r>
            <a:endParaRPr lang="en-US" dirty="0">
              <a:solidFill>
                <a:schemeClr val="bg1"/>
              </a:solidFill>
            </a:endParaRPr>
          </a:p>
        </p:txBody>
      </p:sp>
      <p:sp>
        <p:nvSpPr>
          <p:cNvPr id="45" name="cover">
            <a:extLst>
              <a:ext uri="{FF2B5EF4-FFF2-40B4-BE49-F238E27FC236}">
                <a16:creationId xmlns:a16="http://schemas.microsoft.com/office/drawing/2014/main" id="{3336C3C5-17C4-488B-8A2D-1036E8DA9B0D}"/>
              </a:ext>
            </a:extLst>
          </p:cNvPr>
          <p:cNvSpPr/>
          <p:nvPr/>
        </p:nvSpPr>
        <p:spPr>
          <a:xfrm>
            <a:off x="8485094" y="772246"/>
            <a:ext cx="3550024" cy="5843707"/>
          </a:xfrm>
          <a:prstGeom prst="rect">
            <a:avLst/>
          </a:prstGeom>
          <a:solidFill>
            <a:srgbClr val="D9D9D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442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endCondLst>
                                    <p:cond evt="onNext" delay="0">
                                      <p:tgtEl>
                                        <p:sldTgt/>
                                      </p:tgtEl>
                                    </p:cond>
                                  </p:endCondLst>
                                  <p:childTnLst>
                                    <p:animEffect transition="out" filter="fade">
                                      <p:cBhvr>
                                        <p:cTn id="6" dur="500" tmFilter="0, 0; .2, .5; .8, .5; 1, 0"/>
                                        <p:tgtEl>
                                          <p:spTgt spid="39"/>
                                        </p:tgtEl>
                                      </p:cBhvr>
                                    </p:animEffect>
                                    <p:animScale>
                                      <p:cBhvr>
                                        <p:cTn id="7" dur="250" autoRev="1" fill="hold"/>
                                        <p:tgtEl>
                                          <p:spTgt spid="3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22"/>
                    </p:tgtEl>
                  </p:cond>
                </p:stCondLst>
                <p:endSync evt="end" delay="0">
                  <p:rtn val="all"/>
                </p:endSync>
                <p:childTnLst>
                  <p:par>
                    <p:cTn id="9" fill="hold">
                      <p:stCondLst>
                        <p:cond delay="0"/>
                      </p:stCondLst>
                      <p:childTnLst>
                        <p:par>
                          <p:cTn id="10" fill="hold">
                            <p:stCondLst>
                              <p:cond delay="0"/>
                            </p:stCondLst>
                            <p:childTnLst>
                              <p:par>
                                <p:cTn id="11" presetID="64" presetClass="path" presetSubtype="0" accel="50000" decel="50000" fill="hold" grpId="0" nodeType="clickEffect">
                                  <p:stCondLst>
                                    <p:cond delay="0"/>
                                  </p:stCondLst>
                                  <p:childTnLst>
                                    <p:animMotion origin="layout" path="M -2.70833E-6 2.96296E-6 L -2.70833E-6 -0.09491 " pathEditMode="relative" rAng="0" ptsTypes="AA">
                                      <p:cBhvr>
                                        <p:cTn id="12" dur="2000" fill="hold"/>
                                        <p:tgtEl>
                                          <p:spTgt spid="11"/>
                                        </p:tgtEl>
                                        <p:attrNameLst>
                                          <p:attrName>ppt_x</p:attrName>
                                          <p:attrName>ppt_y</p:attrName>
                                        </p:attrNameLst>
                                      </p:cBhvr>
                                      <p:rCtr x="0" y="-4745"/>
                                    </p:animMotion>
                                  </p:childTnLst>
                                </p:cTn>
                              </p:par>
                              <p:par>
                                <p:cTn id="13" presetID="64" presetClass="path" presetSubtype="0" accel="50000" decel="50000" fill="hold" nodeType="withEffect">
                                  <p:stCondLst>
                                    <p:cond delay="0"/>
                                  </p:stCondLst>
                                  <p:childTnLst>
                                    <p:animMotion origin="layout" path="M 5E-6 2.59259E-6 L 5E-6 -0.11922 " pathEditMode="relative" rAng="0" ptsTypes="AA">
                                      <p:cBhvr>
                                        <p:cTn id="14" dur="2000" fill="hold"/>
                                        <p:tgtEl>
                                          <p:spTgt spid="19"/>
                                        </p:tgtEl>
                                        <p:attrNameLst>
                                          <p:attrName>ppt_x</p:attrName>
                                          <p:attrName>ppt_y</p:attrName>
                                        </p:attrNameLst>
                                      </p:cBhvr>
                                      <p:rCtr x="0" y="-5972"/>
                                    </p:animMotion>
                                  </p:childTnLst>
                                </p:cTn>
                              </p:par>
                              <p:par>
                                <p:cTn id="15" presetID="10" presetClass="entr" presetSubtype="0" fill="hold" grpId="0" nodeType="withEffect">
                                  <p:stCondLst>
                                    <p:cond delay="15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 presetClass="exit" presetSubtype="0" fill="hold" grpId="0" nodeType="withEffect">
                                  <p:stCondLst>
                                    <p:cond delay="1500"/>
                                  </p:stCondLst>
                                  <p:childTnLst>
                                    <p:set>
                                      <p:cBhvr>
                                        <p:cTn id="19" dur="1" fill="hold">
                                          <p:stCondLst>
                                            <p:cond delay="0"/>
                                          </p:stCondLst>
                                        </p:cTn>
                                        <p:tgtEl>
                                          <p:spTgt spid="36"/>
                                        </p:tgtEl>
                                        <p:attrNameLst>
                                          <p:attrName>style.visibility</p:attrName>
                                        </p:attrNameLst>
                                      </p:cBhvr>
                                      <p:to>
                                        <p:strVal val="hidden"/>
                                      </p:to>
                                    </p:set>
                                  </p:childTnLst>
                                </p:cTn>
                              </p:par>
                              <p:par>
                                <p:cTn id="20" presetID="1" presetClass="exit" presetSubtype="0" fill="hold" grpId="0" nodeType="withEffect">
                                  <p:stCondLst>
                                    <p:cond delay="1500"/>
                                  </p:stCondLst>
                                  <p:childTnLst>
                                    <p:set>
                                      <p:cBhvr>
                                        <p:cTn id="21" dur="1" fill="hold">
                                          <p:stCondLst>
                                            <p:cond delay="0"/>
                                          </p:stCondLst>
                                        </p:cTn>
                                        <p:tgtEl>
                                          <p:spTgt spid="37"/>
                                        </p:tgtEl>
                                        <p:attrNameLst>
                                          <p:attrName>style.visibility</p:attrName>
                                        </p:attrNameLst>
                                      </p:cBhvr>
                                      <p:to>
                                        <p:strVal val="hidden"/>
                                      </p:to>
                                    </p:set>
                                  </p:childTnLst>
                                </p:cTn>
                              </p:par>
                            </p:childTnLst>
                          </p:cTn>
                        </p:par>
                        <p:par>
                          <p:cTn id="22" fill="hold">
                            <p:stCondLst>
                              <p:cond delay="2000"/>
                            </p:stCondLst>
                            <p:childTnLst>
                              <p:par>
                                <p:cTn id="23" presetID="1" presetClass="exit" presetSubtype="0" fill="hold" grpId="0" nodeType="afterEffect">
                                  <p:stCondLst>
                                    <p:cond delay="0"/>
                                  </p:stCondLst>
                                  <p:childTnLst>
                                    <p:set>
                                      <p:cBhvr>
                                        <p:cTn id="24" dur="1" fill="hold">
                                          <p:stCondLst>
                                            <p:cond delay="0"/>
                                          </p:stCondLst>
                                        </p:cTn>
                                        <p:tgtEl>
                                          <p:spTgt spid="45"/>
                                        </p:tgtEl>
                                        <p:attrNameLst>
                                          <p:attrName>style.visibility</p:attrName>
                                        </p:attrNameLst>
                                      </p:cBhvr>
                                      <p:to>
                                        <p:strVal val="hidden"/>
                                      </p:to>
                                    </p:set>
                                  </p:childTnLst>
                                </p:cTn>
                              </p:par>
                              <p:par>
                                <p:cTn id="25" presetID="26" presetClass="emph" presetSubtype="0" repeatCount="indefinite" fill="hold" grpId="0" nodeType="withEffect">
                                  <p:stCondLst>
                                    <p:cond delay="1500"/>
                                  </p:stCondLst>
                                  <p:endCondLst>
                                    <p:cond evt="onNext" delay="0">
                                      <p:tgtEl>
                                        <p:sldTgt/>
                                      </p:tgtEl>
                                    </p:cond>
                                  </p:endCondLst>
                                  <p:childTnLst>
                                    <p:animEffect transition="out" filter="fade">
                                      <p:cBhvr>
                                        <p:cTn id="26" dur="500" tmFilter="0, 0; .2, .5; .8, .5; 1, 0"/>
                                        <p:tgtEl>
                                          <p:spTgt spid="29"/>
                                        </p:tgtEl>
                                      </p:cBhvr>
                                    </p:animEffect>
                                    <p:animScale>
                                      <p:cBhvr>
                                        <p:cTn id="27" dur="250" autoRev="1" fill="hold"/>
                                        <p:tgtEl>
                                          <p:spTgt spid="29"/>
                                        </p:tgtEl>
                                      </p:cBhvr>
                                      <p:by x="105000" y="105000"/>
                                    </p:animScale>
                                  </p:childTnLst>
                                </p:cTn>
                              </p:par>
                            </p:childTnLst>
                          </p:cTn>
                        </p:par>
                      </p:childTnLst>
                    </p:cTn>
                  </p:par>
                </p:childTnLst>
              </p:cTn>
              <p:nextCondLst>
                <p:cond evt="onClick" delay="0">
                  <p:tgtEl>
                    <p:spTgt spid="22"/>
                  </p:tgtEl>
                </p:cond>
              </p:nextCondLst>
            </p:seq>
          </p:childTnLst>
        </p:cTn>
      </p:par>
    </p:tnLst>
    <p:bldLst>
      <p:bldP spid="11" grpId="0" animBg="1"/>
      <p:bldP spid="24" grpId="0" animBg="1"/>
      <p:bldP spid="29" grpId="0"/>
      <p:bldP spid="36" grpId="0" animBg="1"/>
      <p:bldP spid="37" grpId="0" animBg="1"/>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7" name="Phisher">
            <a:extLst>
              <a:ext uri="{FF2B5EF4-FFF2-40B4-BE49-F238E27FC236}">
                <a16:creationId xmlns:a16="http://schemas.microsoft.com/office/drawing/2014/main" id="{4FEF9488-B9FF-4F22-ADB0-C3781835880E}"/>
              </a:ext>
            </a:extLst>
          </p:cNvPr>
          <p:cNvPicPr>
            <a:picLocks noChangeAspect="1"/>
          </p:cNvPicPr>
          <p:nvPr/>
        </p:nvPicPr>
        <p:blipFill>
          <a:blip r:embed="rId4">
            <a:duotone>
              <a:schemeClr val="accent1">
                <a:shade val="45000"/>
                <a:satMod val="135000"/>
              </a:schemeClr>
              <a:prstClr val="white"/>
            </a:duotone>
            <a:alphaModFix amt="1000"/>
            <a:extLst>
              <a:ext uri="{28A0092B-C50C-407E-A947-70E740481C1C}">
                <a14:useLocalDpi xmlns:a14="http://schemas.microsoft.com/office/drawing/2010/main" val="0"/>
              </a:ext>
            </a:extLst>
          </a:blip>
          <a:stretch>
            <a:fillRect/>
          </a:stretch>
        </p:blipFill>
        <p:spPr>
          <a:xfrm>
            <a:off x="5670116" y="89481"/>
            <a:ext cx="6521884" cy="6679038"/>
          </a:xfrm>
          <a:prstGeom prst="rect">
            <a:avLst/>
          </a:prstGeom>
        </p:spPr>
      </p:pic>
      <p:sp>
        <p:nvSpPr>
          <p:cNvPr id="6" name="Rectangle 5">
            <a:extLst>
              <a:ext uri="{FF2B5EF4-FFF2-40B4-BE49-F238E27FC236}">
                <a16:creationId xmlns:a16="http://schemas.microsoft.com/office/drawing/2014/main" id="{5FAD41A0-8CCD-4A49-A268-A76BEFB271E1}"/>
              </a:ext>
            </a:extLst>
          </p:cNvPr>
          <p:cNvSpPr/>
          <p:nvPr/>
        </p:nvSpPr>
        <p:spPr>
          <a:xfrm>
            <a:off x="1381539" y="1043610"/>
            <a:ext cx="2584174" cy="5237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C25DB9-3B46-4042-AF82-53912CC8ACE5}"/>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005840" y="772246"/>
            <a:ext cx="3332480" cy="5688190"/>
          </a:xfrm>
          <a:prstGeom prst="rect">
            <a:avLst/>
          </a:prstGeom>
        </p:spPr>
      </p:pic>
      <p:sp>
        <p:nvSpPr>
          <p:cNvPr id="11" name="Speech Bubble: Rectangle 10">
            <a:extLst>
              <a:ext uri="{FF2B5EF4-FFF2-40B4-BE49-F238E27FC236}">
                <a16:creationId xmlns:a16="http://schemas.microsoft.com/office/drawing/2014/main" id="{66F070AC-F059-4DB4-8B31-83D25912D245}"/>
              </a:ext>
            </a:extLst>
          </p:cNvPr>
          <p:cNvSpPr/>
          <p:nvPr/>
        </p:nvSpPr>
        <p:spPr>
          <a:xfrm>
            <a:off x="1485900" y="2290970"/>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solidFill>
                <a:schemeClr val="tx1"/>
              </a:solidFill>
            </a:endParaRPr>
          </a:p>
          <a:p>
            <a:r>
              <a:rPr lang="en-US" sz="1100" dirty="0">
                <a:solidFill>
                  <a:schemeClr val="tx1"/>
                </a:solidFill>
              </a:rPr>
              <a:t>Hello John, I need the list of cases currently assigned to you now ASAP</a:t>
            </a:r>
          </a:p>
          <a:p>
            <a:endParaRPr lang="en-US" sz="1100" dirty="0">
              <a:solidFill>
                <a:schemeClr val="tx1"/>
              </a:solidFill>
            </a:endParaRPr>
          </a:p>
        </p:txBody>
      </p:sp>
      <p:grpSp>
        <p:nvGrpSpPr>
          <p:cNvPr id="19" name="Group 18">
            <a:extLst>
              <a:ext uri="{FF2B5EF4-FFF2-40B4-BE49-F238E27FC236}">
                <a16:creationId xmlns:a16="http://schemas.microsoft.com/office/drawing/2014/main" id="{18C631DB-FE1E-467A-BE30-2D2DF29A210E}"/>
              </a:ext>
            </a:extLst>
          </p:cNvPr>
          <p:cNvGrpSpPr/>
          <p:nvPr/>
        </p:nvGrpSpPr>
        <p:grpSpPr>
          <a:xfrm>
            <a:off x="1485900" y="3327615"/>
            <a:ext cx="2438400" cy="1764164"/>
            <a:chOff x="1485900" y="3327615"/>
            <a:chExt cx="2438400" cy="1764164"/>
          </a:xfrm>
        </p:grpSpPr>
        <p:sp>
          <p:nvSpPr>
            <p:cNvPr id="16" name="Speech Bubble: Rectangle 15">
              <a:extLst>
                <a:ext uri="{FF2B5EF4-FFF2-40B4-BE49-F238E27FC236}">
                  <a16:creationId xmlns:a16="http://schemas.microsoft.com/office/drawing/2014/main" id="{A61A284E-FE42-4498-99FB-4F39624B3752}"/>
                </a:ext>
              </a:extLst>
            </p:cNvPr>
            <p:cNvSpPr/>
            <p:nvPr/>
          </p:nvSpPr>
          <p:spPr>
            <a:xfrm>
              <a:off x="1485900" y="4364261"/>
              <a:ext cx="1795517" cy="727518"/>
            </a:xfrm>
            <a:prstGeom prst="wedgeRectCallout">
              <a:avLst>
                <a:gd name="adj1" fmla="val -37668"/>
                <a:gd name="adj2" fmla="val 64387"/>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 can’t do that now as I’m not with my laptop. Just send it so I could start working</a:t>
              </a:r>
            </a:p>
          </p:txBody>
        </p:sp>
        <p:sp>
          <p:nvSpPr>
            <p:cNvPr id="17" name="Speech Bubble: Rectangle 16">
              <a:extLst>
                <a:ext uri="{FF2B5EF4-FFF2-40B4-BE49-F238E27FC236}">
                  <a16:creationId xmlns:a16="http://schemas.microsoft.com/office/drawing/2014/main" id="{11E6138A-BBF2-4CF5-AA31-A507DE402B2B}"/>
                </a:ext>
              </a:extLst>
            </p:cNvPr>
            <p:cNvSpPr/>
            <p:nvPr/>
          </p:nvSpPr>
          <p:spPr>
            <a:xfrm>
              <a:off x="2128783" y="332761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Can you send an email to that effect so I could send it as soon as possible</a:t>
              </a:r>
            </a:p>
          </p:txBody>
        </p:sp>
      </p:grpSp>
      <p:sp>
        <p:nvSpPr>
          <p:cNvPr id="22" name="GetAcross">
            <a:extLst>
              <a:ext uri="{FF2B5EF4-FFF2-40B4-BE49-F238E27FC236}">
                <a16:creationId xmlns:a16="http://schemas.microsoft.com/office/drawing/2014/main" id="{34BC3817-BA44-4590-B722-7F11B6D1CDCE}"/>
              </a:ext>
            </a:extLst>
          </p:cNvPr>
          <p:cNvSpPr/>
          <p:nvPr/>
        </p:nvSpPr>
        <p:spPr>
          <a:xfrm>
            <a:off x="5466599" y="1904205"/>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 will get it across right away</a:t>
            </a:r>
          </a:p>
        </p:txBody>
      </p:sp>
      <p:sp>
        <p:nvSpPr>
          <p:cNvPr id="23" name="GetInTouch">
            <a:extLst>
              <a:ext uri="{FF2B5EF4-FFF2-40B4-BE49-F238E27FC236}">
                <a16:creationId xmlns:a16="http://schemas.microsoft.com/office/drawing/2014/main" id="{4C1C8D6F-02FA-437C-B08A-ADF8A1A8169F}"/>
              </a:ext>
            </a:extLst>
          </p:cNvPr>
          <p:cNvSpPr/>
          <p:nvPr/>
        </p:nvSpPr>
        <p:spPr>
          <a:xfrm>
            <a:off x="5466598" y="3066648"/>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I’ll get in touch in a bit</a:t>
            </a:r>
          </a:p>
        </p:txBody>
      </p:sp>
      <p:sp>
        <p:nvSpPr>
          <p:cNvPr id="25" name="CantSend">
            <a:extLst>
              <a:ext uri="{FF2B5EF4-FFF2-40B4-BE49-F238E27FC236}">
                <a16:creationId xmlns:a16="http://schemas.microsoft.com/office/drawing/2014/main" id="{EB7DD40D-5667-4154-B58D-D9ACC87CA28B}"/>
              </a:ext>
            </a:extLst>
          </p:cNvPr>
          <p:cNvSpPr/>
          <p:nvPr/>
        </p:nvSpPr>
        <p:spPr>
          <a:xfrm>
            <a:off x="5469286" y="4238620"/>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I’m sorry I can only send the information to your mail</a:t>
            </a:r>
          </a:p>
        </p:txBody>
      </p:sp>
      <p:sp>
        <p:nvSpPr>
          <p:cNvPr id="29" name="TextBox 28">
            <a:extLst>
              <a:ext uri="{FF2B5EF4-FFF2-40B4-BE49-F238E27FC236}">
                <a16:creationId xmlns:a16="http://schemas.microsoft.com/office/drawing/2014/main" id="{1C4E8BA3-373A-4330-BAE6-1E8B065CB7EC}"/>
              </a:ext>
            </a:extLst>
          </p:cNvPr>
          <p:cNvSpPr txBox="1"/>
          <p:nvPr/>
        </p:nvSpPr>
        <p:spPr>
          <a:xfrm>
            <a:off x="9322674" y="1021965"/>
            <a:ext cx="2869325" cy="369332"/>
          </a:xfrm>
          <a:prstGeom prst="rect">
            <a:avLst/>
          </a:prstGeom>
          <a:noFill/>
        </p:spPr>
        <p:txBody>
          <a:bodyPr wrap="square" rtlCol="0">
            <a:spAutoFit/>
          </a:bodyPr>
          <a:lstStyle>
            <a:defPPr>
              <a:defRPr lang="en-US"/>
            </a:defPPr>
            <a:lvl1pPr>
              <a:defRPr>
                <a:latin typeface="Avenir Next W1G Heavy" panose="020B0903020202020204" pitchFamily="34" charset="0"/>
              </a:defRPr>
            </a:lvl1pPr>
          </a:lstStyle>
          <a:p>
            <a:r>
              <a:rPr lang="en-US" dirty="0"/>
              <a:t>SELECT AN ACTION:</a:t>
            </a:r>
          </a:p>
        </p:txBody>
      </p:sp>
      <p:sp>
        <p:nvSpPr>
          <p:cNvPr id="31" name="Rectangle 30">
            <a:extLst>
              <a:ext uri="{FF2B5EF4-FFF2-40B4-BE49-F238E27FC236}">
                <a16:creationId xmlns:a16="http://schemas.microsoft.com/office/drawing/2014/main" id="{FEF81307-2ACC-4D62-BC88-7055DFB428BC}"/>
              </a:ext>
            </a:extLst>
          </p:cNvPr>
          <p:cNvSpPr/>
          <p:nvPr/>
        </p:nvSpPr>
        <p:spPr>
          <a:xfrm>
            <a:off x="0" y="-10919"/>
            <a:ext cx="12192000" cy="3162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SIMPLE PHISING TEXT SCENARIO</a:t>
            </a:r>
          </a:p>
        </p:txBody>
      </p:sp>
      <p:sp>
        <p:nvSpPr>
          <p:cNvPr id="32" name="Rectangle 31">
            <a:extLst>
              <a:ext uri="{FF2B5EF4-FFF2-40B4-BE49-F238E27FC236}">
                <a16:creationId xmlns:a16="http://schemas.microsoft.com/office/drawing/2014/main" id="{D429397D-E785-41F9-AEAE-F43E29570D8E}"/>
              </a:ext>
            </a:extLst>
          </p:cNvPr>
          <p:cNvSpPr/>
          <p:nvPr/>
        </p:nvSpPr>
        <p:spPr>
          <a:xfrm>
            <a:off x="1401416" y="5359186"/>
            <a:ext cx="2532823" cy="216665"/>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err="1">
                <a:solidFill>
                  <a:schemeClr val="bg1">
                    <a:lumMod val="65000"/>
                  </a:schemeClr>
                </a:solidFill>
              </a:rPr>
              <a:t>abc</a:t>
            </a:r>
            <a:endParaRPr lang="en-US" sz="1100" dirty="0">
              <a:solidFill>
                <a:schemeClr val="bg1">
                  <a:lumMod val="65000"/>
                </a:schemeClr>
              </a:solidFill>
            </a:endParaRPr>
          </a:p>
        </p:txBody>
      </p:sp>
      <p:grpSp>
        <p:nvGrpSpPr>
          <p:cNvPr id="15" name="Group 14">
            <a:extLst>
              <a:ext uri="{FF2B5EF4-FFF2-40B4-BE49-F238E27FC236}">
                <a16:creationId xmlns:a16="http://schemas.microsoft.com/office/drawing/2014/main" id="{5480BD53-1510-4E4F-96D8-64FA25D9AB0F}"/>
              </a:ext>
            </a:extLst>
          </p:cNvPr>
          <p:cNvGrpSpPr/>
          <p:nvPr/>
        </p:nvGrpSpPr>
        <p:grpSpPr>
          <a:xfrm>
            <a:off x="1391477" y="1610141"/>
            <a:ext cx="2554357" cy="596348"/>
            <a:chOff x="1391477" y="1610141"/>
            <a:chExt cx="2554357" cy="596348"/>
          </a:xfrm>
        </p:grpSpPr>
        <p:sp>
          <p:nvSpPr>
            <p:cNvPr id="7" name="Rectangle 6">
              <a:extLst>
                <a:ext uri="{FF2B5EF4-FFF2-40B4-BE49-F238E27FC236}">
                  <a16:creationId xmlns:a16="http://schemas.microsoft.com/office/drawing/2014/main" id="{40ED0B93-13E4-46DD-A366-AD272B620715}"/>
                </a:ext>
              </a:extLst>
            </p:cNvPr>
            <p:cNvSpPr/>
            <p:nvPr/>
          </p:nvSpPr>
          <p:spPr>
            <a:xfrm>
              <a:off x="1391477" y="1610141"/>
              <a:ext cx="2554357" cy="5963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395F7D-1113-4267-9585-B618E3ED76B9}"/>
                </a:ext>
              </a:extLst>
            </p:cNvPr>
            <p:cNvSpPr txBox="1"/>
            <p:nvPr/>
          </p:nvSpPr>
          <p:spPr>
            <a:xfrm>
              <a:off x="2150219" y="1764197"/>
              <a:ext cx="1547138" cy="338554"/>
            </a:xfrm>
            <a:prstGeom prst="rect">
              <a:avLst/>
            </a:prstGeom>
            <a:noFill/>
          </p:spPr>
          <p:txBody>
            <a:bodyPr wrap="square" rtlCol="0">
              <a:spAutoFit/>
            </a:bodyPr>
            <a:lstStyle/>
            <a:p>
              <a:r>
                <a:rPr lang="en-US" sz="1600" dirty="0">
                  <a:solidFill>
                    <a:schemeClr val="bg1">
                      <a:lumMod val="95000"/>
                    </a:schemeClr>
                  </a:solidFill>
                </a:rPr>
                <a:t>Line Manager</a:t>
              </a:r>
            </a:p>
          </p:txBody>
        </p:sp>
        <p:pic>
          <p:nvPicPr>
            <p:cNvPr id="10" name="Picture 9">
              <a:extLst>
                <a:ext uri="{FF2B5EF4-FFF2-40B4-BE49-F238E27FC236}">
                  <a16:creationId xmlns:a16="http://schemas.microsoft.com/office/drawing/2014/main" id="{A36C130C-446D-42B1-9CB2-65E9CE50ED1D}"/>
                </a:ext>
              </a:extLst>
            </p:cNvPr>
            <p:cNvPicPr>
              <a:picLocks/>
            </p:cNvPicPr>
            <p:nvPr/>
          </p:nvPicPr>
          <p:blipFill rotWithShape="1">
            <a:blip r:embed="rId6">
              <a:extLst>
                <a:ext uri="{28A0092B-C50C-407E-A947-70E740481C1C}">
                  <a14:useLocalDpi xmlns:a14="http://schemas.microsoft.com/office/drawing/2010/main" val="0"/>
                </a:ext>
              </a:extLst>
            </a:blip>
            <a:srcRect/>
            <a:stretch/>
          </p:blipFill>
          <p:spPr>
            <a:xfrm>
              <a:off x="1542248" y="1679714"/>
              <a:ext cx="457200" cy="4572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grpSp>
      <p:sp>
        <p:nvSpPr>
          <p:cNvPr id="36" name="DelaySending">
            <a:hlinkClick r:id="rId7" action="ppaction://hlinksldjump">
              <a:snd r:embed="rId8" name="click.wav"/>
            </a:hlinkClick>
            <a:hlinkHover r:id="" action="ppaction://noaction" highlightClick="1"/>
            <a:extLst>
              <a:ext uri="{FF2B5EF4-FFF2-40B4-BE49-F238E27FC236}">
                <a16:creationId xmlns:a16="http://schemas.microsoft.com/office/drawing/2014/main" id="{78C35ECE-8217-4836-BA0F-0B39FADBF5A0}"/>
              </a:ext>
            </a:extLst>
          </p:cNvPr>
          <p:cNvSpPr/>
          <p:nvPr/>
        </p:nvSpPr>
        <p:spPr>
          <a:xfrm>
            <a:off x="9322675" y="3253858"/>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Delay sending and Probe further</a:t>
            </a:r>
          </a:p>
        </p:txBody>
      </p:sp>
      <p:sp>
        <p:nvSpPr>
          <p:cNvPr id="37" name="CheckWithHr">
            <a:hlinkClick r:id="rId9" action="ppaction://hlinksldjump">
              <a:snd r:embed="rId8" name="click.wav"/>
            </a:hlinkClick>
            <a:hlinkHover r:id="" action="ppaction://noaction" highlightClick="1"/>
            <a:extLst>
              <a:ext uri="{FF2B5EF4-FFF2-40B4-BE49-F238E27FC236}">
                <a16:creationId xmlns:a16="http://schemas.microsoft.com/office/drawing/2014/main" id="{22AF7281-5F34-4019-A932-D698C57DEBA1}"/>
              </a:ext>
            </a:extLst>
          </p:cNvPr>
          <p:cNvSpPr/>
          <p:nvPr/>
        </p:nvSpPr>
        <p:spPr>
          <a:xfrm>
            <a:off x="9322675" y="4800602"/>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dirty="0">
                <a:solidFill>
                  <a:prstClr val="black"/>
                </a:solidFill>
              </a:rPr>
              <a:t>Check with HR to see if manager is at work and whether it is safe to send  </a:t>
            </a:r>
          </a:p>
        </p:txBody>
      </p:sp>
      <p:sp>
        <p:nvSpPr>
          <p:cNvPr id="38" name="SendReport">
            <a:hlinkClick r:id="rId10" action="ppaction://hlinksldjump">
              <a:snd r:embed="rId8" name="click.wav"/>
            </a:hlinkClick>
            <a:hlinkHover r:id="" action="ppaction://noaction" highlightClick="1"/>
            <a:extLst>
              <a:ext uri="{FF2B5EF4-FFF2-40B4-BE49-F238E27FC236}">
                <a16:creationId xmlns:a16="http://schemas.microsoft.com/office/drawing/2014/main" id="{950D5983-38F7-49A3-8532-0D3D21BA3CFD}"/>
              </a:ext>
            </a:extLst>
          </p:cNvPr>
          <p:cNvSpPr/>
          <p:nvPr/>
        </p:nvSpPr>
        <p:spPr>
          <a:xfrm>
            <a:off x="9322675" y="1853454"/>
            <a:ext cx="2011680" cy="1020195"/>
          </a:xfrm>
          <a:prstGeom prst="roundRect">
            <a:avLst/>
          </a:prstGeom>
          <a:solidFill>
            <a:schemeClr val="bg1">
              <a:lumMod val="95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Report</a:t>
            </a:r>
          </a:p>
        </p:txBody>
      </p:sp>
      <p:grpSp>
        <p:nvGrpSpPr>
          <p:cNvPr id="39" name="Group 38">
            <a:extLst>
              <a:ext uri="{FF2B5EF4-FFF2-40B4-BE49-F238E27FC236}">
                <a16:creationId xmlns:a16="http://schemas.microsoft.com/office/drawing/2014/main" id="{E80D82BB-2819-4545-9CD4-F5BF7ED11213}"/>
              </a:ext>
            </a:extLst>
          </p:cNvPr>
          <p:cNvGrpSpPr/>
          <p:nvPr/>
        </p:nvGrpSpPr>
        <p:grpSpPr>
          <a:xfrm>
            <a:off x="5036521" y="1036186"/>
            <a:ext cx="2712057" cy="369332"/>
            <a:chOff x="5036521" y="1036186"/>
            <a:chExt cx="2712057" cy="369332"/>
          </a:xfrm>
        </p:grpSpPr>
        <p:sp>
          <p:nvSpPr>
            <p:cNvPr id="40" name="ChooseReply">
              <a:extLst>
                <a:ext uri="{FF2B5EF4-FFF2-40B4-BE49-F238E27FC236}">
                  <a16:creationId xmlns:a16="http://schemas.microsoft.com/office/drawing/2014/main" id="{16D7141D-EB71-4416-8830-475EDD86EA52}"/>
                </a:ext>
              </a:extLst>
            </p:cNvPr>
            <p:cNvSpPr txBox="1"/>
            <p:nvPr/>
          </p:nvSpPr>
          <p:spPr>
            <a:xfrm>
              <a:off x="5298471" y="1036186"/>
              <a:ext cx="2450107" cy="369332"/>
            </a:xfrm>
            <a:prstGeom prst="rect">
              <a:avLst/>
            </a:prstGeom>
            <a:noFill/>
          </p:spPr>
          <p:txBody>
            <a:bodyPr wrap="square" rtlCol="0">
              <a:spAutoFit/>
            </a:bodyPr>
            <a:lstStyle/>
            <a:p>
              <a:r>
                <a:rPr lang="en-US" dirty="0">
                  <a:latin typeface="Avenir Next W1G Heavy" panose="020B0903020202020204" pitchFamily="34" charset="0"/>
                </a:rPr>
                <a:t>CHOOSE A REPLY:</a:t>
              </a:r>
            </a:p>
          </p:txBody>
        </p:sp>
        <p:pic>
          <p:nvPicPr>
            <p:cNvPr id="41" name="ISPRING_SCENARIO_SHAPE3">
              <a:extLst>
                <a:ext uri="{FF2B5EF4-FFF2-40B4-BE49-F238E27FC236}">
                  <a16:creationId xmlns:a16="http://schemas.microsoft.com/office/drawing/2014/main" id="{F6F22241-9F71-47A5-B3B7-04976B5CF274}"/>
                </a:ext>
              </a:extLst>
            </p:cNvPr>
            <p:cNvPicPr>
              <a:picLocks/>
            </p:cNvPicPr>
            <p:nvPr/>
          </p:nvPicPr>
          <p:blipFill>
            <a:blip r:embed="rId11">
              <a:extLst>
                <a:ext uri="{28A0092B-C50C-407E-A947-70E740481C1C}">
                  <a14:useLocalDpi xmlns:a14="http://schemas.microsoft.com/office/drawing/2010/main" val="0"/>
                </a:ext>
              </a:extLst>
            </a:blip>
            <a:srcRect/>
            <a:stretch>
              <a:fillRect/>
            </a:stretch>
          </p:blipFill>
          <p:spPr>
            <a:xfrm>
              <a:off x="5036521" y="1081810"/>
              <a:ext cx="278084" cy="278084"/>
            </a:xfrm>
            <a:prstGeom prst="rect">
              <a:avLst/>
            </a:prstGeom>
            <a:effectLst>
              <a:innerShdw>
                <a:scrgbClr r="0" g="0" b="0">
                  <a:alpha val="0"/>
                </a:scrgbClr>
              </a:innerShdw>
            </a:effectLst>
          </p:spPr>
        </p:pic>
      </p:grpSp>
      <p:sp>
        <p:nvSpPr>
          <p:cNvPr id="43" name="Speech Bubble: Rectangle 42">
            <a:extLst>
              <a:ext uri="{FF2B5EF4-FFF2-40B4-BE49-F238E27FC236}">
                <a16:creationId xmlns:a16="http://schemas.microsoft.com/office/drawing/2014/main" id="{5F6529DD-C8DD-4661-B51C-1934FB1FAE3F}"/>
              </a:ext>
            </a:extLst>
          </p:cNvPr>
          <p:cNvSpPr/>
          <p:nvPr/>
        </p:nvSpPr>
        <p:spPr>
          <a:xfrm>
            <a:off x="2128782" y="4429672"/>
            <a:ext cx="1795517" cy="727518"/>
          </a:xfrm>
          <a:prstGeom prst="wedgeRectCallout">
            <a:avLst>
              <a:gd name="adj1" fmla="val 36508"/>
              <a:gd name="adj2" fmla="val 60288"/>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Alright. I’ll get in touch in a bit</a:t>
            </a:r>
          </a:p>
        </p:txBody>
      </p:sp>
      <p:sp>
        <p:nvSpPr>
          <p:cNvPr id="42" name="Title 1">
            <a:extLst>
              <a:ext uri="{FF2B5EF4-FFF2-40B4-BE49-F238E27FC236}">
                <a16:creationId xmlns:a16="http://schemas.microsoft.com/office/drawing/2014/main" id="{D672D40A-1549-4EFD-915C-175DC194064B}"/>
              </a:ext>
            </a:extLst>
          </p:cNvPr>
          <p:cNvSpPr>
            <a:spLocks noGrp="1"/>
          </p:cNvSpPr>
          <p:nvPr>
            <p:ph type="ctrTitle"/>
          </p:nvPr>
        </p:nvSpPr>
        <p:spPr>
          <a:xfrm>
            <a:off x="1779493" y="-957353"/>
            <a:ext cx="9144000" cy="792938"/>
          </a:xfrm>
        </p:spPr>
        <p:txBody>
          <a:bodyPr>
            <a:normAutofit fontScale="90000"/>
          </a:bodyPr>
          <a:lstStyle/>
          <a:p>
            <a:r>
              <a:rPr lang="en-US" dirty="0" err="1">
                <a:solidFill>
                  <a:schemeClr val="bg1"/>
                </a:solidFill>
              </a:rPr>
              <a:t>GetInTouch</a:t>
            </a:r>
            <a:endParaRPr lang="en-US" dirty="0">
              <a:solidFill>
                <a:schemeClr val="bg1"/>
              </a:solidFill>
            </a:endParaRPr>
          </a:p>
        </p:txBody>
      </p:sp>
      <p:sp>
        <p:nvSpPr>
          <p:cNvPr id="26" name="cover">
            <a:extLst>
              <a:ext uri="{FF2B5EF4-FFF2-40B4-BE49-F238E27FC236}">
                <a16:creationId xmlns:a16="http://schemas.microsoft.com/office/drawing/2014/main" id="{D63510F1-453A-4E81-8261-295F08EA819F}"/>
              </a:ext>
            </a:extLst>
          </p:cNvPr>
          <p:cNvSpPr/>
          <p:nvPr/>
        </p:nvSpPr>
        <p:spPr>
          <a:xfrm>
            <a:off x="8485094" y="772246"/>
            <a:ext cx="3550024" cy="5843707"/>
          </a:xfrm>
          <a:prstGeom prst="rect">
            <a:avLst/>
          </a:prstGeom>
          <a:solidFill>
            <a:srgbClr val="D9D9D9">
              <a:alpha val="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814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2.70833E-6 2.96296E-6 L -2.70833E-6 -0.09491 " pathEditMode="relative" rAng="0" ptsTypes="AA">
                                      <p:cBhvr>
                                        <p:cTn id="6" dur="2000" fill="hold"/>
                                        <p:tgtEl>
                                          <p:spTgt spid="11"/>
                                        </p:tgtEl>
                                        <p:attrNameLst>
                                          <p:attrName>ppt_x</p:attrName>
                                          <p:attrName>ppt_y</p:attrName>
                                        </p:attrNameLst>
                                      </p:cBhvr>
                                      <p:rCtr x="0" y="-4745"/>
                                    </p:animMotion>
                                  </p:childTnLst>
                                </p:cTn>
                              </p:par>
                              <p:par>
                                <p:cTn id="7" presetID="64" presetClass="path" presetSubtype="0" accel="50000" decel="50000" fill="hold" nodeType="withEffect">
                                  <p:stCondLst>
                                    <p:cond delay="0"/>
                                  </p:stCondLst>
                                  <p:childTnLst>
                                    <p:animMotion origin="layout" path="M 5E-6 2.59259E-6 L 5E-6 -0.11922 " pathEditMode="relative" rAng="0" ptsTypes="AA">
                                      <p:cBhvr>
                                        <p:cTn id="8" dur="2000" fill="hold"/>
                                        <p:tgtEl>
                                          <p:spTgt spid="19"/>
                                        </p:tgtEl>
                                        <p:attrNameLst>
                                          <p:attrName>ppt_x</p:attrName>
                                          <p:attrName>ppt_y</p:attrName>
                                        </p:attrNameLst>
                                      </p:cBhvr>
                                      <p:rCtr x="0" y="-5972"/>
                                    </p:animMotion>
                                  </p:childTnLst>
                                </p:cTn>
                              </p:par>
                            </p:childTnLst>
                          </p:cTn>
                        </p:par>
                        <p:par>
                          <p:cTn id="9" fill="hold">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par>
                          <p:cTn id="13" fill="hold">
                            <p:stCondLst>
                              <p:cond delay="2500"/>
                            </p:stCondLst>
                            <p:childTnLst>
                              <p:par>
                                <p:cTn id="14" presetID="1" presetClass="exit"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hidden"/>
                                      </p:to>
                                    </p:set>
                                  </p:childTnLst>
                                </p:cTn>
                              </p:par>
                              <p:par>
                                <p:cTn id="16" presetID="26" presetClass="emph" presetSubtype="0" repeatCount="indefinite" fill="hold" grpId="0" nodeType="withEffect">
                                  <p:stCondLst>
                                    <p:cond delay="0"/>
                                  </p:stCondLst>
                                  <p:endCondLst>
                                    <p:cond evt="onNext" delay="0">
                                      <p:tgtEl>
                                        <p:sldTgt/>
                                      </p:tgtEl>
                                    </p:cond>
                                  </p:endCondLst>
                                  <p:childTnLst>
                                    <p:animEffect transition="out" filter="fade">
                                      <p:cBhvr>
                                        <p:cTn id="17" dur="500" tmFilter="0, 0; .2, .5; .8, .5; 1, 0"/>
                                        <p:tgtEl>
                                          <p:spTgt spid="29"/>
                                        </p:tgtEl>
                                      </p:cBhvr>
                                    </p:animEffect>
                                    <p:animScale>
                                      <p:cBhvr>
                                        <p:cTn id="18" dur="2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p:bldP spid="43" grpId="0" animBg="1"/>
      <p:bldP spid="2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7029AEB0-DB48-4135-A4B0-E167117A5F81}"/>
  <p:tag name="ISPRING_PROJECT_VERSION" val="9.3"/>
  <p:tag name="ISPRING_PROJECT_FOLDER_UPDATED" val="1"/>
  <p:tag name="ISPRING_FIRST_PUBLISH" val="1"/>
  <p:tag name="ISPRING_PRESENTER_PHOTO_0" val="png|iVBORw0KGgoAAAANSUhEUgAAAacAAAH0CAMAAACuKxLzAAAAAXNSR0IArs4c6QAAAARnQU1BAACx&#10;jwv8YQUAAADqUExURQAAAECAvyBgnytqqjBwnzNmpitqny5tpDBwpytqoy1spjFtpC5uoittozBq&#10;pSxsoi5tpC1rpi9qpjBsoy5soi1tpS5uoy9rpC1soy5tpC5rpS9spC1tpS5roy9spC1toy5rpC5s&#10;pS9spC1tpS5soy1tpC9rpC1spC5soy5tpC5spS9spS5spC5tpS9rpC1spC5soy5rpC9soy5spC5t&#10;pC9spS5spC1spC5toy5spC5soy5spC5spC5spC5tpC9spC5rpC5spC5spC5spC5spC5tpC5spC5s&#10;pC5spC5spC5spC5spC5spC5spJyqyGEAAABNdFJOUwAECAwQFBgcICQoKiwvMDQ4OTxAQkRITFBU&#10;WFxgZGhscHR4fICBg4eLj5CTl5ufo6err7O3uru/w8fLz9PX2Nvf4+Xn6evt7/P19/v9vYdr2gAA&#10;AAlwSFlzAAAXEQAAFxEByibzPwAADnVJREFUeF7t3X1fG7kRwPHYBgNuCikpcASScBc3hCYhJKE8&#10;JgXXvdq1u+//7dTGY/DDPsxoZS3L/b5/HWHl3EeKd7Wj0egZAAAAAAAAAAAAAAAAAAAAAAAAAAAA&#10;AAAAAAAAAAAAAAAAAAAAAAAAAAAAAAAAAAAAAAAAAAAAAAAAAAAAAAAAAAAAAOBpWNlrfvp+1Ypa&#10;V98+NfdW5E/xqGw0r6NpV811+R0eiaUPLRmcaa0PS3IFild915Fxmdd5V5WrUKzKflvGJF57vyJX&#10;okCrP2Q8kl0zpSjcZvqXaaT9Qq5GQfb7MhTpentyPYpQOZRxyPZemqAA+mFioAq0L0Ogw62vIJu6&#10;Z9NYj8lEIVY1M71JbabnBahkvzfNuuaFNzzbw2lkX9oimKr1rjfUJtYX2jvpept30hqBLCVHyNN0&#10;WOYI64N0vNUHaY8w4pcFs7WkPYLYkG63Yyk+pKb0ul1TPgEhzKas6F3JJyCAFel0FwSPwtmTPndB&#10;2Dwc98cTD6iQPkmfu/gkn4HF+y597uKbfAYW70r63AUTvnBcoxFDRCTCkS53I5+BxeP7VA48n8qB&#10;+V458P5UDsQjyoH4XjkQLy8J1p/KgfXcciA/oiTINyoH8vfKgXzYkiC/vBzYr1ES7H8qB/YTlgT7&#10;c0uC/e4lQf2IkqAeSzlQ36gsqBdWEtTfKwnqWZYE9WHLgnrLZUH98tLgPIDS4HwNAAAAAAAAAAAA&#10;AAhu+Zej65/n34+PDuryJ3h81r88pL32vmzIn8K3xv7+/m5DfjBrnMkQjV1uy2/g0fqx5EG2j1zu&#10;WbXDmBTyQ1InPVs7nujm3tGy/LHa+o20nXZm/iCkqH+c+TK0jBn5Bz1pOOtfzrdRzNmYz/zuH8jv&#10;NCrH0ipG989yEfLa7UqfTvlak19nWr6QJrH+9ze5DPn8Jh0666dyOtGIfzQ9+Id6xJEsuVSUbqC2&#10;Y7+NU/7JQyq3A+nLOFeKL8JrzY7O7qZcDUevpSfjXWQOlLLOVIdvVC47Gd+Gi/TdY5WPcl2mG+J9&#10;OTQyny1f0yIK1a9ylcIFoQlnNUWNqJS6/LXU+fis36QVzFRfh8TKG/WfcoVOhzufo7Sp3oSEyETD&#10;WqP3WBrCZl0zox6KLZKy+bv8Vo9tuC5qWWGEe/1daTIhPtaU7kjawuJEek+hP/ea6lTo/z/SGAZv&#10;pPNUutMrs0uOB3D9VdpDbSNpwShe/7W0G3quvmPOoHq8mfmos0Np+Kzy1uHRNHImHwG1yqn0ndr3&#10;UUGOjUv52QGnZtjVzP3daa482/4mP7hhIcrOGE7wgjcoB2v/lt6Lots7V+dDp8d33v/d+TGU7KX8&#10;1bD4y39HvfdRfp7RUBWIN80bGScnowrw10lrTOuKb9SNKXy0Kp8Mm93BQHWfyw/zNjNPbzr9k/yH&#10;DiFzRwfpqQuNW+ngeP2m8Yhc+ViYvf9F/iNePe1k1c628Qj33+VT4V0t+X34evC0qWvXRu7cyofC&#10;v6RUlX5zmPDwq/ykQ9xokV7GPaQuR4letkO4ODxjoWrN2XnftTzVXsrPSunPQuRWP5p4Tep/v+9v&#10;4zoUm6EWrrJ5eH7TitoXn98+vAStS/8r3UgzBGZIsxw6kWYIa800KU9MMMOCpewijMWqRiGsXyce&#10;T8X4Iv2vxdtTIYyTPW57BZmtvpKF214hjKEIbnsFuZLuV+O2V4Rd6X01bntFqJpTl99JS4SUVBsk&#10;UY8YbAHq5ty+lG2+WBhrxCiKqB9RgA3pfL3v0hIhmeoR3NmSlgjolXS+3rW0REBVa0GCKNqXpgjI&#10;vof6hpo54a3YdvYO8XUqgHXZia9TIV5I5xvwdSqAOU4e/eTrFN6+dL4BWbDhLan2gk7h3akAR9L5&#10;BnydwtswpoIN8HUKr2KfRLDFvQBvpe8NzqUpwqlnbn+fR/ZKeIbKimNfpSnC2Za+N+ivSVsEY08x&#10;iqLP0hbhvJe+N+hRfyW4hn0546EGJoI5l7436CxJWwRjq2M0wokawS3Zq/9HrfQzibAA6nOeJrA8&#10;GFzDHn8lAFsAcxHtAQKwwTlEIshUDq/iUEG7T+J/cKYjU0RCDWcsjsucvMO2tOCSD6xOxitucNby&#10;OEO3vOIG53ImV+yJhlikLel6i0tpi2Aqtkq9Iy+kMYJxmZN/kbYIxmVO3h0dvIaAXObkVF4Jbs1h&#10;sZ05eXjGgsp3XklbBGOusTdAonJwlbRDhRL0SVQO7rX0vQWZlcE57B1cTJy8svFyb+c505MEDgmw&#10;0a/S1p+lt6ejInLdY8IccRzqefivFFE/mtzL85HzrOfZ63lE0Y609WV/ZsfVBQM1y15jz/u5dvX5&#10;JZVv8iuM2WvsRf3kk3hdxB5Az+75aea61wN+a8A2Yvdbkb05peKwKc3vnLye8FbA0eOTbOetjnjN&#10;XakllUAga33CksPO9huvL6KJe7YpsD3BZXvGrrT14p186LxjuQJuqWBe4+Tryf8DjNODb9InFhvS&#10;1odqSkI7e37vuSw7ef1nnnbb9R3yKDGHZaeuzwoEqdt42Js95lCyMmpKWx+W09ZTPIemSqzqsOzk&#10;dct06uZFdimO2cvI+80nTz1aiuyLMfvRTn7zybdS3wk25SrYj3byOidPCuuNsEtxLOUNM5HHOXkl&#10;dTnllmXCMYcyRj7n5On1nJlEjLm84nrMJ09f9TqSq+BwKoPPfPK11DnMFec/jP0iXWLhL05eS90T&#10;12WFcMxlFdfjG036rgP/qYGl5RAx8pi7krzmNHTJXW/MJWLkb3k1/QWX/QUPDqRPDPyVFl1N32HK&#10;stM9l6SIN9I2t1r6YgpvuA8cArA/vD00MrKkSa+8V3fI+/cWIMjIQzuVy+B0BJe30zPS5xBRj+Mf&#10;7jk8nbydnpExh4jey3XIenuJ5WuVIT0OEUVtJhH3HN6dOr7i5FlpaKQqP3A4Ks1X7krWPPNKroNT&#10;ZK/tKU6euYOHtfYHr6RPDF5L05zWs/IxTuRCDNhTKz2dBl6/lc9L0mM544FDIXk/EYJK5jo/c/IJ&#10;9qwIT8tOn+XjErWYkz94IZ1i4KfmRna1TCoCT7Dn7PmJGGWEiwaoCDxh2RyB9RMxamSn3vrcVVV6&#10;9k3TXiJG9ex3NjYPTsqaGs/xEjGqZlcS8RaZehJ2pFf0vESMFKeQe1stfhLMBzN4iRgpVo9JMZq0&#10;Kr2idyAt81Cc80qK0RRziXIfOUabim0hH+RaDFXNFf89PJ3WFH8pkYgp5hzYXv6v05LmwENSjKac&#10;Sbeo5d/dkh18HaAi4pQV6Ra1Xv53GsWMPOpwmMoUc65y/gLlqonLW7kYI9YFwvyRPdW/DOoPTGtI&#10;v6jlPoNLVdCUxMoZ5lryed89NS9O7EmbY00zyjsLUyxlDLATd8amdIxazmXc9CoeYwSMZllz/3M+&#10;3mu6A/19Fh97EirWmFG+fTSKFaeha+56M6xVPfIVea/oTtHjrjfHGirPVypCeZPluNA5usfFvXau&#10;G5LyHwWLg3OsK4S5nu/KAFWvIdfjnnEvTT9PBFYbR/SxVvzUpBZinZdn44T2SErievOqxvTKHPuQ&#10;dlXRImpNxTLmg/2QZg60w+RrT9XT8kk6R8k9mU4Xex3wVufgSbHNynvOaSWb2grOt9T6j7EsvaPk&#10;HCl/oR2mPhtx4xhrV7puRGqoCx6wczCWLWjUdbzt6YeJQEQ828Grjuvtm+ph6jAlj2V8e3LLelRP&#10;IaLolTTBNNue3K7TFo0d/TDlzo95qmybCJ26Uf16S73KZLYzCF1me3v6YeqzDzeJ7S3X4ahpS6at&#10;1yOSn5SK/h/7wIW0MrAM0zlT8iTPpYt07Gvhlkwmcv6TqdKH75kfH6aEM3Y6JUs9BXBWWxppVTQ7&#10;Z+5xYnsKU08a1xtqprJWP5mSpzAd9GRLy18xTSV7pOul0UcKBrakkcq6rSIwS7ippJd0LOt326Z/&#10;AR62Jz5ppm25N9JI48D0XhZd+TzI+gkypVjqpxGVzPqU09q8OaUz7QBQTyOWjfVL+6YH3x+RqXCv&#10;th7/c+vuRLZ3ZjFVYdmRRhle2WYQpIEpmMZJtTutYj6X6AcvuJlM46TJXKjb0i0GutQeyGYaJ8U+&#10;jR3by+2Q8m76x2YaJ2mTrPZRrjQgW0/DNE5ZN6gN477EoVOWBjVM47QtjeJVmrYQxB1SyXVM45Ra&#10;u+tFxqF1sboEyXVMyeUplRGrHxy+TJyaoWYqmJOcxbJtLlF/x9cBlE+fbat7wotu3bQo/OCCOYRW&#10;VbpMJ3Z38/KRwwHWQ21OY9CzxeLmv1BLTYdT++90yX01sD1Yfs5U33AfpahPFpiFcaWoPbEns7L1&#10;xRoZn8Baholx4TXqvh5Ft+vbR/ZQ3gSS9Wws6d8jvcvz80vn250gXGRkLb3nB0tOVkvSc0GRtmLX&#10;kr4LiBm5A/MparkxI3eRfcSwb+xod2E/7i4nKiC6cVk3yoFhcnQoHRgGhw26Mp/ZkEf+Q9j+uNzW&#10;+JxQbSUH0xbdXL4SLcqh7pTa4IBhykd33kVuDFNOps01zk4Yprysh0i6YKaX35b05QIxTD4YV9/t&#10;iEJ4sejVQobJk4VO+fpEyH2p5014SNFlJ5o/po0bJi32ZPh0Jt3q2yXZyV6tWs9m1Tkhs8izl4sI&#10;87H71j/jMYUKPfahLYI1hznLZDI6/FEeFK11RjblgvgcqD4bMhbIXJwoyQ05rwvlaaA+Mx1fMB8D&#10;1cl3UD808g/UOROIEN447l8XLV6aAlm31g2d0HtP5eRgao6FO6LohFMgg3K7912rKpPCI4d7X+sN&#10;mV/hVZu2r9TlLqNUjJUvMgTZ+ieEHwq0oTsM9PdD1mwL1jjOuvt1v+4xE38E6gcpFclbn7YYpEdj&#10;5eA0Lm3sqkkm0aOzfnB8diP3wO7t+ee3m0TEH6/66gB3OgAAAAAAAAAAAAAAAAAAAAAAAAAAAAAA&#10;AAAAAAAAAAAAAAAAAOCxePbs/xtij2IElBcCAAAAAElFTkSuQmCC"/>
  <p:tag name="ISPRING_COMPANY_LOGO" val="ISPRING_PRESENTER_PHOTO_0"/>
  <p:tag name="ISPRING_CURRENT_PLAYER_ID" val="none"/>
  <p:tag name="ISPRING_SCREEN_RECS_UPDATED" val="C:\Users\ibrahim.adisa\Desktop\Portfolio\Branching Scenario\Phone Conversation Scenario\"/>
  <p:tag name="ISPRING_RESOURCE_FOLDER" val="C:\Users\ibrahim.adisa\Desktop\Portfolio\Branching Scenario\Phone Conversation Scenario\"/>
  <p:tag name="ISPRING_PRESENTATION_PATH" val="C:\Users\ibrahim.adisa\Desktop\Portfolio\Branching Scenario\Phone Conversation Scenario.pptx"/>
  <p:tag name="ISPRING_PLAYERS_CUSTOMIZATION_2" val="UEsDBBQAAgAIABxUL05rXzME1QIAAPcHAAAPAAAAbm9uZS9wbGF5ZXIueG1spVVbb9owFH6mUv9D5PfaMLStQqHVVAntYa0qdbe3yCQm8erYnu2Qsl+/Y+cCSYFtGhLIOTnfd26fD/HtSymiLTOWK7lEMzxFEZOpyrjMl+jL59XVNbq9ubyItaA7ZiKeLZFUkqEoYzY1XDvAPVJXLNGBAQMpirThynC3A9op0PZB5lN0eTEBF2mXqHBOLwip6xpzCwiZWyUqT2JxqkqiDbNMOmZIkwGKOuzC/RkN31JJ4naa2QOkdv8euCXpOV4sH5DUc6xMTt5MpzPy/f7TU1qwkl5xaR2VKfQLmjgJXVzT9PleZZVg1tsmcZPkE3POJxFsk9gt+OxaRtakS9Q4JCWzlubMYiFzRHq/jrMjaDCdNaEySyTd8pz62hLbeoUR7UlsoYxLK9ein9lurajJkt5+4B+TIxnHG0Ft0fLZQS2B/5m3xQS/xD8fzSVUVK0FtwW8OoTsrceLIMOocRl6HBT7AIpdeRIUGfaz4oZl4fFrr/vpDDWxZCVEyA7bOgUbnFY0dcrs7gABgm3Fgnt94EYfOIA8PBwe4PDYTWZPgroqN4y6yrCuRZN4yzOmHqgxYU43Gyosi8nI2oLJEB2TptZ2OvtJxIUrxdu/GIr3G83khz03kgD4z4l8BI6+H1xm7GXF4bVjJXTUMWi1t2GnBfbh9unYal0eXKCBaa9+GAnUEDlqcgb3PaOOkr2dnIKujaot6KLSGqT/muL1+z4vMk5sNJh+GjE5sgjitLJOlfxXGPVgQ7hFmOkZ8V5eRKc+HeiD5j3k/fQcorkIMKFkkFJ3LTbnsHAttpzVTx3FVWvAGpbWkd3mT6OF5k2P/nZ128gbEt1YxnuLuUo3Xp18Kz3yydiGVsLdHdYyXJYBOqr1+J48xvUNdKrqJ/6LRTXP/F/hbA4NjgrG8wJk8+56fsAgVErFMHwwnYq4UbLrA8YkPDW/YRLdRm4V0ojrhJDiVv5w/A1QSwMEFAACAAgAXHX+ULj5mLriAgAAZwoAABgAAABub25lL2NvbW1vbl9tZXNzYWdlcy5sbmetVl1v2jAUfa/U/2BF6tvWbm97gKAAbmU1JDQxpd2L5SYuWE1iFjt07NfvxoEOtqEArYQibOd+nXPudTq9n3mGlqLUUhVd5+vlFweJIlGpLGZdZ0KvP39zkDa8SHmmCtF1CuWgnnt+1sl4Mav4TMD/8zOEOrnQGpbarVd/1kimXWfcZ31vcMtoyLzxmPUnlIYB870+9h23z5OXztX69T3WgzCgUeizsRdgnwX4gTpu/TzObhzhe8etn612kyjCAWWxT4aYkZgFIQVno7GPKR467qOq0JwvBTIKLaV4RWYuADcjS4F0JlN7kCjYKCrRFmwYjjwSsAjHNCIDSsLAcWNVlqtP1i2vzFyVEE6jVGr+lInUxgSG7PmiFBpCcwMMIviZuYQ3Vc5lcdkWGmrEEaATx9MwgrpwYUSJOFpwrV9Vme7Utx2ozTEJBiFAOKBbzmntY+MYcpSgs7IUiWl3Bll6Fpk1I1MSDMMpo1YINRl5pQ0Ani8yYYTNVtal8MSi8iSeFTCTCb5sUIPolqZWgEY4jr0bzPrhA2gARBceYxHeOm54e4zFI46hIBy32QTePbnxLCKgzo10NtJMeK2EbIV4koBdzdxSqkrDTs0mCMhWry+PCxPjuwkohnj+ng5ovAL0djWTSwF5lKkoWwNBUw7wkAQ37G5CvrNrj/h4+B+a+QoVyiCeLnmRCCA24ZUWaAVnqUztWS0xG/9HJX8hbtYNebHu5WCIHy6OzWen/feojxsj8oVpC10Dtk7/lCzqdtqbwiGlnxY/HuDAi0j4McxomVdZM7Dezc9bZsdy1JrEO5E6nK0PzcQq5eApaYVy+njcurN2xhgl1McwLcHhrCkMXGYyl0akB/icjHCNaAzDphk+O5VMVZWlVliZfLEDCC6mKhf/3obPpcrtbsb1BthmAPbek0VTXNQEHR9xK75p42B+tqRxOkuUQCUf8nnBm9bJVQ5bf8V9W2n7Sdi52vpC/A1QSwMEFAACAAgAXHX+UHxuY5ulAAAAhAEAACkAAABub25lL3BsYXliYWNrX2FuZF9uYXZpZ2F0aW9uX3NldHRpbmdzLnhtbHWQwQqDMBBE736Ff1DoOQR6Lm2F+gMrjhKIiWRXwb9vIsSWNj1m3szuZhRDxLiRdVXXihbxT6EgWsICdXq/E2VacXFmIjHeRVnAeiDL0VhCKWK9n5sAhpMdZf+Pnrc3lrZj0DG+QMqB1kzQ51JgJynkaDXjrrXbDD0ExAVfYvLBUWdxxdZ5Cv39MOSb/vIUjl9bJtx8D82pv8eKoE4fahU7y82/AFBLAwQUAAIACABcdf5QH1SKajADAADHDgAAIgAAAG5vbmUvZmxhc2hfcHVibGlzaGluZ19zZXR0aW5ncy54bWzll91P2zAQwN/7V1iZeFwD2iZNKC1i/ZCqjYJIYfCE3NhtTjh25o925a/fOW5L2coWviS2PVRN7Lvfne/O5zg5+F4IMuPagJKtaK+5GxEuM8VATlvR2aj/9mNEjKWSUaEkb0VSReSg3UhKNxZg8pRbi6KGIEaa/dK2otzacj+O5/N5E0yp/awSziLfNDNVxKXmhkvLdVwKusA/uyi5iZaEGgD8FUou1dqNBiFJIB0p5gQnwFrREJ3tC2ryKA4SY5pdT7VyknWUUJro6bgVven0unvddyuZQOlCwaUPh2njoB+2+5Qx8A5QkcINJzmHaY6eYrDmwGzun2IvncS/MipyWDP1jI7CxUu7hOOEcjrjS2M4Qq2lWY761rQnVBiexJtDKzHwIaSZhRl6dqse/J04IVJXlkrbttUOET8NrijxPZhkojaMLd/JWAmMbeUUlkkx5mxICx6inV6D7KPQXkQmtACxaEXHJZckpRKTC5YKyNa6xo2NBVsltb+UPtRABTmTgNXHyVEa3VoPi8pyqg3f9Go1Y3xks/ZX5QQjC+WIgGtOrCIYXVfgU87JZgrIRKuiGsUSscQIQIsz4HPODqpQLYH3GbpEE4VDTSzFUnAbLHxzcEPGfKI0cjmdYeHiOJjAbz4IXFJjbqF05eNO+mXQ7V0Nht3exY5fIGUzKrMHwrGceFHaF+HTBZHKrvQwHBl1hldJYcCquTpraz4+DeuKxjw/Uzbu8A0UTtDnxK8DsoF+wZS/jJWHJP6PHtQ2m9NZtdH95q3QuMUBUxKYOJFhSwK57IA1gBmVREmxIDTDpmx825iBcgZHQoMIaPN4D4M+lmn1NoUZNkmlGde/R7KFxEaZ9ZUufDIZ8edfK+p2RhizUe/0sDManA9Gl1ej3sUonEZr9Xhr90xi39S393h/aLzGFn9y2juvE/khBqFWhnppLdxxHanjz3WkTsOZdLJxHtVyAXvMNOwZ7DICCsAieEUV85SvglBtz1wxf82G+QdW//o+CWuvP+0dDT4df+n+77vgqXEIb6s7U3znXpPEWy9AfqYACQVeq/yhuL41tT+8303i7VONBtLuXj7bjR9QSwMEFAACAAgAXHX+UG9n+tYWAQAA1gIAABwAAABub25lL2ZsYXNoX3NraW5fc2V0dGluZ3MueG1sjVJdT4MwFH33VxB8h2xq1IQ1cUNfjLpk+wMXuJBmpZe0hYR/b1fGhwpxPJXz0dOe20ifuPQaVJqT3Pgrn914XpSSIHVAY7gs9BnpMY9nGz+pjSEZpCQNShNIUiUIn92+uS8KnfI/F9nMaz05pDjGPKyftvFVlkvG/fYx3j0vGSooMEggPRWKaplZ/e41XsV3E/1lOS0k0j/bgdrQwYAyzKgao3D873gNDb5IXoKxPVvCoGY5CG2lc1RnEkTVXqG2fTmyd/zBxzPsBbTDZkPEDLNkOfIS2XrO4pjOJqHhhUOPbYUsV2hDfoGdEiUkAt+xTQhU9jlI+pMt8p3dXrIu8YMyZPrc5pedaBROUDedcRZ2bd8z+wZQSwMEFAACAAgAXHX+UNebcJYrAwAAbw4AACEAAABub25lL2h0bWxfcHVibGlzaGluZ19zZXR0aW5ncy54bWzdV01PGzEQvedXWFtxbLaolwolQTQfalRIEBsonJCzdrIjvPbWH0nDr+94nYRAA10oEaiHKNnxzJvxm/FztnH4KxdkxrUBJZvRfv1TRLhMFQM5bUbno97HLxExlkpGhZK8GUkVkcNWrVG4sQCTJdxadDUEYaQ5KGwzyqwtDuJ4Pp/XwRTaryrhLOKbeqryuNDccGm5jgtBF/hlFwU30RKhAgB+ciWXYa1ajZBGQDpRzAlOgDWjARb7zeYiioPDmKY3U62cZG0llCZ6Om5GH9rdzn7n88ongHQg59KzYVpo9GZ7QBkDn5+KBG45yThMMywUuZoDs5n/FXvvRvwnRokctkw9Rlvh3qVdguOCcjrly2RoodbSNMN4a1oTKgxvxJumlRt4BmlqYYaV3YWHeidOiMQVhdK2ZbVDiAfGFUr8CExjojaSLZ/JWAmktiwKpyQfczagOc7EaU9GZEJzEItmNCy4JAmV2FGwVEC6jjBubCzYspO9pfeRBirIuQQcOU5OkuguZ9hKmlFt+GYtqxXj+UxbP5QTjCyUIwJuOLGKIKcux18ZJ5vEk4lWeWkV1FhiBGDGGfA5Z4clQUvAxxJdYYrcYSTOXyG4DRl+OrglYz5RGnE5neG0oh1MwK8/C7igxtyB0lWNe8lxv9O97g863cs9v0HKZlSmzwTHIeJ5YXeCTxdEKruKQzpS6gwvm8KAlWtV9lZ/eRvWc4x9fqVu3MM3kDtBXxN+TcgG9A5bvpssz2n8XyuonDajs/Kg+8NbQuMRB2xJwMSFFNUK5FL3KgCmVBIlxYLQFKXYeNmYgXIGLUEgArR5eYUhHse0fJrCDEVSacb105BsIVEo057SuW8mI/7Sa0ad9gg5G3XPjtqj/kV/dHU96l6Owh20Do+3qmcj9lK+Xdn9VfFQ2Mdvp+ynZ92LKoQPcO+VGtNNKsENq3gNv1fxOgtX0enGNVSpBJSWaTgqKC4CcsDev6NB2foXAJ6clDBbrzwo7+B4/Pe73tprs00WSMJz8EG71ofKBCTdk/7X4XFnp0xANSredhT+lYnwtHoliu+9tjTire83NbTff0ls1X4DUEsDBBQAAgAIAFx1/lCOc/b6agAAAOUAAAAaAAAAbm9uZS9odG1sX3NraW5fc2V0dGluZ3MuanOr5lIAAqUcJQUrhWowG8xPKi0pyc/TS87PK0nNK9HLyy/KTQSrUVJ2AwMlHZyK88tSiwgoTUtMTkUx1NTIwskFp0qEiSZO5i7OlsjqChLTU/WSEpOz04vyS/NSIMqcXV0MXYyVwKpquWoBUEsDBBQAAgAIAFx1/lC8fTX3SgAAAEkAAAAXAAAAbm9uZS9sb2NhbF9zZXR0aW5ncy54bWyzsa/IzVEoSy0qzszPs1Uy1DNQUkjNS85PycxLt1UKDXHTtVBSKC5JzEtJzMnPS7VVystXUrC347LJyU9OzAlOLSkBKizWt+MCAFBLAwQUAAIACAAbVC9ONmFYAkcDAADhCQAAFAAAAHVuaXZlcnNhbC9wbGF5ZXIueG1srVZdT9swFH0uEv8h8jtxS8cGKAExJLSHMSF1bHur3OQ28ZrYme0Qul+/G+c7pGxIq9Qqub7n+H4cX9e7fk4T5wmU5lL4ZOHOiQMikCEXkU8ev96dnJPrq+MjL0vYHpTDQ5/kgpcAlhAnBB0onhkEPzAT+6RncJGZOJniUnGz98lyjtztTss5OT6aoYvQPomNyS4pLYrC5RoRItIyyUsS7QYypZkCDcKAolUYxGmwl+bvaPymUlCzz0D3kJl5+8Y1ScvxrPmApFi6UkX0dD5f0B/3n1dBDCk74UIbJgIgDlZyZku5YcHuXoZ5Arq0zbwqyBUYUwZhbTPPXPLFuXC0CnxSOaxT0JpFoN1ERIS2fg1nQ1BhGuuaiXAt2BOPWJnbWtdetkUdiY6lMkFuavQO9hvJVLhu7T1/j05E7G0TpuOaTw9ysfw7Xidj/dbl+2QsNqN8k3Ad41If0lmnk6DDXb3U1tjK9rGR7V3JRBwFv3KuILSv39oTMF+QasNW5jZOVxcBLuDTHQuMVPtbhKF0a9m4rVLcSimuBbUcbrv7qqMgTbZbYCZX0JRq5j3xEOQXppTt15VROXh0ZKyxdAj2aJVy3aSuIV5s0uTsH3pT+o1a81O/1hkL+B+N+YREbU24COH5jqOPgRRragCLXdpckyVuuWcXk843ae8wDUzdScCmYCKOYSoCPPshM4x2dnoICoppdAlyNcL2Fg6CYx7FCX7NJMN49SBNytRukqG3cBCcyGA3AW3NB4EbJQvMUOdZhgPgZfFerrcdoeOWjHTZitGjE+PQC3JtZMp/W6UP5qS5tJJ+5fQeHzmHPg3oJuMt5MP8NcRoEgziaubC9jUCnAtPHIrVgOektroZDvGJWV8+jQZ8aXooZ0wznUvDOqss4zkOJs8qr+Yc59nIJ4QtyxNz209oeHlY6Cjh6Xtjius7nlVZrPhvcAoeln8NFksstRNDqXefvD9f9hhQizgZB9tb06Edt1I0dXBdat+qX9uO5oaqtVLJ7JCkvLoXFaaaBx9RjpGSuQhHArANq+l1gvP4RgFzEthiRotTPB4y88k7fKhzvji76FL+sLhosDauh2rjKpY3XEd1wJ38aH2Q2kS8eq7h4x9QSwMEFAACAAgA/Lj8UJBJJiUoBQAA9hMAAB0AAAB1bml2ZXJzYWwvY29tbW9uX21lc3NhZ2VzLmxuZ61Y/27bNhD+v0DfgRBQYAO6tB3QYBgSF7TExEJkyRXppNkwCIzE2EQk0dUPJ95fe5o92J5kR0p27baBpKRAHJiS77sj+X13R558eMhStBZFKVV+ar07emshkccqkfni1Jqzs19+s1BZ8TzhqcrFqZUrC30YvXxxkvJ8UfOFgO8vXyB0komyhGE50qMvYySTU2s2jsbYvohYEOHZLBrPGQv8yMNj4lmjMY/vTt60P3/E2g6mM+xfR15wHkRj99wa2Spb8XyDPLVQP/16fPzw7v3xz4Ng6BR73iEQMkjv3/YA8lkYeBGgES/yySdmjfT/YXbBnHmuT6xR+2WY9Swkl9ZI/++0m4ch8VlEPdchkUsjP2BmLTzCiGONrlWNlnwtUKXQWop7VC0FsKCShUBlKhPzIlbwIK9FlzMnmGLXj0JCWejazA18a0RVUWxeG1heV0tVgLsSJbLkN6lIjE/gm3m/KkQJrnkFfETwVy0l/FJlXOZH3a6vfC/AjiHZlFCKz2Fx2W5SgHQAfy+rJbxLhHoNLu7zVPEE3RYCAAOK+GqVyrj5paSrQkc4S/mmM4oQX7n+OZA98GhEfGf7xBqRPEFOwfVkB6KEmJIQAApeiuIJtpHhujFHOE2HIUzc84kHH6ZDmMjFMoVPNTSOGQEmzETeZQVMJSFwnNKrIHT0ooErxNGKl+W9KpIDlu7vZxew69sBCMFme+BMY2yBgR8Scl9RiLjqBoMoseF3qyuYKhAwYiYZaElldVmBbLJVKiphopV6Kjw2lLoRtwr0lQq+brgP3o3YOmnu4blvT6Ix26VQj9d5vOxpB+L8rj721VADTfY53xlTixaNg0+QXSAZBkMsggvIgRdDLK4JhUUmtMvGx5fuOTa7BHlvm5S2SS/mOsekG8TjGOw0m9ZS1SU80UsCqcnsSHk0zA0lH+fAYhd7j+TWBhXoYEYLuRYQR5GIotMRpHubOFpUH+fuH9EZdj3ifId6fINyVSGerHkeCyBbzPWebuBdIhPzTtPe+P9cy78Rr9pU/6qtEr5DPr0aGs9BYXlEEbyqRLaqulzrBWvDf0oUWuKPhtBn6k/zT23i49ANfszOlDKr06YCPXt/dpEN3aPOIJ65Uv1360dHQptSQ6Bh0cUReoy0v9VEux27ga6Iiehv5/pnYDNr6hYUNje/Vf2t/aAF8BV6KgadwBqbyCm0OhlUof62lzDrg/AvdcHob39FxtRlUHWuxE0pq07PRs+966uR89ML617PelBsmMs8CNkHwEXbD5YolRnEn/TAnE/JdgWaEnEwkytVp4mRfyrvTJmAta0z8W03fFuozDxNebmlf1OmPjwnimZyYeN0NqCf2im49/7sCfjpu0QJDqGNsbFv697H1mpPexqBfPRSeIxuWyfQUcareAnl+FbVedITqDmCOeQMA1g7Zyp40d2FtQBfhdE8Re3T3weB6I4OkijZgf3pq0qUfw0G0dPYYdDm4Cceqk4ghseHAZhBH6v24Lu163kOZi5w+YccMHlT4jKVwaOjbr8glXbrMWPYnkxBTdSIR9UFtJBDELbksYN5CAe0Voc2AEE7wGSVCkQeuFbPENQpDi8gz5ojlzWa8uIOkjRTKh0Um9lALY5q2Jy+3GjUVSrzQZE/r0TqCTN3FmHHMdc7sJJwer9rOoIEjo9xe8+TqkVvMHuCfagBX+GJRFZDAUNCdtc3+orCXAd4iut7tv/++bfL3pTdbYaFJNaMv6Sw9bdVeDcqzQ3dyZu9C7v/AVBLAwQUAAIACAD8uPxQpeW7HqUAAACDAQAALgAAAHVuaXZlcnNhbC9wbGF5YmFja19hbmRfbmF2aWdhdGlvbl9zZXR0aW5ncy54bWx1kEEKwyAQRfc5RW4Q6FqErktLoLnAhEzDgDqik0BuXw01La1d+t/7Oo6KKEJujrppWwWL8F0giJawoOre50wjrHh2ZEGIXYoF48urkdwwzL4PGNHJjvQDTEz+T14e7w1sx0Wx6BVSLwxkUZ9qhZ3kkoOV5j0bNo/akCXBSXVfeVbRwWjwgtvIEKbbIZSx/vJcTr9bLF55Qu0DWy+q+4iatLOy+CdQSwMEFAACAAgA/Lj8UCjQdkocBQAAzBwAACcAAAB1bml2ZXJzYWwvZmxhc2hfcHVibGlzaGluZ19zZXR0aW5ncy54bWztWc1yGjkQvvspVLOVY4z/N3EBLgxDeSr8LYyT+OQSMw1orZEmkgaHnPZp9sH2SbbFGAwGG+GNnd3aHFx4NP193epWt1qa4tnXhJMxKM2kKHn7u3seARHJmIlhybsM62/feUQbKmLKpYCSJ6RHzso7xTTrc6ZHPTAGRTVBGqFPU1PyRsakp4XC7e3tLtOpsm8lzwzy691IJoVUgQZhQBVSTif4YyYpaO+OwYEA/xIp7mDlnR1CijlTU8YZB8JitFwwOynK65zqkVfIxfo0uhkqmYm4KrlURA37Je+Xql/brx3OZHKqGktAWJ/oMg7aYXNK45hZKyjvsW9ARsCGIzR3/+DII7csNqOSd7h3YHlQvrDKM2XPJ08tT1WiF4S5U5CAoTE1NH/MNSoYgMJwgC4blQGSLo0tSBr4auYD+VA8ETRhUYhviPVVyauF112/7nf9VtW/vuw2clOdEWEQNnwnTK8R1PzrVjv0e9cXYbOxNSj0P4dbgNwt63T9nt8K/e71edDeEvEcLX6zEjS2xHzyz3tBuK2mVqW5LaRz0W65YartZqfSutrKtIurjt9tBK0P12G73QiDzj1qupAXlmyxsLz6i5glMlNLa3xWNTojaeSDpa7BYNXiVA0hlHWGSTmgXINHfk9h+FtGOTMTTNQ9LG43AGlFpxCZrk3CkmcTy7unywnRNFR2n+J7x/MUf3+0NPtCrn5hZusNLWLVSqmYNOTw1a0/Pplbf3By8rT568wsjlkMskWVmtatVfM3um+hRO4fbjLhEW1FagyNRlhPzawcLo7MpJj1PY0MG2Oxhge2DjLOe1maSmXuK+ri4NyIR2iKAymWCq19Jn3J43nUIOlD3KIJLOxCvRsm6ii575EBZgrHeLZTEKRHBe58zGCMozmBzvraMDPd8ep30hXFKCfIh1szkGZvJebRiCr0ol4cv4uP3W2isi9iUlP0FrfT3OX58GPiHRAuYhcYYW6jDMpF3FdUbyFJKpw7CSeUOQl+gr5mBpxEZcZjMpEZ4ewGiJEEEztL8L8RkMVtnAyUTKaj2GoYojkuXzJmcAvxmYuiK1SRZIi0qcfB5Bq+ZOwb6cNAKuQFOsaw4TjTOf/uVsQp1fqelM5sfJNvnkGr5n9+YydI4zHFxmI7csxBSFLzIvx0QoQ0Mxy6I6IZrgoblJjF03cuc9t9fhjmZQDj/J2iscSvWZJx+j3p5w5ZoH7BkL+Mlm0Cv9ECZ7UjOp4muk3eKTWmOMOQ5Jz4IsISzkQGroQRFUQKPiE0wl5G27IxZjLTOJIXiJxaP9/CHI/LdPo0xO0GNaoYlBPl3v7B4dHxya/v3p/uFv7648+3T4LuurwOp1Zd3uZVnzwgOCMfHEY24B5p+jegHm39nXHP17hyDHBGrum4nbEPjwTOwJWDwQbkE8eDF0M+cbxYwdalSmzRilcW0frjpgM8sI6qVMPgYxBerSGYZtJqU1Ys2IZxff847eX/re1jyxYd7Mtdykr7MsTA+C6iU/879aNd/6MTIUbCqZq6qW21nSb8wUWqm/ePnYXe0ckE7AeG+f6GHQFnCTaw8atV91eoJv+N7PzHp7s8vV8mO58V6v9HVfzp9h+z3H9eZjzzMqM7u/t0EW5SdQOKhFJyJ/nO7HaSBGLgtJn3AEiCB1M3B8bwYjvT5oXf85vBebtR+1nwf5QH86f5rf7SNf78anz545d9kzDBEnSrPczOv5iVj4/2ioX1r3Z2kG35C2R5529QSwMEFAACAAgA/Lj8UM4z/HdvAwAApQwAACEAAAB1bml2ZXJzYWwvZmxhc2hfc2tpbl9zZXR0aW5ncy54bWyVV21v2jAQ/t5fgdj3slI2WilFokClaqytRtfvTnIFC8eObIeOf79z7CROSBpKhBTfPc/53nyGQO0pHxxAKir43XA8nF0MBkGUSQlcv0KSMqJhEBIFj/Hd8OHvej0cWYhgQm5Aa8q3ykgK2YAiMMy0FvwyElyjnUsuZELYcPbtIf8EoxzZxxLo1rmcdxJBtc2P8c398iyK22NyP10ubrsIkUhSwo9rsRWXIYn2WykyHhvXrs3TRdsdU5CM8n2vR4wq/aghqfm0ulqNV+PzKKkEpcC4dLucj+c/e1mMhMDK6KeTm8n8TE611eeFadAOVFGd06bj6fV00kVLyRbqSV6sllfL6248R+v1qnzqlyVo+Kd7I8fmP4L8knGRZulXeiSVYmsS2uBMzdPLYYLEePyQsLw1Ty/BBGQ26m1IxWiMZRAytq343Txd4K5culd/SATmbEvBXkwRGtPDdEjIYKZlBsGoWFmd2omP50zjYYLZO2EKAb6oAr1ghC8kUzVYJayAf+CD8thHOUkFeRMsS2BhPXZuncor/GJxn08W32gp81yUcDgFetIK+oSZPYV60gq6MRV75uzoNJW7TY3lFD1xT1xBvQq4vWolQDVwgsvYmS5WhdZstTZHXXl7O0GBSUQMs7y3XmkCpnTBKJdZn0YnTgWcHOiWaLycfhtceNxoSFUwashdt7X3VqCpZtDWcpHIpEJfUP1Wj71FYyn28lBzvYZ3XaDrwqoo5sbws2GW/c3urJVZs+uBxuvkbpgQuQf5KgRTw4Hj4RFEM/ZiPmWYgY3XKchH/i7O5HChwbefx9kFFvYUngsnWpNol6BLXRGUCbV1bS9f4LZtqyvPkhDkCtuBgiqKVBda4I5udwy/+o3CB8QNRofWUvUO7XFCWQn3JK4FgMhoVx5du7KqJGOaMjgAK9SeJI+6K7xA4fFpC9p0WL0tPck5PenGUNUsjfnkKVoIb+iWb7ih6G97TUKVx1UbKcWIrwzXhn4xKE2/ehi7ds1UM4z6tvxhrWrJJJkWG02kdkartQudHGDOaZKPIFR427doLIcJkbqs5MoivSfyygVzc5XGykZr0XRRzJydjdsouaY5ZF/xhM4YTcxPNX/I5vIL7xb4BcdQEBk/lZDCuU69pWOceHnmQxunfZLqYOSJbIHKUuA7/j2Z/QdQSwMEFAACAAgA/Lj8UIsxNssXBQAAVhwAACYAAAB1bml2ZXJzYWwvaHRtbF9wdWJsaXNoaW5nX3NldHRpbmdzLnhtbO1ZzVIbORC+8xSq2coxmL+wCWVDGXsopuK/tYcknCh5pm1r0UgTSWPHOe3T7IPtk2zLg42NDZZZzBZVOVAwPf193dOtbrVE8exHwskQlGZSlLz93T2PgIhkzES/5F2FF+8/ekQbKmLKpYCSJ6RHzk53imnW5UwPOmAMqmqCNEKfpKbkDYxJTwqF0Wi0y3Sq7FvJM4P8ejeSSSFVoEEYUIWU0zH+MuMUtHfH4ECAP4kUd7DTnR1CijlTXcYZB8Ji9Fww+1GUX5qEe4Vcq0uj276SmYgrkktFVL9b8n6r+NX96uFUJ2eqsgSEDYk+RaEVmxMax8w6QXmH/QQyANYfoLf7B0ceGbHYDEre4d6B5UH9wjLPhD3/dmp5KhKDIMydgQQMjamh+WNuUUEPFGYD9KlRGSDpgmxO08APMxPkongsaMKiEN8QG6qSVw1v2v6F3/YbFf/mql3LXXVGhEFY850wnVpQ9W8azdDv3FyG9drGoND/Fm4Acves1fY7fiP02zfnQXNDxHOs+PVyUNsQ89U/7wThppYa5fqmkNZls+GGqTTrrXLjeiPXLq9bfrsWND7fhM1mLQxa96jJQp5bssXC4uovYpXITC2s8WnTaA2kkQ+WugaDTYtT1YdQXjAsyh7lGjzyZwr9PzLKmRljoe5hb7sFSMs6hci0bRGWPFtY3j1dToiuobH7Et/7MCvxT0cLX1/Izc992WpHi9i0UirGNdl/de8/HM+8Pzg+ftr9VW4WhywG2aBKTfrWsvtrwzfXIvcP17nwiLUiNYZGA+ynZtoO5yVTLWZjTyPDhtis4YGvvYzzTpamUpn7jjovnDnxCE2xJ8VCo7XPpCt5PMsaJF2IGzTBKmhdCI/0sDQ4JrCZgiAdKnCnYwaTGs0QOutqw8xkh7u40y4rRjnBXQy3YiD1zlKSowFVGDY9L79LiN1eolNfxKSq6Ai3zzzGufgx9RYIF7VLTCm3aQXlou4rqjfQJGXOnZQTypwUv0JXMwNOqjLjMRnLjHB2C8RIgpWcJfjXAMj8vk16SiYTKafaEM1xvZIhgxHEZy6GrtFEkiHS1hoHk1v4nrGfpAs9qZAX6BDThnKmc/7djYhTqvU9KZ36+C7fLYNG1f/2zn4gjYcUJ4nNyLHoIEnNVvjpmAhppjgMR0QzXBU2KTGLJ+9cvm33+WmY1T3m+YWyscCvWZJx+pL0s4DMUW8x5duxskni13rgbHZAh5NCt8U7ocYSZ5iSnBNfRNjdmcjAlTCigkjBx4RGOLxo2zaGTGYaJXmDyKn18z3M8bhMJ099POSgRRWDcqLc2z84PPpw/PvHTye7hX/++vv9k6C7sa7FqTWXz3WVJ08EzsgHp481uEem/DWoR2d9Z9zzLS7N/c7IFSO2M/bhGcAZuHQSWIN84jywNeQT54kl7IVUiW1a8dIiWn2+dIAHNlDlShh8CcLrFQSTSloeyooFOyGuHhgnw/uDebH7/w2MDdtmcPR2aSTNqxBT4buoTiLuNIG2/S9OhBh7p/7pZrbRdPrgzy5a7XxibM1Ni04u4ATQz3c0nAE4S3BkjV+tn79C/3gb9bjyAMeeLMi8hLdTj89K7hvufL8i/VprWq/aZUgHEmZBv+4n/vP9RHt6f+miXKfqFhQJpeRO+q3pDSMJRM9pt+4AkATPmm4BjGFrW8/6Rd/x68F5s1bd6upnbsv/TbSclw1f/jS7ll+4h5/dbS/+92oH5Yv/Czzd+RdQSwMEFAACAAgA/Lj8UDs83fW7AQAAgQYAAB8AAAB1bml2ZXJzYWwvaHRtbF9za2luX3NldHRpbmdzLmpzjZRBb4IwFMfvfgrDrouZ6IbupuISEw9L5m3ZoeATiaWvaavTGb/7KEwtpTjphf759b2+V/o/ttr548Ve+7V9LN6L+Xt1XmigNSW28FjVaYOead2TNF3CIs2Apgw8C9lpZEWohIt+uiJl5OKzIbIibHT4UMClEdBDF81donCJ0iXu6rV53w5t71r8cwZbRmFlUUaro61SyDoxMgVMdRiKjBSM9/BWPGaNFow7EP+gKxJDJeizPxiHjeQ1Yn8chJOhycWYccIOc0ywE5F4kwjcsuVf/p4eJr0+cBD5oW+a0tJUqpmCzE487U79qd9McgFSwl/eYTjyRy9OmJIIqFlQ0B/0RzfQSuB6Qy16l8pUnenAD3pB36Q5SaDWpck07Ia9KsbyWLVu1pKXnIK9aiqGU3IAcU8o5Ft+xwFygYnuSB0N9HCiFMkyZUnJhUM9nJzerA7b9G8UrtGJUCwvf8WTHiZTa0blmqF1zdauG5o1Gsxd7qCq9nVOLa3Uc9dah2uWmS0NHRq/aVWVvSjbbfT8M6+ciA2IBSLNPVQfDMjcUEDM2Aq1QJQi8TrLtbyaL9MsnKYc31uitcvW6RdQSwMEFAACAAgAB7r8UJQTsyJpAAAAbgAAABwAAAB1bml2ZXJzYWwvbG9jYWxfc2V0dGluZ3MueG1sDcwxDoMwDEDRnVNY3int1oHAxlaW0gNYxEWRHBuRgOD2ZPvD02/7MwocvKVg6vD1eCKwzuaDLg5/01C/EVIm9SSm7FANoe+qVmwm+XLOBSZYhS7eJo4lMo8Uixx2EajhU17/wB6brroBUEsDBBQAAgAIAP24/FCfjWRVli8AAPBKAAAXAAAAdW5pdmVyc2FsL3VuaXZlcnNhbC5wbmftfHtYU9e2L7Z7a09FaXe7qwEkpVjxVRBQIAJJW9qo5aGiQhVCaiNEhBAJEAzk0e5WcFcgKCJSAqlGQUFCLY8AgaSWloSHRECIECClJAQICyQhCckiyQ3FAvuc7u+ec+/5zr3nfP3Dx1przvH4jcccY8618vcjwQc2vGz7spWV1YZDBz8IsbL6E8HK6oWel9Za7qRK3i6y/LMmMeTA+1bsTvsJy8WfsO8FvWdl9YC+fuH0ny3X/3L+4MlEK6u/JC3+WTMcDb1gZfXRxUMfvHf8QiQwNEQHxBSpzpTylyTnE02sssi8kLSjnx05+vorF7/xuvpz7bv3Lv+46fUXnN/Z4ZV99C9vTHoez33zb39/8lLEd9vPwa69vatsI2vy4TbR6agthG7RpcuRCySgP5ZXpZ3KIDV95tXZMcw37snA/mmGTksbk3JfsMjz8+7NFgWsrDq/dFy3eBn4+5cfxAj1P39hk0RPgCPNxmqE5d7Y4DkhpMmqx/hTjJ3Rq4dsuTWFFcJY3jiWOfprGyurz4wlGYyu9a5DNEZJF23XENwyIj5aCKvyDmKZQxsolsvBjvDyzu3BknF+wdiLVlafIPw7Icvk8scnekrDZpp0w725zofZwyTFlkM2jQv490xejmbJkSgLr1/SpGCVEgHzoxlKpXamlJ4Iy7RtZq9O7gzPh+zmPHE634y7y9voLmMcPS2EodIZ3D9bnY9hXHSaKFHxX/0r1ke20M80Ksv5hnK+bWTKRxXk4tPCk6NhfEOvZiKOb9JUIhpl09awlPVWP3dnRtYdCkH/9DCDwQdTzMO9eKPY/OhZQ0Sx8oAYUAaY9bQEjTNNRbOuLL+muAIOhlKoFYOCMgUkz1GBRYD9vYepqtxypmmuNIw//5Mre13msQfnDtY/8nrPBKfOsaAoM+rM45N33GXVtBR95HwR7ZlNJXUGajY9q8t4xer7OxPo+3cOk1XHfCQOuybIdhQ6p1YQak8Wtl5+IloAzQ81BTuMcr1vvsJgUvWHbtwqUeX7NDR277CGQRLch6urjlDnm6GRftSF+eZYurPIGdP2cj2zH2yTHtDYjW3Lcyw1gsLENqa+2PsJX3nMxqJxHPpbHPqxBkfPS+Jl8QThEsyu6SghpCivp7NlIoOBWGg2y1mjicT3aaR0JqMiRyL/EI/IkTXw1SmmcvrwD3OuPHBIKSkdrB06PO0lkKnspS7S6/xBIMpIKfHNIKLg05VK9CWdyEMg18tuDEpxUsJfUyCErxkFuW9hSxvNJlDsJJTg+RTKSbCxl7kvF2yNounzafoHVSfdrWtGQVqm0chRkaY9RLuwLTIRsdBz+rYvMjsrgqkknCwGtYHFxEJhAoxHC8bVtalFGNO8AMGjDgopNaMh5pRkOwuzAQUgPQKSxXz5QiE+X8fhT0hjzE3XVcbHa/u6dB+3KeqZZH61IEbqzxII3ep3c2J1fnYWc7SagwY4youM2+0zU+mMxsftBWuNcvTCYVOPchPFeLm9cb59fdc1pZrkIlrfTC5ul1xu1b7g7boT9KCqsNmP1vdESB1Kh0qGpks2FUgcS/2QkfNjtSS4UT094yVyE9ReKaE1Rgzz0gcFD9IZmbsgu281fSLS4G60fpOLIZxMz42QuoguXW1X27CznOpR6VciritVCWmNFqy3aZxC7IK/zvQ0GmV1RIqpI5nUQZQ2mXgEio9yO1QhIg+3MAHpAXPK42zci924+5sJ7reqH0ZbICCjq+kSBYwq5fcAfKXpwQEppn63qNQvGNR9fdQiowPXD+mCFyhgCh5BH2eJtpKmI7FAqqPzhEqiMaITXP2Dwaqmdx8xSVdubCIb1z/iRTAHBKSRp2imRH7x07SbEhe861aJwmisllQriTWUh4Wbyuulpu9Exgxzl2Y9cI0OKglxaQlFgg5165EcsAm40LOp17E06y3I2VoW0u7MraIdPeBDG+p5I3baiSNtkxv3dNN3SkBRAmACR99iHTXrtU+7MF5GipwIoaTWM7X2IN3jfbl1USSv2DdfUrYRpvdiICQCQCpk09r1uuLRAXlFoalobNSisRbvAaXzBO4va5ilC0NyojEKoKqfSsC6IIuu0eDf3jGnHBuIdHmuLd4/OJJcS1djI1/RWv4bN2ZmMUXHIj+rXVPS9NkjQQUxkKYN4DbSTjMGHufSwU0t3HOugeFcB4Sul7ahwjRvcvN4Sx47hY6QltQpc3I/v0ULD0Gc+wDe+Ti3HXwLe+9MYOuzLvrOenjzIRoZXFdA5+iY7beg6LegHM6pmoHROPrQZOUMlNWqAEhzUHr2kO5j7vEMhvUevddV2iYjXxTBUUoJ8blK1cwOESJ/aG5mLxRvRunEWfFcP7h8nizSiHbIG8jQaGGr+CjEsii5PNL+WcLeRLjqwkdJzX/VecpuN1p1rH/YON+h0NehmEqDR6xh03XWpoJfXW4YgeQ2Imr57KbzTfeA9U99K4H1PY2XOjfnbuqSVDkRprSZDJOBWGhSFu0Ibawp4zS5QPGiaEjrm086z7RS5rBDc0iLSp/63JCNorBDU3ZhBiUoOGtQdNEYR2NBzRhsUAGBWVzV5Ddnvh5v4Ay24dRNubTLXkafRwIJTWzEWKxFWNBaf2fPN+rgO80mj/FMtuSvlvjs530i0bwf3C3nKEH+L5EZjEZhx2t412D1rW9RTIRk/somOunVp5EfZ0ee0bq+r/7hOxRzUxVu+0ekVyWRmVpO/T1fgUnd+EyEkYnIxeAU+vZYg3ZfjWI4G4BWoa6r7DnoHt4vj/2Dz3wTg3B1xo5U00EPEuFkWvsJ02wN9Jp9PduYWQAYFaMRb0AiCSVHckERhiMZU2tvZNgSbhmnioQYBWwOrbz/V4RTqRn+VIOvz2sf4HMGD/DYFnesfVg6xN5QrifP+V3nfJRlyhqDg2AMlCMIqo8DKdWuVp8FVFEebjsk2bkRLpvDviS7OKy9GMOFQxUXMZHCsRuNl4Lq2ea6PInGdVsiV/u+u+uXalL5FrF0rIRQCESRFog0UrElQYwSUZOiW+PQKsQ2NCbNDR5+PJ3BON3dcqOiK1nv+2KACX7MJ2CbWTgQdc98IN/jY4NygBI/g4BywPaz3zVVWu+0hHK7Gmu+EG7UGDF7jerNfqUmt5QiVPXhKGG/qbDj224aPdP0Dt7cpEFsUpTQSvUp/TyBCjvNRSEMDu18EZF8TqzwNMqBtDralGm+3+KFQSD/6NsxYX9dByVUs+9awwbpbTks/r/8ughXWxbhi46KzJf9OyfcZYPvWIDwSO3adojy13SGx05rWGl7TiJn0ZPHPyzcqjmxmdB5d4+M4eLfOfSCVd1e1ibc1Sdhp1cVKqtp/lKdZSqMgf8Dya96PA34Ev0/UFyuWf7DBDm2hE/nXgjMoKv3GPClxjVWEbe6Lnsemiyv0+RYSqDvqb/RW2Nl5f3Z0qM9MkutZP/9b9wtFxs/mbsVdNVg0dZysW7Pc1ntLUXXi5ubzube5n0VvgGGmH9os/XQ1a0TD4l2S1QTlItl3c+O7rKDp1AXF///yd8cD3RPLtF5zRp2NXSJ841PhFeqG17232iR6E/+2fE9uyobUzVyBZ+g6VDAaZq/H6ZONpAXBmKlEIfKjJPLpMBUZQWHHXlhxC6MaerAImzxyCgZZCjSpnKZFtIvdW489QZput51w4FCVNQcZIjpELok/L+k22uaZlsKw9DGAbGumFJVvgm9MPaMqvm27FcMAvfI7hZR1FObeN722Phj1MjOcbe5lWe+g5E0o0ZZhUd+0YFqO+nHEvQ03/thEdY9D3PU37b1e7k2LVTQjX33eqPsbf1qHYJ/Y8vIOEr1u0DFzZ+9cBJF5XWOw8ZHjv+GRP2gyu62qjnDhqR9xF7YqcpYhk6hartEQGOlUzvp0uLD1OjgtXcWAh34xQunVyZnuuc0PvvBq43vufBKTdc2RD42DUX1D20ptvYlScKQxYD4trriNyETeRULNSN5qjqvImPulRI/cb/HlyrPbxXFYLcGlyhdW6y+vzyUKq/4SP/oiMAb3EYvEEzTfroAd9hSeLRkS25VPFLQcV3w6PvcqmxVOKcxSFld/htGjAOAOB2qnCrM3O5ltBpFIY7UI1hjRxBJMNE7o1eZzYn7lzxs22ZCMNf6NcgO5IstN9ufXU04E725Vbi3ge6rIwZ2lkC2JN5dsC8ePfGbnrAmd8aZzbAnkN1g2/yVEczcIDFP4dtQ2fj2TuxrQ0kdlHy+WJt4IR5MPsf+zRc6J64dPa3NeKHSZRTZwvJsOD6gGQQ5Z7YoK0575VU2mQsQDWnLFhq9XnWcEC106+TFIOou9IZnuz/NdHAefcTDZKNoYznTkctG8ZZb5zQ2YffutG/QxjbbuEWceQXiFw3CfEgdKIE9l3Gl2ph6vHwZR7Pc+gbo4KG6oD/djDsCO86l7kl0SJO6CVzwG5T8N3qXoRuk6fSeZZmveRkHnvXKA1ldaqF4MLs1Z9/+sady63um2KNNy5oZiVAnJDK3H21HvUTccMKIv9Qm9V9bwriXu0b++nC8pZS9zV3Grl66ESa7v/Dwp5QdiNhosdpui7RNJGpVi17Kw8yAXhFDioKA/BX9qBJNH+scxGfaENsclq9wT2XfU/mqU65XkdyfyaaK/Jv2Aa8jvw24t6LhkAb3QT2l8+PW790azMe2Iwqxc4Nhpui71q71/BN4ka1f+rllq0/zGSfdbf+izXvwyxG+JzkZ9kX03D6Z9a2u2fI20Z/P4UVtN/aC2vumDDfl9KpJmRtYbqePr00H52tGMs6KIe4C79zt9IJX48SXxrxCK1Y8nOFun7n2Ymjntglaew/s+ppzczVb1Bx/wLbL/VlmdljFMoQJbf2OrPccsT8zRvu9WETjJwrGPY/9JnibhI0UteLvnwpfRuRCUXc4fWMvm3k08f7IGXF4+UJLWc2ycNliNsdB7hWSlY0QqMLvINGY4f2e+02PAYMPdEt56oqHJX+F9zuFojb3jccGCi6s7x/HvobqluruLQczLL5U28fyv2bJMGhMZx9kC02IxGPVduV9YStDuNTx2bez1uuBcFalG+IpKWnh5kAy8bEb7XLfndCVYZBNROPj0QA9cGLideq3arb04+RMjy9cVlxott3Gy2GDdX5SiZAtfSOZaSEl7j9MxfQaltO1AC8ueCt/zv9CCiUrJmnBcWDfNvn9u12zZSviZKnUnyKd/Km8jvH5xFixqPWQLhmZaWFGW4lz1gLjOiDMUdkxkQJmgB6G0A8QjZmMJLR/57jXl/qsExkrvmQb9exptnVF4sJNgZ60l0sF5mtBWwKSTmEiWArHlXRQRNwA1fe7sEYPVyysLVv4bKywk9dPRONxbYl2fqb6haHi8GXge2LEoiutIpEFz5fl6/6sqDjG4rwD7HLqpBgNsyhEnJ7XuTb17Iq85Yn6mwISvApfNHB9jTM+pkHEyQQMWScU87U1iXeXRT0lrzjEejjyOnU8AUmX8JLLXBEfeyN8sEnSDJfmrnFYVnbv0EpeDPWymKPRAmOh/3VBx3wISXm8DYKE2Y09xfIyqZo6C2R1y8CXis8mHdSf3MsatTk6vL9Guft6AUFyLNXn6fjut/gPJs+vyFrJWFO1ZUv3Tdp4QufXrf0eXGqwiEfoCy4G3TrtG+75MrvUGrvyjWHLvjzX9uxbpeLxfdM7AUDFMW7nCwNhxVhqvAUL7b2PuBbz3zNaTQSULWv5NZAa3lPGeTHK0tSeoJ1PoM6rHlDPz+Law7uR6OYd9MOKlcyxt124xxYaoqkIsGiHzJoML9Uaf/4FMGK3thXAYRjnfKzv/hYJm2icnO16cOrY8rwkiabwVnzatsBsEWQvC/x6B3Z6cO46WzJMs7tA4ENOEqQZCxWhLE6WfIaYdL9vJV6GiE1vn43+UgjxSyEpn/CgEQxQVODZC0p7HdcWd0EOQoqRgnNBK47wjlMb8bOzWVReQDa/PbzUve0Mo39fcTUoTS557CjZ6FuFkEaLpaensUmNq7gA7pGZ6Zes7YAbC9o73MbknZwi/YZgyBHC9WBkzuDY5i86a30zfPN9S8kbJJ9j52rLZF6hW2qXAy0mf/bM3g8Gaxg1uVWxoY3JO3RXFAVubzcfa8ntxdefGpqC+JWtOLaxDJ83cD3hbf8AZH7X6H0XfOyk6JfW76smY+tjWYry5BXT8zPfZLl9WktB1M1vlmfeaGy6h7hsSbw2R821e7eUrCyC+RyXIW3FRzC1vAQaQS6r4cTIcWiSKeNCYWgLqwsTi1rGR31We5/RbxmUrcH3lJm+lWe+X5oU3b0qrTAtULT8XfvFZejku1c4MY8WvpVHjGXYSw+v0CgrunJV9eD0pylAxjscxt8TVxLB1gr2b27lFJO8XJIdKl+Okv9Y2Xi797+YtLowkiTvLa+kAspf689K+GzrYZRusV701f4lbfYnfKSfbjA/XTwURlrIjzT1aQR6dYGIYmKZ39DPqCzlrP7pbCXfZBBk98PNFPGMMstruNHklcMvBJIBOGhQSi0FrlJghzIv1sLGQcOo68qC5SN+MTjyW+x24fqpa6exPvYRBIEDQZUyjDCtdyWPso4615wupZjGu1hKkVp6D9XHmTFQ5LPuDnI4cQNM0m5w75NJe8cbfDkYE0p64DlGNhRh6+XJxu2i/k0sZTis+S3X8XB9I5/X9FR0Pofu8ScZ7xg3zmdnteTMnkl8D7THgZMVaBwdM6lIxWnZh4BAuieyBhNOyiQGouPTeupyFHmSeGhpjRGMqVFwZ7SkqS41Tq41XrgK1k3oh5Mo07vEOktbHbXDP6Q4bdopX8cRySEkQ7tBVSM3mEwcSzlvTKm79tw+Doac3M/PiAteq2h8E4+Nvt0oFCmM6zWZ1vWNW3I9yIRAS5N3HWOoIqtI6X9jNF1RWhpFItt6LdBwDQMqvhYdM9dBXiFwr4EzTAx3N622/RRg4uRzVI0GQau4z+bVep6f2D5f0CoAHsQ3UNLv2tN6vr0CTpjjVRF4W6oWxVR8reiBiwQs2rp6pq/U9J2vqNDEJizwaMdg20Snk4befp4lnj3OYHi6ZLJj5R+SzLcQOPQ8PuOStaekyp1QSLV6OrxNMPYdCrsu6oZQA6gHxcQ9wqddvGLgxhWPTw1ut105/fuCZfBaTrs4320bVBErVE/y+0wPdENwUbm5ASmfcRHUiBLJ6TkLWxSjWv2UhsSudxH5yfUaET+vEgPOsChNOzgSh1zRMR6PGAGfnkHorgjwTPSpFTNDmo5Ir2/6hTQyhO6L7NAJ4ipFFF0+TnAVwHVr9bKfaNO7MAeRhSZPGBFsNEjw666RB1vycBJFH4cSXKHVdXfencj4yjeU+4gnUTR4TmbabnivHjedAt4AZjBSzb2sQ/Vk8YVaZb2upurigBQXnwsCInIbZU6Xq1TZSxT5oUvx94M/lOCeHSc619+3NsP0HXmY/4qUt12kIb0nRV/fpDJGsSx/nc9BJPYhi9GdyP7i+qsYjqicT2kDPGyrR76BehpqRRX4NGbFIDptwVdAjOgsjqEXKrVDphJBp/dVZa3IhwNIS64TEECCFiVtUzdOvBPMLQZrFzgx6OZxTxbNhpRtVOQfXyXP67KfFtifO8mnvgK2P+bv245DXxNthEkEjyjRr59tDqCtDZquojEGw+xCLK76qiPro7Tw7qAverX1Gjmxnm7xixnffM8+WeZ1LTmE6wtwKQ5cc8MpIJDRRSuMKK68x9+t6+FpKeJS39JMb9KwxMyrAKQKNiHQ7ssBo1aMN/tVV90wYFzuLUX7lxlw2e3G8cOSo7fz3jsN/uDL1Lk+47i2cVwHj2XPuLbjDA9uNtXhnQ7Cp6WqXMEU1FlXQ+mUjDjq8m6eS4qTLsoFi1uX5ztjmreI5WZQMLRDcE6ruBdN67mUSwCpn7UzIQ8HMDNceHMQF047UM+GMk9J+KJqPxddAXiOFQ6HGjlKc7jiKYomzT+yvFR7uao8PpD9lII2vwAXK36iRpIVIgCyDcYzk4nC1ijIbgIJsfa2L9J8A1ZLY0Tw8MKYfEv8R0kGKPhYnbTz3TZKjUKCvEqkZIvk+v0DAqOGG89EJJJpoYFpCzijuM9UKOcRpBLzNi4bPxqKqD5zplV9jskhSAApNhuHDmjDxEF9zFskGLqJR1jQev5mR4tw+Lb1oPWmCkADsSKiwna4zqmxkT8r4ODpm73FPeMN/bVYm6E7Wo2O9QHycuZfjAU76+EvtmhnziWB17qi0vp6AgET0Wic4vJOmfGn09KDy42cAInSfSvQsBzoljUwEieEnYG8pvKWjJyJgkluI3Lv5jliie+23n3gFzAW0g7xyyd7Bi/vGthX+m+EwdZvxY6cCTyZ7NnJHpBcVXlXNGq2Y/szs6UnkIwAeMCdvEp1TvPAjlVcWJzB+2VNGgUv/Yr2QkXG+egs4v8fq+B/LunBZKH+R2dE8pCWcChfyp4xrww59yuXtGjhleOPFnmfF1nIlUEWp00XOB4I2ffrSL/wfbLMgVVHVssiP9prcMDj6BVLEtYpc5wOSZ7LFQ+mjrfmOjdvir96bfGkbkkfDsVvbm6iZ+Sy16GP9NJLz2OxTXlTJ6WZJ2dHBc2bEq46ROulXy7g/fOWlBX7f79jicGz1Je8/7xEKNJmTen3S3ApHX9+fUmiC35/YrywpFxlxmfHPvkVlZ81r5x/eUmmRocXgj//jxI9HmnjRzHMTTbphrmpKllrr89Mo9PE5/nmd4TmbTKaXdmKvl/YwOtSdUMpGa5jW/2mVPwNKypKeA6EN7JvF7aZkcefm0WreTx+cXlD8H9C9fbfk3RiweKG5uSdfH6yZjAR3TDdw9RP9TrD9fdyd4ru+fF9xb6KLvEt9cqGEynqFZJ2Pdo+27k0orjKTeG+nIoiIhc3PjP8W2HXFHDD10mRywxdKo+R7XrjSNOsyhh0ZaNq8hlhS+ly5SnfZ3uw816XOOkYJGEnp2dkFUHJadmgLSWIe86pE4cvbV7uFOobDUdvu/IhkxoxGjo8Bk8bzfKqZLaPw0q6cEiNZXB8aXPYqsEJLHzSlJudn2DvfqKE+GNBU9H0Kv41W7xPsTD0/sXpDyisV7FjxAb+Mp754rOyg8uPK1BOwbZbKkdXtkgbkU4HbLekdSBFblnZQV5Z3jFJdv+oHax7/CnGMzU7JmmK96pzVnzp78/G0QshCd1a4v7I5XanPXYv4XbXA0HcnP0xWsfUpVyDZKJuFaxdwitIgUNVV2IgYJBket/j47dwfo/zDvEQ8cdDElA8uwpc1hWnrGy/aJbixk6LTn7p2Ssts8o2yz5mCTHu3lTr31cnJWZu8/7g35N1pnvcLYnxewgO3+nCjHv/ngaNASzB44TfFY9nqKm0cZWK/xnRkogwSGKtrnJlP3c1rDVKvM/YnK5iNPT3nmoEg9EdE/jS339qMcmWxFpOz+/DhhR0ZsJYkonf1SeQhenhuWH/uS/EKUssjxt/H/W9+2vx4hse+0MFK5tXpCxk9t792htZxRjbLVzc3rHM7J7VgEk+Z2m626W2DrTMxUZyxCLC6AGcgNHlttpK5VCvzgdd4upyagcE9Q9+bDgqs7ejBHn1tjC6kldPUfa7kmfxWU6KkGJwPHYgzPJc/g/Pf9rEh9kf6rzpq+sS31av7O6Qfk0ulhaV6n2NQSB1LiaAQ4oTywq7t7+psrSi7vaBwQ98w5w65cf/p+dbVuJMXlhkU+rIRbx15SrrDdIWG/dfE6+yWD+oqLS0rwFhaKppVxi+cXbs2fyxGI263Sq3kpY0FMbXapQOfqlJRt1cXzh+Az3AlTf/SMlv/gergZUbYHrv0YNwUY56QkTWtjz85alcn+VS2Yf8uuvda4JUoGYmgsbgMwENJZ3Rs+pEQeMfXJ5lCwt4m6kQZe7Xe/h/aOdBGAxwpSkN35lUoT7wqJcmMm7aS9jtFBnPIJE/zdwJ3DC5qfvu+PKJKO5QkMgZyiGgwAEDoe+RFneUNGw8+wQReU4nnvagxWcwTDcA8dcGfmmXuntoFQAQSK1/cFtUvQsUe0MozGl3J1ZXhRYbf9hUKc2+pnT/bA4f1IZLpNhtD+GiWq4Q0fW+As2LSAdXOVyCk0De38Gx2wDz8mMST04764Z4tTzgbG7taLA5JQ8UzgIkWV2E1AYG8voGS1D5A9JkbmRK5YrKWekM6/XGb64k3NywA/gu81XS+lDQV672DJHBCdpDNMquFwPMb5SQB+kupMZBHqV4YPs1+gERSapuxSUWWu8yuklUybUYwlhgfA9CbEpINBuFuSpf0FFRUrmPxqznm6yLtDeM0prp0GXfN8WyDqLTL1HJm4vevto+IK8w1Vlvh3yowiKOVwuU+HzCSZoUxqYMu8Tq/GwJWj+mlkQrPArJGbh0TTFsE3iPNkhupBQbR6fAUyAGNCgquCsLnhnJEtZar2edvrNhI8WYAKt6m3WwJcczcMrWa0AD8A7QxdkQPwVFVEoZlkYfN2vLuiBextGxUUDdgZGRZKMUdKwpTqDVoMtXHUyZ7LLekrjvjlt32Xqv5AomDObkjAmexswRb+FYAqUgqytxWEc2rIlCA8AJCSf3jilBPautOGX0rpqJfQRBkHb1aVWAqKtrtc17HZ2Z2PFx6d96OU2+TgF2IQQaAASwojMY1DP9OnK8h0xWHx0IydptlJ7ofDpBczlsd38gJzfecCqR7MCideq90YIg//z4sNWwCscb+s5+fAhm9zbnkWYHlDOqItntC1l72TNYJjIZuuYfUBoj+mzc6oO4KLv341PhHAiBQKsHxjP2KVTahOz2RKH4usDSwOJUCT7RUvFAemFEHxuPpq/as+W77z+z+5Dx5FZYeAlquOUazxIN5dabAK2EAwdS4Rll5v21oqikDnZlspRyN/KPuvV/EOkfcGgbP5LqzPwPQVdDTF63luaN1FZmFMMp+8mz2w7tMNsdXeJ3hOQ3ZwJn0H7UhQvzbwV3N+82F+aYcXfd/9+1dCtEv5xU3iw9zIy0NHdpYYeLfeuni1KGj4q5MzywSxpkKqYalWjavFeYbjptBk1RPEphR85rD1cW0/TOYaLGZ83looU+Jvq4vuFUpWkWHdlkbOeamxIclmTbWZnhHpjZsn4ooqVo8pvcNYq/ZBRS5LHU2RomZZ7z/dseS10zoLxp/SrryvtqeVyJRFiwg3Vl1FGjSqHNjkjX5rctI+uAoPraOydxh2lmo40Zib/ukYBsbvHf/cUb+e3Lg5CsL+PRVGInXF/gbTMLHPeSY8ciXJYPJAd0b5Q3Fp3dG+0rU31RXB+4fHCaB7Wl5GJp4IFmt1HHfP5rLrm/JZM6QDWGbvSyd59TiGleEQ7Lh7sSjVKofuNW1yVHfGXD8WVKnoabAr2jgLXGn3bMlF23e+lBhgMhMg3wCRORp9VhzHlZKXzy1y5rcUXFCBa39NmVaUaNOCOfP/+LVyViZgYr0d4AKDW1YgUR+I4IrSCifDxptRiwlsMNgpKfPcygcflHjXmjIv5Crs3MCJ6/rxzFMa5pc+Vpq/j7vpJ5+cvniR1B+Khz9CrlDSKUNBjpMOqC3SKfudT+6a9edF7oqMjyGl44O37B0sw1OkSpsNzdYg4Gm8EgD0sPI28S+xdfmqEEcs1tOblg2tx41wHB8F5ZtQCAcrvRZo3FMzigHRo0cjJGf+IZHJ0NbtF7ZWd+jHH/8bZW2QSiKaZJqFl+QOwFqCPyMQPJ9RSui4a+pV46wzeWK+kzqvD6WvQuhWjJfDn+wXbhvIWFMDiRZHeAQOHuxhxE3IhzlRbPdq/Ni5Ciiwn6cR4RJS0+jGQs6HsrKUYWBm9LGHBLAWZHBVATYIp+CbJhk0dNAqvodI9UTBS2Huw58zhGcMezrfpKSWV/5HC8hy12oN8b9/SQHjiG217Wh3R2+WIppG+mMzjDqUrWQxZCvU2emU9EZbdHle6RLb77Am9g+ynAzYSQtLTes74FFVn7SJKjdokDknxLvQJ+/hDG5tOvefzt070790naF0XCyAMZvnRA02vw+Mqb9twHLEv4BgegwTOH8UNOLiLRMxger0vryenhKB9Ex+IrU6dnzBe8T3U8afk6c6fxSK4Huta/c3x3AWD8UdsQnUayI6QCPPU8ABy/cnMHVhY3M1orh9fZ/+Z5dBsYLPxu0087xdK9MtmDcElVdrzEEshppZwTd6jCVgUuovVsIto/mJdOZtRiN8nV2148psGu0dQI5Au/bnltsz8nnJCe6h2GJ/ck477tz3YFVKAtQUWiskLhIrykIUYYo+OUSUEW00bwVb9F9c7pmAHIfpwwhklvYRWyY2vzOe/dGTKzCW8EgVnHANLwHW0EbEX9ELBmVAIlDlLfCGLj8+U3LEuwp7HfTb9vDFAlCR2da6BPBnnpFpxNP9Mqzfunq7cQQnzWb2MFVt+8QwsPMTdnqz3verZlUjekVjUtlDhiwS+y8PtHS0NA0rsMr6WE5r8RBkEPjF95bysrwKwUgAnb+Dwuqng0xO6ou6UFLIxOZ/iGciufDJuesPkxwol1haanJpWJN6NSCsKl5lnXDP+f4liOzi9+hEia8w8wh5YObqt56MyBGO0LfzWCgRN6JyJf0GGUi544sFA08QAEvor5juYDPuUleSLJnm6xue9uqKVREjFjvvgIeQ1IloBnawSDVPgiEg8FxgdAAgeHDwcQYLQxw4qeznjCN55Na+kY90LI171GRzKexLmKMNmyhi6MbN60u4j7hDnSrF9aN7zncnJVb9yzfrOCDN/vYslyc4Ls7HqZqSvFDJy/730GgnNPr0YKBmtMbtOqwnpib6dqhLxk5UFBDks/bdCWZQyM34d2Xl4+tze4mkf4kOy/DqA650caIcsvAOCls5wwvyeqKoo3evmge6rAPL2u+cH7XLW2TB39W1H0yCQJ26j2z3CF4Sv341cGo00TogzMxfh4ceV7irll0hzz/IzxvHfo2RRXMlgKNQXIB5cPnzm0uSGaj/2uai42cn4kwxwC81qmB4AIk/z8/cePmkxNlsCPlTOWF/GhGufDxRFL6xkTbnxG2xEvWl7VT1jWtenedZb8OWI+NZi9XCa0EYjB/+3qEe8fc9Rqpnlhkm7uZUYYRWaZT5h5vhdRZ5ih6XRbi2L0Dp06Aq9U3eRnKJY+39v4NlVImhsHyqWkiZTKyIUi83vdF/NmADKdztOBz4ULtYFVGntocPKa7RPubbr58TT+8z7ptCZnNM5+4rv2f3XTI3XEeeI7W8qMbkX6odouHRW9ojrO7t/92PdHRwW0cQ4RaTSVSx0iOYCN6RnT2hV9ovhAsWh8/8TxVWPtMUI9wlxpBifN+lYWPa9djY3y1vfNGA83t6fkCc7S+2m+O5H50ida/ZzuQRPbsC9AEDfXJH2O/vlMR6z4wlE/H/k6xELXMxVKM/qIV5X4aZI+CMc8bK6Jr/SQjduv4sfozsn1SB64e5Xu8d1COYI0ypp1EsvVT+LNTTRjX69ZV45GSbHxPdPl+xqCTHH+wewZvE5k+glKSSLDs4moNHhFV8G7LEWPQ/kQGm7JgiLTzC90kxxKSzKz+E4Tr9v+A68e9HBLNrn4wdsvCsxgFRNNK1aRstsFlgWH2deBM9A9npz5Uo82c2hEit6y3n1zLaFkSDyeAIKxGl0XjUGIi8+lJzJJmeRiVcRO7PZDGfGrdL9vSXMBpkBjwS7cE6EAcnwA514m8wTUfWe9Yx4Nlpi9/T/qvDtBz1ooqMLX0nvYSjs/pqnONHoNIxEzRqLFyd079hmGZ37zR7kHoVZQ7RFH6PsoLfxYdusDYwIFjO+hDQ53P4kvvLVFPOzeK4ZKsiWRw9MYMKHtgaX9YvNnngyf21YUwpox8p6fFSTaEk7V+7I+QmaTGZgDAg3QEGROQDIAUf/fiYPjU8U4C3qLBCb5nc9Cdxb5r54KIbifr77iRDP1ms0f18Nx0qtPGiY8cXETiE6ID6xkCC7+EPQV13icIdBYVVFIUSmfPk47SDAnj+FQsC/uosQu+cEVK575g1s6g6Fxt33P0M4RyEYzHSpM2H7ZaEStX2G0GEcg+dSaveUKVfUoBzsue6r9OAa8UAGoWwVAg/U+QKv3Fcio6oSWmyYTKDlU+mQlZkY2W0JdvcoWliyQJEFKQcpKnHNw/8ePyzMYiwGe4bqwFYXUO0BXXOq+pRAFS83k+V8Od0ddm5ldpeqko6KLxSnKc0Kd1Q93/qsIzzX9csA8NpmHN488u/jNbfVuaY9+2IEiwq8kI6eJ0/8V2VIfRHfwa0gdzfLKEGc1PPr1bZdnqhNykkyfyc7NPrpiOGs7kZ/uDv3XjTY6VzSQaIvyKkNQpTjEbOvhDa78e4v1Hoaps6QFFzpl/MHBht9e5NL5yc58OT+HhadpBmKl9Q7Qxc3U3M2O2iw3iWFUV1R0DEL4tVLVkswp1U2dOaxjzzfPRngZDOuNi2V+szJkbfHi29/JENKAHPJZZKo+XJyPFZ5t/tAFLyilPhYWwCEnDUqQ82YNGAvYEty7qzEDRoWISGbPiHa2qeMFilGqsB/OBPr3TZSjQYPmaR6I10lWEodyms82ESZ4z3dT6mYcnf2RyK8yN0iU7pd8wYuu1KTrliLT/wPk363t9b4175VssK3f7XRkmstn84PgwfUuTA6IF9ecvu0qqkKw/WbIg9kziHg0mtZyFGFBoM27Zzp27obRWGMAnxaP5GISC8kMMM4/bNIMvw2WrWh87bRj8yFkuvVe3NmzrAAfdtGJq/TEOG5j3gg2jXh4mpX1DsTb/W610vD5VswB5PWuZApsm3+nVmWaN436Eu0un8JdaO33kgieZrvHzEVEZzAA6TFaURJ6JcfHRD0VjnelX83cqPem1Q48dfe5MDd6mK08kGmaL2RLridsE+0aPZy26ziNbE4wz1doBxMj0q/bS5byDdxHJmsw8XqCEPwD+z94bmSBPSGksyWm+QNkhsn6a559FeXyEWQe0O9OkoTQkMF23iGInDho7N7iuHY3yKfumXMCHRT74wQtMvgcGp1tVzRUhZuLMMxa0qT86WAJSlFxfD9xlf+QJ0SvtEK8AOCo3hvbVK0kRJhry4EClx3NB+3OEOKmy4v29djY34MerKXngcPZzjt0/cX+XPPgYRraKCBNmYDIejY0koACDYmLqYpQCITfXuw2bI+Zk7X4dwIAwgS8fMXwL36UnhHaco3aIXypCy2lO0B2DMiBd8LqeQgeon0btmVOV0QHq6JUCTQuULA3Js0MKKRzupom6WCYDzUtPTgb4Gd3YUqIgVw4lKM08FnkYgyBr78A6p5Igxsqn0fidJol0+j/2EP6g/QfpP8g/QfpP0j/QfoP0n+Q/oP0v4t0gtLxwNWth646fIoA+0VwctRe7NJnwPH7Fufuwf5vPgpekmfNb18nL34KbIV0Hdh6b6lRPW/1n/XtsQ1shqcz9bZLjT/1ql3Nssl+qamrF0tVimaOTzvp8sAOimh/nsLCZo/78mfRwyZ5ZWUxaSSj2fHMh/Uzvi3wUpWvhQURsvxF8+I2Z/MIJoqUSQmWkxZ/cWZl+kbSG4G76A9E93wXf3sGtaTXL6H+nWefeX8AZsYnXrKML3t++9N0Bmpa5bnbMrLs+efX444KNiLAgsk355b02wiXycQkugt/wqQtqH/EFjQFWSiceP4l9beOzojd84/4F/AKgIgqXhzBnWmiaQal5tlnT/tX8XrTv3MRg9SDMQblgAIQHQUHkwpnGvVetFdJG1P0G8JWqD6IE9a3autMljFTDUFggbe+Sm+S8HfSYas44/072YgDgEfDI+06OwXuBMxJ4YJ/8IKV1V3bJaAuQwjIqO/r20Wta1bddCAg/UAJwjYS/vKKjg5PcnKhX/qmlveyq4ir8aE+neWpCqu/pna0MvXkNPIq8lH+wdJFy2Zw5rNMDVoSmPgEzpJ0PDF7lmd66X1pLeMXVmD1FubkEtZ28K6cSSINYJMK+w1upV7731iFsqfs9uIOdW8hbXb4WUPhNJ7ZhYvv0Wbe3LzFYowj+5YMvG4LoWxR5TgA+0tcVvafV8RZt082ZZvwaZLFVd7tXXJT3zoPQvxrK9eD54StokbIBodd7ZipxJ2ixZ8ayn9u9t6cXOn8Xlu/0Fol5yPNv/GqRae0SfUMnPb5HdcKJpsBNMrPrDqc/qIQ1UYZ42GL2tQWApshy4GwSM5rdYxcUMlan10s3HpnAf/B8xj8N6fe3jn/9IXmf/oTTf83lz/09vJfdHHu/BLxwv2exTuHPgz+gP3+J3/7X1BLAwQUAAIACAD9uPxQ425WeU0AAABqAAAAGwAAAHVuaXZlcnNhbC91bml2ZXJzYWwucG5nLnhtbLOxr8jNUShLLSrOzM+zVTLUM1Cyt+PlsikoSi3LTC1XqACKAQUhQEmh0lbJxAjBLc9MKcmwVbIwNkOIZaRmpmeU2CqZGZnDBfWBRgIAUEsBAgAAFAACAAgAHFQvTmtfMwTVAgAA9wcAAA8AAAAAAAAAAQAAAAAAAAAAAG5vbmUvcGxheWVyLnhtbFBLAQIAABQAAgAIAFx1/lC4+Zi64gIAAGcKAAAYAAAAAAAAAAEAAAAAAAIDAABub25lL2NvbW1vbl9tZXNzYWdlcy5sbmdQSwECAAAUAAIACABcdf5QfG5jm6UAAACEAQAAKQAAAAAAAAABAAAAAAAaBgAAbm9uZS9wbGF5YmFja19hbmRfbmF2aWdhdGlvbl9zZXR0aW5ncy54bWxQSwECAAAUAAIACABcdf5QH1SKajADAADHDgAAIgAAAAAAAAABAAAAAAAGBwAAbm9uZS9mbGFzaF9wdWJsaXNoaW5nX3NldHRpbmdzLnhtbFBLAQIAABQAAgAIAFx1/lBvZ/rWFgEAANYCAAAcAAAAAAAAAAEAAAAAAHYKAABub25lL2ZsYXNoX3NraW5fc2V0dGluZ3MueG1sUEsBAgAAFAACAAgAXHX+UNebcJYrAwAAbw4AACEAAAAAAAAAAQAAAAAAxgsAAG5vbmUvaHRtbF9wdWJsaXNoaW5nX3NldHRpbmdzLnhtbFBLAQIAABQAAgAIAFx1/lCOc/b6agAAAOUAAAAaAAAAAAAAAAEAAAAAADAPAABub25lL2h0bWxfc2tpbl9zZXR0aW5ncy5qc1BLAQIAABQAAgAIAFx1/lC8fTX3SgAAAEkAAAAXAAAAAAAAAAEAAAAAANIPAABub25lL2xvY2FsX3NldHRpbmdzLnhtbFBLAQIAABQAAgAIABtUL042YVgCRwMAAOEJAAAUAAAAAAAAAAEAAAAAAFEQAAB1bml2ZXJzYWwvcGxheWVyLnhtbFBLAQIAABQAAgAIAPy4/FCQSSYlKAUAAPYTAAAdAAAAAAAAAAEAAAAAAMoTAAB1bml2ZXJzYWwvY29tbW9uX21lc3NhZ2VzLmxuZ1BLAQIAABQAAgAIAPy4/FCl5bsepQAAAIMBAAAuAAAAAAAAAAEAAAAAAC0ZAAB1bml2ZXJzYWwvcGxheWJhY2tfYW5kX25hdmlnYXRpb25fc2V0dGluZ3MueG1sUEsBAgAAFAACAAgA/Lj8UCjQdkocBQAAzBwAACcAAAAAAAAAAQAAAAAAHhoAAHVuaXZlcnNhbC9mbGFzaF9wdWJsaXNoaW5nX3NldHRpbmdzLnhtbFBLAQIAABQAAgAIAPy4/FDOM/x3bwMAAKUMAAAhAAAAAAAAAAEAAAAAAH8fAAB1bml2ZXJzYWwvZmxhc2hfc2tpbl9zZXR0aW5ncy54bWxQSwECAAAUAAIACAD8uPxQizE2yxcFAABWHAAAJgAAAAAAAAABAAAAAAAtIwAAdW5pdmVyc2FsL2h0bWxfcHVibGlzaGluZ19zZXR0aW5ncy54bWxQSwECAAAUAAIACAD8uPxQOzzd9bsBAACBBgAAHwAAAAAAAAABAAAAAACIKAAAdW5pdmVyc2FsL2h0bWxfc2tpbl9zZXR0aW5ncy5qc1BLAQIAABQAAgAIAAe6/FCUE7MiaQAAAG4AAAAcAAAAAAAAAAEAAAAAAIAqAAB1bml2ZXJzYWwvbG9jYWxfc2V0dGluZ3MueG1sUEsBAgAAFAACAAgA/bj8UJ+NZFWWLwAA8EoAABcAAAAAAAAAAAAAAAAAIysAAHVuaXZlcnNhbC91bml2ZXJzYWwucG5nUEsBAgAAFAACAAgA/bj8UONuVnlNAAAAagAAABsAAAAAAAAAAQAAAAAA7loAAHVuaXZlcnNhbC91bml2ZXJzYWwucG5nLnhtbFBLBQYAAAAAEgASAFYFAAB0WwAAAAA="/>
  <p:tag name="ISPRING_LMS_API_VERSION" val="SCORM 1.2"/>
  <p:tag name="ISPRING_ULTRA_SCORM_COURSE_ID" val="6E6C0865-8D0D-485B-91D3-59FE762FA9FA"/>
  <p:tag name="ISPRING_CMI5_LAUNCH_METHOD" val="any window"/>
  <p:tag name="ISPRINGCLOUDFOLDERID" val="1"/>
  <p:tag name="ISPRINGONLINEFOLDERID" val="1"/>
  <p:tag name="ISPRING_OUTPUT_FOLDER" val="[[&quot;f\uFFFD\u0006Z{886EAA4B-F0EF-4825-A731-3B1A0BEA4E4A}&quot;,&quot;C:\\Users\\ibrahim.adisa\\Desktop\\Portfolio\\Branching Scenario&quot;]]"/>
  <p:tag name="ISPRING_SCORM_RATE_SLIDES" val="0"/>
  <p:tag name="ISPRING_SCORM_PASSING_SCORE" val="0.000000"/>
  <p:tag name="ISPRING_ULTRA_SCORM_COURCE_TITLE" val="Phone Conversation Scenario"/>
  <p:tag name="ISPRING_SCORM_ENDPOINT" val="&lt;endpoint&gt;&lt;enable&gt;0&lt;/enable&gt;&lt;lrs&gt;http://&lt;/lrs&gt;&lt;auth&gt;0&lt;/auth&gt;&lt;login&gt;&lt;/login&gt;&lt;password&gt;&lt;/password&gt;&lt;key&gt;&lt;/key&gt;&lt;name&gt;&lt;/name&gt;&lt;email&gt;&lt;/email&gt;&lt;/endpoint&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none&quot;},&quot;advancedSettings&quot;:{&quot;enableTextAllocation&quot;:&quot;T_TRUE&quot;,&quot;viewingFromLocalDrive&quot;:&quot;T_TRUE&quot;,&quot;contentScale&quot;:75,&quot;contentScaleMode&quot;:&quot;FIT_TO_WINDOW&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QUIZZES" val="0"/>
  <p:tag name="ISPRING_PRESENTATION_TITLE" val="Phone Conversation Scenario"/>
</p:tagLst>
</file>

<file path=ppt/tags/tag10.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11.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12.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13.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14.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15.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16.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17.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18.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19.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2.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2&lt;/action&gt;&lt;slide&gt;292&lt;/slide&gt;&lt;/nextAction&gt;&lt;prevAction&gt;&lt;action&gt;2&lt;/action&gt;&lt;slide&gt;278&lt;/slide&gt;&lt;/prevAction&gt;&lt;lock&gt;1&lt;/lock&gt;&lt;/BranchingProperties&gt;&#10;"/>
</p:tagLst>
</file>

<file path=ppt/tags/tag20.xml><?xml version="1.0" encoding="utf-8"?>
<p:tagLst xmlns:a="http://schemas.openxmlformats.org/drawingml/2006/main" xmlns:r="http://schemas.openxmlformats.org/officeDocument/2006/relationships" xmlns:p="http://schemas.openxmlformats.org/presentationml/2006/main">
  <p:tag name="ISPRING_CONTENTLIB_ASSET_META" val="{&quot;ai&quot;:&quot;pv6vlDytKoOTrDjSiUJl2Q&quot;,&quot;gi&quot;:&quot;9x3TqVtR56e5V2ibjX9ufw&quot;,&quot;ti&quot;:&quot;characters&quot;,&quot;vs&quot;:{&quot;f&quot;:[870,674],&quot;i&quot;:{&quot;d&quot;:&quot;pv6vlDytKoOTrDjSiUJl2Q&quot;,&quot;p&quot;:true}}}"/>
</p:tagLst>
</file>

<file path=ppt/tags/tag21.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22.xml><?xml version="1.0" encoding="utf-8"?>
<p:tagLst xmlns:a="http://schemas.openxmlformats.org/drawingml/2006/main" xmlns:r="http://schemas.openxmlformats.org/officeDocument/2006/relationships" xmlns:p="http://schemas.openxmlformats.org/presentationml/2006/main">
  <p:tag name="ISPRING_CONTENTLIB_ASSET_META" val="{&quot;ai&quot;:&quot;ifenIwphsU03RFiFojolTw&quot;,&quot;gi&quot;:&quot;9x3TqVtR56e5V2ibjX9ufw&quot;,&quot;ti&quot;:&quot;characters&quot;,&quot;vs&quot;:{&quot;f&quot;:[870,674],&quot;i&quot;:{&quot;d&quot;:&quot;ifenIwphsU03RFiFojolTw&quot;,&quot;p&quot;:true}}}"/>
</p:tagLst>
</file>

<file path=ppt/tags/tag23.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24.xml><?xml version="1.0" encoding="utf-8"?>
<p:tagLst xmlns:a="http://schemas.openxmlformats.org/drawingml/2006/main" xmlns:r="http://schemas.openxmlformats.org/officeDocument/2006/relationships" xmlns:p="http://schemas.openxmlformats.org/presentationml/2006/main">
  <p:tag name="ISPRING_CONTENTLIB_ASSET_META" val="{&quot;ai&quot;:&quot;nafVbCmAkjJq-NtsOnP9zQ&quot;,&quot;gi&quot;:&quot;9x3TqVtR56e5V2ibjX9ufw&quot;,&quot;ti&quot;:&quot;characters&quot;,&quot;vs&quot;:{&quot;f&quot;:[870,674],&quot;i&quot;:{&quot;d&quot;:&quot;nafVbCmAkjJq-NtsOnP9zQ&quot;,&quot;p&quot;:true}}}"/>
</p:tagLst>
</file>

<file path=ppt/tags/tag3.xml><?xml version="1.0" encoding="utf-8"?>
<p:tagLst xmlns:a="http://schemas.openxmlformats.org/drawingml/2006/main" xmlns:r="http://schemas.openxmlformats.org/officeDocument/2006/relationships" xmlns:p="http://schemas.openxmlformats.org/presentationml/2006/main">
  <p:tag name="GENSWF_SLIDE_TITLE" val="InstructionPage"/>
  <p:tag name="ISPRING_SLIDE_INDENT_LEVEL" val="0"/>
  <p:tag name="ISPRING_CUSTOM_TIMING_USED" val="0"/>
  <p:tag name="ISPRING_SLIDE_BRANCHING_PROPERTIES" val="&lt;BranchingProperties&gt;&lt;nextAction&gt;&lt;action&gt;1&lt;/action&gt;&lt;/nextAction&gt;&lt;prevAction&gt;&lt;action&gt;1&lt;/action&gt;&lt;/prevAction&gt;&lt;lock&gt;1&lt;/lock&gt;&lt;/BranchingProperties&gt;&#10;"/>
</p:tagLst>
</file>

<file path=ppt/tags/tag4.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5.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6.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7.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8.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ags/tag9.xml><?xml version="1.0" encoding="utf-8"?>
<p:tagLst xmlns:a="http://schemas.openxmlformats.org/drawingml/2006/main" xmlns:r="http://schemas.openxmlformats.org/officeDocument/2006/relationships" xmlns:p="http://schemas.openxmlformats.org/presentationml/2006/main">
  <p:tag name="ISPRING_SLIDE_BRANCHING_PROPERTIES" val="&lt;BranchingProperties&gt;&lt;nextAction&gt;&lt;action&gt;1&lt;/action&gt;&lt;/nextAction&gt;&lt;prevAction&gt;&lt;action&gt;1&lt;/action&gt;&lt;/prevAction&gt;&lt;lock&gt;1&lt;/lock&gt;&lt;/BranchingProperties&gt;&#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2057</TotalTime>
  <Words>2380</Words>
  <Application>Microsoft Office PowerPoint</Application>
  <PresentationFormat>Widescreen</PresentationFormat>
  <Paragraphs>318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LT 85 Heavy</vt:lpstr>
      <vt:lpstr>Avenir Next W1G Heavy</vt:lpstr>
      <vt:lpstr>Calibri</vt:lpstr>
      <vt:lpstr>Calibri Light</vt:lpstr>
      <vt:lpstr>Office Theme</vt:lpstr>
      <vt:lpstr>LandingPage</vt:lpstr>
      <vt:lpstr>InstructionPage</vt:lpstr>
      <vt:lpstr>ManagerPrompt</vt:lpstr>
      <vt:lpstr>ImmediateSend</vt:lpstr>
      <vt:lpstr>SendReportPrompt</vt:lpstr>
      <vt:lpstr>IwillDoThat</vt:lpstr>
      <vt:lpstr>CanYouSendMail</vt:lpstr>
      <vt:lpstr>ProbeFurther</vt:lpstr>
      <vt:lpstr>GetInTouch</vt:lpstr>
      <vt:lpstr>ProbeFurther_AreYouInOffice</vt:lpstr>
      <vt:lpstr>HowDoYouPlanToWork</vt:lpstr>
      <vt:lpstr>DoIsendToPersonalMail</vt:lpstr>
      <vt:lpstr>CantSendReport</vt:lpstr>
      <vt:lpstr>CantSendProbeFurther_AreYouInOffice</vt:lpstr>
      <vt:lpstr>CantSendHowDoYouPlanToWork</vt:lpstr>
      <vt:lpstr>CantSendDoIsendToPersonalMail</vt:lpstr>
      <vt:lpstr>ProbeFurtherSendReportPrompt</vt:lpstr>
      <vt:lpstr>HrFeedback</vt:lpstr>
      <vt:lpstr>SendReportFeedback</vt:lpstr>
      <vt:lpstr>ProbeSendReportFeedback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 Conversation Scenario</dc:title>
  <dc:creator>Ibrahim Adisa</dc:creator>
  <cp:lastModifiedBy>Ibrahim Adisa</cp:lastModifiedBy>
  <cp:revision>83</cp:revision>
  <dcterms:created xsi:type="dcterms:W3CDTF">2020-07-27T14:19:18Z</dcterms:created>
  <dcterms:modified xsi:type="dcterms:W3CDTF">2020-07-30T15:10:10Z</dcterms:modified>
</cp:coreProperties>
</file>