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95" r:id="rId4"/>
    <p:sldId id="264" r:id="rId5"/>
    <p:sldId id="265" r:id="rId6"/>
    <p:sldId id="296" r:id="rId7"/>
    <p:sldId id="272" r:id="rId8"/>
    <p:sldId id="273" r:id="rId9"/>
    <p:sldId id="276" r:id="rId10"/>
    <p:sldId id="270" r:id="rId11"/>
    <p:sldId id="298" r:id="rId12"/>
    <p:sldId id="299" r:id="rId13"/>
    <p:sldId id="259"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1" autoAdjust="0"/>
    <p:restoredTop sz="94664" autoAdjust="0"/>
  </p:normalViewPr>
  <p:slideViewPr>
    <p:cSldViewPr>
      <p:cViewPr varScale="1">
        <p:scale>
          <a:sx n="72" d="100"/>
          <a:sy n="72" d="100"/>
        </p:scale>
        <p:origin x="162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BBAC2E03-522A-4B25-BF38-816102A31C3B}" type="datetimeFigureOut">
              <a:rPr lang="en-US"/>
              <a:pPr>
                <a:defRPr/>
              </a:pPr>
              <a:t>10/21/2016</a:t>
            </a:fld>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F14B0295-2827-4B34-B6A7-7CA225FCA5CE}"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3B32D44-8130-4566-9B5E-C9382E564B91}" type="datetimeFigureOut">
              <a:rPr lang="en-US"/>
              <a:pPr>
                <a:defRPr/>
              </a:pPr>
              <a:t>10/21/2016</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B1F6DC3-569E-4DDF-A64A-C3935F65BC9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69003BF-8EF8-4774-975D-83BCDAB3D45A}" type="datetimeFigureOut">
              <a:rPr lang="en-US"/>
              <a:pPr>
                <a:defRPr/>
              </a:pPr>
              <a:t>10/21/2016</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9A789916-34BD-4140-9364-A30CADFBA4A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3D020FEF-AFEF-4EBD-9DE9-41DAB83DFEDE}" type="datetimeFigureOut">
              <a:rPr lang="en-US"/>
              <a:pPr>
                <a:defRPr/>
              </a:pPr>
              <a:t>10/21/2016</a:t>
            </a:fld>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AA55F628-7A4A-45D5-99D8-B4BCF0AEDE8E}" type="slidenum">
              <a:rPr lang="en-US"/>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97E97AF3-BED1-4B1B-B060-7806064FA883}" type="datetimeFigureOut">
              <a:rPr lang="en-US"/>
              <a:pPr>
                <a:defRPr/>
              </a:pPr>
              <a:t>10/21/2016</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E130A5F0-CB67-4DE5-95E7-AE81F154E12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F78808C9-A923-4B93-AC83-3CC1F6FD952E}" type="datetimeFigureOut">
              <a:rPr lang="en-US"/>
              <a:pPr>
                <a:defRPr/>
              </a:pPr>
              <a:t>10/21/2016</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73DE5678-967B-48E4-BE8A-0497A0E4160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A6782F0B-2BBD-4F17-AFA9-879FCB155B30}" type="datetimeFigureOut">
              <a:rPr lang="en-US"/>
              <a:pPr>
                <a:defRPr/>
              </a:pPr>
              <a:t>10/21/2016</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9E90D580-AC00-459F-91F8-A310FDA63E7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30203C3E-4E43-4863-BBB5-B618939E7B8D}" type="datetimeFigureOut">
              <a:rPr lang="en-US"/>
              <a:pPr>
                <a:defRPr/>
              </a:pPr>
              <a:t>10/21/2016</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759FA09F-67F1-45AF-BDB5-1EBD2057486B}"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B8BDF39A-E719-440C-B82E-720C298A4B08}" type="datetimeFigureOut">
              <a:rPr lang="en-US"/>
              <a:pPr>
                <a:defRPr/>
              </a:pPr>
              <a:t>10/21/2016</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A6BD7C5E-E749-4119-B6F0-ED10AAC6CE8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C7622AD6-96B3-4E48-BAF7-D4F71DF911A0}" type="datetimeFigureOut">
              <a:rPr lang="en-US"/>
              <a:pPr>
                <a:defRPr/>
              </a:pPr>
              <a:t>10/21/2016</a:t>
            </a:fld>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0B8C8F08-6DA3-4793-B525-2E4F0E2077A6}"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5985A9A6-E35B-4826-B85C-D956BC85BE07}" type="datetimeFigureOut">
              <a:rPr lang="en-US"/>
              <a:pPr>
                <a:defRPr/>
              </a:pPr>
              <a:t>10/21/2016</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911D9F88-E73B-412C-AFF2-418A9F244044}"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defRPr>
            </a:lvl1pPr>
          </a:lstStyle>
          <a:p>
            <a:pPr>
              <a:defRPr/>
            </a:pPr>
            <a:fld id="{EE498EDD-BFDD-438C-9662-2B74045B83F7}" type="datetimeFigureOut">
              <a:rPr lang="en-US"/>
              <a:pPr>
                <a:defRPr/>
              </a:pPr>
              <a:t>10/21/2016</a:t>
            </a:fld>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a:solidFill>
                  <a:srgbClr val="FFFFFF"/>
                </a:solidFill>
              </a:defRPr>
            </a:lvl1pPr>
          </a:lstStyle>
          <a:p>
            <a:pPr>
              <a:defRPr/>
            </a:pPr>
            <a:fld id="{B3DBB225-E3AD-4C0E-BB93-F83BB4CAAC2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49" r:id="rId4"/>
    <p:sldLayoutId id="2147483750" r:id="rId5"/>
    <p:sldLayoutId id="2147483757" r:id="rId6"/>
    <p:sldLayoutId id="2147483751" r:id="rId7"/>
    <p:sldLayoutId id="2147483758" r:id="rId8"/>
    <p:sldLayoutId id="2147483759" r:id="rId9"/>
    <p:sldLayoutId id="2147483752" r:id="rId10"/>
    <p:sldLayoutId id="2147483753"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839200" cy="1447800"/>
          </a:xfrm>
        </p:spPr>
        <p:txBody>
          <a:bodyPr>
            <a:noAutofit/>
          </a:bodyPr>
          <a:lstStyle/>
          <a:p>
            <a:pPr algn="ctr" eaLnBrk="1" fontAlgn="auto" hangingPunct="1">
              <a:spcAft>
                <a:spcPts val="0"/>
              </a:spcAft>
              <a:defRPr/>
            </a:pPr>
            <a:r>
              <a:rPr lang="en-US" sz="2000" dirty="0" smtClean="0"/>
              <a:t>A SEMINAR PRESENTATION ON</a:t>
            </a:r>
            <a:br>
              <a:rPr lang="en-US" sz="2000" dirty="0" smtClean="0"/>
            </a:br>
            <a:r>
              <a:rPr lang="en-US" sz="2000" dirty="0" smtClean="0"/>
              <a:t>HEURISTC BASED HOME ENERGY </a:t>
            </a:r>
            <a:r>
              <a:rPr lang="en-US" sz="2000" dirty="0" smtClean="0"/>
              <a:t>MANAGEMENT SYSTEM</a:t>
            </a:r>
            <a:r>
              <a:rPr lang="en-US" sz="2000" dirty="0" smtClean="0"/>
              <a:t/>
            </a:r>
            <a:br>
              <a:rPr lang="en-US" sz="2000" dirty="0" smtClean="0"/>
            </a:br>
            <a:endParaRPr lang="en-US" sz="2400" dirty="0"/>
          </a:p>
        </p:txBody>
      </p:sp>
      <p:sp>
        <p:nvSpPr>
          <p:cNvPr id="6147" name="Subtitle 2"/>
          <p:cNvSpPr>
            <a:spLocks noGrp="1"/>
          </p:cNvSpPr>
          <p:nvPr>
            <p:ph type="subTitle" idx="1"/>
          </p:nvPr>
        </p:nvSpPr>
        <p:spPr>
          <a:xfrm>
            <a:off x="762000" y="1371600"/>
            <a:ext cx="7696200" cy="5105400"/>
          </a:xfrm>
        </p:spPr>
        <p:txBody>
          <a:bodyPr>
            <a:noAutofit/>
          </a:bodyPr>
          <a:lstStyle/>
          <a:p>
            <a:pPr algn="ctr" eaLnBrk="1" fontAlgn="auto" hangingPunct="1">
              <a:lnSpc>
                <a:spcPct val="90000"/>
              </a:lnSpc>
              <a:spcAft>
                <a:spcPts val="0"/>
              </a:spcAft>
              <a:buFont typeface="Wingdings"/>
              <a:buNone/>
              <a:defRPr/>
            </a:pPr>
            <a:endParaRPr lang="en-GB" dirty="0" smtClean="0"/>
          </a:p>
          <a:p>
            <a:pPr algn="ctr"/>
            <a:r>
              <a:rPr lang="en-US" sz="2000" dirty="0" smtClean="0"/>
              <a:t>BY</a:t>
            </a:r>
          </a:p>
          <a:p>
            <a:pPr algn="ctr"/>
            <a:r>
              <a:rPr lang="en-US" sz="2000" dirty="0" smtClean="0"/>
              <a:t> </a:t>
            </a:r>
          </a:p>
          <a:p>
            <a:pPr algn="ctr"/>
            <a:endParaRPr lang="en-US" sz="2000" dirty="0" smtClean="0"/>
          </a:p>
          <a:p>
            <a:pPr algn="ctr"/>
            <a:r>
              <a:rPr lang="en-US" sz="2000" dirty="0" smtClean="0"/>
              <a:t>ADEPOJU OLUWASEGUN</a:t>
            </a:r>
          </a:p>
          <a:p>
            <a:pPr algn="ctr"/>
            <a:r>
              <a:rPr lang="en-US" sz="2000" dirty="0" smtClean="0"/>
              <a:t>MATRIC NO: 188384</a:t>
            </a:r>
          </a:p>
          <a:p>
            <a:pPr algn="ctr"/>
            <a:r>
              <a:rPr lang="en-US" sz="2000" dirty="0" smtClean="0"/>
              <a:t> </a:t>
            </a:r>
          </a:p>
          <a:p>
            <a:pPr algn="ctr"/>
            <a:r>
              <a:rPr lang="en-US" sz="2000" dirty="0" smtClean="0"/>
              <a:t> </a:t>
            </a:r>
          </a:p>
          <a:p>
            <a:pPr algn="ctr"/>
            <a:r>
              <a:rPr lang="en-US" sz="2000" dirty="0" smtClean="0"/>
              <a:t>DEPARTMENT OF ELECTRICAL AND ELECTRONIC ENGINEERING, FACULTY OF TECHNOLOGY, UNIVERSITY OF IBADAN.</a:t>
            </a:r>
          </a:p>
          <a:p>
            <a:pPr algn="ctr"/>
            <a:r>
              <a:rPr lang="en-US" sz="2000" dirty="0" smtClean="0"/>
              <a:t>  </a:t>
            </a:r>
          </a:p>
          <a:p>
            <a:pPr algn="ctr"/>
            <a:r>
              <a:rPr lang="en-US" sz="1600" dirty="0" smtClean="0"/>
              <a:t>SUPERVISOR: DR. TR. AYODELE</a:t>
            </a:r>
          </a:p>
          <a:p>
            <a:pPr algn="ctr"/>
            <a:r>
              <a:rPr lang="en-US" sz="1600" dirty="0" smtClean="0"/>
              <a:t>Co supervised by Dr. ASO OGUNJUYIGBE</a:t>
            </a:r>
          </a:p>
          <a:p>
            <a:pPr algn="ctr"/>
            <a:r>
              <a:rPr lang="en-US" sz="1600" dirty="0" smtClean="0"/>
              <a:t>Oct, </a:t>
            </a:r>
            <a:r>
              <a:rPr lang="en-US" sz="1600" dirty="0" smtClean="0"/>
              <a:t>2016.</a:t>
            </a:r>
          </a:p>
          <a:p>
            <a:pPr eaLnBrk="1" fontAlgn="auto" hangingPunct="1">
              <a:spcAft>
                <a:spcPts val="0"/>
              </a:spcAft>
              <a:buFont typeface="Wingdings"/>
              <a:buNone/>
              <a:defRPr/>
            </a:pPr>
            <a:endParaRPr lang="en-US" dirty="0" smtClean="0"/>
          </a:p>
          <a:p>
            <a:pPr eaLnBrk="1" fontAlgn="auto" hangingPunct="1">
              <a:spcAft>
                <a:spcPts val="0"/>
              </a:spcAft>
              <a:buFont typeface="Wingdings"/>
              <a:buNone/>
              <a:defRPr/>
            </a:pP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33400"/>
          </a:xfrm>
        </p:spPr>
        <p:txBody>
          <a:bodyPr>
            <a:normAutofit/>
          </a:bodyPr>
          <a:lstStyle/>
          <a:p>
            <a:pPr algn="ctr"/>
            <a:r>
              <a:rPr lang="en-US" sz="2400" b="1" dirty="0" smtClean="0"/>
              <a:t>METHODOLOGY</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57200"/>
            <a:ext cx="7467600" cy="62914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pPr algn="ctr"/>
            <a:r>
              <a:rPr lang="en-US" sz="3600" dirty="0" smtClean="0"/>
              <a:t>Work done so far</a:t>
            </a:r>
            <a:endParaRPr lang="en-US" sz="3600" dirty="0"/>
          </a:p>
        </p:txBody>
      </p:sp>
      <p:sp>
        <p:nvSpPr>
          <p:cNvPr id="3" name="Content Placeholder 2"/>
          <p:cNvSpPr>
            <a:spLocks noGrp="1"/>
          </p:cNvSpPr>
          <p:nvPr>
            <p:ph sz="quarter" idx="1"/>
          </p:nvPr>
        </p:nvSpPr>
        <p:spPr>
          <a:xfrm>
            <a:off x="457200" y="990600"/>
            <a:ext cx="8077200" cy="5486400"/>
          </a:xfrm>
        </p:spPr>
        <p:txBody>
          <a:bodyPr/>
          <a:lstStyle/>
          <a:p>
            <a:pPr lvl="0" algn="just"/>
            <a:r>
              <a:rPr lang="en-US" sz="2000" dirty="0"/>
              <a:t>A typical home setting </a:t>
            </a:r>
            <a:r>
              <a:rPr lang="en-US" sz="2000" dirty="0" smtClean="0"/>
              <a:t>was </a:t>
            </a:r>
            <a:r>
              <a:rPr lang="en-US" sz="2000" dirty="0" smtClean="0"/>
              <a:t>adopted, </a:t>
            </a:r>
            <a:r>
              <a:rPr lang="en-US" sz="2000" dirty="0"/>
              <a:t>and the stochastic variation in the availability of the accessible Renewable energy sources </a:t>
            </a:r>
            <a:r>
              <a:rPr lang="en-US" sz="2000" dirty="0" smtClean="0"/>
              <a:t>has been hitherto </a:t>
            </a:r>
            <a:r>
              <a:rPr lang="en-US" sz="2000" dirty="0"/>
              <a:t>evaluated.</a:t>
            </a:r>
          </a:p>
          <a:p>
            <a:pPr lvl="0" algn="just"/>
            <a:r>
              <a:rPr lang="en-US" sz="2000" dirty="0"/>
              <a:t>The total load obtainable due to the use of various appliances in practical scenarios </a:t>
            </a:r>
            <a:r>
              <a:rPr lang="en-US" sz="2000" dirty="0" smtClean="0"/>
              <a:t>has been obtained </a:t>
            </a:r>
            <a:r>
              <a:rPr lang="en-US" sz="2000" dirty="0"/>
              <a:t>and with respect to time, </a:t>
            </a:r>
            <a:r>
              <a:rPr lang="en-US" sz="2000" dirty="0" smtClean="0"/>
              <a:t>and the </a:t>
            </a:r>
            <a:r>
              <a:rPr lang="en-US" sz="2000" dirty="0"/>
              <a:t>load usage </a:t>
            </a:r>
            <a:r>
              <a:rPr lang="en-US" sz="2000" dirty="0" smtClean="0"/>
              <a:t>was </a:t>
            </a:r>
            <a:r>
              <a:rPr lang="en-US" sz="2000" dirty="0"/>
              <a:t>sorted into Peak and off peak load </a:t>
            </a:r>
            <a:r>
              <a:rPr lang="en-US" sz="2000" dirty="0" smtClean="0"/>
              <a:t>periods</a:t>
            </a:r>
          </a:p>
          <a:p>
            <a:pPr algn="just"/>
            <a:r>
              <a:rPr lang="en-US" sz="2000" dirty="0" smtClean="0"/>
              <a:t>The day </a:t>
            </a:r>
            <a:r>
              <a:rPr lang="en-US" sz="2000" dirty="0"/>
              <a:t>is subdivided into 96 timeslots of 15 minutes each. For each appliance, with an evaluation of the load </a:t>
            </a:r>
            <a:r>
              <a:rPr lang="en-US" sz="2000" dirty="0" smtClean="0"/>
              <a:t>profile, </a:t>
            </a:r>
            <a:r>
              <a:rPr lang="en-US" sz="2000" dirty="0"/>
              <a:t>that is, a set of successive timeslots with the corresponding amount of energy </a:t>
            </a:r>
            <a:r>
              <a:rPr lang="en-US" sz="2000" dirty="0" smtClean="0"/>
              <a:t>required.  </a:t>
            </a:r>
            <a:r>
              <a:rPr lang="en-US" sz="2000" dirty="0"/>
              <a:t>Given the load profile of each </a:t>
            </a:r>
            <a:r>
              <a:rPr lang="en-US" sz="2000" dirty="0" smtClean="0"/>
              <a:t>appliance (the </a:t>
            </a:r>
            <a:r>
              <a:rPr lang="en-US" sz="2000" dirty="0"/>
              <a:t>time windows in which the appliances must be </a:t>
            </a:r>
            <a:r>
              <a:rPr lang="en-US" sz="2000" dirty="0" smtClean="0"/>
              <a:t>executed) the schedulable resources were highlighted</a:t>
            </a:r>
            <a:endParaRPr lang="en-US" sz="2000" dirty="0"/>
          </a:p>
          <a:p>
            <a:pPr lvl="0" algn="just"/>
            <a:r>
              <a:rPr lang="en-US" sz="2000" dirty="0" smtClean="0"/>
              <a:t>With </a:t>
            </a:r>
            <a:r>
              <a:rPr lang="en-US" sz="2000" dirty="0"/>
              <a:t>regards to the available renewable power, Schedulable Appliances </a:t>
            </a:r>
            <a:r>
              <a:rPr lang="en-US" sz="2000" dirty="0" smtClean="0"/>
              <a:t>are being </a:t>
            </a:r>
            <a:r>
              <a:rPr lang="en-US" sz="2000" dirty="0"/>
              <a:t>be defined and rules written to define their scheduled usage.</a:t>
            </a:r>
          </a:p>
          <a:p>
            <a:pPr marL="0" indent="0" algn="just">
              <a:buNone/>
            </a:pPr>
            <a:endParaRPr lang="en-US" sz="2000" dirty="0"/>
          </a:p>
        </p:txBody>
      </p:sp>
    </p:spTree>
    <p:extLst>
      <p:ext uri="{BB962C8B-B14F-4D97-AF65-F5344CB8AC3E}">
        <p14:creationId xmlns:p14="http://schemas.microsoft.com/office/powerpoint/2010/main" val="234385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39762"/>
          </a:xfrm>
        </p:spPr>
        <p:txBody>
          <a:bodyPr>
            <a:normAutofit fontScale="90000"/>
          </a:bodyPr>
          <a:lstStyle/>
          <a:p>
            <a:pPr algn="ctr"/>
            <a:r>
              <a:rPr lang="en-US" sz="3600" dirty="0" smtClean="0"/>
              <a:t>Work to be done</a:t>
            </a:r>
            <a:endParaRPr lang="en-US" sz="3600" dirty="0"/>
          </a:p>
        </p:txBody>
      </p:sp>
      <p:sp>
        <p:nvSpPr>
          <p:cNvPr id="3" name="Content Placeholder 2"/>
          <p:cNvSpPr>
            <a:spLocks noGrp="1"/>
          </p:cNvSpPr>
          <p:nvPr>
            <p:ph sz="quarter" idx="1"/>
          </p:nvPr>
        </p:nvSpPr>
        <p:spPr>
          <a:xfrm>
            <a:off x="152400" y="842202"/>
            <a:ext cx="8610600" cy="3501198"/>
          </a:xfrm>
        </p:spPr>
        <p:txBody>
          <a:bodyPr/>
          <a:lstStyle/>
          <a:p>
            <a:pPr lvl="0"/>
            <a:r>
              <a:rPr lang="en-US" sz="2000" dirty="0"/>
              <a:t>With regards to the available renewable power, Schedulable Appliances will </a:t>
            </a:r>
            <a:r>
              <a:rPr lang="en-US" sz="2000" dirty="0" smtClean="0"/>
              <a:t>be further </a:t>
            </a:r>
            <a:r>
              <a:rPr lang="en-US" sz="2000" dirty="0"/>
              <a:t>defined and rules written to define their scheduled usage.</a:t>
            </a:r>
          </a:p>
          <a:p>
            <a:pPr lvl="0"/>
            <a:r>
              <a:rPr lang="en-US" sz="2000" dirty="0"/>
              <a:t>Automatic shifting of energy consumption from grid draw to renewable power in case of power outage (grid resilience) will be objectified by set of rules.</a:t>
            </a:r>
          </a:p>
          <a:p>
            <a:pPr lvl="0"/>
            <a:r>
              <a:rPr lang="en-US" sz="2000" dirty="0"/>
              <a:t>Set of rules which achieves the load/energy management by </a:t>
            </a:r>
            <a:r>
              <a:rPr lang="en-US" sz="2000" dirty="0" smtClean="0"/>
              <a:t>energy </a:t>
            </a:r>
            <a:r>
              <a:rPr lang="en-US" sz="2000" dirty="0"/>
              <a:t>storage will be written</a:t>
            </a:r>
          </a:p>
          <a:p>
            <a:pPr lvl="0"/>
            <a:r>
              <a:rPr lang="en-US" sz="2000" dirty="0"/>
              <a:t>The proposed Fuzzy logic will be used to solve the complex decision, and load scheduling with respect to the defined rules</a:t>
            </a:r>
          </a:p>
          <a:p>
            <a:pPr marL="0" indent="0" algn="just">
              <a:buNone/>
            </a:pPr>
            <a:endParaRPr lang="en-US" sz="2000" dirty="0"/>
          </a:p>
        </p:txBody>
      </p:sp>
    </p:spTree>
    <p:extLst>
      <p:ext uri="{BB962C8B-B14F-4D97-AF65-F5344CB8AC3E}">
        <p14:creationId xmlns:p14="http://schemas.microsoft.com/office/powerpoint/2010/main" val="788361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Autofit/>
          </a:bodyPr>
          <a:lstStyle/>
          <a:p>
            <a:pPr algn="ctr" eaLnBrk="1" fontAlgn="auto" hangingPunct="1">
              <a:spcAft>
                <a:spcPts val="0"/>
              </a:spcAft>
              <a:defRPr/>
            </a:pPr>
            <a:r>
              <a:rPr lang="en-US" sz="2800" dirty="0" smtClean="0"/>
              <a:t>Conclusion</a:t>
            </a:r>
            <a:endParaRPr lang="en-US" sz="2800" dirty="0"/>
          </a:p>
        </p:txBody>
      </p:sp>
      <p:sp>
        <p:nvSpPr>
          <p:cNvPr id="15363" name="Content Placeholder 2"/>
          <p:cNvSpPr>
            <a:spLocks noGrp="1"/>
          </p:cNvSpPr>
          <p:nvPr>
            <p:ph idx="4294967295"/>
          </p:nvPr>
        </p:nvSpPr>
        <p:spPr>
          <a:xfrm>
            <a:off x="228600" y="609600"/>
            <a:ext cx="8382000" cy="3657600"/>
          </a:xfrm>
        </p:spPr>
        <p:txBody>
          <a:bodyPr>
            <a:normAutofit/>
          </a:bodyPr>
          <a:lstStyle/>
          <a:p>
            <a:pPr marL="0" indent="0" algn="just">
              <a:buNone/>
            </a:pPr>
            <a:r>
              <a:rPr lang="en-US" dirty="0"/>
              <a:t/>
            </a:r>
            <a:br>
              <a:rPr lang="en-US" dirty="0"/>
            </a:br>
            <a:r>
              <a:rPr lang="en-US" dirty="0"/>
              <a:t>The proposed approach </a:t>
            </a:r>
            <a:r>
              <a:rPr lang="en-US" dirty="0" smtClean="0"/>
              <a:t>aims to provide </a:t>
            </a:r>
            <a:r>
              <a:rPr lang="en-US" dirty="0"/>
              <a:t>a practical solution which take account of the local renewable energy generation, smart electronic appliances, decisions/commands of home owners, and environmental factors. It </a:t>
            </a:r>
            <a:r>
              <a:rPr lang="en-US" dirty="0" smtClean="0"/>
              <a:t>will allow </a:t>
            </a:r>
            <a:r>
              <a:rPr lang="en-US" dirty="0"/>
              <a:t>an improved energy saving (efficiency) and cost reduction in homes by appropriately managing each single appliance and energy sources depending on the </a:t>
            </a:r>
            <a:r>
              <a:rPr lang="en-US" dirty="0" smtClean="0"/>
              <a:t>pre-defined </a:t>
            </a:r>
            <a:r>
              <a:rPr lang="en-US" dirty="0"/>
              <a:t>rules.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239000" cy="533400"/>
          </a:xfrm>
        </p:spPr>
        <p:txBody>
          <a:bodyPr>
            <a:normAutofit fontScale="90000"/>
          </a:bodyPr>
          <a:lstStyle/>
          <a:p>
            <a:pPr algn="ctr" eaLnBrk="1" fontAlgn="auto" hangingPunct="1">
              <a:spcAft>
                <a:spcPts val="0"/>
              </a:spcAft>
              <a:defRPr/>
            </a:pPr>
            <a:r>
              <a:rPr lang="en-US" dirty="0" smtClean="0"/>
              <a:t>INTRODUCTION</a:t>
            </a:r>
            <a:endParaRPr lang="en-US" dirty="0"/>
          </a:p>
        </p:txBody>
      </p:sp>
      <p:sp>
        <p:nvSpPr>
          <p:cNvPr id="7171" name="Content Placeholder 2"/>
          <p:cNvSpPr>
            <a:spLocks noGrp="1"/>
          </p:cNvSpPr>
          <p:nvPr>
            <p:ph sz="quarter" idx="1"/>
          </p:nvPr>
        </p:nvSpPr>
        <p:spPr>
          <a:xfrm>
            <a:off x="152400" y="381000"/>
            <a:ext cx="8763000" cy="6858000"/>
          </a:xfrm>
        </p:spPr>
        <p:txBody>
          <a:bodyPr>
            <a:normAutofit fontScale="77500" lnSpcReduction="20000"/>
          </a:bodyPr>
          <a:lstStyle/>
          <a:p>
            <a:pPr marL="0" indent="0" algn="just">
              <a:buNone/>
            </a:pPr>
            <a:r>
              <a:rPr lang="en-US" dirty="0"/>
              <a:t>Energy systems facilitating power generation serves as the basic source of power for home appliances and industrial equipment’s use. There are several available Energy sources harnessed for power generation which could be succinctly classified into Non-renewable and renewable sources. These diverse sources enables various technique for power generation which engenders a variety of power generating systems. However, the low efficiency, unreliability and poor environmental friendliness of some generating systems poses more challenges than it solves hence, this brings about the idea of combining two or more alternative local energy generating systems which serves in complementing energy when the primary supply falls short of the required demand or when certain energy sources becomes unavailable. This also necessitates the movement towards a green technology which can alleviate the threats to climate change and improve the efficiency of such power systems.</a:t>
            </a:r>
          </a:p>
          <a:p>
            <a:pPr marL="0" indent="0" algn="just">
              <a:buNone/>
            </a:pPr>
            <a:r>
              <a:rPr lang="en-US" dirty="0"/>
              <a:t>Nevertheless, the performance of the generating facilities harnessing energy sources would not be fully optimized provided a significant part of the energy consumed is due to improper use of appliances and devices, leading to energy wastage. Residential and business buildings account for approximately 20% of the overall world-wide energy consumption, with an increasing trend over </a:t>
            </a:r>
            <a:r>
              <a:rPr lang="en-US" dirty="0" smtClean="0"/>
              <a:t>time. </a:t>
            </a:r>
            <a:r>
              <a:rPr lang="en-US" dirty="0"/>
              <a:t>The main causes of energy consumption in buildings are space heating and conditioning, water heating, lighting, and the use of computers and other electronic devices. However, The major sources of energy wastage is exemplified by having electrical appliances in standby mode for long hours, having light bulbs left ON all through the day, underutilizing power generation facilities etc.  Recent experimental study has shown that more than 30% of the generated energy is being wasted as a result of various forms of energy </a:t>
            </a:r>
            <a:r>
              <a:rPr lang="en-US" dirty="0" smtClean="0"/>
              <a:t>mismanagement.</a:t>
            </a:r>
            <a:endParaRPr lang="en-US" dirty="0"/>
          </a:p>
          <a:p>
            <a:pPr marL="0" indent="0"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0"/>
            <a:ext cx="8534400" cy="6705600"/>
          </a:xfrm>
        </p:spPr>
        <p:txBody>
          <a:bodyPr/>
          <a:lstStyle/>
          <a:p>
            <a:pPr marL="0" indent="0">
              <a:buNone/>
            </a:pPr>
            <a:r>
              <a:rPr lang="en-US" sz="1700" dirty="0"/>
              <a:t>While power systems and information technologies are converging to revolutionize the way electricity is generated, delivered, managed and consumed; new challenges arise such as: </a:t>
            </a:r>
            <a:r>
              <a:rPr lang="en-US" sz="1700" dirty="0" smtClean="0"/>
              <a:t/>
            </a:r>
            <a:br>
              <a:rPr lang="en-US" sz="1700" dirty="0" smtClean="0"/>
            </a:br>
            <a:r>
              <a:rPr lang="en-US" sz="1700" dirty="0" smtClean="0"/>
              <a:t>&gt;   how </a:t>
            </a:r>
            <a:r>
              <a:rPr lang="en-US" sz="1700" dirty="0"/>
              <a:t>to integrate storage efficiently, </a:t>
            </a:r>
            <a:r>
              <a:rPr lang="en-US" sz="1700" dirty="0" smtClean="0"/>
              <a:t/>
            </a:r>
            <a:br>
              <a:rPr lang="en-US" sz="1700" dirty="0" smtClean="0"/>
            </a:br>
            <a:r>
              <a:rPr lang="en-US" sz="1700" dirty="0" smtClean="0"/>
              <a:t>&gt;   how </a:t>
            </a:r>
            <a:r>
              <a:rPr lang="en-US" sz="1700" dirty="0"/>
              <a:t>to use demand-response of household appliances usage to </a:t>
            </a:r>
            <a:r>
              <a:rPr lang="en-US" sz="1700" dirty="0" smtClean="0"/>
              <a:t>mitigate peak </a:t>
            </a:r>
            <a:r>
              <a:rPr lang="en-US" sz="1700" dirty="0"/>
              <a:t>demand, </a:t>
            </a:r>
            <a:r>
              <a:rPr lang="en-US" sz="1700" dirty="0" smtClean="0"/>
              <a:t/>
            </a:r>
            <a:br>
              <a:rPr lang="en-US" sz="1700" dirty="0" smtClean="0"/>
            </a:br>
            <a:r>
              <a:rPr lang="en-US" sz="1700" dirty="0" smtClean="0"/>
              <a:t>&gt;   how </a:t>
            </a:r>
            <a:r>
              <a:rPr lang="en-US" sz="1700" dirty="0"/>
              <a:t>to Minimize or keep the energy consumption of the whole household as constant as possible, </a:t>
            </a:r>
            <a:r>
              <a:rPr lang="en-US" sz="1700" dirty="0" smtClean="0"/>
              <a:t/>
            </a:r>
            <a:br>
              <a:rPr lang="en-US" sz="1700" dirty="0" smtClean="0"/>
            </a:br>
            <a:r>
              <a:rPr lang="en-US" sz="1700" dirty="0" smtClean="0"/>
              <a:t>&gt;   how </a:t>
            </a:r>
            <a:r>
              <a:rPr lang="en-US" sz="1700" dirty="0"/>
              <a:t>to minimize global fluctuations in energy consumption etc. </a:t>
            </a:r>
            <a:r>
              <a:rPr lang="en-US" sz="1700" dirty="0" smtClean="0"/>
              <a:t/>
            </a:r>
            <a:br>
              <a:rPr lang="en-US" sz="1700" dirty="0" smtClean="0"/>
            </a:br>
            <a:r>
              <a:rPr lang="en-US" sz="1700" dirty="0" smtClean="0"/>
              <a:t>	this </a:t>
            </a:r>
            <a:r>
              <a:rPr lang="en-US" sz="1700" dirty="0"/>
              <a:t>can be surmised as: how should resources be allocated in home energy management systems (HEMS) as the stochastic nature of their availability (generation, storage, and loads) becomes prevalent? As against the transmission level, where relatively few numbers of assets, although rated large, are used; the smart Home Energy management System (HEMS) is expected to transform distribution, where a multitude of smaller assets will be available for controlled deployment</a:t>
            </a:r>
            <a:r>
              <a:rPr lang="en-US" sz="1700" dirty="0" smtClean="0"/>
              <a:t>.</a:t>
            </a:r>
          </a:p>
          <a:p>
            <a:pPr marL="0" indent="0" algn="just">
              <a:buNone/>
            </a:pPr>
            <a:endParaRPr lang="en-US" sz="1700" dirty="0" smtClean="0"/>
          </a:p>
          <a:p>
            <a:pPr marL="0" indent="0" algn="just">
              <a:buNone/>
            </a:pPr>
            <a:r>
              <a:rPr lang="en-US" sz="1700" dirty="0"/>
              <a:t>This research seeks to investigate the trend of stochastic supply of the National Grid within the immediate environment of the University of Ibadan, the available and affordable alternative renewable energy resources and propose a rule based smart home energy management approach that can harness the various energy facilities, predict and schedule electricity demand/supply by considering: the state of the smart grid, local power generation capacity, Energy storage units capacity and time-based  electrical consumption of household appliances.</a:t>
            </a:r>
          </a:p>
          <a:p>
            <a:pPr marL="0" indent="0" algn="just">
              <a:buNone/>
            </a:pPr>
            <a:r>
              <a:rPr lang="en-US" sz="1700" dirty="0" smtClean="0"/>
              <a:t> </a:t>
            </a:r>
            <a:endParaRPr lang="en-US" sz="1700" dirty="0"/>
          </a:p>
          <a:p>
            <a:pPr marL="0" indent="0" algn="just">
              <a:buNone/>
            </a:pP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7239000" cy="593725"/>
          </a:xfrm>
        </p:spPr>
        <p:txBody>
          <a:bodyPr/>
          <a:lstStyle/>
          <a:p>
            <a:pPr algn="ctr" eaLnBrk="1" fontAlgn="auto" hangingPunct="1">
              <a:spcAft>
                <a:spcPts val="0"/>
              </a:spcAft>
              <a:defRPr/>
            </a:pPr>
            <a:r>
              <a:rPr lang="en-US" dirty="0" smtClean="0"/>
              <a:t>Problem Statement</a:t>
            </a:r>
            <a:endParaRPr lang="en-US" dirty="0"/>
          </a:p>
        </p:txBody>
      </p:sp>
      <p:sp>
        <p:nvSpPr>
          <p:cNvPr id="10243" name="Content Placeholder 2"/>
          <p:cNvSpPr>
            <a:spLocks noGrp="1"/>
          </p:cNvSpPr>
          <p:nvPr>
            <p:ph sz="quarter" idx="1"/>
          </p:nvPr>
        </p:nvSpPr>
        <p:spPr>
          <a:xfrm>
            <a:off x="228600" y="914400"/>
            <a:ext cx="8534400" cy="5541963"/>
          </a:xfrm>
        </p:spPr>
        <p:txBody>
          <a:bodyPr/>
          <a:lstStyle/>
          <a:p>
            <a:pPr marL="0" indent="0" algn="just">
              <a:buNone/>
            </a:pPr>
            <a:r>
              <a:rPr lang="en-US" sz="1800" dirty="0"/>
              <a:t>The increased reliance on the deficient National power supply grid by the exponentially increasing building structures provokes further imbalance in the demand/supply structure as the present capacity of the national grid is without gain say insufficient to cater for the ever increasing demand for power. Hence, the movement to compensate household energy supply with energy sources such as </a:t>
            </a:r>
            <a:r>
              <a:rPr lang="en-US" sz="1800" dirty="0" smtClean="0"/>
              <a:t>PV. </a:t>
            </a:r>
            <a:r>
              <a:rPr lang="en-US" sz="1800" dirty="0"/>
              <a:t>since the frequent, unexpected truncation of power supply engenders information loss, business interruption etc. However, with alternative local renewable energy facilities, power loss can be manually compensated while threats to climate change is reduced.</a:t>
            </a:r>
          </a:p>
          <a:p>
            <a:pPr marL="0" indent="0" algn="just">
              <a:buNone/>
            </a:pPr>
            <a:r>
              <a:rPr lang="en-US" sz="1800" dirty="0"/>
              <a:t>If there exists two or more renewable energy alternatives, a connection and reconnection problem arises in cases where energy sources are simultaneously used up and the next available source is connected. Hence a laborious routine of imperfect manual power scheduling; since the alternative energy sources might have different power ratings. This necessitates the need for a smart rule based Home Energy Management </a:t>
            </a:r>
            <a:r>
              <a:rPr lang="en-US" sz="1800" dirty="0" smtClean="0"/>
              <a:t>system.</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239000" cy="593725"/>
          </a:xfrm>
        </p:spPr>
        <p:txBody>
          <a:bodyPr/>
          <a:lstStyle/>
          <a:p>
            <a:pPr algn="ctr" eaLnBrk="1" fontAlgn="auto" hangingPunct="1">
              <a:spcAft>
                <a:spcPts val="0"/>
              </a:spcAft>
              <a:defRPr/>
            </a:pPr>
            <a:r>
              <a:rPr lang="en-US" dirty="0" smtClean="0"/>
              <a:t> </a:t>
            </a:r>
            <a:r>
              <a:rPr lang="en-US" sz="2400" dirty="0" smtClean="0"/>
              <a:t>RESEARCH AIM </a:t>
            </a:r>
            <a:endParaRPr lang="en-US" sz="2400" dirty="0"/>
          </a:p>
        </p:txBody>
      </p:sp>
      <p:sp>
        <p:nvSpPr>
          <p:cNvPr id="10243" name="Content Placeholder 2"/>
          <p:cNvSpPr>
            <a:spLocks noGrp="1"/>
          </p:cNvSpPr>
          <p:nvPr>
            <p:ph sz="quarter" idx="1"/>
          </p:nvPr>
        </p:nvSpPr>
        <p:spPr>
          <a:xfrm>
            <a:off x="381000" y="685800"/>
            <a:ext cx="8382000" cy="5791200"/>
          </a:xfrm>
        </p:spPr>
        <p:txBody>
          <a:bodyPr>
            <a:normAutofit/>
          </a:bodyPr>
          <a:lstStyle/>
          <a:p>
            <a:pPr marL="0" indent="0" algn="just">
              <a:buNone/>
            </a:pPr>
            <a:r>
              <a:rPr lang="en-US" sz="1800" dirty="0"/>
              <a:t>This project aims to adopt a Heuristic approach for smart home energy management as a comprehensive solution, which takes account of the local renewable energy generation, smart grids, smart electronic appliances, and environmental factors. The approach aims to proffer a rule based solution to enhance energy management and minimize the overall daily electricity cost of household appliances, taking into account weather forecasts, predictable home activities, and the flexibility of electricity use</a:t>
            </a:r>
            <a:r>
              <a:rPr lang="en-US" sz="1800" dirty="0" smtClean="0"/>
              <a:t>.</a:t>
            </a:r>
            <a:br>
              <a:rPr lang="en-US" sz="1800" dirty="0" smtClean="0"/>
            </a:br>
            <a:endParaRPr lang="en-US" sz="1800" dirty="0" smtClean="0"/>
          </a:p>
          <a:p>
            <a:pPr marL="0" indent="0">
              <a:buNone/>
            </a:pPr>
            <a:r>
              <a:rPr lang="en-US" sz="1800" dirty="0"/>
              <a:t>The primary objectives of this project are:</a:t>
            </a:r>
          </a:p>
          <a:p>
            <a:pPr marL="0" lvl="0" indent="0">
              <a:buNone/>
            </a:pPr>
            <a:r>
              <a:rPr lang="en-US" sz="1800" dirty="0"/>
              <a:t>To device a Rule Based load management approach which aims to:</a:t>
            </a:r>
          </a:p>
          <a:p>
            <a:pPr lvl="0"/>
            <a:r>
              <a:rPr lang="en-US" sz="1800" dirty="0"/>
              <a:t>Evaluate the stochastic variation in the National Grid/renewable energy supply</a:t>
            </a:r>
          </a:p>
          <a:p>
            <a:pPr lvl="0"/>
            <a:r>
              <a:rPr lang="en-US" sz="1800" dirty="0"/>
              <a:t>Use demand-response of household appliances usage to mitigate peak demand</a:t>
            </a:r>
          </a:p>
          <a:p>
            <a:pPr lvl="0"/>
            <a:r>
              <a:rPr lang="en-US" sz="1800" dirty="0"/>
              <a:t>Minimize/keep the energy consumption of the whole household as constant as possible and integrate storage efficiently.</a:t>
            </a:r>
          </a:p>
          <a:p>
            <a:pPr lvl="0"/>
            <a:r>
              <a:rPr lang="en-US" sz="1800" dirty="0"/>
              <a:t>To propose how resources should be allocated in home energy management systems (HEMS) as the stochastic nature of the availability of resources becomes prevalent.</a:t>
            </a:r>
          </a:p>
          <a:p>
            <a:pPr marL="0" indent="0" algn="just">
              <a:buNone/>
            </a:pP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dirty="0" smtClean="0"/>
              <a:t>METHODOLOGY</a:t>
            </a:r>
            <a:endParaRPr lang="en-US" dirty="0"/>
          </a:p>
        </p:txBody>
      </p:sp>
      <p:sp>
        <p:nvSpPr>
          <p:cNvPr id="3" name="Content Placeholder 2"/>
          <p:cNvSpPr>
            <a:spLocks noGrp="1"/>
          </p:cNvSpPr>
          <p:nvPr>
            <p:ph sz="quarter" idx="1"/>
          </p:nvPr>
        </p:nvSpPr>
        <p:spPr>
          <a:xfrm>
            <a:off x="457200" y="914400"/>
            <a:ext cx="7467600" cy="5559552"/>
          </a:xfrm>
        </p:spPr>
        <p:txBody>
          <a:bodyPr/>
          <a:lstStyle/>
          <a:p>
            <a:pPr marL="0" indent="0">
              <a:buNone/>
            </a:pPr>
            <a:r>
              <a:rPr lang="en-US" sz="1600" dirty="0"/>
              <a:t>In order to achieve </a:t>
            </a:r>
            <a:r>
              <a:rPr lang="en-US" sz="1600" dirty="0" smtClean="0"/>
              <a:t>the </a:t>
            </a:r>
            <a:r>
              <a:rPr lang="en-US" sz="1600" dirty="0"/>
              <a:t>stated objectives, the following approach are being taken:</a:t>
            </a:r>
          </a:p>
          <a:p>
            <a:pPr lvl="0"/>
            <a:r>
              <a:rPr lang="en-US" sz="1600" dirty="0"/>
              <a:t>A typical home setting will be </a:t>
            </a:r>
            <a:r>
              <a:rPr lang="en-US" sz="1600" dirty="0" smtClean="0"/>
              <a:t>adopted, </a:t>
            </a:r>
            <a:r>
              <a:rPr lang="en-US" sz="1600" dirty="0"/>
              <a:t>and the stochastic variation in the availability of the accessible Renewable energy sources will be evaluated.</a:t>
            </a:r>
          </a:p>
          <a:p>
            <a:pPr lvl="0"/>
            <a:r>
              <a:rPr lang="en-US" sz="1600" dirty="0"/>
              <a:t>The total load obtainable due to the use of various appliances in practical scenarios will be formulated and with respect to time, the load usage is sorted into Peak and off peak load periods</a:t>
            </a:r>
          </a:p>
          <a:p>
            <a:pPr lvl="0"/>
            <a:r>
              <a:rPr lang="en-US" sz="1600" dirty="0"/>
              <a:t>With regards to the available renewable power, Schedulable Appliances will be defined and rules written to define their scheduled usage.</a:t>
            </a:r>
          </a:p>
          <a:p>
            <a:pPr lvl="0"/>
            <a:r>
              <a:rPr lang="en-US" sz="1600" dirty="0"/>
              <a:t>Automatic shifting of energy consumption from grid draw to renewable power in case of power outage (grid resilience) will be objectified by set of rules.</a:t>
            </a:r>
          </a:p>
          <a:p>
            <a:pPr lvl="0"/>
            <a:r>
              <a:rPr lang="en-US" sz="1600" dirty="0"/>
              <a:t>Set of rules which achieves the load/energy management by shifting/scheduling of loads and energy storage will be written</a:t>
            </a:r>
          </a:p>
          <a:p>
            <a:pPr lvl="0"/>
            <a:r>
              <a:rPr lang="en-US" sz="1600" dirty="0"/>
              <a:t>The proposed Fuzzy logic will be used to </a:t>
            </a:r>
            <a:r>
              <a:rPr lang="en-US" sz="1600" dirty="0" smtClean="0"/>
              <a:t>project </a:t>
            </a:r>
            <a:r>
              <a:rPr lang="en-US" sz="1600" dirty="0"/>
              <a:t>the complex decision, and load scheduling with respect to the defined rules</a:t>
            </a:r>
          </a:p>
        </p:txBody>
      </p:sp>
      <p:sp>
        <p:nvSpPr>
          <p:cNvPr id="696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9635" name="Rectangle 3"/>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457200"/>
            <a:ext cx="8763000" cy="6096000"/>
          </a:xfrm>
        </p:spPr>
        <p:txBody>
          <a:bodyPr/>
          <a:lstStyle/>
          <a:p>
            <a:pPr>
              <a:buNone/>
            </a:pPr>
            <a:r>
              <a:rPr lang="en-US" sz="1600" b="1" dirty="0" smtClean="0"/>
              <a:t>Load Model Structure</a:t>
            </a:r>
            <a:endParaRPr lang="en-US" sz="1600" dirty="0" smtClean="0"/>
          </a:p>
          <a:p>
            <a:r>
              <a:rPr lang="en-US" sz="1600" dirty="0" smtClean="0"/>
              <a:t>Basic Units of the model are </a:t>
            </a:r>
          </a:p>
          <a:p>
            <a:endParaRPr lang="en-US" sz="500" dirty="0" smtClean="0"/>
          </a:p>
          <a:p>
            <a:pPr lvl="1"/>
            <a:r>
              <a:rPr lang="en-US" sz="1400" dirty="0" smtClean="0"/>
              <a:t>Household appliances	          Household types	Household members </a:t>
            </a:r>
          </a:p>
          <a:p>
            <a:pPr lvl="1">
              <a:buNone/>
            </a:pPr>
            <a:endParaRPr lang="en-US" sz="1400" dirty="0" smtClean="0"/>
          </a:p>
          <a:p>
            <a:pPr>
              <a:buNone/>
            </a:pPr>
            <a:r>
              <a:rPr lang="en-US" sz="1600" b="1" dirty="0" smtClean="0"/>
              <a:t>Classification of Household Appliances according to Home Activities Groups</a:t>
            </a:r>
          </a:p>
          <a:p>
            <a:endParaRPr lang="en-US" sz="900" dirty="0" smtClean="0"/>
          </a:p>
          <a:p>
            <a:pPr lvl="1"/>
            <a:r>
              <a:rPr lang="en-US" sz="1400" dirty="0" smtClean="0"/>
              <a:t>Cooking	 - Microwave oven, Electric Stove / oven, Coffee Maker</a:t>
            </a:r>
          </a:p>
          <a:p>
            <a:pPr lvl="1"/>
            <a:r>
              <a:rPr lang="en-US" sz="1400" dirty="0" smtClean="0"/>
              <a:t>Washing 	 - Dishwashers, Laundry Washer/drier, </a:t>
            </a:r>
          </a:p>
          <a:p>
            <a:pPr lvl="1"/>
            <a:r>
              <a:rPr lang="en-US" sz="1400" dirty="0" smtClean="0"/>
              <a:t>Cooling 	 - Air conditioning</a:t>
            </a:r>
          </a:p>
          <a:p>
            <a:pPr lvl="1"/>
            <a:r>
              <a:rPr lang="en-US" sz="1400" dirty="0" smtClean="0"/>
              <a:t>Refrigeration 	 - Refrigerator and freezers </a:t>
            </a:r>
          </a:p>
          <a:p>
            <a:pPr lvl="1"/>
            <a:r>
              <a:rPr lang="en-US" sz="1400" dirty="0" smtClean="0"/>
              <a:t>Entertainment  - TV sets, VCR, Audio sets</a:t>
            </a:r>
          </a:p>
          <a:p>
            <a:pPr lvl="1"/>
            <a:r>
              <a:rPr lang="en-US" sz="1400" dirty="0" smtClean="0"/>
              <a:t>Computer bay   - PC, Laptop, Printer Wireless routers </a:t>
            </a:r>
          </a:p>
          <a:p>
            <a:pPr lvl="1"/>
            <a:r>
              <a:rPr lang="en-US" sz="1400" dirty="0" smtClean="0"/>
              <a:t>Lighting	  - fluorescent lamps, filament lamps</a:t>
            </a:r>
          </a:p>
          <a:p>
            <a:pPr lvl="0"/>
            <a:endParaRPr lang="en-US" sz="1600" dirty="0" smtClean="0"/>
          </a:p>
          <a:p>
            <a:r>
              <a:rPr lang="en-US" sz="1600" dirty="0" smtClean="0"/>
              <a:t>Operating characteristics of home appliance used were found in:</a:t>
            </a:r>
          </a:p>
          <a:p>
            <a:pPr>
              <a:buNone/>
            </a:pPr>
            <a:endParaRPr lang="en-US" sz="900" dirty="0" smtClean="0"/>
          </a:p>
          <a:p>
            <a:pPr marL="400050" lvl="0" indent="-400050">
              <a:buFont typeface="+mj-lt"/>
              <a:buAutoNum type="romanLcPeriod"/>
            </a:pPr>
            <a:r>
              <a:rPr lang="en-US" sz="1500" dirty="0" smtClean="0"/>
              <a:t>Estimates of annual  energy consumption of each appliance group. </a:t>
            </a:r>
            <a:r>
              <a:rPr lang="en-US" sz="1400" dirty="0" smtClean="0"/>
              <a:t>(available in the table of operating characteristics of electrical appliances in Buildings Energy Data Book of March 2012)</a:t>
            </a:r>
            <a:r>
              <a:rPr lang="en-US" sz="1500" dirty="0" smtClean="0"/>
              <a:t>. </a:t>
            </a:r>
          </a:p>
          <a:p>
            <a:pPr marL="400050" lvl="0" indent="-400050">
              <a:buFont typeface="+mj-lt"/>
              <a:buAutoNum type="romanLcPeriod"/>
            </a:pPr>
            <a:endParaRPr lang="en-US" sz="1500" dirty="0" smtClean="0"/>
          </a:p>
          <a:p>
            <a:pPr marL="400050" lvl="0" indent="-400050">
              <a:buFont typeface="+mj-lt"/>
              <a:buAutoNum type="romanLcPeriod"/>
            </a:pPr>
            <a:r>
              <a:rPr lang="en-US" sz="1500" dirty="0" smtClean="0"/>
              <a:t>Table of hourly probability of use factors for different appliance group throughout the day. </a:t>
            </a:r>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r>
              <a:rPr lang="en-US" sz="1200" dirty="0" smtClean="0"/>
              <a:t>Source:  2006 Nigeria Housing and Population Census</a:t>
            </a:r>
          </a:p>
          <a:p>
            <a:pPr>
              <a:buNone/>
            </a:pPr>
            <a:endParaRPr lang="en-US" dirty="0"/>
          </a:p>
        </p:txBody>
      </p:sp>
      <p:sp>
        <p:nvSpPr>
          <p:cNvPr id="4" name="Title 1"/>
          <p:cNvSpPr>
            <a:spLocks noGrp="1"/>
          </p:cNvSpPr>
          <p:nvPr>
            <p:ph type="title"/>
          </p:nvPr>
        </p:nvSpPr>
        <p:spPr>
          <a:xfrm>
            <a:off x="457200" y="0"/>
            <a:ext cx="7467600" cy="487362"/>
          </a:xfrm>
        </p:spPr>
        <p:txBody>
          <a:bodyPr>
            <a:normAutofit/>
          </a:bodyPr>
          <a:lstStyle/>
          <a:p>
            <a:pPr algn="ctr"/>
            <a:r>
              <a:rPr lang="en-US" sz="2400" b="1" dirty="0" smtClean="0"/>
              <a:t>METHODOLOGY</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533400"/>
            <a:ext cx="8991600" cy="5864352"/>
          </a:xfrm>
        </p:spPr>
        <p:txBody>
          <a:bodyPr/>
          <a:lstStyle/>
          <a:p>
            <a:pPr lvl="0">
              <a:buNone/>
            </a:pPr>
            <a:r>
              <a:rPr lang="en-US" sz="1600" b="1" dirty="0" smtClean="0"/>
              <a:t>Classification of Household Types </a:t>
            </a:r>
          </a:p>
          <a:p>
            <a:pPr lvl="0"/>
            <a:r>
              <a:rPr lang="en-US" sz="1600" dirty="0" smtClean="0"/>
              <a:t>Households are classified according to 2006 National Population Census classifications </a:t>
            </a:r>
          </a:p>
          <a:p>
            <a:r>
              <a:rPr lang="en-US" sz="1600" dirty="0" smtClean="0"/>
              <a:t>Classifications were are done based on</a:t>
            </a:r>
          </a:p>
          <a:p>
            <a:pPr>
              <a:buNone/>
            </a:pPr>
            <a:r>
              <a:rPr lang="en-US" sz="900" dirty="0" smtClean="0"/>
              <a:t> </a:t>
            </a:r>
            <a:endParaRPr lang="en-US" sz="700" dirty="0" smtClean="0"/>
          </a:p>
          <a:p>
            <a:pPr lvl="1"/>
            <a:r>
              <a:rPr lang="en-US" sz="1600" dirty="0"/>
              <a:t>I</a:t>
            </a:r>
            <a:r>
              <a:rPr lang="en-US" sz="1600" dirty="0" smtClean="0"/>
              <a:t>ncome of household residents</a:t>
            </a:r>
          </a:p>
          <a:p>
            <a:pPr lvl="1"/>
            <a:r>
              <a:rPr lang="en-US" sz="1600" dirty="0" smtClean="0"/>
              <a:t>technological penetration of the households residents: </a:t>
            </a:r>
          </a:p>
          <a:p>
            <a:endParaRPr lang="en-US" sz="800" b="1" dirty="0" smtClean="0"/>
          </a:p>
          <a:p>
            <a:r>
              <a:rPr lang="en-US" sz="1600" b="1" dirty="0" smtClean="0"/>
              <a:t>Detach house</a:t>
            </a:r>
            <a:r>
              <a:rPr lang="en-US" sz="1600" dirty="0" smtClean="0"/>
              <a:t>-Lighting+Refrigeration+Entertainment+PCs+Washing+Cooking+Cooling</a:t>
            </a:r>
          </a:p>
          <a:p>
            <a:endParaRPr lang="en-US" sz="1600" b="1" dirty="0" smtClean="0"/>
          </a:p>
          <a:p>
            <a:r>
              <a:rPr lang="en-US" sz="1600" b="1" dirty="0" smtClean="0"/>
              <a:t>Semi detach house</a:t>
            </a:r>
            <a:r>
              <a:rPr lang="en-US" sz="1600" dirty="0" smtClean="0"/>
              <a:t> - </a:t>
            </a:r>
            <a:r>
              <a:rPr lang="en-US" sz="1600" dirty="0" err="1" smtClean="0"/>
              <a:t>Lighting+Refrigeration+Entertainment+PCs+Washing+Cooking</a:t>
            </a:r>
            <a:r>
              <a:rPr lang="en-US" sz="1600" dirty="0" smtClean="0"/>
              <a:t> +Cooling</a:t>
            </a:r>
          </a:p>
          <a:p>
            <a:endParaRPr lang="en-US" sz="1600" dirty="0" smtClean="0"/>
          </a:p>
          <a:p>
            <a:r>
              <a:rPr lang="en-US" sz="1600" b="1" dirty="0" smtClean="0"/>
              <a:t>Block of Flats</a:t>
            </a:r>
            <a:r>
              <a:rPr lang="en-US" sz="1600" dirty="0" smtClean="0"/>
              <a:t>   -</a:t>
            </a:r>
            <a:r>
              <a:rPr lang="en-US" sz="1600" dirty="0" err="1" smtClean="0"/>
              <a:t>Lighting+Refrigeration+Entertainment+PCs+Washing+Cooking</a:t>
            </a:r>
            <a:endParaRPr lang="en-US" sz="1600" dirty="0" smtClean="0"/>
          </a:p>
          <a:p>
            <a:endParaRPr lang="en-US" sz="1600" dirty="0" smtClean="0"/>
          </a:p>
          <a:p>
            <a:r>
              <a:rPr lang="en-US" sz="1600" b="1" dirty="0" smtClean="0"/>
              <a:t>Rooms / Let in House	</a:t>
            </a:r>
            <a:r>
              <a:rPr lang="en-US" sz="1600" dirty="0" smtClean="0"/>
              <a:t> - </a:t>
            </a:r>
            <a:r>
              <a:rPr lang="en-US" sz="1600" dirty="0" err="1" smtClean="0"/>
              <a:t>Lighting+Refrigeration+Entertainment+PCs</a:t>
            </a:r>
            <a:endParaRPr lang="en-US" sz="1600" dirty="0" smtClean="0"/>
          </a:p>
          <a:p>
            <a:endParaRPr lang="en-US" sz="1200" dirty="0" smtClean="0"/>
          </a:p>
          <a:p>
            <a:r>
              <a:rPr lang="en-US" sz="1600" b="1" dirty="0" smtClean="0"/>
              <a:t>Informal Improvised Dwellings</a:t>
            </a:r>
            <a:r>
              <a:rPr lang="en-US" sz="1600" dirty="0" smtClean="0"/>
              <a:t> - </a:t>
            </a:r>
            <a:r>
              <a:rPr lang="en-US" sz="1600" dirty="0" err="1" smtClean="0"/>
              <a:t>Lighting+Refrigeration+Entertainment</a:t>
            </a:r>
            <a:endParaRPr lang="en-US" sz="1600" dirty="0" smtClean="0"/>
          </a:p>
          <a:p>
            <a:endParaRPr lang="en-US" sz="1200" dirty="0" smtClean="0"/>
          </a:p>
          <a:p>
            <a:r>
              <a:rPr lang="en-US" sz="1600" b="1" dirty="0" smtClean="0"/>
              <a:t>Traditional Hut 			</a:t>
            </a:r>
            <a:r>
              <a:rPr lang="en-US" sz="1600" dirty="0" smtClean="0"/>
              <a:t>– Lighting</a:t>
            </a:r>
            <a:endParaRPr lang="en-US" sz="1400" dirty="0" smtClean="0"/>
          </a:p>
          <a:p>
            <a:pPr>
              <a:buNone/>
            </a:pPr>
            <a:r>
              <a:rPr lang="en-US" sz="1400" dirty="0" smtClean="0"/>
              <a:t>    </a:t>
            </a:r>
          </a:p>
          <a:p>
            <a:pPr>
              <a:buNone/>
            </a:pPr>
            <a:r>
              <a:rPr lang="en-US" sz="1400" dirty="0" smtClean="0"/>
              <a:t> </a:t>
            </a:r>
          </a:p>
          <a:p>
            <a:pPr>
              <a:buNone/>
            </a:pPr>
            <a:endParaRPr lang="en-US" sz="1400" dirty="0"/>
          </a:p>
        </p:txBody>
      </p:sp>
      <p:sp>
        <p:nvSpPr>
          <p:cNvPr id="4" name="Title 1"/>
          <p:cNvSpPr>
            <a:spLocks noGrp="1"/>
          </p:cNvSpPr>
          <p:nvPr>
            <p:ph type="title"/>
          </p:nvPr>
        </p:nvSpPr>
        <p:spPr>
          <a:xfrm>
            <a:off x="457200" y="152400"/>
            <a:ext cx="7467600" cy="411162"/>
          </a:xfrm>
        </p:spPr>
        <p:txBody>
          <a:bodyPr>
            <a:normAutofit fontScale="90000"/>
          </a:bodyPr>
          <a:lstStyle/>
          <a:p>
            <a:pPr algn="ctr"/>
            <a:r>
              <a:rPr lang="en-US" sz="2400" b="1" dirty="0" smtClean="0"/>
              <a:t>METHODOLOGY</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79"/>
            <a:ext cx="7467600" cy="639762"/>
          </a:xfrm>
        </p:spPr>
        <p:txBody>
          <a:bodyPr>
            <a:normAutofit/>
          </a:bodyPr>
          <a:lstStyle/>
          <a:p>
            <a:pPr algn="ctr"/>
            <a:r>
              <a:rPr lang="en-US" sz="3200" b="1" dirty="0"/>
              <a:t>METHODOLOGY</a:t>
            </a:r>
            <a:endParaRPr lang="en-US" dirty="0"/>
          </a:p>
        </p:txBody>
      </p:sp>
      <p:pic>
        <p:nvPicPr>
          <p:cNvPr id="6" name="Content Placeholder 5"/>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rot="5400000">
            <a:off x="1269638" y="202838"/>
            <a:ext cx="5690324" cy="65532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102746</TotalTime>
  <Words>1066</Words>
  <Application>Microsoft Office PowerPoint</Application>
  <PresentationFormat>On-screen Show (4:3)</PresentationFormat>
  <Paragraphs>113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Schoolbook</vt:lpstr>
      <vt:lpstr>Wingdings</vt:lpstr>
      <vt:lpstr>Wingdings 2</vt:lpstr>
      <vt:lpstr>Oriel</vt:lpstr>
      <vt:lpstr>A SEMINAR PRESENTATION ON HEURISTC BASED HOME ENERGY MANAGEMENT SYSTEM </vt:lpstr>
      <vt:lpstr>INTRODUCTION</vt:lpstr>
      <vt:lpstr>PowerPoint Presentation</vt:lpstr>
      <vt:lpstr>Problem Statement</vt:lpstr>
      <vt:lpstr> RESEARCH AIM </vt:lpstr>
      <vt:lpstr>METHODOLOGY</vt:lpstr>
      <vt:lpstr>METHODOLOGY</vt:lpstr>
      <vt:lpstr>METHODOLOGY</vt:lpstr>
      <vt:lpstr>METHODOLOGY</vt:lpstr>
      <vt:lpstr>METHODOLOGY</vt:lpstr>
      <vt:lpstr>Work done so far</vt:lpstr>
      <vt:lpstr>Work to be done</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Research Proposal</dc:title>
  <dc:creator>Tibson</dc:creator>
  <cp:lastModifiedBy>Adepoju Oluwasegun</cp:lastModifiedBy>
  <cp:revision>1094</cp:revision>
  <dcterms:created xsi:type="dcterms:W3CDTF">2014-09-09T07:38:01Z</dcterms:created>
  <dcterms:modified xsi:type="dcterms:W3CDTF">2016-10-21T07:58:51Z</dcterms:modified>
</cp:coreProperties>
</file>