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A57C1-6207-4E1E-8FE2-8835BC0B312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0202F-FE14-4F2E-94C4-796DF2F57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18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8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0BA5FD-A7FB-48AE-B2B8-730419A4C9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AB1532-D65C-4D37-A9F1-28770E50E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7EE9235C-CCB9-2989-3588-FB51538852E3}"/>
              </a:ext>
            </a:extLst>
          </p:cNvPr>
          <p:cNvGrpSpPr/>
          <p:nvPr/>
        </p:nvGrpSpPr>
        <p:grpSpPr>
          <a:xfrm>
            <a:off x="0" y="616158"/>
            <a:ext cx="5989320" cy="5693202"/>
            <a:chOff x="0" y="0"/>
            <a:chExt cx="11667791" cy="11090922"/>
          </a:xfrm>
        </p:grpSpPr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id="{8941169E-6A6E-F41F-E7D4-27EF413B97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7" name="Freeform 22">
                <a:extLst>
                  <a:ext uri="{FF2B5EF4-FFF2-40B4-BE49-F238E27FC236}">
                    <a16:creationId xmlns:a16="http://schemas.microsoft.com/office/drawing/2014/main" id="{A2E5A7F6-5551-1F79-24B8-147FB705E4E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</a:schemeClr>
              </a:solidFill>
            </p:spPr>
            <p:txBody>
              <a:bodyPr/>
              <a:lstStyle/>
              <a:p>
                <a:pPr defTabSz="914400"/>
                <a:endParaRPr lang="en-AU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6" name="Picture 23">
              <a:extLst>
                <a:ext uri="{FF2B5EF4-FFF2-40B4-BE49-F238E27FC236}">
                  <a16:creationId xmlns:a16="http://schemas.microsoft.com/office/drawing/2014/main" id="{D19BCA93-1465-A8DA-84F6-49353D275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671B23-8E89-3943-B092-2E1192C3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317581"/>
            <a:ext cx="4663440" cy="45287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Social Buzz Content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84D04-509F-23FC-9752-E3353945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76" y="2377440"/>
            <a:ext cx="5795983" cy="393192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sz="3600" dirty="0"/>
          </a:p>
          <a:p>
            <a:r>
              <a:rPr lang="en-US" sz="39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AWE SAMUEL                                 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                                                                                              									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                                                                       JULY 2024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5216" y="3701499"/>
            <a:ext cx="1972924" cy="299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733" spc="-17" dirty="0">
                <a:solidFill>
                  <a:schemeClr val="tx1">
                    <a:lumMod val="65000"/>
                  </a:schemeClr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5619" y="2399483"/>
            <a:ext cx="2364397" cy="2247499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</a:schemeClr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112718" y="2785583"/>
            <a:ext cx="4682542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spc="-53" dirty="0">
                <a:solidFill>
                  <a:schemeClr val="tx1">
                    <a:lumMod val="65000"/>
                  </a:schemeClr>
                </a:solidFill>
                <a:latin typeface="Graphik Regular" panose="020B0503030202060203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4926-7E19-1F9B-2270-DECB5391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raphik Regular" panose="020B0503030202060203"/>
              </a:rPr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A3D4-E6EF-430A-75A4-6C62FEA1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raphik Regular" panose="020B0503030202060203"/>
              </a:rPr>
              <a:t>Project Recap</a:t>
            </a:r>
          </a:p>
          <a:p>
            <a:r>
              <a:rPr lang="en-US" sz="2400" dirty="0">
                <a:latin typeface="Graphik Regular" panose="020B0503030202060203"/>
              </a:rPr>
              <a:t>Problem</a:t>
            </a:r>
          </a:p>
          <a:p>
            <a:r>
              <a:rPr lang="en-US" sz="2400" dirty="0">
                <a:latin typeface="Graphik Regular" panose="020B0503030202060203"/>
              </a:rPr>
              <a:t>Process</a:t>
            </a:r>
          </a:p>
          <a:p>
            <a:r>
              <a:rPr lang="en-US" sz="2400" dirty="0">
                <a:latin typeface="Graphik Regular" panose="020B0503030202060203"/>
              </a:rPr>
              <a:t>Insights</a:t>
            </a:r>
          </a:p>
          <a:p>
            <a:r>
              <a:rPr lang="en-US" sz="2400" dirty="0">
                <a:latin typeface="Graphik Regular" panose="020B0503030202060203"/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2F312-641A-B8E3-AE18-D15EE652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927" y="5943599"/>
            <a:ext cx="2515256" cy="2389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11CC5-69D4-A2A8-2CCF-9B40B0E7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187" y="2566885"/>
            <a:ext cx="2515256" cy="2389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06E16-A64C-E0B9-AACD-90471590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929" y="-1587548"/>
            <a:ext cx="2515256" cy="23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>
            <a:extLst>
              <a:ext uri="{FF2B5EF4-FFF2-40B4-BE49-F238E27FC236}">
                <a16:creationId xmlns:a16="http://schemas.microsoft.com/office/drawing/2014/main" id="{0A0DC2D9-6CE3-78C7-9D7F-FF61520A2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1"/>
          <a:stretch>
            <a:fillRect/>
          </a:stretch>
        </p:blipFill>
        <p:spPr>
          <a:xfrm rot="10799999">
            <a:off x="205439" y="1188721"/>
            <a:ext cx="4023963" cy="4024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DD185-799D-4BCD-732F-E165AE06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19" y="1188720"/>
            <a:ext cx="4754879" cy="374904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Project</a:t>
            </a:r>
            <a:br>
              <a:rPr lang="en-US" sz="4800" b="1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</a:br>
            <a:r>
              <a:rPr lang="en-US" sz="4800" b="1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ECAD6-8958-4076-6469-12A9612AEF6F}"/>
              </a:ext>
            </a:extLst>
          </p:cNvPr>
          <p:cNvSpPr txBox="1"/>
          <p:nvPr/>
        </p:nvSpPr>
        <p:spPr>
          <a:xfrm>
            <a:off x="2583180" y="-356651"/>
            <a:ext cx="9608819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Social Buzz is a fast growing content tech company with vast amount of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				data and wants to leverage that data to adapt on a global scale.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Graphik Regular" panose="020B0503030202060203"/>
            </a:endParaRP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Graphik Regular" panose="020B0503030202060203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				TASKS: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							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				1. 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Graphik Regular" panose="020B0503030202060203"/>
              </a:rPr>
              <a:t>An audit of their big data practice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Graphik Regular" panose="020B0503030202060203"/>
            </a:endParaRPr>
          </a:p>
          <a:p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Graphik Regular" panose="020B0503030202060203"/>
              </a:rPr>
              <a:t>				2. Recommendations for a successful IPO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 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Graphik Regular" panose="020B0503030202060203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				3. 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Graphik Regular" panose="020B0503030202060203"/>
              </a:rPr>
              <a:t>An analysis of their content categories that highlight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				    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Graphik Regular" panose="020B0503030202060203"/>
              </a:rPr>
              <a:t>the top 5 categories with the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raphik Regular" panose="020B0503030202060203"/>
              </a:rPr>
              <a:t> ag</a:t>
            </a:r>
            <a:r>
              <a:rPr 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Graphik Regular" panose="020B0503030202060203"/>
              </a:rPr>
              <a:t>gregate popularity.	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Graphik Regular" panose="020B0503030202060203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Graphik Regular" panose="020B0503030202060203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Graphik Regular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197971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97524-2A42-7E02-12F5-6759E3DC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89788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54B40-9E81-F6E5-98BE-30E9FF784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33475">
            <a:off x="244967" y="301526"/>
            <a:ext cx="2515256" cy="2389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924E1-C0EC-703F-EF8D-023F940C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38564"/>
            <a:ext cx="4404359" cy="193031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62BABB-F760-6A1B-4AB0-402E94F235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1" y="4051011"/>
            <a:ext cx="519623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Graphik Regular" panose="020B0503030202060203"/>
              </a:rPr>
              <a:t>Analysis to find Social Buzz’s top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Graphik Regular" panose="020B0503030202060203"/>
              </a:rPr>
              <a:t>Most popular categories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Regular" panose="020B0503030202060203"/>
            </a:endParaRP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38950C0D-814A-B0F9-4316-940CF9DC2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693" r="24693"/>
          <a:stretch>
            <a:fillRect/>
          </a:stretch>
        </p:blipFill>
        <p:spPr>
          <a:xfrm>
            <a:off x="7267020" y="538565"/>
            <a:ext cx="4391579" cy="57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6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97524-2A42-7E02-12F5-6759E3DC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897880" cy="6858000"/>
          </a:xfrm>
          <a:prstGeom prst="rect">
            <a:avLst/>
          </a:prstGeom>
        </p:spPr>
      </p:pic>
      <p:pic>
        <p:nvPicPr>
          <p:cNvPr id="7" name="Picture 6" descr="A grey circle with black background&#10;&#10;Description automatically generated">
            <a:extLst>
              <a:ext uri="{FF2B5EF4-FFF2-40B4-BE49-F238E27FC236}">
                <a16:creationId xmlns:a16="http://schemas.microsoft.com/office/drawing/2014/main" id="{E5F54B40-9E81-F6E5-98BE-30E9FF784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33475">
            <a:off x="244967" y="301526"/>
            <a:ext cx="2515256" cy="2389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924E1-C0EC-703F-EF8D-023F940C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0" y="274321"/>
            <a:ext cx="3931920" cy="18973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62BABB-F760-6A1B-4AB0-402E94F235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1" y="3450847"/>
            <a:ext cx="10507979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Graphik Regular" panose="020B0503030202060203"/>
              </a:rPr>
              <a:t>Data Understanding                                    2. Data Cleaning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Graphik Regular" panose="020B0503030202060203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Graphik Regular" panose="020B0503030202060203"/>
              </a:rPr>
              <a:t>Data Modelling                                             4. Data Analysis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Graphik Regular" panose="020B0503030202060203"/>
              </a:rPr>
              <a:t>5.   Insights                                                           6. Recommendation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Graphik Regular" panose="020B050303020206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Regular" panose="020B0503030202060203"/>
            </a:endParaRPr>
          </a:p>
        </p:txBody>
      </p:sp>
      <p:pic>
        <p:nvPicPr>
          <p:cNvPr id="8" name="Picture 7" descr="A grey circle with black background&#10;&#10;Description automatically generated">
            <a:extLst>
              <a:ext uri="{FF2B5EF4-FFF2-40B4-BE49-F238E27FC236}">
                <a16:creationId xmlns:a16="http://schemas.microsoft.com/office/drawing/2014/main" id="{44AF82FC-2BD0-08FB-81DF-E50F5995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752" y="5388739"/>
            <a:ext cx="2515256" cy="23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97524-2A42-7E02-12F5-6759E3DC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  <p:pic>
        <p:nvPicPr>
          <p:cNvPr id="7" name="Picture 6" descr="A grey circle with black background&#10;&#10;Description automatically generated">
            <a:extLst>
              <a:ext uri="{FF2B5EF4-FFF2-40B4-BE49-F238E27FC236}">
                <a16:creationId xmlns:a16="http://schemas.microsoft.com/office/drawing/2014/main" id="{E5F54B40-9E81-F6E5-98BE-30E9FF784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831205">
            <a:off x="113972" y="28072"/>
            <a:ext cx="2515256" cy="2389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924E1-C0EC-703F-EF8D-023F940C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1"/>
            <a:ext cx="3076104" cy="18973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62BABB-F760-6A1B-4AB0-402E94F235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46120" y="3572239"/>
            <a:ext cx="779526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Graphik Regular" panose="020B0503030202060203"/>
              </a:rPr>
              <a:t>             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Graphik Regular" panose="020B0503030202060203"/>
              </a:rPr>
              <a:t>1897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Graphik Regular" panose="020B0503030202060203"/>
              </a:rPr>
              <a:t>Reactions to Animals</a:t>
            </a:r>
          </a:p>
        </p:txBody>
      </p:sp>
      <p:pic>
        <p:nvPicPr>
          <p:cNvPr id="8" name="Picture 7" descr="A grey circle with black background&#10;&#10;Description automatically generated">
            <a:extLst>
              <a:ext uri="{FF2B5EF4-FFF2-40B4-BE49-F238E27FC236}">
                <a16:creationId xmlns:a16="http://schemas.microsoft.com/office/drawing/2014/main" id="{44AF82FC-2BD0-08FB-81DF-E50F5995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38808">
            <a:off x="10517847" y="5418365"/>
            <a:ext cx="2515256" cy="2389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CE383-2094-74D3-37A8-6DC8CE143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575737" y="782132"/>
            <a:ext cx="2972219" cy="881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121E9-BDD5-C1BF-D02D-821E77FBE82F}"/>
              </a:ext>
            </a:extLst>
          </p:cNvPr>
          <p:cNvSpPr txBox="1"/>
          <p:nvPr/>
        </p:nvSpPr>
        <p:spPr>
          <a:xfrm>
            <a:off x="6880860" y="755145"/>
            <a:ext cx="56692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                       16</a:t>
            </a:r>
          </a:p>
          <a:p>
            <a:r>
              <a:rPr lang="en-US" sz="23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        Distinct Categories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391EC02-9A71-C125-C0C2-B92807E0A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835254" y="3429000"/>
            <a:ext cx="2972219" cy="88175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4B40141-2A06-FDBC-0E34-143C268AE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448363" y="5839928"/>
            <a:ext cx="2972219" cy="881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6C073F-4B49-1927-2BA6-7EBCA20878D5}"/>
              </a:ext>
            </a:extLst>
          </p:cNvPr>
          <p:cNvSpPr txBox="1"/>
          <p:nvPr/>
        </p:nvSpPr>
        <p:spPr>
          <a:xfrm>
            <a:off x="6547956" y="5577840"/>
            <a:ext cx="3670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                January </a:t>
            </a:r>
          </a:p>
          <a:p>
            <a:r>
              <a:rPr lang="en-US" sz="23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Month with the highest Post</a:t>
            </a:r>
          </a:p>
        </p:txBody>
      </p:sp>
    </p:spTree>
    <p:extLst>
      <p:ext uri="{BB962C8B-B14F-4D97-AF65-F5344CB8AC3E}">
        <p14:creationId xmlns:p14="http://schemas.microsoft.com/office/powerpoint/2010/main" val="220953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97524-2A42-7E02-12F5-6759E3DC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  <p:pic>
        <p:nvPicPr>
          <p:cNvPr id="7" name="Picture 6" descr="A grey circle with black background&#10;&#10;Description automatically generated">
            <a:extLst>
              <a:ext uri="{FF2B5EF4-FFF2-40B4-BE49-F238E27FC236}">
                <a16:creationId xmlns:a16="http://schemas.microsoft.com/office/drawing/2014/main" id="{E5F54B40-9E81-F6E5-98BE-30E9FF784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831205">
            <a:off x="136833" y="2639691"/>
            <a:ext cx="2515256" cy="2389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924E1-C0EC-703F-EF8D-023F940C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1720"/>
            <a:ext cx="3076104" cy="27969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Insights</a:t>
            </a:r>
          </a:p>
        </p:txBody>
      </p:sp>
      <p:pic>
        <p:nvPicPr>
          <p:cNvPr id="8" name="Picture 7" descr="A grey circle with black background&#10;&#10;Description automatically generated">
            <a:extLst>
              <a:ext uri="{FF2B5EF4-FFF2-40B4-BE49-F238E27FC236}">
                <a16:creationId xmlns:a16="http://schemas.microsoft.com/office/drawing/2014/main" id="{44AF82FC-2BD0-08FB-81DF-E50F5995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38808">
            <a:off x="9808998" y="-1492117"/>
            <a:ext cx="2515256" cy="2389878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EC1BC9C-97DA-FBCC-5C81-9BCD6BAF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5" y="1030850"/>
            <a:ext cx="9421565" cy="5835197"/>
          </a:xfrm>
        </p:spPr>
      </p:pic>
    </p:spTree>
    <p:extLst>
      <p:ext uri="{BB962C8B-B14F-4D97-AF65-F5344CB8AC3E}">
        <p14:creationId xmlns:p14="http://schemas.microsoft.com/office/powerpoint/2010/main" val="413057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97524-2A42-7E02-12F5-6759E3DC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  <p:pic>
        <p:nvPicPr>
          <p:cNvPr id="7" name="Picture 6" descr="A grey circle with black background&#10;&#10;Description automatically generated">
            <a:extLst>
              <a:ext uri="{FF2B5EF4-FFF2-40B4-BE49-F238E27FC236}">
                <a16:creationId xmlns:a16="http://schemas.microsoft.com/office/drawing/2014/main" id="{E5F54B40-9E81-F6E5-98BE-30E9FF784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831205">
            <a:off x="136833" y="2639691"/>
            <a:ext cx="2515256" cy="2389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924E1-C0EC-703F-EF8D-023F940C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1720"/>
            <a:ext cx="3076104" cy="27969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Insights</a:t>
            </a:r>
          </a:p>
        </p:txBody>
      </p:sp>
      <p:pic>
        <p:nvPicPr>
          <p:cNvPr id="8" name="Picture 7" descr="A grey circle with black background&#10;&#10;Description automatically generated">
            <a:extLst>
              <a:ext uri="{FF2B5EF4-FFF2-40B4-BE49-F238E27FC236}">
                <a16:creationId xmlns:a16="http://schemas.microsoft.com/office/drawing/2014/main" id="{44AF82FC-2BD0-08FB-81DF-E50F5995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38808">
            <a:off x="9808998" y="-1492117"/>
            <a:ext cx="2515256" cy="2389878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3D3D18B-E369-1E09-972C-D7FACC4B6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35" y="784703"/>
            <a:ext cx="9511665" cy="5891000"/>
          </a:xfrm>
        </p:spPr>
      </p:pic>
    </p:spTree>
    <p:extLst>
      <p:ext uri="{BB962C8B-B14F-4D97-AF65-F5344CB8AC3E}">
        <p14:creationId xmlns:p14="http://schemas.microsoft.com/office/powerpoint/2010/main" val="15640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2690AA-31FA-B376-91F7-2E52A8318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069" t="1617" r="4069" b="1617"/>
          <a:stretch>
            <a:fillRect/>
          </a:stretch>
        </p:blipFill>
        <p:spPr>
          <a:xfrm>
            <a:off x="0" y="-32763"/>
            <a:ext cx="4379052" cy="6923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924E1-C0EC-703F-EF8D-023F940C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159" y="-32763"/>
            <a:ext cx="2583181" cy="115290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</a:schemeClr>
                </a:solidFill>
                <a:latin typeface="Graphik Regular" panose="020B0503030202060203"/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5D8CD-64D1-DD77-F614-7C7BDCEF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053" y="1120140"/>
            <a:ext cx="7812948" cy="5737860"/>
          </a:xfrm>
        </p:spPr>
        <p:txBody>
          <a:bodyPr/>
          <a:lstStyle/>
          <a:p>
            <a:r>
              <a:rPr lang="en-US" b="1" dirty="0">
                <a:latin typeface="Graphik Regular" panose="020B0503030202060203"/>
              </a:rPr>
              <a:t>Categories:</a:t>
            </a:r>
            <a:br>
              <a:rPr lang="en-US" dirty="0">
                <a:latin typeface="Graphik Regular" panose="020B0503030202060203"/>
              </a:rPr>
            </a:br>
            <a:r>
              <a:rPr lang="en-US" dirty="0">
                <a:latin typeface="Graphik Regular" panose="020B0503030202060203"/>
              </a:rPr>
              <a:t>The two most popular categories are Animals and Science, meaning most of the user enjoys natural real life content and facts.</a:t>
            </a:r>
          </a:p>
          <a:p>
            <a:endParaRPr lang="en-US" dirty="0">
              <a:latin typeface="Graphik Regular" panose="020B0503030202060203"/>
            </a:endParaRPr>
          </a:p>
          <a:p>
            <a:r>
              <a:rPr lang="en-US" b="1" dirty="0">
                <a:latin typeface="Graphik Regular" panose="020B0503030202060203"/>
              </a:rPr>
              <a:t>Recommendations:</a:t>
            </a:r>
          </a:p>
          <a:p>
            <a:pPr marL="36900" indent="0">
              <a:buNone/>
            </a:pPr>
            <a:r>
              <a:rPr lang="en-US" dirty="0">
                <a:latin typeface="Graphik Regular" panose="020B0503030202060203"/>
              </a:rPr>
              <a:t>	- Food is one of the popular categories, and a collaboration with 	  	  restaurants, food fests and healthy food organizations especially	  	  during months with the most engagements can potentially attract  	  more users, and boost engagement</a:t>
            </a:r>
          </a:p>
          <a:p>
            <a:pPr marL="36900" indent="0">
              <a:buNone/>
            </a:pPr>
            <a:endParaRPr lang="en-US" dirty="0">
              <a:latin typeface="Graphik Regular" panose="020B0503030202060203"/>
            </a:endParaRPr>
          </a:p>
          <a:p>
            <a:pPr marL="36900" indent="0">
              <a:buNone/>
            </a:pPr>
            <a:r>
              <a:rPr lang="en-US" dirty="0">
                <a:latin typeface="Graphik Regular" panose="020B0503030202060203"/>
              </a:rPr>
              <a:t>	- Align with brands that create educational contents and events in 	  	  the field of Science and Technology to potentially boost user	 	  	  engagement</a:t>
            </a:r>
          </a:p>
          <a:p>
            <a:pPr marL="36900" indent="0">
              <a:buNone/>
            </a:pPr>
            <a:endParaRPr lang="en-US" dirty="0">
              <a:latin typeface="Graphik Regular" panose="020B0503030202060203"/>
            </a:endParaRPr>
          </a:p>
          <a:p>
            <a:pPr marL="36900" indent="0">
              <a:buNone/>
            </a:pPr>
            <a:endParaRPr lang="en-US" dirty="0">
              <a:latin typeface="Graphik Regular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3726609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1711</TotalTime>
  <Words>307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Graphik Regular</vt:lpstr>
      <vt:lpstr>Wingdings 2</vt:lpstr>
      <vt:lpstr>Slate</vt:lpstr>
      <vt:lpstr>Social Buzz Content Analysis</vt:lpstr>
      <vt:lpstr>Today’s agenda</vt:lpstr>
      <vt:lpstr>Project Recap</vt:lpstr>
      <vt:lpstr>Problem</vt:lpstr>
      <vt:lpstr>Process</vt:lpstr>
      <vt:lpstr>Insights</vt:lpstr>
      <vt:lpstr>Insights</vt:lpstr>
      <vt:lpstr>Insights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Awe</dc:creator>
  <cp:lastModifiedBy>Samuel Awe</cp:lastModifiedBy>
  <cp:revision>5</cp:revision>
  <dcterms:created xsi:type="dcterms:W3CDTF">2024-07-02T05:41:00Z</dcterms:created>
  <dcterms:modified xsi:type="dcterms:W3CDTF">2024-07-03T10:13:16Z</dcterms:modified>
</cp:coreProperties>
</file>