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8" r:id="rId3"/>
    <p:sldId id="259" r:id="rId4"/>
    <p:sldId id="260" r:id="rId5"/>
    <p:sldId id="261" r:id="rId6"/>
    <p:sldId id="274" r:id="rId7"/>
    <p:sldId id="262" r:id="rId8"/>
    <p:sldId id="263" r:id="rId9"/>
    <p:sldId id="264" r:id="rId10"/>
    <p:sldId id="265" r:id="rId11"/>
    <p:sldId id="275" r:id="rId12"/>
    <p:sldId id="269" r:id="rId13"/>
    <p:sldId id="268" r:id="rId14"/>
    <p:sldId id="270"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esktop\KPMG\Data%20Quality%20Assessmen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ThinkPad\Desktop\KPMG\Data%20Quality%20Assessmen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HP\Desktop\KPMG\Data%20Quality%20Assessmen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HP\Desktop\KPMG\Data%20Quality%20Assessment.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esktop\KPMG\Data%20Quality%20Assessmen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hinkPad\Desktop\KPMG\Data%20Quality%20Assessmen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esktop\KPMG\Data%20Quality%20Assessmen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ThinkPad\Desktop\KPMG\Data%20Quality%20Assessmen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ThinkPad\Desktop\KPMG\Data%20Quality%20Assessmen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ThinkPad\Desktop\KPMG\Data%20Quality%20Assessmen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ThinkPad\Desktop\KPMG\Data%20Quality%20Assessmen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ThinkPad\Desktop\KPMG\Data%20Quality%20Assessmen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Quality Assessment.xlsx]Sheet4!PivotTable2</c:name>
    <c:fmtId val="7"/>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New Customer  A</a:t>
            </a:r>
            <a:r>
              <a:rPr lang="en-US" sz="1600" baseline="0"/>
              <a:t>ge Distribution </a:t>
            </a:r>
          </a:p>
        </c:rich>
      </c:tx>
      <c:layout>
        <c:manualLayout>
          <c:xMode val="edge"/>
          <c:yMode val="edge"/>
          <c:x val="0.2680049909089729"/>
          <c:y val="3.3801992188279756E-2"/>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s>
    <c:plotArea>
      <c:layout/>
      <c:barChart>
        <c:barDir val="col"/>
        <c:grouping val="clustered"/>
        <c:varyColors val="0"/>
        <c:ser>
          <c:idx val="0"/>
          <c:order val="0"/>
          <c:tx>
            <c:strRef>
              <c:f>Sheet4!$B$3:$B$4</c:f>
              <c:strCache>
                <c:ptCount val="1"/>
                <c:pt idx="0">
                  <c:v>30</c:v>
                </c:pt>
              </c:strCache>
            </c:strRef>
          </c:tx>
          <c:spPr>
            <a:solidFill>
              <a:schemeClr val="accent1"/>
            </a:solidFill>
            <a:ln>
              <a:noFill/>
            </a:ln>
            <a:effectLst/>
          </c:spPr>
          <c:invertIfNegative val="0"/>
          <c:cat>
            <c:strRef>
              <c:f>Sheet4!$A$5</c:f>
              <c:strCache>
                <c:ptCount val="1"/>
                <c:pt idx="0">
                  <c:v>Total</c:v>
                </c:pt>
              </c:strCache>
            </c:strRef>
          </c:cat>
          <c:val>
            <c:numRef>
              <c:f>Sheet4!$B$5</c:f>
              <c:numCache>
                <c:formatCode>General</c:formatCode>
                <c:ptCount val="1"/>
                <c:pt idx="0">
                  <c:v>135</c:v>
                </c:pt>
              </c:numCache>
            </c:numRef>
          </c:val>
          <c:extLst>
            <c:ext xmlns:c16="http://schemas.microsoft.com/office/drawing/2014/chart" uri="{C3380CC4-5D6E-409C-BE32-E72D297353CC}">
              <c16:uniqueId val="{00000000-1138-45A4-9260-BBFB2A0F379C}"/>
            </c:ext>
          </c:extLst>
        </c:ser>
        <c:ser>
          <c:idx val="1"/>
          <c:order val="1"/>
          <c:tx>
            <c:strRef>
              <c:f>Sheet4!$C$3:$C$4</c:f>
              <c:strCache>
                <c:ptCount val="1"/>
                <c:pt idx="0">
                  <c:v>40</c:v>
                </c:pt>
              </c:strCache>
            </c:strRef>
          </c:tx>
          <c:spPr>
            <a:solidFill>
              <a:schemeClr val="accent2"/>
            </a:solidFill>
            <a:ln>
              <a:noFill/>
            </a:ln>
            <a:effectLst/>
          </c:spPr>
          <c:invertIfNegative val="0"/>
          <c:cat>
            <c:strRef>
              <c:f>Sheet4!$A$5</c:f>
              <c:strCache>
                <c:ptCount val="1"/>
                <c:pt idx="0">
                  <c:v>Total</c:v>
                </c:pt>
              </c:strCache>
            </c:strRef>
          </c:cat>
          <c:val>
            <c:numRef>
              <c:f>Sheet4!$C$5</c:f>
              <c:numCache>
                <c:formatCode>General</c:formatCode>
                <c:ptCount val="1"/>
                <c:pt idx="0">
                  <c:v>85</c:v>
                </c:pt>
              </c:numCache>
            </c:numRef>
          </c:val>
          <c:extLst>
            <c:ext xmlns:c16="http://schemas.microsoft.com/office/drawing/2014/chart" uri="{C3380CC4-5D6E-409C-BE32-E72D297353CC}">
              <c16:uniqueId val="{00000001-1138-45A4-9260-BBFB2A0F379C}"/>
            </c:ext>
          </c:extLst>
        </c:ser>
        <c:ser>
          <c:idx val="2"/>
          <c:order val="2"/>
          <c:tx>
            <c:strRef>
              <c:f>Sheet4!$D$3:$D$4</c:f>
              <c:strCache>
                <c:ptCount val="1"/>
                <c:pt idx="0">
                  <c:v>50</c:v>
                </c:pt>
              </c:strCache>
            </c:strRef>
          </c:tx>
          <c:spPr>
            <a:solidFill>
              <a:schemeClr val="accent3"/>
            </a:solidFill>
            <a:ln>
              <a:noFill/>
            </a:ln>
            <a:effectLst/>
          </c:spPr>
          <c:invertIfNegative val="0"/>
          <c:cat>
            <c:strRef>
              <c:f>Sheet4!$A$5</c:f>
              <c:strCache>
                <c:ptCount val="1"/>
                <c:pt idx="0">
                  <c:v>Total</c:v>
                </c:pt>
              </c:strCache>
            </c:strRef>
          </c:cat>
          <c:val>
            <c:numRef>
              <c:f>Sheet4!$D$5</c:f>
              <c:numCache>
                <c:formatCode>General</c:formatCode>
                <c:ptCount val="1"/>
                <c:pt idx="0">
                  <c:v>195</c:v>
                </c:pt>
              </c:numCache>
            </c:numRef>
          </c:val>
          <c:extLst>
            <c:ext xmlns:c16="http://schemas.microsoft.com/office/drawing/2014/chart" uri="{C3380CC4-5D6E-409C-BE32-E72D297353CC}">
              <c16:uniqueId val="{00000002-1138-45A4-9260-BBFB2A0F379C}"/>
            </c:ext>
          </c:extLst>
        </c:ser>
        <c:ser>
          <c:idx val="3"/>
          <c:order val="3"/>
          <c:tx>
            <c:strRef>
              <c:f>Sheet4!$E$3:$E$4</c:f>
              <c:strCache>
                <c:ptCount val="1"/>
                <c:pt idx="0">
                  <c:v>60</c:v>
                </c:pt>
              </c:strCache>
            </c:strRef>
          </c:tx>
          <c:spPr>
            <a:solidFill>
              <a:schemeClr val="accent4"/>
            </a:solidFill>
            <a:ln>
              <a:noFill/>
            </a:ln>
            <a:effectLst/>
          </c:spPr>
          <c:invertIfNegative val="0"/>
          <c:cat>
            <c:strRef>
              <c:f>Sheet4!$A$5</c:f>
              <c:strCache>
                <c:ptCount val="1"/>
                <c:pt idx="0">
                  <c:v>Total</c:v>
                </c:pt>
              </c:strCache>
            </c:strRef>
          </c:cat>
          <c:val>
            <c:numRef>
              <c:f>Sheet4!$E$5</c:f>
              <c:numCache>
                <c:formatCode>General</c:formatCode>
                <c:ptCount val="1"/>
                <c:pt idx="0">
                  <c:v>151</c:v>
                </c:pt>
              </c:numCache>
            </c:numRef>
          </c:val>
          <c:extLst>
            <c:ext xmlns:c16="http://schemas.microsoft.com/office/drawing/2014/chart" uri="{C3380CC4-5D6E-409C-BE32-E72D297353CC}">
              <c16:uniqueId val="{00000003-1138-45A4-9260-BBFB2A0F379C}"/>
            </c:ext>
          </c:extLst>
        </c:ser>
        <c:ser>
          <c:idx val="4"/>
          <c:order val="4"/>
          <c:tx>
            <c:strRef>
              <c:f>Sheet4!$F$3:$F$4</c:f>
              <c:strCache>
                <c:ptCount val="1"/>
                <c:pt idx="0">
                  <c:v>70</c:v>
                </c:pt>
              </c:strCache>
            </c:strRef>
          </c:tx>
          <c:spPr>
            <a:solidFill>
              <a:schemeClr val="accent5"/>
            </a:solidFill>
            <a:ln>
              <a:noFill/>
            </a:ln>
            <a:effectLst/>
          </c:spPr>
          <c:invertIfNegative val="0"/>
          <c:cat>
            <c:strRef>
              <c:f>Sheet4!$A$5</c:f>
              <c:strCache>
                <c:ptCount val="1"/>
                <c:pt idx="0">
                  <c:v>Total</c:v>
                </c:pt>
              </c:strCache>
            </c:strRef>
          </c:cat>
          <c:val>
            <c:numRef>
              <c:f>Sheet4!$F$5</c:f>
              <c:numCache>
                <c:formatCode>General</c:formatCode>
                <c:ptCount val="1"/>
                <c:pt idx="0">
                  <c:v>142</c:v>
                </c:pt>
              </c:numCache>
            </c:numRef>
          </c:val>
          <c:extLst>
            <c:ext xmlns:c16="http://schemas.microsoft.com/office/drawing/2014/chart" uri="{C3380CC4-5D6E-409C-BE32-E72D297353CC}">
              <c16:uniqueId val="{00000004-1138-45A4-9260-BBFB2A0F379C}"/>
            </c:ext>
          </c:extLst>
        </c:ser>
        <c:ser>
          <c:idx val="5"/>
          <c:order val="5"/>
          <c:tx>
            <c:strRef>
              <c:f>Sheet4!$G$3:$G$4</c:f>
              <c:strCache>
                <c:ptCount val="1"/>
                <c:pt idx="0">
                  <c:v>80</c:v>
                </c:pt>
              </c:strCache>
            </c:strRef>
          </c:tx>
          <c:spPr>
            <a:solidFill>
              <a:schemeClr val="accent6"/>
            </a:solidFill>
            <a:ln>
              <a:noFill/>
            </a:ln>
            <a:effectLst/>
          </c:spPr>
          <c:invertIfNegative val="0"/>
          <c:cat>
            <c:strRef>
              <c:f>Sheet4!$A$5</c:f>
              <c:strCache>
                <c:ptCount val="1"/>
                <c:pt idx="0">
                  <c:v>Total</c:v>
                </c:pt>
              </c:strCache>
            </c:strRef>
          </c:cat>
          <c:val>
            <c:numRef>
              <c:f>Sheet4!$G$5</c:f>
              <c:numCache>
                <c:formatCode>General</c:formatCode>
                <c:ptCount val="1"/>
                <c:pt idx="0">
                  <c:v>101</c:v>
                </c:pt>
              </c:numCache>
            </c:numRef>
          </c:val>
          <c:extLst>
            <c:ext xmlns:c16="http://schemas.microsoft.com/office/drawing/2014/chart" uri="{C3380CC4-5D6E-409C-BE32-E72D297353CC}">
              <c16:uniqueId val="{00000005-1138-45A4-9260-BBFB2A0F379C}"/>
            </c:ext>
          </c:extLst>
        </c:ser>
        <c:ser>
          <c:idx val="6"/>
          <c:order val="6"/>
          <c:tx>
            <c:strRef>
              <c:f>Sheet4!$H$3:$H$4</c:f>
              <c:strCache>
                <c:ptCount val="1"/>
                <c:pt idx="0">
                  <c:v>90</c:v>
                </c:pt>
              </c:strCache>
            </c:strRef>
          </c:tx>
          <c:spPr>
            <a:solidFill>
              <a:schemeClr val="accent1">
                <a:lumMod val="60000"/>
              </a:schemeClr>
            </a:solidFill>
            <a:ln>
              <a:noFill/>
            </a:ln>
            <a:effectLst/>
          </c:spPr>
          <c:invertIfNegative val="0"/>
          <c:cat>
            <c:strRef>
              <c:f>Sheet4!$A$5</c:f>
              <c:strCache>
                <c:ptCount val="1"/>
                <c:pt idx="0">
                  <c:v>Total</c:v>
                </c:pt>
              </c:strCache>
            </c:strRef>
          </c:cat>
          <c:val>
            <c:numRef>
              <c:f>Sheet4!$H$5</c:f>
              <c:numCache>
                <c:formatCode>General</c:formatCode>
                <c:ptCount val="1"/>
                <c:pt idx="0">
                  <c:v>43</c:v>
                </c:pt>
              </c:numCache>
            </c:numRef>
          </c:val>
          <c:extLst>
            <c:ext xmlns:c16="http://schemas.microsoft.com/office/drawing/2014/chart" uri="{C3380CC4-5D6E-409C-BE32-E72D297353CC}">
              <c16:uniqueId val="{00000006-1138-45A4-9260-BBFB2A0F379C}"/>
            </c:ext>
          </c:extLst>
        </c:ser>
        <c:dLbls>
          <c:showLegendKey val="0"/>
          <c:showVal val="0"/>
          <c:showCatName val="0"/>
          <c:showSerName val="0"/>
          <c:showPercent val="0"/>
          <c:showBubbleSize val="0"/>
        </c:dLbls>
        <c:gapWidth val="219"/>
        <c:overlap val="-27"/>
        <c:axId val="284428200"/>
        <c:axId val="284425064"/>
      </c:barChart>
      <c:catAx>
        <c:axId val="284428200"/>
        <c:scaling>
          <c:orientation val="minMax"/>
        </c:scaling>
        <c:delete val="1"/>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Age</a:t>
                </a:r>
                <a:r>
                  <a:rPr lang="en-US" sz="1200" baseline="0"/>
                  <a:t> Distribution</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84425064"/>
        <c:crosses val="autoZero"/>
        <c:auto val="1"/>
        <c:lblAlgn val="ctr"/>
        <c:lblOffset val="100"/>
        <c:noMultiLvlLbl val="0"/>
      </c:catAx>
      <c:valAx>
        <c:axId val="284425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Number</a:t>
                </a:r>
                <a:r>
                  <a:rPr lang="en-US" sz="1200" baseline="0"/>
                  <a:t> of People</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4428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Quality Assessment.xlsx]Sheet12!PivotTable2</c:name>
    <c:fmtId val="29"/>
  </c:pivotSource>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2000" dirty="0"/>
              <a:t>Recency</a:t>
            </a:r>
            <a:r>
              <a:rPr lang="en-US" sz="2000" baseline="0" dirty="0"/>
              <a:t> Against Monetary</a:t>
            </a:r>
            <a:endParaRPr lang="en-US" sz="2000" dirty="0"/>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ndard"/>
        <c:varyColors val="0"/>
        <c:ser>
          <c:idx val="0"/>
          <c:order val="0"/>
          <c:tx>
            <c:strRef>
              <c:f>Sheet12!$K$55:$K$56</c:f>
              <c:strCache>
                <c:ptCount val="1"/>
                <c:pt idx="0">
                  <c:v>1</c:v>
                </c:pt>
              </c:strCache>
            </c:strRef>
          </c:tx>
          <c:spPr>
            <a:solidFill>
              <a:schemeClr val="accent1"/>
            </a:solidFill>
            <a:ln>
              <a:noFill/>
            </a:ln>
            <a:effectLst/>
          </c:spPr>
          <c:cat>
            <c:strRef>
              <c:f>Sheet12!$J$57:$J$61</c:f>
              <c:strCache>
                <c:ptCount val="4"/>
                <c:pt idx="0">
                  <c:v>1</c:v>
                </c:pt>
                <c:pt idx="1">
                  <c:v>2</c:v>
                </c:pt>
                <c:pt idx="2">
                  <c:v>3</c:v>
                </c:pt>
                <c:pt idx="3">
                  <c:v>4</c:v>
                </c:pt>
              </c:strCache>
            </c:strRef>
          </c:cat>
          <c:val>
            <c:numRef>
              <c:f>Sheet12!$K$57:$K$61</c:f>
              <c:numCache>
                <c:formatCode>General</c:formatCode>
                <c:ptCount val="4"/>
                <c:pt idx="0">
                  <c:v>331.25025000000045</c:v>
                </c:pt>
                <c:pt idx="1">
                  <c:v>518.54015238095258</c:v>
                </c:pt>
                <c:pt idx="2">
                  <c:v>640.37813163481974</c:v>
                </c:pt>
                <c:pt idx="3">
                  <c:v>797.24673854447531</c:v>
                </c:pt>
              </c:numCache>
            </c:numRef>
          </c:val>
          <c:extLst>
            <c:ext xmlns:c16="http://schemas.microsoft.com/office/drawing/2014/chart" uri="{C3380CC4-5D6E-409C-BE32-E72D297353CC}">
              <c16:uniqueId val="{00000000-0B7A-4477-84D5-4B9595A86D9D}"/>
            </c:ext>
          </c:extLst>
        </c:ser>
        <c:ser>
          <c:idx val="1"/>
          <c:order val="1"/>
          <c:tx>
            <c:strRef>
              <c:f>Sheet12!$L$55:$L$56</c:f>
              <c:strCache>
                <c:ptCount val="1"/>
                <c:pt idx="0">
                  <c:v>2</c:v>
                </c:pt>
              </c:strCache>
            </c:strRef>
          </c:tx>
          <c:spPr>
            <a:solidFill>
              <a:schemeClr val="accent2"/>
            </a:solidFill>
            <a:ln>
              <a:noFill/>
            </a:ln>
            <a:effectLst/>
          </c:spPr>
          <c:cat>
            <c:strRef>
              <c:f>Sheet12!$J$57:$J$61</c:f>
              <c:strCache>
                <c:ptCount val="4"/>
                <c:pt idx="0">
                  <c:v>1</c:v>
                </c:pt>
                <c:pt idx="1">
                  <c:v>2</c:v>
                </c:pt>
                <c:pt idx="2">
                  <c:v>3</c:v>
                </c:pt>
                <c:pt idx="3">
                  <c:v>4</c:v>
                </c:pt>
              </c:strCache>
            </c:strRef>
          </c:cat>
          <c:val>
            <c:numRef>
              <c:f>Sheet12!$L$57:$L$61</c:f>
              <c:numCache>
                <c:formatCode>General</c:formatCode>
                <c:ptCount val="4"/>
                <c:pt idx="0">
                  <c:v>300.01535405604352</c:v>
                </c:pt>
                <c:pt idx="1">
                  <c:v>455.64909594095946</c:v>
                </c:pt>
                <c:pt idx="2">
                  <c:v>560.82157219972987</c:v>
                </c:pt>
                <c:pt idx="3">
                  <c:v>714.02326438267869</c:v>
                </c:pt>
              </c:numCache>
            </c:numRef>
          </c:val>
          <c:extLst>
            <c:ext xmlns:c16="http://schemas.microsoft.com/office/drawing/2014/chart" uri="{C3380CC4-5D6E-409C-BE32-E72D297353CC}">
              <c16:uniqueId val="{00000001-0B7A-4477-84D5-4B9595A86D9D}"/>
            </c:ext>
          </c:extLst>
        </c:ser>
        <c:ser>
          <c:idx val="2"/>
          <c:order val="2"/>
          <c:tx>
            <c:strRef>
              <c:f>Sheet12!$M$55:$M$56</c:f>
              <c:strCache>
                <c:ptCount val="1"/>
                <c:pt idx="0">
                  <c:v>3</c:v>
                </c:pt>
              </c:strCache>
            </c:strRef>
          </c:tx>
          <c:spPr>
            <a:solidFill>
              <a:schemeClr val="accent3"/>
            </a:solidFill>
            <a:ln>
              <a:noFill/>
            </a:ln>
            <a:effectLst/>
          </c:spPr>
          <c:cat>
            <c:strRef>
              <c:f>Sheet12!$J$57:$J$61</c:f>
              <c:strCache>
                <c:ptCount val="4"/>
                <c:pt idx="0">
                  <c:v>1</c:v>
                </c:pt>
                <c:pt idx="1">
                  <c:v>2</c:v>
                </c:pt>
                <c:pt idx="2">
                  <c:v>3</c:v>
                </c:pt>
                <c:pt idx="3">
                  <c:v>4</c:v>
                </c:pt>
              </c:strCache>
            </c:strRef>
          </c:cat>
          <c:val>
            <c:numRef>
              <c:f>Sheet12!$M$57:$M$61</c:f>
              <c:numCache>
                <c:formatCode>General</c:formatCode>
                <c:ptCount val="4"/>
                <c:pt idx="0">
                  <c:v>296.68204855842146</c:v>
                </c:pt>
                <c:pt idx="1">
                  <c:v>443.01176415970332</c:v>
                </c:pt>
                <c:pt idx="2">
                  <c:v>549.87412280701722</c:v>
                </c:pt>
                <c:pt idx="3">
                  <c:v>683.69701205895842</c:v>
                </c:pt>
              </c:numCache>
            </c:numRef>
          </c:val>
          <c:extLst>
            <c:ext xmlns:c16="http://schemas.microsoft.com/office/drawing/2014/chart" uri="{C3380CC4-5D6E-409C-BE32-E72D297353CC}">
              <c16:uniqueId val="{00000002-0B7A-4477-84D5-4B9595A86D9D}"/>
            </c:ext>
          </c:extLst>
        </c:ser>
        <c:ser>
          <c:idx val="3"/>
          <c:order val="3"/>
          <c:tx>
            <c:strRef>
              <c:f>Sheet12!$N$55:$N$56</c:f>
              <c:strCache>
                <c:ptCount val="1"/>
                <c:pt idx="0">
                  <c:v>4</c:v>
                </c:pt>
              </c:strCache>
            </c:strRef>
          </c:tx>
          <c:spPr>
            <a:solidFill>
              <a:schemeClr val="accent4"/>
            </a:solidFill>
            <a:ln>
              <a:noFill/>
            </a:ln>
            <a:effectLst/>
          </c:spPr>
          <c:cat>
            <c:strRef>
              <c:f>Sheet12!$J$57:$J$61</c:f>
              <c:strCache>
                <c:ptCount val="4"/>
                <c:pt idx="0">
                  <c:v>1</c:v>
                </c:pt>
                <c:pt idx="1">
                  <c:v>2</c:v>
                </c:pt>
                <c:pt idx="2">
                  <c:v>3</c:v>
                </c:pt>
                <c:pt idx="3">
                  <c:v>4</c:v>
                </c:pt>
              </c:strCache>
            </c:strRef>
          </c:cat>
          <c:val>
            <c:numRef>
              <c:f>Sheet12!$N$57:$N$61</c:f>
              <c:numCache>
                <c:formatCode>General</c:formatCode>
                <c:ptCount val="4"/>
                <c:pt idx="0">
                  <c:v>293.87325174825145</c:v>
                </c:pt>
                <c:pt idx="1">
                  <c:v>439.85506932409021</c:v>
                </c:pt>
                <c:pt idx="2">
                  <c:v>544.38245660881262</c:v>
                </c:pt>
                <c:pt idx="3">
                  <c:v>694.44040235081627</c:v>
                </c:pt>
              </c:numCache>
            </c:numRef>
          </c:val>
          <c:extLst>
            <c:ext xmlns:c16="http://schemas.microsoft.com/office/drawing/2014/chart" uri="{C3380CC4-5D6E-409C-BE32-E72D297353CC}">
              <c16:uniqueId val="{00000003-0B7A-4477-84D5-4B9595A86D9D}"/>
            </c:ext>
          </c:extLst>
        </c:ser>
        <c:dLbls>
          <c:showLegendKey val="0"/>
          <c:showVal val="0"/>
          <c:showCatName val="0"/>
          <c:showSerName val="0"/>
          <c:showPercent val="0"/>
          <c:showBubbleSize val="0"/>
        </c:dLbls>
        <c:axId val="615197968"/>
        <c:axId val="615203544"/>
      </c:areaChart>
      <c:catAx>
        <c:axId val="615197968"/>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Recency Values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15203544"/>
        <c:crosses val="autoZero"/>
        <c:auto val="1"/>
        <c:lblAlgn val="ctr"/>
        <c:lblOffset val="100"/>
        <c:noMultiLvlLbl val="0"/>
      </c:catAx>
      <c:valAx>
        <c:axId val="615203544"/>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Monetary Value</a:t>
                </a:r>
                <a:r>
                  <a:rPr lang="en-US" sz="1400" baseline="0"/>
                  <a:t> ($)</a:t>
                </a:r>
                <a:endParaRPr lang="en-US" sz="140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1519796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Quality Assessment.xlsx]Sheet7!PivotTable1</c:name>
    <c:fmtId val="26"/>
  </c:pivotSource>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a:t>Distribution of Customers </a:t>
            </a:r>
          </a:p>
        </c:rich>
      </c:tx>
      <c:layout>
        <c:manualLayout>
          <c:xMode val="edge"/>
          <c:yMode val="edge"/>
          <c:x val="0.45059711286089232"/>
          <c:y val="2.7777777777777776E-2"/>
        </c:manualLayout>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s>
    <c:plotArea>
      <c:layout/>
      <c:pieChart>
        <c:varyColors val="1"/>
        <c:ser>
          <c:idx val="0"/>
          <c:order val="0"/>
          <c:tx>
            <c:strRef>
              <c:f>Sheet7!$B$16</c:f>
              <c:strCache>
                <c:ptCount val="1"/>
                <c:pt idx="0">
                  <c:v>Total</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5555-4F2E-BBDA-ACF65C3AA4D6}"/>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5555-4F2E-BBDA-ACF65C3AA4D6}"/>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5555-4F2E-BBDA-ACF65C3AA4D6}"/>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5555-4F2E-BBDA-ACF65C3AA4D6}"/>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5555-4F2E-BBDA-ACF65C3AA4D6}"/>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5555-4F2E-BBDA-ACF65C3AA4D6}"/>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5555-4F2E-BBDA-ACF65C3AA4D6}"/>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5555-4F2E-BBDA-ACF65C3AA4D6}"/>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5555-4F2E-BBDA-ACF65C3AA4D6}"/>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5555-4F2E-BBDA-ACF65C3AA4D6}"/>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Sheet7!$A$17:$A$27</c:f>
              <c:strCache>
                <c:ptCount val="10"/>
                <c:pt idx="0">
                  <c:v>Argiculture</c:v>
                </c:pt>
                <c:pt idx="1">
                  <c:v>Entertainment</c:v>
                </c:pt>
                <c:pt idx="2">
                  <c:v>Financial Services</c:v>
                </c:pt>
                <c:pt idx="3">
                  <c:v>Health</c:v>
                </c:pt>
                <c:pt idx="4">
                  <c:v>IT</c:v>
                </c:pt>
                <c:pt idx="5">
                  <c:v>Manufacturing</c:v>
                </c:pt>
                <c:pt idx="6">
                  <c:v>n/a</c:v>
                </c:pt>
                <c:pt idx="7">
                  <c:v>Property</c:v>
                </c:pt>
                <c:pt idx="8">
                  <c:v>Retail</c:v>
                </c:pt>
                <c:pt idx="9">
                  <c:v>Telecommunications</c:v>
                </c:pt>
              </c:strCache>
            </c:strRef>
          </c:cat>
          <c:val>
            <c:numRef>
              <c:f>Sheet7!$B$17:$B$27</c:f>
              <c:numCache>
                <c:formatCode>General</c:formatCode>
                <c:ptCount val="10"/>
                <c:pt idx="0">
                  <c:v>26</c:v>
                </c:pt>
                <c:pt idx="1">
                  <c:v>37</c:v>
                </c:pt>
                <c:pt idx="2">
                  <c:v>203</c:v>
                </c:pt>
                <c:pt idx="3">
                  <c:v>152</c:v>
                </c:pt>
                <c:pt idx="4">
                  <c:v>51</c:v>
                </c:pt>
                <c:pt idx="5">
                  <c:v>199</c:v>
                </c:pt>
                <c:pt idx="6">
                  <c:v>165</c:v>
                </c:pt>
                <c:pt idx="7">
                  <c:v>64</c:v>
                </c:pt>
                <c:pt idx="8">
                  <c:v>78</c:v>
                </c:pt>
                <c:pt idx="9">
                  <c:v>25</c:v>
                </c:pt>
              </c:numCache>
            </c:numRef>
          </c:val>
          <c:extLst>
            <c:ext xmlns:c16="http://schemas.microsoft.com/office/drawing/2014/chart" uri="{C3380CC4-5D6E-409C-BE32-E72D297353CC}">
              <c16:uniqueId val="{00000014-5555-4F2E-BBDA-ACF65C3AA4D6}"/>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Quality Assessment.xlsx]Sheet7!PivotTable1</c:name>
    <c:fmtId val="49"/>
  </c:pivotSource>
  <c:chart>
    <c:title>
      <c:tx>
        <c:rich>
          <a:bodyPr rot="0" spcFirstLastPara="1" vertOverflow="ellipsis" vert="horz" wrap="square" anchor="ctr" anchorCtr="1"/>
          <a:lstStyle/>
          <a:p>
            <a:pPr>
              <a:defRPr sz="1600" b="0" i="0" u="none" strike="noStrike" kern="1200" cap="none" spc="20" baseline="0">
                <a:solidFill>
                  <a:schemeClr val="tx1">
                    <a:lumMod val="50000"/>
                    <a:lumOff val="50000"/>
                  </a:schemeClr>
                </a:solidFill>
                <a:latin typeface="+mn-lt"/>
                <a:ea typeface="+mn-ea"/>
                <a:cs typeface="+mn-cs"/>
              </a:defRPr>
            </a:pPr>
            <a:r>
              <a:rPr lang="en-US" sz="1600"/>
              <a:t>Distribution of Customers</a:t>
            </a:r>
          </a:p>
        </c:rich>
      </c:tx>
      <c:layout>
        <c:manualLayout>
          <c:xMode val="edge"/>
          <c:yMode val="edge"/>
          <c:x val="0.45059711286089232"/>
          <c:y val="2.7777777777777776E-2"/>
        </c:manualLayout>
      </c:layout>
      <c:overlay val="0"/>
      <c:spPr>
        <a:noFill/>
        <a:ln>
          <a:noFill/>
        </a:ln>
        <a:effectLst/>
      </c:spPr>
      <c:txPr>
        <a:bodyPr rot="0" spcFirstLastPara="1" vertOverflow="ellipsis" vert="horz" wrap="square" anchor="ctr" anchorCtr="1"/>
        <a:lstStyle/>
        <a:p>
          <a:pPr>
            <a:defRPr sz="1600" b="0" i="0" u="none" strike="noStrike" kern="1200" cap="none" spc="20" baseline="0">
              <a:solidFill>
                <a:schemeClr val="tx1">
                  <a:lumMod val="50000"/>
                  <a:lumOff val="50000"/>
                </a:schemeClr>
              </a:solidFill>
              <a:latin typeface="+mn-lt"/>
              <a:ea typeface="+mn-ea"/>
              <a:cs typeface="+mn-cs"/>
            </a:defRPr>
          </a:pPr>
          <a:endParaRPr lang="en-US"/>
        </a:p>
      </c:txPr>
    </c:title>
    <c:autoTitleDeleted val="0"/>
    <c:pivotFmts>
      <c:pivotFmt>
        <c:idx val="0"/>
        <c:dLbl>
          <c:idx val="0"/>
          <c:dLblPos val="bestFit"/>
          <c:showLegendKey val="0"/>
          <c:showVal val="0"/>
          <c:showCatName val="0"/>
          <c:showSerName val="0"/>
          <c:showPercent val="1"/>
          <c:showBubbleSize val="0"/>
          <c:extLst>
            <c:ext xmlns:c15="http://schemas.microsoft.com/office/drawing/2012/chart" uri="{CE6537A1-D6FC-4f65-9D91-7224C49458BB}"/>
          </c:extLst>
        </c:dLbl>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dLbl>
          <c:idx val="0"/>
          <c:dLblPos val="bestFit"/>
          <c:showLegendKey val="0"/>
          <c:showVal val="0"/>
          <c:showCatName val="0"/>
          <c:showSerName val="0"/>
          <c:showPercent val="1"/>
          <c:showBubbleSize val="0"/>
          <c:extLst>
            <c:ext xmlns:c15="http://schemas.microsoft.com/office/drawing/2012/chart" uri="{CE6537A1-D6FC-4f65-9D91-7224C49458BB}"/>
          </c:extLst>
        </c:dLbl>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c:spPr>
        <c:marker>
          <c:symbol val="circle"/>
          <c:size val="4"/>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c:spPr>
      </c:pivotFmt>
      <c:pivotFmt>
        <c:idx val="24"/>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c:spPr>
      </c:pivotFmt>
      <c:pivotFmt>
        <c:idx val="25"/>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c:spPr>
      </c:pivotFmt>
      <c:pivotFmt>
        <c:idx val="26"/>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c:spPr>
      </c:pivotFmt>
      <c:pivotFmt>
        <c:idx val="27"/>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c:spPr>
      </c:pivotFmt>
      <c:pivotFmt>
        <c:idx val="28"/>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c:spPr>
      </c:pivotFmt>
      <c:pivotFmt>
        <c:idx val="29"/>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c:spPr>
      </c:pivotFmt>
      <c:pivotFmt>
        <c:idx val="30"/>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c:spPr>
      </c:pivotFmt>
      <c:pivotFmt>
        <c:idx val="31"/>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c:spPr>
      </c:pivotFmt>
      <c:pivotFmt>
        <c:idx val="32"/>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c:spPr>
      </c:pivotFmt>
      <c:pivotFmt>
        <c:idx val="33"/>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Sheet7!$B$16</c:f>
              <c:strCache>
                <c:ptCount val="1"/>
                <c:pt idx="0">
                  <c:v>Total</c:v>
                </c:pt>
              </c:strCache>
            </c:strRef>
          </c:tx>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Sheet7!$A$17:$A$27</c:f>
              <c:strCache>
                <c:ptCount val="10"/>
                <c:pt idx="0">
                  <c:v>Argiculture</c:v>
                </c:pt>
                <c:pt idx="1">
                  <c:v>Entertainment</c:v>
                </c:pt>
                <c:pt idx="2">
                  <c:v>Financial Services</c:v>
                </c:pt>
                <c:pt idx="3">
                  <c:v>Health</c:v>
                </c:pt>
                <c:pt idx="4">
                  <c:v>IT</c:v>
                </c:pt>
                <c:pt idx="5">
                  <c:v>Manufacturing</c:v>
                </c:pt>
                <c:pt idx="6">
                  <c:v>n/a</c:v>
                </c:pt>
                <c:pt idx="7">
                  <c:v>Property</c:v>
                </c:pt>
                <c:pt idx="8">
                  <c:v>Retail</c:v>
                </c:pt>
                <c:pt idx="9">
                  <c:v>Telecommunications</c:v>
                </c:pt>
              </c:strCache>
            </c:strRef>
          </c:cat>
          <c:val>
            <c:numRef>
              <c:f>Sheet7!$B$17:$B$27</c:f>
              <c:numCache>
                <c:formatCode>General</c:formatCode>
                <c:ptCount val="10"/>
                <c:pt idx="0">
                  <c:v>26</c:v>
                </c:pt>
                <c:pt idx="1">
                  <c:v>37</c:v>
                </c:pt>
                <c:pt idx="2">
                  <c:v>203</c:v>
                </c:pt>
                <c:pt idx="3">
                  <c:v>152</c:v>
                </c:pt>
                <c:pt idx="4">
                  <c:v>51</c:v>
                </c:pt>
                <c:pt idx="5">
                  <c:v>199</c:v>
                </c:pt>
                <c:pt idx="6">
                  <c:v>165</c:v>
                </c:pt>
                <c:pt idx="7">
                  <c:v>64</c:v>
                </c:pt>
                <c:pt idx="8">
                  <c:v>78</c:v>
                </c:pt>
                <c:pt idx="9">
                  <c:v>25</c:v>
                </c:pt>
              </c:numCache>
            </c:numRef>
          </c:val>
          <c:extLst>
            <c:ext xmlns:c16="http://schemas.microsoft.com/office/drawing/2014/chart" uri="{C3380CC4-5D6E-409C-BE32-E72D297353CC}">
              <c16:uniqueId val="{00000014-5555-4F2E-BBDA-ACF65C3AA4D6}"/>
            </c:ext>
          </c:extLst>
        </c:ser>
        <c:dLbls>
          <c:showLegendKey val="0"/>
          <c:showVal val="0"/>
          <c:showCatName val="0"/>
          <c:showSerName val="0"/>
          <c:showPercent val="0"/>
          <c:showBubbleSize val="0"/>
        </c:dLbls>
        <c:gapWidth val="100"/>
        <c:axId val="334738968"/>
        <c:axId val="334733872"/>
      </c:barChart>
      <c:valAx>
        <c:axId val="3347338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cap="all" baseline="0">
                    <a:solidFill>
                      <a:schemeClr val="tx1">
                        <a:lumMod val="50000"/>
                        <a:lumOff val="50000"/>
                      </a:schemeClr>
                    </a:solidFill>
                    <a:latin typeface="+mn-lt"/>
                    <a:ea typeface="+mn-ea"/>
                    <a:cs typeface="+mn-cs"/>
                  </a:defRPr>
                </a:pPr>
                <a:r>
                  <a:rPr lang="en-US" sz="1200"/>
                  <a:t>Number of Customers</a:t>
                </a:r>
              </a:p>
            </c:rich>
          </c:tx>
          <c:overlay val="0"/>
          <c:spPr>
            <a:noFill/>
            <a:ln>
              <a:noFill/>
            </a:ln>
            <a:effectLst/>
          </c:spPr>
          <c:txPr>
            <a:bodyPr rot="0" spcFirstLastPara="1" vertOverflow="ellipsis" vert="horz" wrap="square" anchor="ctr" anchorCtr="1"/>
            <a:lstStyle/>
            <a:p>
              <a:pPr>
                <a:defRPr sz="12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334738968"/>
        <c:crosses val="autoZero"/>
        <c:crossBetween val="between"/>
      </c:valAx>
      <c:catAx>
        <c:axId val="334738968"/>
        <c:scaling>
          <c:orientation val="minMax"/>
        </c:scaling>
        <c:delete val="0"/>
        <c:axPos val="l"/>
        <c:title>
          <c:tx>
            <c:rich>
              <a:bodyPr rot="-5400000" spcFirstLastPara="1" vertOverflow="ellipsis" vert="horz" wrap="square" anchor="ctr" anchorCtr="1"/>
              <a:lstStyle/>
              <a:p>
                <a:pPr>
                  <a:defRPr sz="1200" b="0" i="0" u="none" strike="noStrike" kern="1200" cap="all" baseline="0">
                    <a:solidFill>
                      <a:schemeClr val="tx1">
                        <a:lumMod val="50000"/>
                        <a:lumOff val="50000"/>
                      </a:schemeClr>
                    </a:solidFill>
                    <a:latin typeface="+mn-lt"/>
                    <a:ea typeface="+mn-ea"/>
                    <a:cs typeface="+mn-cs"/>
                  </a:defRPr>
                </a:pPr>
                <a:r>
                  <a:rPr lang="en-US" sz="1200"/>
                  <a:t>Customer Industry Catergory</a:t>
                </a:r>
              </a:p>
            </c:rich>
          </c:tx>
          <c:overlay val="0"/>
          <c:spPr>
            <a:noFill/>
            <a:ln>
              <a:noFill/>
            </a:ln>
            <a:effectLst/>
          </c:spPr>
          <c:txPr>
            <a:bodyPr rot="-5400000" spcFirstLastPara="1" vertOverflow="ellipsis" vert="horz" wrap="square" anchor="ctr" anchorCtr="1"/>
            <a:lstStyle/>
            <a:p>
              <a:pPr>
                <a:defRPr sz="12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334733872"/>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Quality Assessment.xlsx]Sheet3!PivotTable1</c:name>
    <c:fmtId val="8"/>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Old Customer Age Distribution</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s>
    <c:plotArea>
      <c:layout/>
      <c:barChart>
        <c:barDir val="col"/>
        <c:grouping val="clustered"/>
        <c:varyColors val="0"/>
        <c:ser>
          <c:idx val="0"/>
          <c:order val="0"/>
          <c:tx>
            <c:strRef>
              <c:f>Sheet3!$B$3:$B$4</c:f>
              <c:strCache>
                <c:ptCount val="1"/>
                <c:pt idx="0">
                  <c:v>30</c:v>
                </c:pt>
              </c:strCache>
            </c:strRef>
          </c:tx>
          <c:spPr>
            <a:solidFill>
              <a:schemeClr val="accent1"/>
            </a:solidFill>
            <a:ln>
              <a:noFill/>
            </a:ln>
            <a:effectLst/>
          </c:spPr>
          <c:invertIfNegative val="0"/>
          <c:cat>
            <c:strRef>
              <c:f>Sheet3!$A$5</c:f>
              <c:strCache>
                <c:ptCount val="1"/>
                <c:pt idx="0">
                  <c:v>Total</c:v>
                </c:pt>
              </c:strCache>
            </c:strRef>
          </c:cat>
          <c:val>
            <c:numRef>
              <c:f>Sheet3!$B$5</c:f>
              <c:numCache>
                <c:formatCode>General</c:formatCode>
                <c:ptCount val="1"/>
                <c:pt idx="0">
                  <c:v>475</c:v>
                </c:pt>
              </c:numCache>
            </c:numRef>
          </c:val>
          <c:extLst>
            <c:ext xmlns:c16="http://schemas.microsoft.com/office/drawing/2014/chart" uri="{C3380CC4-5D6E-409C-BE32-E72D297353CC}">
              <c16:uniqueId val="{00000000-EF1B-446C-9325-D3667F8DCD82}"/>
            </c:ext>
          </c:extLst>
        </c:ser>
        <c:ser>
          <c:idx val="1"/>
          <c:order val="1"/>
          <c:tx>
            <c:strRef>
              <c:f>Sheet3!$C$3:$C$4</c:f>
              <c:strCache>
                <c:ptCount val="1"/>
                <c:pt idx="0">
                  <c:v>40</c:v>
                </c:pt>
              </c:strCache>
            </c:strRef>
          </c:tx>
          <c:spPr>
            <a:solidFill>
              <a:schemeClr val="accent2"/>
            </a:solidFill>
            <a:ln>
              <a:noFill/>
            </a:ln>
            <a:effectLst/>
          </c:spPr>
          <c:invertIfNegative val="0"/>
          <c:cat>
            <c:strRef>
              <c:f>Sheet3!$A$5</c:f>
              <c:strCache>
                <c:ptCount val="1"/>
                <c:pt idx="0">
                  <c:v>Total</c:v>
                </c:pt>
              </c:strCache>
            </c:strRef>
          </c:cat>
          <c:val>
            <c:numRef>
              <c:f>Sheet3!$C$5</c:f>
              <c:numCache>
                <c:formatCode>General</c:formatCode>
                <c:ptCount val="1"/>
                <c:pt idx="0">
                  <c:v>586</c:v>
                </c:pt>
              </c:numCache>
            </c:numRef>
          </c:val>
          <c:extLst>
            <c:ext xmlns:c16="http://schemas.microsoft.com/office/drawing/2014/chart" uri="{C3380CC4-5D6E-409C-BE32-E72D297353CC}">
              <c16:uniqueId val="{00000001-EF1B-446C-9325-D3667F8DCD82}"/>
            </c:ext>
          </c:extLst>
        </c:ser>
        <c:ser>
          <c:idx val="2"/>
          <c:order val="2"/>
          <c:tx>
            <c:strRef>
              <c:f>Sheet3!$D$3:$D$4</c:f>
              <c:strCache>
                <c:ptCount val="1"/>
                <c:pt idx="0">
                  <c:v>50</c:v>
                </c:pt>
              </c:strCache>
            </c:strRef>
          </c:tx>
          <c:spPr>
            <a:solidFill>
              <a:schemeClr val="accent3"/>
            </a:solidFill>
            <a:ln>
              <a:noFill/>
            </a:ln>
            <a:effectLst/>
          </c:spPr>
          <c:invertIfNegative val="0"/>
          <c:cat>
            <c:strRef>
              <c:f>Sheet3!$A$5</c:f>
              <c:strCache>
                <c:ptCount val="1"/>
                <c:pt idx="0">
                  <c:v>Total</c:v>
                </c:pt>
              </c:strCache>
            </c:strRef>
          </c:cat>
          <c:val>
            <c:numRef>
              <c:f>Sheet3!$D$5</c:f>
              <c:numCache>
                <c:formatCode>General</c:formatCode>
                <c:ptCount val="1"/>
                <c:pt idx="0">
                  <c:v>1130</c:v>
                </c:pt>
              </c:numCache>
            </c:numRef>
          </c:val>
          <c:extLst>
            <c:ext xmlns:c16="http://schemas.microsoft.com/office/drawing/2014/chart" uri="{C3380CC4-5D6E-409C-BE32-E72D297353CC}">
              <c16:uniqueId val="{00000002-EF1B-446C-9325-D3667F8DCD82}"/>
            </c:ext>
          </c:extLst>
        </c:ser>
        <c:ser>
          <c:idx val="3"/>
          <c:order val="3"/>
          <c:tx>
            <c:strRef>
              <c:f>Sheet3!$E$3:$E$4</c:f>
              <c:strCache>
                <c:ptCount val="1"/>
                <c:pt idx="0">
                  <c:v>60</c:v>
                </c:pt>
              </c:strCache>
            </c:strRef>
          </c:tx>
          <c:spPr>
            <a:solidFill>
              <a:schemeClr val="accent4"/>
            </a:solidFill>
            <a:ln>
              <a:noFill/>
            </a:ln>
            <a:effectLst/>
          </c:spPr>
          <c:invertIfNegative val="0"/>
          <c:cat>
            <c:strRef>
              <c:f>Sheet3!$A$5</c:f>
              <c:strCache>
                <c:ptCount val="1"/>
                <c:pt idx="0">
                  <c:v>Total</c:v>
                </c:pt>
              </c:strCache>
            </c:strRef>
          </c:cat>
          <c:val>
            <c:numRef>
              <c:f>Sheet3!$E$5</c:f>
              <c:numCache>
                <c:formatCode>General</c:formatCode>
                <c:ptCount val="1"/>
                <c:pt idx="0">
                  <c:v>597</c:v>
                </c:pt>
              </c:numCache>
            </c:numRef>
          </c:val>
          <c:extLst>
            <c:ext xmlns:c16="http://schemas.microsoft.com/office/drawing/2014/chart" uri="{C3380CC4-5D6E-409C-BE32-E72D297353CC}">
              <c16:uniqueId val="{00000003-EF1B-446C-9325-D3667F8DCD82}"/>
            </c:ext>
          </c:extLst>
        </c:ser>
        <c:ser>
          <c:idx val="4"/>
          <c:order val="4"/>
          <c:tx>
            <c:strRef>
              <c:f>Sheet3!$F$3:$F$4</c:f>
              <c:strCache>
                <c:ptCount val="1"/>
                <c:pt idx="0">
                  <c:v>70</c:v>
                </c:pt>
              </c:strCache>
            </c:strRef>
          </c:tx>
          <c:spPr>
            <a:solidFill>
              <a:schemeClr val="accent5"/>
            </a:solidFill>
            <a:ln>
              <a:noFill/>
            </a:ln>
            <a:effectLst/>
          </c:spPr>
          <c:invertIfNegative val="0"/>
          <c:cat>
            <c:strRef>
              <c:f>Sheet3!$A$5</c:f>
              <c:strCache>
                <c:ptCount val="1"/>
                <c:pt idx="0">
                  <c:v>Total</c:v>
                </c:pt>
              </c:strCache>
            </c:strRef>
          </c:cat>
          <c:val>
            <c:numRef>
              <c:f>Sheet3!$F$5</c:f>
              <c:numCache>
                <c:formatCode>General</c:formatCode>
                <c:ptCount val="1"/>
                <c:pt idx="0">
                  <c:v>516</c:v>
                </c:pt>
              </c:numCache>
            </c:numRef>
          </c:val>
          <c:extLst>
            <c:ext xmlns:c16="http://schemas.microsoft.com/office/drawing/2014/chart" uri="{C3380CC4-5D6E-409C-BE32-E72D297353CC}">
              <c16:uniqueId val="{00000004-EF1B-446C-9325-D3667F8DCD82}"/>
            </c:ext>
          </c:extLst>
        </c:ser>
        <c:ser>
          <c:idx val="5"/>
          <c:order val="5"/>
          <c:tx>
            <c:strRef>
              <c:f>Sheet3!$G$3:$G$4</c:f>
              <c:strCache>
                <c:ptCount val="1"/>
                <c:pt idx="0">
                  <c:v>80</c:v>
                </c:pt>
              </c:strCache>
            </c:strRef>
          </c:tx>
          <c:spPr>
            <a:solidFill>
              <a:schemeClr val="accent6"/>
            </a:solidFill>
            <a:ln>
              <a:noFill/>
            </a:ln>
            <a:effectLst/>
          </c:spPr>
          <c:invertIfNegative val="0"/>
          <c:cat>
            <c:strRef>
              <c:f>Sheet3!$A$5</c:f>
              <c:strCache>
                <c:ptCount val="1"/>
                <c:pt idx="0">
                  <c:v>Total</c:v>
                </c:pt>
              </c:strCache>
            </c:strRef>
          </c:cat>
          <c:val>
            <c:numRef>
              <c:f>Sheet3!$G$5</c:f>
              <c:numCache>
                <c:formatCode>General</c:formatCode>
                <c:ptCount val="1"/>
                <c:pt idx="0">
                  <c:v>2</c:v>
                </c:pt>
              </c:numCache>
            </c:numRef>
          </c:val>
          <c:extLst>
            <c:ext xmlns:c16="http://schemas.microsoft.com/office/drawing/2014/chart" uri="{C3380CC4-5D6E-409C-BE32-E72D297353CC}">
              <c16:uniqueId val="{00000005-EF1B-446C-9325-D3667F8DCD82}"/>
            </c:ext>
          </c:extLst>
        </c:ser>
        <c:ser>
          <c:idx val="6"/>
          <c:order val="6"/>
          <c:tx>
            <c:strRef>
              <c:f>Sheet3!$H$3:$H$4</c:f>
              <c:strCache>
                <c:ptCount val="1"/>
                <c:pt idx="0">
                  <c:v>90</c:v>
                </c:pt>
              </c:strCache>
            </c:strRef>
          </c:tx>
          <c:spPr>
            <a:solidFill>
              <a:schemeClr val="accent1">
                <a:lumMod val="60000"/>
              </a:schemeClr>
            </a:solidFill>
            <a:ln>
              <a:noFill/>
            </a:ln>
            <a:effectLst/>
          </c:spPr>
          <c:invertIfNegative val="0"/>
          <c:cat>
            <c:strRef>
              <c:f>Sheet3!$A$5</c:f>
              <c:strCache>
                <c:ptCount val="1"/>
                <c:pt idx="0">
                  <c:v>Total</c:v>
                </c:pt>
              </c:strCache>
            </c:strRef>
          </c:cat>
          <c:val>
            <c:numRef>
              <c:f>Sheet3!$H$5</c:f>
              <c:numCache>
                <c:formatCode>General</c:formatCode>
                <c:ptCount val="1"/>
                <c:pt idx="0">
                  <c:v>1</c:v>
                </c:pt>
              </c:numCache>
            </c:numRef>
          </c:val>
          <c:extLst>
            <c:ext xmlns:c16="http://schemas.microsoft.com/office/drawing/2014/chart" uri="{C3380CC4-5D6E-409C-BE32-E72D297353CC}">
              <c16:uniqueId val="{00000006-EF1B-446C-9325-D3667F8DCD82}"/>
            </c:ext>
          </c:extLst>
        </c:ser>
        <c:ser>
          <c:idx val="7"/>
          <c:order val="7"/>
          <c:tx>
            <c:strRef>
              <c:f>Sheet3!$I$3:$I$4</c:f>
              <c:strCache>
                <c:ptCount val="1"/>
                <c:pt idx="0">
                  <c:v>100</c:v>
                </c:pt>
              </c:strCache>
            </c:strRef>
          </c:tx>
          <c:spPr>
            <a:solidFill>
              <a:schemeClr val="accent2">
                <a:lumMod val="60000"/>
              </a:schemeClr>
            </a:solidFill>
            <a:ln>
              <a:noFill/>
            </a:ln>
            <a:effectLst/>
          </c:spPr>
          <c:invertIfNegative val="0"/>
          <c:cat>
            <c:strRef>
              <c:f>Sheet3!$A$5</c:f>
              <c:strCache>
                <c:ptCount val="1"/>
                <c:pt idx="0">
                  <c:v>Total</c:v>
                </c:pt>
              </c:strCache>
            </c:strRef>
          </c:cat>
          <c:val>
            <c:numRef>
              <c:f>Sheet3!$I$5</c:f>
              <c:numCache>
                <c:formatCode>General</c:formatCode>
                <c:ptCount val="1"/>
                <c:pt idx="0">
                  <c:v>1</c:v>
                </c:pt>
              </c:numCache>
            </c:numRef>
          </c:val>
          <c:extLst>
            <c:ext xmlns:c16="http://schemas.microsoft.com/office/drawing/2014/chart" uri="{C3380CC4-5D6E-409C-BE32-E72D297353CC}">
              <c16:uniqueId val="{00000007-EF1B-446C-9325-D3667F8DCD82}"/>
            </c:ext>
          </c:extLst>
        </c:ser>
        <c:dLbls>
          <c:showLegendKey val="0"/>
          <c:showVal val="0"/>
          <c:showCatName val="0"/>
          <c:showSerName val="0"/>
          <c:showPercent val="0"/>
          <c:showBubbleSize val="0"/>
        </c:dLbls>
        <c:gapWidth val="219"/>
        <c:overlap val="-27"/>
        <c:axId val="284431336"/>
        <c:axId val="284425456"/>
      </c:barChart>
      <c:catAx>
        <c:axId val="284431336"/>
        <c:scaling>
          <c:orientation val="minMax"/>
        </c:scaling>
        <c:delete val="1"/>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Age Distribution</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84425456"/>
        <c:crosses val="autoZero"/>
        <c:auto val="1"/>
        <c:lblAlgn val="ctr"/>
        <c:lblOffset val="100"/>
        <c:noMultiLvlLbl val="0"/>
      </c:catAx>
      <c:valAx>
        <c:axId val="2844254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Number of People</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4431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Quality Assessment.xlsx]Sheet5!PivotTable4</c:name>
    <c:fmtId val="3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a:t>BIke</a:t>
            </a:r>
            <a:r>
              <a:rPr lang="en-US" sz="1400" baseline="0"/>
              <a:t> related Purchased for Over past 3years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Sheet5!$B$16:$B$17</c:f>
              <c:strCache>
                <c:ptCount val="1"/>
                <c:pt idx="0">
                  <c:v>Female</c:v>
                </c:pt>
              </c:strCache>
            </c:strRef>
          </c:tx>
          <c:spPr>
            <a:solidFill>
              <a:schemeClr val="accent1"/>
            </a:solidFill>
            <a:ln>
              <a:noFill/>
            </a:ln>
            <a:effectLst/>
          </c:spPr>
          <c:invertIfNegative val="0"/>
          <c:cat>
            <c:strRef>
              <c:f>Sheet5!$A$18</c:f>
              <c:strCache>
                <c:ptCount val="1"/>
                <c:pt idx="0">
                  <c:v>Total</c:v>
                </c:pt>
              </c:strCache>
            </c:strRef>
          </c:cat>
          <c:val>
            <c:numRef>
              <c:f>Sheet5!$B$18</c:f>
              <c:numCache>
                <c:formatCode>General</c:formatCode>
                <c:ptCount val="1"/>
                <c:pt idx="0">
                  <c:v>98359</c:v>
                </c:pt>
              </c:numCache>
            </c:numRef>
          </c:val>
          <c:extLst>
            <c:ext xmlns:c16="http://schemas.microsoft.com/office/drawing/2014/chart" uri="{C3380CC4-5D6E-409C-BE32-E72D297353CC}">
              <c16:uniqueId val="{00000000-87B7-4664-A8BD-A7AF6D3B088C}"/>
            </c:ext>
          </c:extLst>
        </c:ser>
        <c:ser>
          <c:idx val="1"/>
          <c:order val="1"/>
          <c:tx>
            <c:strRef>
              <c:f>Sheet5!$C$16:$C$17</c:f>
              <c:strCache>
                <c:ptCount val="1"/>
                <c:pt idx="0">
                  <c:v>Male</c:v>
                </c:pt>
              </c:strCache>
            </c:strRef>
          </c:tx>
          <c:spPr>
            <a:solidFill>
              <a:schemeClr val="accent2"/>
            </a:solidFill>
            <a:ln>
              <a:noFill/>
            </a:ln>
            <a:effectLst/>
          </c:spPr>
          <c:invertIfNegative val="0"/>
          <c:cat>
            <c:strRef>
              <c:f>Sheet5!$A$18</c:f>
              <c:strCache>
                <c:ptCount val="1"/>
                <c:pt idx="0">
                  <c:v>Total</c:v>
                </c:pt>
              </c:strCache>
            </c:strRef>
          </c:cat>
          <c:val>
            <c:numRef>
              <c:f>Sheet5!$C$18</c:f>
              <c:numCache>
                <c:formatCode>General</c:formatCode>
                <c:ptCount val="1"/>
                <c:pt idx="0">
                  <c:v>93483</c:v>
                </c:pt>
              </c:numCache>
            </c:numRef>
          </c:val>
          <c:extLst>
            <c:ext xmlns:c16="http://schemas.microsoft.com/office/drawing/2014/chart" uri="{C3380CC4-5D6E-409C-BE32-E72D297353CC}">
              <c16:uniqueId val="{00000001-87B7-4664-A8BD-A7AF6D3B088C}"/>
            </c:ext>
          </c:extLst>
        </c:ser>
        <c:ser>
          <c:idx val="2"/>
          <c:order val="2"/>
          <c:tx>
            <c:strRef>
              <c:f>Sheet5!$D$16:$D$17</c:f>
              <c:strCache>
                <c:ptCount val="1"/>
                <c:pt idx="0">
                  <c:v>U</c:v>
                </c:pt>
              </c:strCache>
            </c:strRef>
          </c:tx>
          <c:spPr>
            <a:solidFill>
              <a:schemeClr val="accent3"/>
            </a:solidFill>
            <a:ln>
              <a:noFill/>
            </a:ln>
            <a:effectLst/>
          </c:spPr>
          <c:invertIfNegative val="0"/>
          <c:cat>
            <c:strRef>
              <c:f>Sheet5!$A$18</c:f>
              <c:strCache>
                <c:ptCount val="1"/>
                <c:pt idx="0">
                  <c:v>Total</c:v>
                </c:pt>
              </c:strCache>
            </c:strRef>
          </c:cat>
          <c:val>
            <c:numRef>
              <c:f>Sheet5!$D$18</c:f>
              <c:numCache>
                <c:formatCode>General</c:formatCode>
                <c:ptCount val="1"/>
                <c:pt idx="0">
                  <c:v>3718</c:v>
                </c:pt>
              </c:numCache>
            </c:numRef>
          </c:val>
          <c:extLst>
            <c:ext xmlns:c16="http://schemas.microsoft.com/office/drawing/2014/chart" uri="{C3380CC4-5D6E-409C-BE32-E72D297353CC}">
              <c16:uniqueId val="{00000002-87B7-4664-A8BD-A7AF6D3B088C}"/>
            </c:ext>
          </c:extLst>
        </c:ser>
        <c:dLbls>
          <c:showLegendKey val="0"/>
          <c:showVal val="0"/>
          <c:showCatName val="0"/>
          <c:showSerName val="0"/>
          <c:showPercent val="0"/>
          <c:showBubbleSize val="0"/>
        </c:dLbls>
        <c:gapWidth val="219"/>
        <c:overlap val="-27"/>
        <c:axId val="284427024"/>
        <c:axId val="284427416"/>
      </c:barChart>
      <c:catAx>
        <c:axId val="284427024"/>
        <c:scaling>
          <c:orientation val="minMax"/>
        </c:scaling>
        <c:delete val="1"/>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Gender</a:t>
                </a:r>
                <a:r>
                  <a:rPr lang="en-US" sz="1200" baseline="0"/>
                  <a:t> Catergory</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84427416"/>
        <c:crosses val="autoZero"/>
        <c:auto val="1"/>
        <c:lblAlgn val="ctr"/>
        <c:lblOffset val="100"/>
        <c:noMultiLvlLbl val="0"/>
      </c:catAx>
      <c:valAx>
        <c:axId val="2844274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No</a:t>
                </a:r>
                <a:r>
                  <a:rPr lang="en-US" sz="1200" baseline="0"/>
                  <a:t> of Purcahses </a:t>
                </a:r>
                <a:endParaRPr lang="en-US" sz="1200"/>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844270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Quality Assessment.xlsx]Sheet7!PivotTable1</c:name>
    <c:fmtId val="15"/>
  </c:pivotSource>
  <c:chart>
    <c:title>
      <c:tx>
        <c:rich>
          <a:bodyPr rot="0" spcFirstLastPara="1" vertOverflow="ellipsis" vert="horz" wrap="square" anchor="ctr" anchorCtr="1"/>
          <a:lstStyle/>
          <a:p>
            <a:pPr>
              <a:defRPr sz="1600" b="1" i="0" u="none" strike="noStrike" kern="1200" cap="all" spc="50" baseline="0">
                <a:solidFill>
                  <a:schemeClr val="tx1">
                    <a:lumMod val="65000"/>
                    <a:lumOff val="35000"/>
                  </a:schemeClr>
                </a:solidFill>
                <a:latin typeface="+mn-lt"/>
                <a:ea typeface="+mn-ea"/>
                <a:cs typeface="+mn-cs"/>
              </a:defRPr>
            </a:pPr>
            <a:r>
              <a:rPr lang="en-US" sz="1600"/>
              <a:t>JOB INDUSTRY CATERGORY DISTRIBUTION</a:t>
            </a:r>
          </a:p>
        </c:rich>
      </c:tx>
      <c:overlay val="0"/>
      <c:spPr>
        <a:noFill/>
        <a:ln>
          <a:noFill/>
        </a:ln>
        <a:effectLst/>
      </c:spPr>
      <c:txPr>
        <a:bodyPr rot="0" spcFirstLastPara="1" vertOverflow="ellipsis" vert="horz" wrap="square" anchor="ctr" anchorCtr="1"/>
        <a:lstStyle/>
        <a:p>
          <a:pPr>
            <a:defRPr sz="16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s>
    <c:plotArea>
      <c:layout/>
      <c:pieChart>
        <c:varyColors val="1"/>
        <c:ser>
          <c:idx val="0"/>
          <c:order val="0"/>
          <c:tx>
            <c:strRef>
              <c:f>Sheet7!$B$16</c:f>
              <c:strCache>
                <c:ptCount val="1"/>
                <c:pt idx="0">
                  <c:v>Total</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6587-4866-9DEC-F20ACE9AB97B}"/>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6587-4866-9DEC-F20ACE9AB97B}"/>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6587-4866-9DEC-F20ACE9AB97B}"/>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6587-4866-9DEC-F20ACE9AB97B}"/>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6587-4866-9DEC-F20ACE9AB97B}"/>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6587-4866-9DEC-F20ACE9AB97B}"/>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6587-4866-9DEC-F20ACE9AB97B}"/>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6587-4866-9DEC-F20ACE9AB97B}"/>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6587-4866-9DEC-F20ACE9AB97B}"/>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6587-4866-9DEC-F20ACE9AB97B}"/>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Sheet7!$A$17:$A$27</c:f>
              <c:strCache>
                <c:ptCount val="10"/>
                <c:pt idx="0">
                  <c:v>Argiculture</c:v>
                </c:pt>
                <c:pt idx="1">
                  <c:v>Entertainment</c:v>
                </c:pt>
                <c:pt idx="2">
                  <c:v>Financial Services</c:v>
                </c:pt>
                <c:pt idx="3">
                  <c:v>Health</c:v>
                </c:pt>
                <c:pt idx="4">
                  <c:v>IT</c:v>
                </c:pt>
                <c:pt idx="5">
                  <c:v>Manufacturing</c:v>
                </c:pt>
                <c:pt idx="6">
                  <c:v>n/a</c:v>
                </c:pt>
                <c:pt idx="7">
                  <c:v>Property</c:v>
                </c:pt>
                <c:pt idx="8">
                  <c:v>Retail</c:v>
                </c:pt>
                <c:pt idx="9">
                  <c:v>Telecommunications</c:v>
                </c:pt>
              </c:strCache>
            </c:strRef>
          </c:cat>
          <c:val>
            <c:numRef>
              <c:f>Sheet7!$B$17:$B$27</c:f>
              <c:numCache>
                <c:formatCode>General</c:formatCode>
                <c:ptCount val="10"/>
                <c:pt idx="0">
                  <c:v>26</c:v>
                </c:pt>
                <c:pt idx="1">
                  <c:v>37</c:v>
                </c:pt>
                <c:pt idx="2">
                  <c:v>203</c:v>
                </c:pt>
                <c:pt idx="3">
                  <c:v>152</c:v>
                </c:pt>
                <c:pt idx="4">
                  <c:v>51</c:v>
                </c:pt>
                <c:pt idx="5">
                  <c:v>199</c:v>
                </c:pt>
                <c:pt idx="6">
                  <c:v>165</c:v>
                </c:pt>
                <c:pt idx="7">
                  <c:v>64</c:v>
                </c:pt>
                <c:pt idx="8">
                  <c:v>78</c:v>
                </c:pt>
                <c:pt idx="9">
                  <c:v>25</c:v>
                </c:pt>
              </c:numCache>
            </c:numRef>
          </c:val>
          <c:extLst>
            <c:ext xmlns:c16="http://schemas.microsoft.com/office/drawing/2014/chart" uri="{C3380CC4-5D6E-409C-BE32-E72D297353CC}">
              <c16:uniqueId val="{00000014-6587-4866-9DEC-F20ACE9AB97B}"/>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Quality Assessment.xlsx]Sheet5!PivotTable1</c:name>
    <c:fmtId val="28"/>
  </c:pivotSource>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a:t>Job Industry Catergory Distribution </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0"/>
      </c:pivotFmt>
      <c:pivotFmt>
        <c:idx val="2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4"/>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4"/>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3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s>
    <c:plotArea>
      <c:layout/>
      <c:pieChart>
        <c:varyColors val="1"/>
        <c:ser>
          <c:idx val="0"/>
          <c:order val="0"/>
          <c:tx>
            <c:strRef>
              <c:f>Sheet5!$B$28</c:f>
              <c:strCache>
                <c:ptCount val="1"/>
                <c:pt idx="0">
                  <c:v>Total</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3BDC-43EC-A47C-D60EA486CE66}"/>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3BDC-43EC-A47C-D60EA486CE66}"/>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3BDC-43EC-A47C-D60EA486CE66}"/>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3BDC-43EC-A47C-D60EA486CE66}"/>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3BDC-43EC-A47C-D60EA486CE66}"/>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3BDC-43EC-A47C-D60EA486CE66}"/>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3BDC-43EC-A47C-D60EA486CE66}"/>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3BDC-43EC-A47C-D60EA486CE66}"/>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3BDC-43EC-A47C-D60EA486CE66}"/>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3BDC-43EC-A47C-D60EA486CE66}"/>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Sheet5!$A$29:$A$38</c:f>
              <c:strCache>
                <c:ptCount val="9"/>
                <c:pt idx="0">
                  <c:v>Argiculture</c:v>
                </c:pt>
                <c:pt idx="1">
                  <c:v>Entertainment</c:v>
                </c:pt>
                <c:pt idx="2">
                  <c:v>Financial Services</c:v>
                </c:pt>
                <c:pt idx="3">
                  <c:v>Health</c:v>
                </c:pt>
                <c:pt idx="4">
                  <c:v>IT</c:v>
                </c:pt>
                <c:pt idx="5">
                  <c:v>Manufacturing</c:v>
                </c:pt>
                <c:pt idx="6">
                  <c:v>Property</c:v>
                </c:pt>
                <c:pt idx="7">
                  <c:v>Retail</c:v>
                </c:pt>
                <c:pt idx="8">
                  <c:v>Telecommunications</c:v>
                </c:pt>
              </c:strCache>
            </c:strRef>
          </c:cat>
          <c:val>
            <c:numRef>
              <c:f>Sheet5!$B$29:$B$38</c:f>
              <c:numCache>
                <c:formatCode>General</c:formatCode>
                <c:ptCount val="9"/>
                <c:pt idx="0">
                  <c:v>113</c:v>
                </c:pt>
                <c:pt idx="1">
                  <c:v>136</c:v>
                </c:pt>
                <c:pt idx="2">
                  <c:v>774</c:v>
                </c:pt>
                <c:pt idx="3">
                  <c:v>602</c:v>
                </c:pt>
                <c:pt idx="4">
                  <c:v>223</c:v>
                </c:pt>
                <c:pt idx="5">
                  <c:v>799</c:v>
                </c:pt>
                <c:pt idx="6">
                  <c:v>267</c:v>
                </c:pt>
                <c:pt idx="7">
                  <c:v>358</c:v>
                </c:pt>
                <c:pt idx="8">
                  <c:v>72</c:v>
                </c:pt>
              </c:numCache>
            </c:numRef>
          </c:val>
          <c:extLst>
            <c:ext xmlns:c16="http://schemas.microsoft.com/office/drawing/2014/chart" uri="{C3380CC4-5D6E-409C-BE32-E72D297353CC}">
              <c16:uniqueId val="{00000014-3BDC-43EC-A47C-D60EA486CE66}"/>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Quality Assessment.xlsx]Sheet5!PivotTable3</c:name>
    <c:fmtId val="54"/>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New Customer Wealth segment by Age</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Sheet5!$B$3:$B$4</c:f>
              <c:strCache>
                <c:ptCount val="1"/>
                <c:pt idx="0">
                  <c:v>Affluent Customer</c:v>
                </c:pt>
              </c:strCache>
            </c:strRef>
          </c:tx>
          <c:spPr>
            <a:solidFill>
              <a:schemeClr val="accent1"/>
            </a:solidFill>
            <a:ln>
              <a:noFill/>
            </a:ln>
            <a:effectLst/>
          </c:spPr>
          <c:invertIfNegative val="0"/>
          <c:cat>
            <c:strRef>
              <c:f>Sheet5!$A$5:$A$13</c:f>
              <c:strCache>
                <c:ptCount val="8"/>
                <c:pt idx="0">
                  <c:v>30</c:v>
                </c:pt>
                <c:pt idx="1">
                  <c:v>40</c:v>
                </c:pt>
                <c:pt idx="2">
                  <c:v>50</c:v>
                </c:pt>
                <c:pt idx="3">
                  <c:v>60</c:v>
                </c:pt>
                <c:pt idx="4">
                  <c:v>70</c:v>
                </c:pt>
                <c:pt idx="5">
                  <c:v>80</c:v>
                </c:pt>
                <c:pt idx="6">
                  <c:v>90</c:v>
                </c:pt>
                <c:pt idx="7">
                  <c:v>100</c:v>
                </c:pt>
              </c:strCache>
            </c:strRef>
          </c:cat>
          <c:val>
            <c:numRef>
              <c:f>Sheet5!$B$5:$B$13</c:f>
              <c:numCache>
                <c:formatCode>General</c:formatCode>
                <c:ptCount val="8"/>
                <c:pt idx="0">
                  <c:v>274661</c:v>
                </c:pt>
                <c:pt idx="1">
                  <c:v>261807</c:v>
                </c:pt>
                <c:pt idx="2">
                  <c:v>551057</c:v>
                </c:pt>
                <c:pt idx="3">
                  <c:v>315436</c:v>
                </c:pt>
                <c:pt idx="4">
                  <c:v>241485</c:v>
                </c:pt>
                <c:pt idx="5">
                  <c:v>658</c:v>
                </c:pt>
                <c:pt idx="7">
                  <c:v>720</c:v>
                </c:pt>
              </c:numCache>
            </c:numRef>
          </c:val>
          <c:extLst>
            <c:ext xmlns:c16="http://schemas.microsoft.com/office/drawing/2014/chart" uri="{C3380CC4-5D6E-409C-BE32-E72D297353CC}">
              <c16:uniqueId val="{00000000-7450-4EA8-8BBC-C685FC5C620E}"/>
            </c:ext>
          </c:extLst>
        </c:ser>
        <c:ser>
          <c:idx val="1"/>
          <c:order val="1"/>
          <c:tx>
            <c:strRef>
              <c:f>Sheet5!$C$3:$C$4</c:f>
              <c:strCache>
                <c:ptCount val="1"/>
                <c:pt idx="0">
                  <c:v>High Net Worth</c:v>
                </c:pt>
              </c:strCache>
            </c:strRef>
          </c:tx>
          <c:spPr>
            <a:solidFill>
              <a:schemeClr val="accent2"/>
            </a:solidFill>
            <a:ln>
              <a:noFill/>
            </a:ln>
            <a:effectLst/>
          </c:spPr>
          <c:invertIfNegative val="0"/>
          <c:cat>
            <c:strRef>
              <c:f>Sheet5!$A$5:$A$13</c:f>
              <c:strCache>
                <c:ptCount val="8"/>
                <c:pt idx="0">
                  <c:v>30</c:v>
                </c:pt>
                <c:pt idx="1">
                  <c:v>40</c:v>
                </c:pt>
                <c:pt idx="2">
                  <c:v>50</c:v>
                </c:pt>
                <c:pt idx="3">
                  <c:v>60</c:v>
                </c:pt>
                <c:pt idx="4">
                  <c:v>70</c:v>
                </c:pt>
                <c:pt idx="5">
                  <c:v>80</c:v>
                </c:pt>
                <c:pt idx="6">
                  <c:v>90</c:v>
                </c:pt>
                <c:pt idx="7">
                  <c:v>100</c:v>
                </c:pt>
              </c:strCache>
            </c:strRef>
          </c:cat>
          <c:val>
            <c:numRef>
              <c:f>Sheet5!$C$5:$C$13</c:f>
              <c:numCache>
                <c:formatCode>General</c:formatCode>
                <c:ptCount val="8"/>
                <c:pt idx="0">
                  <c:v>227138</c:v>
                </c:pt>
                <c:pt idx="1">
                  <c:v>278655</c:v>
                </c:pt>
                <c:pt idx="2">
                  <c:v>561255</c:v>
                </c:pt>
                <c:pt idx="3">
                  <c:v>300767</c:v>
                </c:pt>
                <c:pt idx="4">
                  <c:v>262771</c:v>
                </c:pt>
                <c:pt idx="5">
                  <c:v>2413</c:v>
                </c:pt>
              </c:numCache>
            </c:numRef>
          </c:val>
          <c:extLst>
            <c:ext xmlns:c16="http://schemas.microsoft.com/office/drawing/2014/chart" uri="{C3380CC4-5D6E-409C-BE32-E72D297353CC}">
              <c16:uniqueId val="{00000001-7450-4EA8-8BBC-C685FC5C620E}"/>
            </c:ext>
          </c:extLst>
        </c:ser>
        <c:ser>
          <c:idx val="2"/>
          <c:order val="2"/>
          <c:tx>
            <c:strRef>
              <c:f>Sheet5!$D$3:$D$4</c:f>
              <c:strCache>
                <c:ptCount val="1"/>
                <c:pt idx="0">
                  <c:v>Mass Customer</c:v>
                </c:pt>
              </c:strCache>
            </c:strRef>
          </c:tx>
          <c:spPr>
            <a:solidFill>
              <a:schemeClr val="accent3"/>
            </a:solidFill>
            <a:ln>
              <a:noFill/>
            </a:ln>
            <a:effectLst/>
          </c:spPr>
          <c:invertIfNegative val="0"/>
          <c:cat>
            <c:strRef>
              <c:f>Sheet5!$A$5:$A$13</c:f>
              <c:strCache>
                <c:ptCount val="8"/>
                <c:pt idx="0">
                  <c:v>30</c:v>
                </c:pt>
                <c:pt idx="1">
                  <c:v>40</c:v>
                </c:pt>
                <c:pt idx="2">
                  <c:v>50</c:v>
                </c:pt>
                <c:pt idx="3">
                  <c:v>60</c:v>
                </c:pt>
                <c:pt idx="4">
                  <c:v>70</c:v>
                </c:pt>
                <c:pt idx="5">
                  <c:v>80</c:v>
                </c:pt>
                <c:pt idx="6">
                  <c:v>90</c:v>
                </c:pt>
                <c:pt idx="7">
                  <c:v>100</c:v>
                </c:pt>
              </c:strCache>
            </c:strRef>
          </c:cat>
          <c:val>
            <c:numRef>
              <c:f>Sheet5!$D$5:$D$13</c:f>
              <c:numCache>
                <c:formatCode>General</c:formatCode>
                <c:ptCount val="8"/>
                <c:pt idx="0">
                  <c:v>461407</c:v>
                </c:pt>
                <c:pt idx="1">
                  <c:v>575557</c:v>
                </c:pt>
                <c:pt idx="2">
                  <c:v>1075877</c:v>
                </c:pt>
                <c:pt idx="3">
                  <c:v>609548</c:v>
                </c:pt>
                <c:pt idx="4">
                  <c:v>540100</c:v>
                </c:pt>
                <c:pt idx="6">
                  <c:v>1092</c:v>
                </c:pt>
              </c:numCache>
            </c:numRef>
          </c:val>
          <c:extLst>
            <c:ext xmlns:c16="http://schemas.microsoft.com/office/drawing/2014/chart" uri="{C3380CC4-5D6E-409C-BE32-E72D297353CC}">
              <c16:uniqueId val="{00000002-7450-4EA8-8BBC-C685FC5C620E}"/>
            </c:ext>
          </c:extLst>
        </c:ser>
        <c:dLbls>
          <c:showLegendKey val="0"/>
          <c:showVal val="0"/>
          <c:showCatName val="0"/>
          <c:showSerName val="0"/>
          <c:showPercent val="0"/>
          <c:showBubbleSize val="0"/>
        </c:dLbls>
        <c:gapWidth val="219"/>
        <c:overlap val="100"/>
        <c:axId val="284425848"/>
        <c:axId val="284430160"/>
      </c:barChart>
      <c:catAx>
        <c:axId val="284425848"/>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Age Category</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4430160"/>
        <c:crosses val="autoZero"/>
        <c:auto val="1"/>
        <c:lblAlgn val="ctr"/>
        <c:lblOffset val="100"/>
        <c:noMultiLvlLbl val="0"/>
      </c:catAx>
      <c:valAx>
        <c:axId val="2844301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Total Number of people</a:t>
                </a:r>
                <a:r>
                  <a:rPr lang="en-US" sz="1200" baseline="0"/>
                  <a:t> in each age catergory </a:t>
                </a:r>
                <a:endParaRPr lang="en-US" sz="1200"/>
              </a:p>
            </c:rich>
          </c:tx>
          <c:layout>
            <c:manualLayout>
              <c:xMode val="edge"/>
              <c:yMode val="edge"/>
              <c:x val="3.7477593918470782E-2"/>
              <c:y val="3.6168353698700105E-2"/>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4425848"/>
        <c:crosses val="autoZero"/>
        <c:crossBetween val="between"/>
      </c:valAx>
      <c:dTable>
        <c:showHorzBorder val="1"/>
        <c:showVertBorder val="1"/>
        <c:showOutline val="0"/>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Quality Assessment.xlsx]Sheet7!PivotTable2</c:name>
    <c:fmtId val="6"/>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Number of Cars</a:t>
            </a:r>
            <a:r>
              <a:rPr lang="en-US" sz="1600" baseline="0"/>
              <a:t> owned in each state </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Sheet7!$B$3:$B$4</c:f>
              <c:strCache>
                <c:ptCount val="1"/>
                <c:pt idx="0">
                  <c:v>No</c:v>
                </c:pt>
              </c:strCache>
            </c:strRef>
          </c:tx>
          <c:spPr>
            <a:solidFill>
              <a:schemeClr val="accent1"/>
            </a:solidFill>
            <a:ln>
              <a:noFill/>
            </a:ln>
            <a:effectLst/>
          </c:spPr>
          <c:invertIfNegative val="0"/>
          <c:cat>
            <c:strRef>
              <c:f>Sheet7!$A$5:$A$8</c:f>
              <c:strCache>
                <c:ptCount val="3"/>
                <c:pt idx="0">
                  <c:v>NSW</c:v>
                </c:pt>
                <c:pt idx="1">
                  <c:v>QLD</c:v>
                </c:pt>
                <c:pt idx="2">
                  <c:v>VIC</c:v>
                </c:pt>
              </c:strCache>
            </c:strRef>
          </c:cat>
          <c:val>
            <c:numRef>
              <c:f>Sheet7!$B$5:$B$8</c:f>
              <c:numCache>
                <c:formatCode>General</c:formatCode>
                <c:ptCount val="3"/>
                <c:pt idx="0">
                  <c:v>272</c:v>
                </c:pt>
                <c:pt idx="1">
                  <c:v>103</c:v>
                </c:pt>
                <c:pt idx="2">
                  <c:v>132</c:v>
                </c:pt>
              </c:numCache>
            </c:numRef>
          </c:val>
          <c:extLst>
            <c:ext xmlns:c16="http://schemas.microsoft.com/office/drawing/2014/chart" uri="{C3380CC4-5D6E-409C-BE32-E72D297353CC}">
              <c16:uniqueId val="{00000000-6D1B-4189-B598-75118FA75BED}"/>
            </c:ext>
          </c:extLst>
        </c:ser>
        <c:ser>
          <c:idx val="1"/>
          <c:order val="1"/>
          <c:tx>
            <c:strRef>
              <c:f>Sheet7!$C$3:$C$4</c:f>
              <c:strCache>
                <c:ptCount val="1"/>
                <c:pt idx="0">
                  <c:v>Yes</c:v>
                </c:pt>
              </c:strCache>
            </c:strRef>
          </c:tx>
          <c:spPr>
            <a:solidFill>
              <a:schemeClr val="accent2"/>
            </a:solidFill>
            <a:ln>
              <a:noFill/>
            </a:ln>
            <a:effectLst/>
          </c:spPr>
          <c:invertIfNegative val="0"/>
          <c:cat>
            <c:strRef>
              <c:f>Sheet7!$A$5:$A$8</c:f>
              <c:strCache>
                <c:ptCount val="3"/>
                <c:pt idx="0">
                  <c:v>NSW</c:v>
                </c:pt>
                <c:pt idx="1">
                  <c:v>QLD</c:v>
                </c:pt>
                <c:pt idx="2">
                  <c:v>VIC</c:v>
                </c:pt>
              </c:strCache>
            </c:strRef>
          </c:cat>
          <c:val>
            <c:numRef>
              <c:f>Sheet7!$C$5:$C$8</c:f>
              <c:numCache>
                <c:formatCode>General</c:formatCode>
                <c:ptCount val="3"/>
                <c:pt idx="0">
                  <c:v>234</c:v>
                </c:pt>
                <c:pt idx="1">
                  <c:v>125</c:v>
                </c:pt>
                <c:pt idx="2">
                  <c:v>134</c:v>
                </c:pt>
              </c:numCache>
            </c:numRef>
          </c:val>
          <c:extLst>
            <c:ext xmlns:c16="http://schemas.microsoft.com/office/drawing/2014/chart" uri="{C3380CC4-5D6E-409C-BE32-E72D297353CC}">
              <c16:uniqueId val="{00000001-6D1B-4189-B598-75118FA75BED}"/>
            </c:ext>
          </c:extLst>
        </c:ser>
        <c:dLbls>
          <c:showLegendKey val="0"/>
          <c:showVal val="0"/>
          <c:showCatName val="0"/>
          <c:showSerName val="0"/>
          <c:showPercent val="0"/>
          <c:showBubbleSize val="0"/>
        </c:dLbls>
        <c:gapWidth val="219"/>
        <c:overlap val="-27"/>
        <c:axId val="285921152"/>
        <c:axId val="285924288"/>
      </c:barChart>
      <c:catAx>
        <c:axId val="285921152"/>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State</a:t>
                </a:r>
                <a:r>
                  <a:rPr lang="en-US" sz="1400" baseline="0"/>
                  <a:t> names</a:t>
                </a:r>
                <a:endParaRPr lang="en-US" sz="140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85924288"/>
        <c:crosses val="autoZero"/>
        <c:auto val="1"/>
        <c:lblAlgn val="ctr"/>
        <c:lblOffset val="100"/>
        <c:noMultiLvlLbl val="0"/>
      </c:catAx>
      <c:valAx>
        <c:axId val="2859242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Number</a:t>
                </a:r>
                <a:r>
                  <a:rPr lang="en-US" sz="1400" baseline="0"/>
                  <a:t> of Cars Owned or not Owned</a:t>
                </a:r>
                <a:endParaRPr lang="en-US" sz="140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59211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Quality Assessment.xlsx]Sheet2!PivotTable2</c:name>
    <c:fmtId val="12"/>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RFM Segementation</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Bronze</c:v>
                </c:pt>
              </c:strCache>
            </c:strRef>
          </c:tx>
          <c:spPr>
            <a:solidFill>
              <a:schemeClr val="accent1"/>
            </a:solidFill>
            <a:ln>
              <a:noFill/>
            </a:ln>
            <a:effectLst/>
          </c:spPr>
          <c:invertIfNegative val="0"/>
          <c:cat>
            <c:strRef>
              <c:f>Sheet2!$A$5</c:f>
              <c:strCache>
                <c:ptCount val="1"/>
                <c:pt idx="0">
                  <c:v>Total</c:v>
                </c:pt>
              </c:strCache>
            </c:strRef>
          </c:cat>
          <c:val>
            <c:numRef>
              <c:f>Sheet2!$B$5</c:f>
              <c:numCache>
                <c:formatCode>General</c:formatCode>
                <c:ptCount val="1"/>
                <c:pt idx="0">
                  <c:v>1025</c:v>
                </c:pt>
              </c:numCache>
            </c:numRef>
          </c:val>
          <c:extLst>
            <c:ext xmlns:c16="http://schemas.microsoft.com/office/drawing/2014/chart" uri="{C3380CC4-5D6E-409C-BE32-E72D297353CC}">
              <c16:uniqueId val="{00000000-75B3-4B13-BE16-4F451D633F8B}"/>
            </c:ext>
          </c:extLst>
        </c:ser>
        <c:ser>
          <c:idx val="1"/>
          <c:order val="1"/>
          <c:tx>
            <c:strRef>
              <c:f>Sheet2!$C$3:$C$4</c:f>
              <c:strCache>
                <c:ptCount val="1"/>
                <c:pt idx="0">
                  <c:v>Gold</c:v>
                </c:pt>
              </c:strCache>
            </c:strRef>
          </c:tx>
          <c:spPr>
            <a:solidFill>
              <a:schemeClr val="accent2"/>
            </a:solidFill>
            <a:ln>
              <a:noFill/>
            </a:ln>
            <a:effectLst/>
          </c:spPr>
          <c:invertIfNegative val="0"/>
          <c:cat>
            <c:strRef>
              <c:f>Sheet2!$A$5</c:f>
              <c:strCache>
                <c:ptCount val="1"/>
                <c:pt idx="0">
                  <c:v>Total</c:v>
                </c:pt>
              </c:strCache>
            </c:strRef>
          </c:cat>
          <c:val>
            <c:numRef>
              <c:f>Sheet2!$C$5</c:f>
              <c:numCache>
                <c:formatCode>General</c:formatCode>
                <c:ptCount val="1"/>
                <c:pt idx="0">
                  <c:v>861</c:v>
                </c:pt>
              </c:numCache>
            </c:numRef>
          </c:val>
          <c:extLst>
            <c:ext xmlns:c16="http://schemas.microsoft.com/office/drawing/2014/chart" uri="{C3380CC4-5D6E-409C-BE32-E72D297353CC}">
              <c16:uniqueId val="{00000001-75B3-4B13-BE16-4F451D633F8B}"/>
            </c:ext>
          </c:extLst>
        </c:ser>
        <c:ser>
          <c:idx val="2"/>
          <c:order val="2"/>
          <c:tx>
            <c:strRef>
              <c:f>Sheet2!$D$3:$D$4</c:f>
              <c:strCache>
                <c:ptCount val="1"/>
                <c:pt idx="0">
                  <c:v>Platinum</c:v>
                </c:pt>
              </c:strCache>
            </c:strRef>
          </c:tx>
          <c:spPr>
            <a:solidFill>
              <a:schemeClr val="accent3"/>
            </a:solidFill>
            <a:ln>
              <a:noFill/>
            </a:ln>
            <a:effectLst/>
          </c:spPr>
          <c:invertIfNegative val="0"/>
          <c:cat>
            <c:strRef>
              <c:f>Sheet2!$A$5</c:f>
              <c:strCache>
                <c:ptCount val="1"/>
                <c:pt idx="0">
                  <c:v>Total</c:v>
                </c:pt>
              </c:strCache>
            </c:strRef>
          </c:cat>
          <c:val>
            <c:numRef>
              <c:f>Sheet2!$D$5</c:f>
              <c:numCache>
                <c:formatCode>General</c:formatCode>
                <c:ptCount val="1"/>
                <c:pt idx="0">
                  <c:v>781</c:v>
                </c:pt>
              </c:numCache>
            </c:numRef>
          </c:val>
          <c:extLst>
            <c:ext xmlns:c16="http://schemas.microsoft.com/office/drawing/2014/chart" uri="{C3380CC4-5D6E-409C-BE32-E72D297353CC}">
              <c16:uniqueId val="{00000002-75B3-4B13-BE16-4F451D633F8B}"/>
            </c:ext>
          </c:extLst>
        </c:ser>
        <c:ser>
          <c:idx val="3"/>
          <c:order val="3"/>
          <c:tx>
            <c:strRef>
              <c:f>Sheet2!$E$3:$E$4</c:f>
              <c:strCache>
                <c:ptCount val="1"/>
                <c:pt idx="0">
                  <c:v>Sliver</c:v>
                </c:pt>
              </c:strCache>
            </c:strRef>
          </c:tx>
          <c:spPr>
            <a:solidFill>
              <a:schemeClr val="accent4"/>
            </a:solidFill>
            <a:ln>
              <a:noFill/>
            </a:ln>
            <a:effectLst/>
          </c:spPr>
          <c:invertIfNegative val="0"/>
          <c:cat>
            <c:strRef>
              <c:f>Sheet2!$A$5</c:f>
              <c:strCache>
                <c:ptCount val="1"/>
                <c:pt idx="0">
                  <c:v>Total</c:v>
                </c:pt>
              </c:strCache>
            </c:strRef>
          </c:cat>
          <c:val>
            <c:numRef>
              <c:f>Sheet2!$E$5</c:f>
              <c:numCache>
                <c:formatCode>General</c:formatCode>
                <c:ptCount val="1"/>
                <c:pt idx="0">
                  <c:v>828</c:v>
                </c:pt>
              </c:numCache>
            </c:numRef>
          </c:val>
          <c:extLst>
            <c:ext xmlns:c16="http://schemas.microsoft.com/office/drawing/2014/chart" uri="{C3380CC4-5D6E-409C-BE32-E72D297353CC}">
              <c16:uniqueId val="{00000003-75B3-4B13-BE16-4F451D633F8B}"/>
            </c:ext>
          </c:extLst>
        </c:ser>
        <c:dLbls>
          <c:showLegendKey val="0"/>
          <c:showVal val="0"/>
          <c:showCatName val="0"/>
          <c:showSerName val="0"/>
          <c:showPercent val="0"/>
          <c:showBubbleSize val="0"/>
        </c:dLbls>
        <c:gapWidth val="219"/>
        <c:overlap val="-27"/>
        <c:axId val="285921936"/>
        <c:axId val="285926248"/>
      </c:barChart>
      <c:catAx>
        <c:axId val="285921936"/>
        <c:scaling>
          <c:orientation val="minMax"/>
        </c:scaling>
        <c:delete val="1"/>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Customer Title</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85926248"/>
        <c:crosses val="autoZero"/>
        <c:auto val="1"/>
        <c:lblAlgn val="ctr"/>
        <c:lblOffset val="100"/>
        <c:noMultiLvlLbl val="0"/>
      </c:catAx>
      <c:valAx>
        <c:axId val="2859262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Number of Customer</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5921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Quality Assessment.xlsx]Sheet12!PivotTable1</c:name>
    <c:fmtId val="24"/>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latin typeface="Arial Rounded MT Bold" panose="020F0704030504030204" pitchFamily="34" charset="0"/>
              </a:rPr>
              <a:t>Customer Title and Score</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Sheet12!$B$55</c:f>
              <c:strCache>
                <c:ptCount val="1"/>
                <c:pt idx="0">
                  <c:v>Min of R_Score</c:v>
                </c:pt>
              </c:strCache>
            </c:strRef>
          </c:tx>
          <c:spPr>
            <a:solidFill>
              <a:schemeClr val="accent1"/>
            </a:solidFill>
            <a:ln>
              <a:noFill/>
            </a:ln>
            <a:effectLst/>
          </c:spPr>
          <c:invertIfNegative val="0"/>
          <c:cat>
            <c:strRef>
              <c:f>Sheet12!$A$56:$A$66</c:f>
              <c:strCache>
                <c:ptCount val="10"/>
                <c:pt idx="0">
                  <c:v>Almost Lost Customer</c:v>
                </c:pt>
                <c:pt idx="1">
                  <c:v>Becoming Loyal</c:v>
                </c:pt>
                <c:pt idx="2">
                  <c:v>Evasive Customer</c:v>
                </c:pt>
                <c:pt idx="3">
                  <c:v>High Risk Customer</c:v>
                </c:pt>
                <c:pt idx="4">
                  <c:v>Late Bloomer</c:v>
                </c:pt>
                <c:pt idx="5">
                  <c:v>Losing Customer</c:v>
                </c:pt>
                <c:pt idx="6">
                  <c:v>Lost Customer</c:v>
                </c:pt>
                <c:pt idx="7">
                  <c:v>Platinum Customer</c:v>
                </c:pt>
                <c:pt idx="8">
                  <c:v>Potential Customer</c:v>
                </c:pt>
                <c:pt idx="9">
                  <c:v>Recent Customer</c:v>
                </c:pt>
              </c:strCache>
            </c:strRef>
          </c:cat>
          <c:val>
            <c:numRef>
              <c:f>Sheet12!$B$56:$B$66</c:f>
              <c:numCache>
                <c:formatCode>General</c:formatCode>
                <c:ptCount val="10"/>
                <c:pt idx="0">
                  <c:v>2</c:v>
                </c:pt>
                <c:pt idx="1">
                  <c:v>4</c:v>
                </c:pt>
                <c:pt idx="2">
                  <c:v>1</c:v>
                </c:pt>
                <c:pt idx="3">
                  <c:v>2</c:v>
                </c:pt>
                <c:pt idx="4">
                  <c:v>3</c:v>
                </c:pt>
                <c:pt idx="5">
                  <c:v>3</c:v>
                </c:pt>
                <c:pt idx="6">
                  <c:v>1</c:v>
                </c:pt>
                <c:pt idx="7">
                  <c:v>4</c:v>
                </c:pt>
                <c:pt idx="8">
                  <c:v>4</c:v>
                </c:pt>
                <c:pt idx="9">
                  <c:v>4</c:v>
                </c:pt>
              </c:numCache>
            </c:numRef>
          </c:val>
          <c:extLst>
            <c:ext xmlns:c16="http://schemas.microsoft.com/office/drawing/2014/chart" uri="{C3380CC4-5D6E-409C-BE32-E72D297353CC}">
              <c16:uniqueId val="{00000000-A6AB-42DB-B89B-8FFD89D702B9}"/>
            </c:ext>
          </c:extLst>
        </c:ser>
        <c:ser>
          <c:idx val="1"/>
          <c:order val="1"/>
          <c:tx>
            <c:strRef>
              <c:f>Sheet12!$C$55</c:f>
              <c:strCache>
                <c:ptCount val="1"/>
                <c:pt idx="0">
                  <c:v>Min of F_Score</c:v>
                </c:pt>
              </c:strCache>
            </c:strRef>
          </c:tx>
          <c:spPr>
            <a:solidFill>
              <a:schemeClr val="accent2"/>
            </a:solidFill>
            <a:ln>
              <a:noFill/>
            </a:ln>
            <a:effectLst/>
          </c:spPr>
          <c:invertIfNegative val="0"/>
          <c:cat>
            <c:strRef>
              <c:f>Sheet12!$A$56:$A$66</c:f>
              <c:strCache>
                <c:ptCount val="10"/>
                <c:pt idx="0">
                  <c:v>Almost Lost Customer</c:v>
                </c:pt>
                <c:pt idx="1">
                  <c:v>Becoming Loyal</c:v>
                </c:pt>
                <c:pt idx="2">
                  <c:v>Evasive Customer</c:v>
                </c:pt>
                <c:pt idx="3">
                  <c:v>High Risk Customer</c:v>
                </c:pt>
                <c:pt idx="4">
                  <c:v>Late Bloomer</c:v>
                </c:pt>
                <c:pt idx="5">
                  <c:v>Losing Customer</c:v>
                </c:pt>
                <c:pt idx="6">
                  <c:v>Lost Customer</c:v>
                </c:pt>
                <c:pt idx="7">
                  <c:v>Platinum Customer</c:v>
                </c:pt>
                <c:pt idx="8">
                  <c:v>Potential Customer</c:v>
                </c:pt>
                <c:pt idx="9">
                  <c:v>Recent Customer</c:v>
                </c:pt>
              </c:strCache>
            </c:strRef>
          </c:cat>
          <c:val>
            <c:numRef>
              <c:f>Sheet12!$C$56:$C$66</c:f>
              <c:numCache>
                <c:formatCode>General</c:formatCode>
                <c:ptCount val="10"/>
                <c:pt idx="0">
                  <c:v>1</c:v>
                </c:pt>
                <c:pt idx="1">
                  <c:v>3</c:v>
                </c:pt>
                <c:pt idx="2">
                  <c:v>1</c:v>
                </c:pt>
                <c:pt idx="3">
                  <c:v>1</c:v>
                </c:pt>
                <c:pt idx="4">
                  <c:v>2</c:v>
                </c:pt>
                <c:pt idx="5">
                  <c:v>1</c:v>
                </c:pt>
                <c:pt idx="6">
                  <c:v>1</c:v>
                </c:pt>
                <c:pt idx="7">
                  <c:v>4</c:v>
                </c:pt>
                <c:pt idx="8">
                  <c:v>1</c:v>
                </c:pt>
                <c:pt idx="9">
                  <c:v>2</c:v>
                </c:pt>
              </c:numCache>
            </c:numRef>
          </c:val>
          <c:extLst>
            <c:ext xmlns:c16="http://schemas.microsoft.com/office/drawing/2014/chart" uri="{C3380CC4-5D6E-409C-BE32-E72D297353CC}">
              <c16:uniqueId val="{00000001-A6AB-42DB-B89B-8FFD89D702B9}"/>
            </c:ext>
          </c:extLst>
        </c:ser>
        <c:ser>
          <c:idx val="2"/>
          <c:order val="2"/>
          <c:tx>
            <c:strRef>
              <c:f>Sheet12!$D$55</c:f>
              <c:strCache>
                <c:ptCount val="1"/>
                <c:pt idx="0">
                  <c:v>Min of M_Score</c:v>
                </c:pt>
              </c:strCache>
            </c:strRef>
          </c:tx>
          <c:spPr>
            <a:solidFill>
              <a:schemeClr val="accent3"/>
            </a:solidFill>
            <a:ln>
              <a:noFill/>
            </a:ln>
            <a:effectLst/>
          </c:spPr>
          <c:invertIfNegative val="0"/>
          <c:cat>
            <c:strRef>
              <c:f>Sheet12!$A$56:$A$66</c:f>
              <c:strCache>
                <c:ptCount val="10"/>
                <c:pt idx="0">
                  <c:v>Almost Lost Customer</c:v>
                </c:pt>
                <c:pt idx="1">
                  <c:v>Becoming Loyal</c:v>
                </c:pt>
                <c:pt idx="2">
                  <c:v>Evasive Customer</c:v>
                </c:pt>
                <c:pt idx="3">
                  <c:v>High Risk Customer</c:v>
                </c:pt>
                <c:pt idx="4">
                  <c:v>Late Bloomer</c:v>
                </c:pt>
                <c:pt idx="5">
                  <c:v>Losing Customer</c:v>
                </c:pt>
                <c:pt idx="6">
                  <c:v>Lost Customer</c:v>
                </c:pt>
                <c:pt idx="7">
                  <c:v>Platinum Customer</c:v>
                </c:pt>
                <c:pt idx="8">
                  <c:v>Potential Customer</c:v>
                </c:pt>
                <c:pt idx="9">
                  <c:v>Recent Customer</c:v>
                </c:pt>
              </c:strCache>
            </c:strRef>
          </c:cat>
          <c:val>
            <c:numRef>
              <c:f>Sheet12!$D$56:$D$66</c:f>
              <c:numCache>
                <c:formatCode>General</c:formatCode>
                <c:ptCount val="10"/>
                <c:pt idx="0">
                  <c:v>1</c:v>
                </c:pt>
                <c:pt idx="1">
                  <c:v>1</c:v>
                </c:pt>
                <c:pt idx="2">
                  <c:v>1</c:v>
                </c:pt>
                <c:pt idx="3">
                  <c:v>1</c:v>
                </c:pt>
                <c:pt idx="4">
                  <c:v>1</c:v>
                </c:pt>
                <c:pt idx="5">
                  <c:v>1</c:v>
                </c:pt>
                <c:pt idx="6">
                  <c:v>1</c:v>
                </c:pt>
                <c:pt idx="7">
                  <c:v>4</c:v>
                </c:pt>
                <c:pt idx="8">
                  <c:v>1</c:v>
                </c:pt>
                <c:pt idx="9">
                  <c:v>1</c:v>
                </c:pt>
              </c:numCache>
            </c:numRef>
          </c:val>
          <c:extLst>
            <c:ext xmlns:c16="http://schemas.microsoft.com/office/drawing/2014/chart" uri="{C3380CC4-5D6E-409C-BE32-E72D297353CC}">
              <c16:uniqueId val="{00000002-A6AB-42DB-B89B-8FFD89D702B9}"/>
            </c:ext>
          </c:extLst>
        </c:ser>
        <c:dLbls>
          <c:showLegendKey val="0"/>
          <c:showVal val="0"/>
          <c:showCatName val="0"/>
          <c:showSerName val="0"/>
          <c:showPercent val="0"/>
          <c:showBubbleSize val="0"/>
        </c:dLbls>
        <c:gapWidth val="219"/>
        <c:axId val="466056928"/>
        <c:axId val="466053320"/>
      </c:barChart>
      <c:catAx>
        <c:axId val="466056928"/>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Customer Title</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66053320"/>
        <c:crosses val="autoZero"/>
        <c:auto val="1"/>
        <c:lblAlgn val="ctr"/>
        <c:lblOffset val="100"/>
        <c:noMultiLvlLbl val="0"/>
      </c:catAx>
      <c:valAx>
        <c:axId val="4660533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RFM Value</a:t>
                </a:r>
                <a:r>
                  <a:rPr lang="en-US" sz="1400" baseline="0"/>
                  <a:t> assigned</a:t>
                </a:r>
                <a:endParaRPr lang="en-US" sz="140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660569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9">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2DA4EB-9312-4F66-BF4C-3B7E9805AFE6}"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69B97-4BFE-45A2-A7CC-B217E597C08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484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2DA4EB-9312-4F66-BF4C-3B7E9805AFE6}"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69B97-4BFE-45A2-A7CC-B217E597C08D}" type="slidenum">
              <a:rPr lang="en-US" smtClean="0"/>
              <a:t>‹#›</a:t>
            </a:fld>
            <a:endParaRPr lang="en-US"/>
          </a:p>
        </p:txBody>
      </p:sp>
    </p:spTree>
    <p:extLst>
      <p:ext uri="{BB962C8B-B14F-4D97-AF65-F5344CB8AC3E}">
        <p14:creationId xmlns:p14="http://schemas.microsoft.com/office/powerpoint/2010/main" val="106169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2DA4EB-9312-4F66-BF4C-3B7E9805AFE6}"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69B97-4BFE-45A2-A7CC-B217E597C08D}" type="slidenum">
              <a:rPr lang="en-US" smtClean="0"/>
              <a:t>‹#›</a:t>
            </a:fld>
            <a:endParaRPr lang="en-US"/>
          </a:p>
        </p:txBody>
      </p:sp>
    </p:spTree>
    <p:extLst>
      <p:ext uri="{BB962C8B-B14F-4D97-AF65-F5344CB8AC3E}">
        <p14:creationId xmlns:p14="http://schemas.microsoft.com/office/powerpoint/2010/main" val="601498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2DA4EB-9312-4F66-BF4C-3B7E9805AFE6}"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69B97-4BFE-45A2-A7CC-B217E597C08D}" type="slidenum">
              <a:rPr lang="en-US" smtClean="0"/>
              <a:t>‹#›</a:t>
            </a:fld>
            <a:endParaRPr lang="en-US"/>
          </a:p>
        </p:txBody>
      </p:sp>
    </p:spTree>
    <p:extLst>
      <p:ext uri="{BB962C8B-B14F-4D97-AF65-F5344CB8AC3E}">
        <p14:creationId xmlns:p14="http://schemas.microsoft.com/office/powerpoint/2010/main" val="1936745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2DA4EB-9312-4F66-BF4C-3B7E9805AFE6}"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69B97-4BFE-45A2-A7CC-B217E597C08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904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2DA4EB-9312-4F66-BF4C-3B7E9805AFE6}"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69B97-4BFE-45A2-A7CC-B217E597C08D}" type="slidenum">
              <a:rPr lang="en-US" smtClean="0"/>
              <a:t>‹#›</a:t>
            </a:fld>
            <a:endParaRPr lang="en-US"/>
          </a:p>
        </p:txBody>
      </p:sp>
    </p:spTree>
    <p:extLst>
      <p:ext uri="{BB962C8B-B14F-4D97-AF65-F5344CB8AC3E}">
        <p14:creationId xmlns:p14="http://schemas.microsoft.com/office/powerpoint/2010/main" val="3662185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2DA4EB-9312-4F66-BF4C-3B7E9805AFE6}" type="datetimeFigureOut">
              <a:rPr lang="en-US" smtClean="0"/>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F69B97-4BFE-45A2-A7CC-B217E597C08D}" type="slidenum">
              <a:rPr lang="en-US" smtClean="0"/>
              <a:t>‹#›</a:t>
            </a:fld>
            <a:endParaRPr lang="en-US"/>
          </a:p>
        </p:txBody>
      </p:sp>
    </p:spTree>
    <p:extLst>
      <p:ext uri="{BB962C8B-B14F-4D97-AF65-F5344CB8AC3E}">
        <p14:creationId xmlns:p14="http://schemas.microsoft.com/office/powerpoint/2010/main" val="3505490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2DA4EB-9312-4F66-BF4C-3B7E9805AFE6}"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F69B97-4BFE-45A2-A7CC-B217E597C08D}" type="slidenum">
              <a:rPr lang="en-US" smtClean="0"/>
              <a:t>‹#›</a:t>
            </a:fld>
            <a:endParaRPr lang="en-US"/>
          </a:p>
        </p:txBody>
      </p:sp>
    </p:spTree>
    <p:extLst>
      <p:ext uri="{BB962C8B-B14F-4D97-AF65-F5344CB8AC3E}">
        <p14:creationId xmlns:p14="http://schemas.microsoft.com/office/powerpoint/2010/main" val="2601296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12DA4EB-9312-4F66-BF4C-3B7E9805AFE6}" type="datetimeFigureOut">
              <a:rPr lang="en-US" smtClean="0"/>
              <a:t>9/5/2024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0F69B97-4BFE-45A2-A7CC-B217E597C08D}" type="slidenum">
              <a:rPr lang="en-US" smtClean="0"/>
              <a:t>‹#›</a:t>
            </a:fld>
            <a:endParaRPr lang="en-US"/>
          </a:p>
        </p:txBody>
      </p:sp>
    </p:spTree>
    <p:extLst>
      <p:ext uri="{BB962C8B-B14F-4D97-AF65-F5344CB8AC3E}">
        <p14:creationId xmlns:p14="http://schemas.microsoft.com/office/powerpoint/2010/main" val="4187451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12DA4EB-9312-4F66-BF4C-3B7E9805AFE6}" type="datetimeFigureOut">
              <a:rPr lang="en-US" smtClean="0"/>
              <a:t>9/5/2024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0F69B97-4BFE-45A2-A7CC-B217E597C08D}" type="slidenum">
              <a:rPr lang="en-US" smtClean="0"/>
              <a:t>‹#›</a:t>
            </a:fld>
            <a:endParaRPr lang="en-US"/>
          </a:p>
        </p:txBody>
      </p:sp>
    </p:spTree>
    <p:extLst>
      <p:ext uri="{BB962C8B-B14F-4D97-AF65-F5344CB8AC3E}">
        <p14:creationId xmlns:p14="http://schemas.microsoft.com/office/powerpoint/2010/main" val="1322146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2DA4EB-9312-4F66-BF4C-3B7E9805AFE6}"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69B97-4BFE-45A2-A7CC-B217E597C08D}" type="slidenum">
              <a:rPr lang="en-US" smtClean="0"/>
              <a:t>‹#›</a:t>
            </a:fld>
            <a:endParaRPr lang="en-US"/>
          </a:p>
        </p:txBody>
      </p:sp>
    </p:spTree>
    <p:extLst>
      <p:ext uri="{BB962C8B-B14F-4D97-AF65-F5344CB8AC3E}">
        <p14:creationId xmlns:p14="http://schemas.microsoft.com/office/powerpoint/2010/main" val="409640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12DA4EB-9312-4F66-BF4C-3B7E9805AFE6}" type="datetimeFigureOut">
              <a:rPr lang="en-US" smtClean="0"/>
              <a:t>9/5/2024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0F69B97-4BFE-45A2-A7CC-B217E597C08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08170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704982"/>
            <a:ext cx="10058400" cy="3566160"/>
          </a:xfrm>
        </p:spPr>
        <p:txBody>
          <a:bodyPr>
            <a:normAutofit fontScale="90000"/>
          </a:bodyPr>
          <a:lstStyle/>
          <a:p>
            <a:br>
              <a:rPr lang="en-US" sz="1800" dirty="0"/>
            </a:br>
            <a:br>
              <a:rPr lang="en-US" sz="1800" dirty="0"/>
            </a:br>
            <a:r>
              <a:rPr lang="en-US" sz="2400" dirty="0" err="1">
                <a:latin typeface="Agency FB" panose="020B0503020202020204" pitchFamily="34" charset="0"/>
              </a:rPr>
              <a:t>TheAnalyticsTeam</a:t>
            </a:r>
            <a:br>
              <a:rPr lang="en-US" sz="2400" dirty="0">
                <a:latin typeface="Agency FB" panose="020B0503020202020204" pitchFamily="34" charset="0"/>
              </a:rPr>
            </a:br>
            <a:br>
              <a:rPr lang="en-US" sz="2400" dirty="0">
                <a:latin typeface="Agency FB" panose="020B0503020202020204" pitchFamily="34" charset="0"/>
              </a:rPr>
            </a:br>
            <a:br>
              <a:rPr lang="en-US" sz="1800" dirty="0"/>
            </a:br>
            <a:br>
              <a:rPr lang="en-US" sz="1800" dirty="0"/>
            </a:br>
            <a:r>
              <a:rPr lang="en-US" sz="4400" dirty="0">
                <a:solidFill>
                  <a:srgbClr val="7030A0"/>
                </a:solidFill>
                <a:latin typeface="Arial Black" panose="020B0A04020102020204" pitchFamily="34" charset="0"/>
              </a:rPr>
              <a:t>Sprocket Central Pty Ltd</a:t>
            </a:r>
            <a:br>
              <a:rPr lang="en-US" sz="4400" dirty="0"/>
            </a:br>
            <a:br>
              <a:rPr lang="en-US" sz="4400" dirty="0"/>
            </a:br>
            <a:br>
              <a:rPr lang="en-US" sz="4400" dirty="0"/>
            </a:br>
            <a:endParaRPr lang="en-US" sz="4400" dirty="0"/>
          </a:p>
        </p:txBody>
      </p:sp>
      <p:sp>
        <p:nvSpPr>
          <p:cNvPr id="3" name="Subtitle 2"/>
          <p:cNvSpPr>
            <a:spLocks noGrp="1"/>
          </p:cNvSpPr>
          <p:nvPr>
            <p:ph type="subTitle" idx="1"/>
          </p:nvPr>
        </p:nvSpPr>
        <p:spPr>
          <a:xfrm>
            <a:off x="1100051" y="4455620"/>
            <a:ext cx="7243849" cy="840280"/>
          </a:xfrm>
        </p:spPr>
        <p:txBody>
          <a:bodyPr>
            <a:normAutofit/>
          </a:bodyPr>
          <a:lstStyle/>
          <a:p>
            <a:r>
              <a:rPr lang="en-US" sz="4400" dirty="0">
                <a:solidFill>
                  <a:srgbClr val="FF0000"/>
                </a:solidFill>
                <a:latin typeface="Bahnschrift SemiBold SemiConden" panose="020B0502040204020203" pitchFamily="34" charset="0"/>
              </a:rPr>
              <a:t>Data analytics  approach</a:t>
            </a:r>
            <a:endParaRPr lang="en-US" sz="4400" dirty="0">
              <a:latin typeface="Bahnschrift SemiBold SemiConden" panose="020B0502040204020203" pitchFamily="34" charset="0"/>
            </a:endParaRPr>
          </a:p>
        </p:txBody>
      </p:sp>
      <p:sp>
        <p:nvSpPr>
          <p:cNvPr id="4" name="Rectangle 3"/>
          <p:cNvSpPr/>
          <p:nvPr/>
        </p:nvSpPr>
        <p:spPr>
          <a:xfrm>
            <a:off x="0" y="0"/>
            <a:ext cx="12192000" cy="520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3715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2A6882D-2833-40F0-897D-B10FEFB6CCD9}"/>
              </a:ext>
            </a:extLst>
          </p:cNvPr>
          <p:cNvSpPr/>
          <p:nvPr/>
        </p:nvSpPr>
        <p:spPr>
          <a:xfrm>
            <a:off x="0" y="0"/>
            <a:ext cx="12192000" cy="54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874BA86-9600-4266-9B32-14FA541FF7B8}"/>
              </a:ext>
            </a:extLst>
          </p:cNvPr>
          <p:cNvSpPr txBox="1"/>
          <p:nvPr/>
        </p:nvSpPr>
        <p:spPr>
          <a:xfrm>
            <a:off x="384175" y="35580"/>
            <a:ext cx="3235325" cy="523220"/>
          </a:xfrm>
          <a:prstGeom prst="rect">
            <a:avLst/>
          </a:prstGeom>
          <a:noFill/>
        </p:spPr>
        <p:txBody>
          <a:bodyPr wrap="square">
            <a:spAutoFit/>
          </a:bodyPr>
          <a:lstStyle/>
          <a:p>
            <a:r>
              <a:rPr lang="en-US" sz="2800" dirty="0">
                <a:solidFill>
                  <a:schemeClr val="bg1"/>
                </a:solidFill>
              </a:rPr>
              <a:t>Model Development</a:t>
            </a:r>
          </a:p>
        </p:txBody>
      </p:sp>
      <p:sp>
        <p:nvSpPr>
          <p:cNvPr id="5" name="TextBox 4">
            <a:extLst>
              <a:ext uri="{FF2B5EF4-FFF2-40B4-BE49-F238E27FC236}">
                <a16:creationId xmlns:a16="http://schemas.microsoft.com/office/drawing/2014/main" id="{FCD9AD21-DBFE-4405-855D-13824E27E981}"/>
              </a:ext>
            </a:extLst>
          </p:cNvPr>
          <p:cNvSpPr txBox="1"/>
          <p:nvPr/>
        </p:nvSpPr>
        <p:spPr>
          <a:xfrm>
            <a:off x="270874" y="1033919"/>
            <a:ext cx="5177947" cy="4154984"/>
          </a:xfrm>
          <a:prstGeom prst="rect">
            <a:avLst/>
          </a:prstGeom>
          <a:noFill/>
        </p:spPr>
        <p:txBody>
          <a:bodyPr wrap="square" rtlCol="0">
            <a:spAutoFit/>
          </a:bodyPr>
          <a:lstStyle/>
          <a:p>
            <a:r>
              <a:rPr lang="en-US" sz="2400" b="1" dirty="0"/>
              <a:t>RFM Analysis and Customer Classification </a:t>
            </a:r>
          </a:p>
          <a:p>
            <a:endParaRPr lang="en-US" dirty="0"/>
          </a:p>
          <a:p>
            <a:pPr marL="342900" indent="-342900">
              <a:buFont typeface="Arial" panose="020B0604020202020204" pitchFamily="34" charset="0"/>
              <a:buChar char="•"/>
            </a:pPr>
            <a:r>
              <a:rPr lang="en-US" sz="2200" dirty="0"/>
              <a:t>RFM analysis is used to determine which customers a business should target to increase its revenue and value.</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The RFM (Recency, Frequency, and Monetary) model shows customers that have displayed high levels of engagement with the business in the three categories mentioned. </a:t>
            </a:r>
          </a:p>
        </p:txBody>
      </p:sp>
      <p:graphicFrame>
        <p:nvGraphicFramePr>
          <p:cNvPr id="6" name="Chart 5">
            <a:extLst>
              <a:ext uri="{FF2B5EF4-FFF2-40B4-BE49-F238E27FC236}">
                <a16:creationId xmlns:a16="http://schemas.microsoft.com/office/drawing/2014/main" id="{00000000-0008-0000-0B00-000002000000}"/>
              </a:ext>
            </a:extLst>
          </p:cNvPr>
          <p:cNvGraphicFramePr>
            <a:graphicFrameLocks/>
          </p:cNvGraphicFramePr>
          <p:nvPr>
            <p:extLst>
              <p:ext uri="{D42A27DB-BD31-4B8C-83A1-F6EECF244321}">
                <p14:modId xmlns:p14="http://schemas.microsoft.com/office/powerpoint/2010/main" val="1286891405"/>
              </p:ext>
            </p:extLst>
          </p:nvPr>
        </p:nvGraphicFramePr>
        <p:xfrm>
          <a:off x="5949863" y="1164921"/>
          <a:ext cx="5971263" cy="40239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70052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B16780-549B-40AA-8514-3DA6E8BBEDCA}"/>
              </a:ext>
            </a:extLst>
          </p:cNvPr>
          <p:cNvSpPr/>
          <p:nvPr/>
        </p:nvSpPr>
        <p:spPr>
          <a:xfrm>
            <a:off x="0" y="0"/>
            <a:ext cx="12192000" cy="54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5B9DE4F-4E1A-4FB5-817A-B28999247644}"/>
              </a:ext>
            </a:extLst>
          </p:cNvPr>
          <p:cNvSpPr txBox="1"/>
          <p:nvPr/>
        </p:nvSpPr>
        <p:spPr>
          <a:xfrm>
            <a:off x="384175" y="35580"/>
            <a:ext cx="3336925" cy="523220"/>
          </a:xfrm>
          <a:prstGeom prst="rect">
            <a:avLst/>
          </a:prstGeom>
          <a:noFill/>
        </p:spPr>
        <p:txBody>
          <a:bodyPr wrap="square">
            <a:spAutoFit/>
          </a:bodyPr>
          <a:lstStyle/>
          <a:p>
            <a:r>
              <a:rPr lang="en-US" sz="2800" dirty="0">
                <a:solidFill>
                  <a:schemeClr val="bg1"/>
                </a:solidFill>
              </a:rPr>
              <a:t>Model Development</a:t>
            </a:r>
          </a:p>
        </p:txBody>
      </p:sp>
      <p:graphicFrame>
        <p:nvGraphicFramePr>
          <p:cNvPr id="4" name="Chart 3">
            <a:extLst>
              <a:ext uri="{FF2B5EF4-FFF2-40B4-BE49-F238E27FC236}">
                <a16:creationId xmlns:a16="http://schemas.microsoft.com/office/drawing/2014/main" id="{E844C95E-76D9-4650-8861-350AD52A9B28}"/>
              </a:ext>
            </a:extLst>
          </p:cNvPr>
          <p:cNvGraphicFramePr>
            <a:graphicFrameLocks/>
          </p:cNvGraphicFramePr>
          <p:nvPr>
            <p:extLst>
              <p:ext uri="{D42A27DB-BD31-4B8C-83A1-F6EECF244321}">
                <p14:modId xmlns:p14="http://schemas.microsoft.com/office/powerpoint/2010/main" val="1133520921"/>
              </p:ext>
            </p:extLst>
          </p:nvPr>
        </p:nvGraphicFramePr>
        <p:xfrm>
          <a:off x="5720075" y="728662"/>
          <a:ext cx="6197105" cy="495261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DF82D473-DF6B-4700-AA02-36B0C74FC3F4}"/>
              </a:ext>
            </a:extLst>
          </p:cNvPr>
          <p:cNvSpPr txBox="1"/>
          <p:nvPr/>
        </p:nvSpPr>
        <p:spPr>
          <a:xfrm>
            <a:off x="274820" y="1280889"/>
            <a:ext cx="5445255" cy="3896580"/>
          </a:xfrm>
          <a:prstGeom prst="rect">
            <a:avLst/>
          </a:prstGeom>
          <a:noFill/>
        </p:spPr>
        <p:txBody>
          <a:bodyPr wrap="square" rtlCol="0">
            <a:spAutoFit/>
          </a:bodyPr>
          <a:lstStyle/>
          <a:p>
            <a:pPr marL="0" marR="0">
              <a:lnSpc>
                <a:spcPct val="107000"/>
              </a:lnSpc>
              <a:spcBef>
                <a:spcPts val="0"/>
              </a:spcBef>
              <a:spcAft>
                <a:spcPts val="800"/>
              </a:spcAft>
            </a:pPr>
            <a:r>
              <a:rPr lang="en-US" sz="2200" dirty="0">
                <a:effectLst/>
                <a:ea typeface="Calibri" panose="020F0502020204030204" pitchFamily="34" charset="0"/>
                <a:cs typeface="Times New Roman" panose="02020603050405020304" pitchFamily="18" charset="0"/>
              </a:rPr>
              <a:t>RFM Analysis is a marketing technique used to quantitatively rank and group customers based on the recency, frequency, and monetary total of their recent transactions to identify the best customers and perform targeted marketing campaigns. It also predicts how a new customer is likely to act in the future.</a:t>
            </a:r>
          </a:p>
          <a:p>
            <a:pPr marL="0" marR="0">
              <a:lnSpc>
                <a:spcPct val="107000"/>
              </a:lnSpc>
              <a:spcBef>
                <a:spcPts val="0"/>
              </a:spcBef>
              <a:spcAft>
                <a:spcPts val="800"/>
              </a:spcAft>
            </a:pPr>
            <a:endParaRPr lang="en-US" sz="2200" dirty="0">
              <a:effectLst/>
              <a:ea typeface="Calibri" panose="020F0502020204030204" pitchFamily="34" charset="0"/>
              <a:cs typeface="Times New Roman" panose="02020603050405020304" pitchFamily="18" charset="0"/>
            </a:endParaRPr>
          </a:p>
          <a:p>
            <a:endParaRPr lang="en-US" sz="2200" dirty="0"/>
          </a:p>
        </p:txBody>
      </p:sp>
      <p:sp>
        <p:nvSpPr>
          <p:cNvPr id="6" name="TextBox 5">
            <a:extLst>
              <a:ext uri="{FF2B5EF4-FFF2-40B4-BE49-F238E27FC236}">
                <a16:creationId xmlns:a16="http://schemas.microsoft.com/office/drawing/2014/main" id="{A5603029-74F6-40FC-8056-AB228649D73E}"/>
              </a:ext>
            </a:extLst>
          </p:cNvPr>
          <p:cNvSpPr txBox="1"/>
          <p:nvPr/>
        </p:nvSpPr>
        <p:spPr>
          <a:xfrm>
            <a:off x="274820" y="689012"/>
            <a:ext cx="5571344" cy="461665"/>
          </a:xfrm>
          <a:prstGeom prst="rect">
            <a:avLst/>
          </a:prstGeom>
          <a:noFill/>
        </p:spPr>
        <p:txBody>
          <a:bodyPr wrap="square" rtlCol="0">
            <a:spAutoFit/>
          </a:bodyPr>
          <a:lstStyle/>
          <a:p>
            <a:r>
              <a:rPr lang="en-US" sz="2400" b="1" dirty="0"/>
              <a:t>RFM Analysis and customer Classification</a:t>
            </a:r>
          </a:p>
        </p:txBody>
      </p:sp>
    </p:spTree>
    <p:extLst>
      <p:ext uri="{BB962C8B-B14F-4D97-AF65-F5344CB8AC3E}">
        <p14:creationId xmlns:p14="http://schemas.microsoft.com/office/powerpoint/2010/main" val="4248032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9037D6-013F-4554-B876-D08D628EAA87}"/>
              </a:ext>
            </a:extLst>
          </p:cNvPr>
          <p:cNvSpPr/>
          <p:nvPr/>
        </p:nvSpPr>
        <p:spPr>
          <a:xfrm>
            <a:off x="0" y="0"/>
            <a:ext cx="12192000" cy="54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BA4E619-AB8C-4FDC-93F0-912F38601E99}"/>
              </a:ext>
            </a:extLst>
          </p:cNvPr>
          <p:cNvSpPr txBox="1"/>
          <p:nvPr/>
        </p:nvSpPr>
        <p:spPr>
          <a:xfrm>
            <a:off x="384175" y="35580"/>
            <a:ext cx="3514725" cy="523220"/>
          </a:xfrm>
          <a:prstGeom prst="rect">
            <a:avLst/>
          </a:prstGeom>
          <a:noFill/>
        </p:spPr>
        <p:txBody>
          <a:bodyPr wrap="square">
            <a:spAutoFit/>
          </a:bodyPr>
          <a:lstStyle/>
          <a:p>
            <a:r>
              <a:rPr lang="en-US" sz="2800" dirty="0">
                <a:solidFill>
                  <a:schemeClr val="bg1"/>
                </a:solidFill>
              </a:rPr>
              <a:t>Model Development</a:t>
            </a:r>
          </a:p>
        </p:txBody>
      </p:sp>
      <p:sp>
        <p:nvSpPr>
          <p:cNvPr id="5" name="TextBox 4">
            <a:extLst>
              <a:ext uri="{FF2B5EF4-FFF2-40B4-BE49-F238E27FC236}">
                <a16:creationId xmlns:a16="http://schemas.microsoft.com/office/drawing/2014/main" id="{A196B9C5-C846-42BE-9482-8C722701F574}"/>
              </a:ext>
            </a:extLst>
          </p:cNvPr>
          <p:cNvSpPr txBox="1"/>
          <p:nvPr/>
        </p:nvSpPr>
        <p:spPr>
          <a:xfrm>
            <a:off x="282924" y="971438"/>
            <a:ext cx="5813076" cy="5078313"/>
          </a:xfrm>
          <a:prstGeom prst="rect">
            <a:avLst/>
          </a:prstGeom>
          <a:noFill/>
        </p:spPr>
        <p:txBody>
          <a:bodyPr wrap="square">
            <a:spAutoFit/>
          </a:bodyPr>
          <a:lstStyle/>
          <a:p>
            <a:r>
              <a:rPr lang="en-US" sz="2400" b="1" dirty="0"/>
              <a:t>Area-Plot based off RFM Analysis </a:t>
            </a:r>
          </a:p>
          <a:p>
            <a:endParaRPr lang="en-US" dirty="0"/>
          </a:p>
          <a:p>
            <a:pPr marL="342900" indent="-342900">
              <a:buFont typeface="Arial" panose="020B0604020202020204" pitchFamily="34" charset="0"/>
              <a:buChar char="•"/>
            </a:pPr>
            <a:r>
              <a:rPr lang="en-US" sz="2200" dirty="0"/>
              <a:t>The Charts shows that customers who purchased more recently have generated more revenue, than customer who visited a while ago.</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Customer from recent past (50-200 days) also show to generate a   moderate amount of revenue </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Those who visited more than 300days ago generate low revenue.</a:t>
            </a:r>
          </a:p>
          <a:p>
            <a:pPr marL="342900" indent="-342900">
              <a:buFont typeface="Arial" panose="020B0604020202020204" pitchFamily="34" charset="0"/>
              <a:buChar char="•"/>
            </a:pPr>
            <a:endParaRPr lang="en-US" sz="2200" dirty="0"/>
          </a:p>
          <a:p>
            <a:endParaRPr lang="en-US" dirty="0"/>
          </a:p>
        </p:txBody>
      </p:sp>
      <p:graphicFrame>
        <p:nvGraphicFramePr>
          <p:cNvPr id="6" name="Chart 5">
            <a:extLst>
              <a:ext uri="{FF2B5EF4-FFF2-40B4-BE49-F238E27FC236}">
                <a16:creationId xmlns:a16="http://schemas.microsoft.com/office/drawing/2014/main" id="{2F288D93-FD2A-4002-8A83-35BB8C55E2BF}"/>
              </a:ext>
            </a:extLst>
          </p:cNvPr>
          <p:cNvGraphicFramePr>
            <a:graphicFrameLocks/>
          </p:cNvGraphicFramePr>
          <p:nvPr>
            <p:extLst>
              <p:ext uri="{D42A27DB-BD31-4B8C-83A1-F6EECF244321}">
                <p14:modId xmlns:p14="http://schemas.microsoft.com/office/powerpoint/2010/main" val="3947963690"/>
              </p:ext>
            </p:extLst>
          </p:nvPr>
        </p:nvGraphicFramePr>
        <p:xfrm>
          <a:off x="6095999" y="1394085"/>
          <a:ext cx="5813077" cy="41222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9252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2E3757-CB07-408C-92EB-598344921747}"/>
              </a:ext>
            </a:extLst>
          </p:cNvPr>
          <p:cNvSpPr/>
          <p:nvPr/>
        </p:nvSpPr>
        <p:spPr>
          <a:xfrm>
            <a:off x="0" y="0"/>
            <a:ext cx="12192000" cy="54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7269BFA-E299-46E3-A79A-DE00282A3DAF}"/>
              </a:ext>
            </a:extLst>
          </p:cNvPr>
          <p:cNvSpPr txBox="1"/>
          <p:nvPr/>
        </p:nvSpPr>
        <p:spPr>
          <a:xfrm>
            <a:off x="384175" y="35580"/>
            <a:ext cx="3527425" cy="523220"/>
          </a:xfrm>
          <a:prstGeom prst="rect">
            <a:avLst/>
          </a:prstGeom>
          <a:noFill/>
        </p:spPr>
        <p:txBody>
          <a:bodyPr wrap="square">
            <a:spAutoFit/>
          </a:bodyPr>
          <a:lstStyle/>
          <a:p>
            <a:r>
              <a:rPr lang="en-US" sz="2800" dirty="0">
                <a:solidFill>
                  <a:schemeClr val="bg1"/>
                </a:solidFill>
              </a:rPr>
              <a:t>Model Development</a:t>
            </a:r>
          </a:p>
        </p:txBody>
      </p:sp>
      <p:sp>
        <p:nvSpPr>
          <p:cNvPr id="4" name="TextBox 3">
            <a:extLst>
              <a:ext uri="{FF2B5EF4-FFF2-40B4-BE49-F238E27FC236}">
                <a16:creationId xmlns:a16="http://schemas.microsoft.com/office/drawing/2014/main" id="{5CCFE2D9-898D-4CFD-9C92-194F6F7B1B2A}"/>
              </a:ext>
            </a:extLst>
          </p:cNvPr>
          <p:cNvSpPr txBox="1"/>
          <p:nvPr/>
        </p:nvSpPr>
        <p:spPr>
          <a:xfrm>
            <a:off x="294884" y="488441"/>
            <a:ext cx="8051800" cy="461665"/>
          </a:xfrm>
          <a:prstGeom prst="rect">
            <a:avLst/>
          </a:prstGeom>
          <a:noFill/>
        </p:spPr>
        <p:txBody>
          <a:bodyPr wrap="square" rtlCol="0">
            <a:spAutoFit/>
          </a:bodyPr>
          <a:lstStyle/>
          <a:p>
            <a:r>
              <a:rPr lang="en-US" sz="2400" b="1" dirty="0"/>
              <a:t>Customer Title Definition list with RFM values assigned</a:t>
            </a:r>
          </a:p>
        </p:txBody>
      </p:sp>
      <p:graphicFrame>
        <p:nvGraphicFramePr>
          <p:cNvPr id="6" name="Table 6">
            <a:extLst>
              <a:ext uri="{FF2B5EF4-FFF2-40B4-BE49-F238E27FC236}">
                <a16:creationId xmlns:a16="http://schemas.microsoft.com/office/drawing/2014/main" id="{EA9C10B3-EF86-4E61-BB62-7EB2AE800BDC}"/>
              </a:ext>
            </a:extLst>
          </p:cNvPr>
          <p:cNvGraphicFramePr>
            <a:graphicFrameLocks noGrp="1"/>
          </p:cNvGraphicFramePr>
          <p:nvPr>
            <p:extLst>
              <p:ext uri="{D42A27DB-BD31-4B8C-83A1-F6EECF244321}">
                <p14:modId xmlns:p14="http://schemas.microsoft.com/office/powerpoint/2010/main" val="123112"/>
              </p:ext>
            </p:extLst>
          </p:nvPr>
        </p:nvGraphicFramePr>
        <p:xfrm>
          <a:off x="294884" y="998960"/>
          <a:ext cx="11567331" cy="5221958"/>
        </p:xfrm>
        <a:graphic>
          <a:graphicData uri="http://schemas.openxmlformats.org/drawingml/2006/table">
            <a:tbl>
              <a:tblPr firstRow="1" bandRow="1">
                <a:tableStyleId>{5C22544A-7EE6-4342-B048-85BDC9FD1C3A}</a:tableStyleId>
              </a:tblPr>
              <a:tblGrid>
                <a:gridCol w="699301">
                  <a:extLst>
                    <a:ext uri="{9D8B030D-6E8A-4147-A177-3AD203B41FA5}">
                      <a16:colId xmlns:a16="http://schemas.microsoft.com/office/drawing/2014/main" val="1643797391"/>
                    </a:ext>
                  </a:extLst>
                </a:gridCol>
                <a:gridCol w="2324551">
                  <a:extLst>
                    <a:ext uri="{9D8B030D-6E8A-4147-A177-3AD203B41FA5}">
                      <a16:colId xmlns:a16="http://schemas.microsoft.com/office/drawing/2014/main" val="808445891"/>
                    </a:ext>
                  </a:extLst>
                </a:gridCol>
                <a:gridCol w="7444404">
                  <a:extLst>
                    <a:ext uri="{9D8B030D-6E8A-4147-A177-3AD203B41FA5}">
                      <a16:colId xmlns:a16="http://schemas.microsoft.com/office/drawing/2014/main" val="2445666399"/>
                    </a:ext>
                  </a:extLst>
                </a:gridCol>
                <a:gridCol w="1099075">
                  <a:extLst>
                    <a:ext uri="{9D8B030D-6E8A-4147-A177-3AD203B41FA5}">
                      <a16:colId xmlns:a16="http://schemas.microsoft.com/office/drawing/2014/main" val="1712169502"/>
                    </a:ext>
                  </a:extLst>
                </a:gridCol>
              </a:tblGrid>
              <a:tr h="321456">
                <a:tc>
                  <a:txBody>
                    <a:bodyPr/>
                    <a:lstStyle/>
                    <a:p>
                      <a:r>
                        <a:rPr lang="en-US" sz="1400" dirty="0"/>
                        <a:t>Rank </a:t>
                      </a:r>
                    </a:p>
                  </a:txBody>
                  <a:tcPr/>
                </a:tc>
                <a:tc>
                  <a:txBody>
                    <a:bodyPr/>
                    <a:lstStyle/>
                    <a:p>
                      <a:r>
                        <a:rPr lang="en-US" sz="1400" dirty="0"/>
                        <a:t>Customer Title</a:t>
                      </a:r>
                    </a:p>
                  </a:txBody>
                  <a:tcPr/>
                </a:tc>
                <a:tc>
                  <a:txBody>
                    <a:bodyPr/>
                    <a:lstStyle/>
                    <a:p>
                      <a:r>
                        <a:rPr lang="en-US" sz="1400" dirty="0"/>
                        <a:t>Description </a:t>
                      </a:r>
                    </a:p>
                  </a:txBody>
                  <a:tcPr/>
                </a:tc>
                <a:tc>
                  <a:txBody>
                    <a:bodyPr/>
                    <a:lstStyle/>
                    <a:p>
                      <a:r>
                        <a:rPr lang="en-US" sz="1400" dirty="0"/>
                        <a:t>RFM Value</a:t>
                      </a:r>
                    </a:p>
                  </a:txBody>
                  <a:tcPr/>
                </a:tc>
                <a:extLst>
                  <a:ext uri="{0D108BD9-81ED-4DB2-BD59-A6C34878D82A}">
                    <a16:rowId xmlns:a16="http://schemas.microsoft.com/office/drawing/2014/main" val="460116572"/>
                  </a:ext>
                </a:extLst>
              </a:tr>
              <a:tr h="480483">
                <a:tc>
                  <a:txBody>
                    <a:bodyPr/>
                    <a:lstStyle/>
                    <a:p>
                      <a:r>
                        <a:rPr lang="en-US" sz="1400" dirty="0"/>
                        <a:t>1</a:t>
                      </a:r>
                    </a:p>
                  </a:txBody>
                  <a:tcPr/>
                </a:tc>
                <a:tc>
                  <a:txBody>
                    <a:bodyPr/>
                    <a:lstStyle/>
                    <a:p>
                      <a:r>
                        <a:rPr lang="en-US" sz="1400" dirty="0"/>
                        <a:t>Platinum customer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Best customers, they buy and spend a lot, made their last purchase recently</a:t>
                      </a:r>
                    </a:p>
                  </a:txBody>
                  <a:tcPr/>
                </a:tc>
                <a:tc>
                  <a:txBody>
                    <a:bodyPr/>
                    <a:lstStyle/>
                    <a:p>
                      <a:r>
                        <a:rPr lang="en-US" sz="1400" dirty="0"/>
                        <a:t>444</a:t>
                      </a:r>
                    </a:p>
                  </a:txBody>
                  <a:tcPr/>
                </a:tc>
                <a:extLst>
                  <a:ext uri="{0D108BD9-81ED-4DB2-BD59-A6C34878D82A}">
                    <a16:rowId xmlns:a16="http://schemas.microsoft.com/office/drawing/2014/main" val="2473352815"/>
                  </a:ext>
                </a:extLst>
              </a:tr>
              <a:tr h="321456">
                <a:tc>
                  <a:txBody>
                    <a:bodyPr/>
                    <a:lstStyle/>
                    <a:p>
                      <a:r>
                        <a:rPr lang="en-US" sz="1400" dirty="0"/>
                        <a:t>2</a:t>
                      </a:r>
                    </a:p>
                  </a:txBody>
                  <a:tcPr/>
                </a:tc>
                <a:tc>
                  <a:txBody>
                    <a:bodyPr/>
                    <a:lstStyle/>
                    <a:p>
                      <a:r>
                        <a:rPr lang="en-US" sz="1400" dirty="0"/>
                        <a:t>Very Loyal</a:t>
                      </a:r>
                    </a:p>
                  </a:txBody>
                  <a:tcPr/>
                </a:tc>
                <a:tc>
                  <a:txBody>
                    <a:bodyPr/>
                    <a:lstStyle/>
                    <a:p>
                      <a:r>
                        <a:rPr lang="en-US" sz="1400" kern="1200" dirty="0">
                          <a:solidFill>
                            <a:schemeClr val="dk1"/>
                          </a:solidFill>
                          <a:effectLst/>
                          <a:latin typeface="+mn-lt"/>
                          <a:ea typeface="+mn-ea"/>
                          <a:cs typeface="+mn-cs"/>
                        </a:rPr>
                        <a:t>Very good customers – they spend a lot</a:t>
                      </a:r>
                      <a:endParaRPr lang="en-US" sz="1400" dirty="0"/>
                    </a:p>
                  </a:txBody>
                  <a:tcPr/>
                </a:tc>
                <a:tc>
                  <a:txBody>
                    <a:bodyPr/>
                    <a:lstStyle/>
                    <a:p>
                      <a:r>
                        <a:rPr lang="en-US" sz="1400" dirty="0"/>
                        <a:t>433</a:t>
                      </a:r>
                    </a:p>
                  </a:txBody>
                  <a:tcPr/>
                </a:tc>
                <a:extLst>
                  <a:ext uri="{0D108BD9-81ED-4DB2-BD59-A6C34878D82A}">
                    <a16:rowId xmlns:a16="http://schemas.microsoft.com/office/drawing/2014/main" val="3953096783"/>
                  </a:ext>
                </a:extLst>
              </a:tr>
              <a:tr h="321456">
                <a:tc>
                  <a:txBody>
                    <a:bodyPr/>
                    <a:lstStyle/>
                    <a:p>
                      <a:r>
                        <a:rPr lang="en-US" sz="1400" dirty="0"/>
                        <a:t>3</a:t>
                      </a:r>
                    </a:p>
                  </a:txBody>
                  <a:tcPr/>
                </a:tc>
                <a:tc>
                  <a:txBody>
                    <a:bodyPr/>
                    <a:lstStyle/>
                    <a:p>
                      <a:r>
                        <a:rPr lang="en-US" sz="1400" dirty="0"/>
                        <a:t>Becoming Loyal</a:t>
                      </a:r>
                    </a:p>
                  </a:txBody>
                  <a:tcPr/>
                </a:tc>
                <a:tc>
                  <a:txBody>
                    <a:bodyPr/>
                    <a:lstStyle/>
                    <a:p>
                      <a:r>
                        <a:rPr lang="en-US" sz="1400" kern="1200" dirty="0">
                          <a:solidFill>
                            <a:schemeClr val="dk1"/>
                          </a:solidFill>
                          <a:effectLst/>
                          <a:latin typeface="+mn-lt"/>
                          <a:ea typeface="+mn-ea"/>
                          <a:cs typeface="+mn-cs"/>
                        </a:rPr>
                        <a:t>Recent customers, who made only a few purchases</a:t>
                      </a:r>
                      <a:endParaRPr lang="en-US" sz="1400" dirty="0"/>
                    </a:p>
                  </a:txBody>
                  <a:tcPr/>
                </a:tc>
                <a:tc>
                  <a:txBody>
                    <a:bodyPr/>
                    <a:lstStyle/>
                    <a:p>
                      <a:r>
                        <a:rPr lang="en-US" sz="1400" dirty="0"/>
                        <a:t>421</a:t>
                      </a:r>
                    </a:p>
                  </a:txBody>
                  <a:tcPr/>
                </a:tc>
                <a:extLst>
                  <a:ext uri="{0D108BD9-81ED-4DB2-BD59-A6C34878D82A}">
                    <a16:rowId xmlns:a16="http://schemas.microsoft.com/office/drawing/2014/main" val="3000586087"/>
                  </a:ext>
                </a:extLst>
              </a:tr>
              <a:tr h="562548">
                <a:tc>
                  <a:txBody>
                    <a:bodyPr/>
                    <a:lstStyle/>
                    <a:p>
                      <a:r>
                        <a:rPr lang="en-US" sz="1400" dirty="0"/>
                        <a:t>4</a:t>
                      </a:r>
                    </a:p>
                  </a:txBody>
                  <a:tcPr/>
                </a:tc>
                <a:tc>
                  <a:txBody>
                    <a:bodyPr/>
                    <a:lstStyle/>
                    <a:p>
                      <a:r>
                        <a:rPr lang="en-US" sz="1400" dirty="0"/>
                        <a:t>Recent customer</a:t>
                      </a:r>
                    </a:p>
                  </a:txBody>
                  <a:tcPr/>
                </a:tc>
                <a:tc>
                  <a:txBody>
                    <a:bodyPr/>
                    <a:lstStyle/>
                    <a:p>
                      <a:r>
                        <a:rPr lang="en-US" sz="1400" kern="1200" dirty="0">
                          <a:solidFill>
                            <a:schemeClr val="dk1"/>
                          </a:solidFill>
                          <a:effectLst/>
                          <a:latin typeface="+mn-lt"/>
                          <a:ea typeface="+mn-ea"/>
                          <a:cs typeface="+mn-cs"/>
                        </a:rPr>
                        <a:t>Customers who buy frequently and spent a lot, but made their last purchase some time ago</a:t>
                      </a:r>
                      <a:endParaRPr lang="en-US" sz="1400" dirty="0"/>
                    </a:p>
                  </a:txBody>
                  <a:tcPr/>
                </a:tc>
                <a:tc>
                  <a:txBody>
                    <a:bodyPr/>
                    <a:lstStyle/>
                    <a:p>
                      <a:r>
                        <a:rPr lang="en-US" sz="1400" dirty="0"/>
                        <a:t>344</a:t>
                      </a:r>
                    </a:p>
                  </a:txBody>
                  <a:tcPr/>
                </a:tc>
                <a:extLst>
                  <a:ext uri="{0D108BD9-81ED-4DB2-BD59-A6C34878D82A}">
                    <a16:rowId xmlns:a16="http://schemas.microsoft.com/office/drawing/2014/main" val="1068043358"/>
                  </a:ext>
                </a:extLst>
              </a:tr>
              <a:tr h="321456">
                <a:tc>
                  <a:txBody>
                    <a:bodyPr/>
                    <a:lstStyle/>
                    <a:p>
                      <a:r>
                        <a:rPr lang="en-US" sz="1400" dirty="0"/>
                        <a:t>5</a:t>
                      </a:r>
                    </a:p>
                  </a:txBody>
                  <a:tcPr/>
                </a:tc>
                <a:tc>
                  <a:txBody>
                    <a:bodyPr/>
                    <a:lstStyle/>
                    <a:p>
                      <a:r>
                        <a:rPr lang="en-US" sz="1400" dirty="0"/>
                        <a:t>Potential customer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Recent customers, but who have already spent a lot</a:t>
                      </a:r>
                      <a:endParaRPr lang="en-US" sz="1400" dirty="0"/>
                    </a:p>
                  </a:txBody>
                  <a:tcPr/>
                </a:tc>
                <a:tc>
                  <a:txBody>
                    <a:bodyPr/>
                    <a:lstStyle/>
                    <a:p>
                      <a:r>
                        <a:rPr lang="en-US" sz="1400" dirty="0"/>
                        <a:t>323</a:t>
                      </a:r>
                    </a:p>
                  </a:txBody>
                  <a:tcPr/>
                </a:tc>
                <a:extLst>
                  <a:ext uri="{0D108BD9-81ED-4DB2-BD59-A6C34878D82A}">
                    <a16:rowId xmlns:a16="http://schemas.microsoft.com/office/drawing/2014/main" val="1253852472"/>
                  </a:ext>
                </a:extLst>
              </a:tr>
              <a:tr h="321456">
                <a:tc>
                  <a:txBody>
                    <a:bodyPr/>
                    <a:lstStyle/>
                    <a:p>
                      <a:r>
                        <a:rPr lang="en-US" sz="1400" dirty="0"/>
                        <a:t>6</a:t>
                      </a:r>
                    </a:p>
                  </a:txBody>
                  <a:tcPr/>
                </a:tc>
                <a:tc>
                  <a:txBody>
                    <a:bodyPr/>
                    <a:lstStyle/>
                    <a:p>
                      <a:r>
                        <a:rPr lang="en-US" sz="1400" dirty="0"/>
                        <a:t>Late Bloomer</a:t>
                      </a:r>
                    </a:p>
                  </a:txBody>
                  <a:tcPr/>
                </a:tc>
                <a:tc>
                  <a:txBody>
                    <a:bodyPr/>
                    <a:lstStyle/>
                    <a:p>
                      <a:pPr lvl="0"/>
                      <a:r>
                        <a:rPr lang="en-US" sz="1400" kern="1200" dirty="0">
                          <a:solidFill>
                            <a:schemeClr val="dk1"/>
                          </a:solidFill>
                          <a:effectLst/>
                          <a:latin typeface="+mn-lt"/>
                          <a:ea typeface="+mn-ea"/>
                          <a:cs typeface="+mn-cs"/>
                        </a:rPr>
                        <a:t>Customers with recency and above-average spending</a:t>
                      </a:r>
                    </a:p>
                  </a:txBody>
                  <a:tcPr/>
                </a:tc>
                <a:tc>
                  <a:txBody>
                    <a:bodyPr/>
                    <a:lstStyle/>
                    <a:p>
                      <a:r>
                        <a:rPr lang="en-US" sz="1400" dirty="0"/>
                        <a:t>311</a:t>
                      </a:r>
                    </a:p>
                  </a:txBody>
                  <a:tcPr/>
                </a:tc>
                <a:extLst>
                  <a:ext uri="{0D108BD9-81ED-4DB2-BD59-A6C34878D82A}">
                    <a16:rowId xmlns:a16="http://schemas.microsoft.com/office/drawing/2014/main" val="421609766"/>
                  </a:ext>
                </a:extLst>
              </a:tr>
              <a:tr h="321456">
                <a:tc>
                  <a:txBody>
                    <a:bodyPr/>
                    <a:lstStyle/>
                    <a:p>
                      <a:r>
                        <a:rPr lang="en-US" sz="1400" dirty="0"/>
                        <a:t>7</a:t>
                      </a:r>
                    </a:p>
                  </a:txBody>
                  <a:tcPr/>
                </a:tc>
                <a:tc>
                  <a:txBody>
                    <a:bodyPr/>
                    <a:lstStyle/>
                    <a:p>
                      <a:r>
                        <a:rPr lang="en-US" sz="1400" dirty="0"/>
                        <a:t>Losing customer</a:t>
                      </a:r>
                    </a:p>
                  </a:txBody>
                  <a:tcPr/>
                </a:tc>
                <a:tc>
                  <a:txBody>
                    <a:bodyPr/>
                    <a:lstStyle/>
                    <a:p>
                      <a:r>
                        <a:rPr lang="en-US" sz="1400" kern="1200" dirty="0">
                          <a:solidFill>
                            <a:schemeClr val="dk1"/>
                          </a:solidFill>
                          <a:effectLst/>
                          <a:latin typeface="+mn-lt"/>
                          <a:ea typeface="+mn-ea"/>
                          <a:cs typeface="+mn-cs"/>
                        </a:rPr>
                        <a:t>Customer who have spent a lot, but have been inactive for long time </a:t>
                      </a:r>
                      <a:endParaRPr lang="en-US" sz="1400" dirty="0"/>
                    </a:p>
                  </a:txBody>
                  <a:tcPr/>
                </a:tc>
                <a:tc>
                  <a:txBody>
                    <a:bodyPr/>
                    <a:lstStyle/>
                    <a:p>
                      <a:r>
                        <a:rPr lang="en-US" sz="1400" dirty="0"/>
                        <a:t>224</a:t>
                      </a:r>
                    </a:p>
                  </a:txBody>
                  <a:tcPr/>
                </a:tc>
                <a:extLst>
                  <a:ext uri="{0D108BD9-81ED-4DB2-BD59-A6C34878D82A}">
                    <a16:rowId xmlns:a16="http://schemas.microsoft.com/office/drawing/2014/main" val="3561880329"/>
                  </a:ext>
                </a:extLst>
              </a:tr>
              <a:tr h="562548">
                <a:tc>
                  <a:txBody>
                    <a:bodyPr/>
                    <a:lstStyle/>
                    <a:p>
                      <a:r>
                        <a:rPr lang="en-US" sz="1400" dirty="0"/>
                        <a:t>8</a:t>
                      </a:r>
                    </a:p>
                  </a:txBody>
                  <a:tcPr/>
                </a:tc>
                <a:tc>
                  <a:txBody>
                    <a:bodyPr/>
                    <a:lstStyle/>
                    <a:p>
                      <a:r>
                        <a:rPr lang="en-US" sz="1400" dirty="0"/>
                        <a:t>High Risk customer</a:t>
                      </a:r>
                    </a:p>
                  </a:txBody>
                  <a:tcPr/>
                </a:tc>
                <a:tc>
                  <a:txBody>
                    <a:bodyPr/>
                    <a:lstStyle/>
                    <a:p>
                      <a:r>
                        <a:rPr lang="en-US" sz="1400" kern="1200" dirty="0">
                          <a:solidFill>
                            <a:schemeClr val="dk1"/>
                          </a:solidFill>
                          <a:effectLst/>
                          <a:latin typeface="+mn-lt"/>
                          <a:ea typeface="+mn-ea"/>
                          <a:cs typeface="+mn-cs"/>
                        </a:rPr>
                        <a:t>Customer who bought frequently, but haven’t made any purchases in a long time, amount spent is high</a:t>
                      </a:r>
                      <a:endParaRPr lang="en-US" sz="1400" dirty="0"/>
                    </a:p>
                  </a:txBody>
                  <a:tcPr/>
                </a:tc>
                <a:tc>
                  <a:txBody>
                    <a:bodyPr/>
                    <a:lstStyle/>
                    <a:p>
                      <a:r>
                        <a:rPr lang="en-US" sz="1400" dirty="0"/>
                        <a:t>212</a:t>
                      </a:r>
                    </a:p>
                  </a:txBody>
                  <a:tcPr/>
                </a:tc>
                <a:extLst>
                  <a:ext uri="{0D108BD9-81ED-4DB2-BD59-A6C34878D82A}">
                    <a16:rowId xmlns:a16="http://schemas.microsoft.com/office/drawing/2014/main" val="1534641096"/>
                  </a:ext>
                </a:extLst>
              </a:tr>
              <a:tr h="321456">
                <a:tc>
                  <a:txBody>
                    <a:bodyPr/>
                    <a:lstStyle/>
                    <a:p>
                      <a:r>
                        <a:rPr lang="en-US" sz="1400" dirty="0"/>
                        <a:t>9</a:t>
                      </a:r>
                    </a:p>
                  </a:txBody>
                  <a:tcPr/>
                </a:tc>
                <a:tc>
                  <a:txBody>
                    <a:bodyPr/>
                    <a:lstStyle/>
                    <a:p>
                      <a:r>
                        <a:rPr lang="en-US" sz="1400" dirty="0"/>
                        <a:t>Almost Lost customer</a:t>
                      </a:r>
                    </a:p>
                  </a:txBody>
                  <a:tcPr/>
                </a:tc>
                <a:tc>
                  <a:txBody>
                    <a:bodyPr/>
                    <a:lstStyle/>
                    <a:p>
                      <a:r>
                        <a:rPr lang="en-US" sz="1400" kern="1200" dirty="0">
                          <a:solidFill>
                            <a:schemeClr val="dk1"/>
                          </a:solidFill>
                          <a:effectLst/>
                          <a:latin typeface="+mn-lt"/>
                          <a:ea typeface="+mn-ea"/>
                          <a:cs typeface="+mn-cs"/>
                        </a:rPr>
                        <a:t>Customer who have spent a lot, but have been inactive for long time</a:t>
                      </a:r>
                      <a:endParaRPr lang="en-US" sz="1400" dirty="0"/>
                    </a:p>
                  </a:txBody>
                  <a:tcPr/>
                </a:tc>
                <a:tc>
                  <a:txBody>
                    <a:bodyPr/>
                    <a:lstStyle/>
                    <a:p>
                      <a:r>
                        <a:rPr lang="en-US" sz="1400" dirty="0"/>
                        <a:t>124</a:t>
                      </a:r>
                    </a:p>
                  </a:txBody>
                  <a:tcPr/>
                </a:tc>
                <a:extLst>
                  <a:ext uri="{0D108BD9-81ED-4DB2-BD59-A6C34878D82A}">
                    <a16:rowId xmlns:a16="http://schemas.microsoft.com/office/drawing/2014/main" val="4097429405"/>
                  </a:ext>
                </a:extLst>
              </a:tr>
              <a:tr h="562548">
                <a:tc>
                  <a:txBody>
                    <a:bodyPr/>
                    <a:lstStyle/>
                    <a:p>
                      <a:r>
                        <a:rPr lang="en-US" sz="1400" dirty="0"/>
                        <a:t>10</a:t>
                      </a:r>
                    </a:p>
                  </a:txBody>
                  <a:tcPr/>
                </a:tc>
                <a:tc>
                  <a:txBody>
                    <a:bodyPr/>
                    <a:lstStyle/>
                    <a:p>
                      <a:r>
                        <a:rPr lang="en-US" sz="1400" dirty="0"/>
                        <a:t>Evasive customer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Low frequency, low spender customers who haven’t bought in a longtime</a:t>
                      </a:r>
                    </a:p>
                    <a:p>
                      <a:endParaRPr lang="en-US" sz="1400" dirty="0"/>
                    </a:p>
                  </a:txBody>
                  <a:tcPr/>
                </a:tc>
                <a:tc>
                  <a:txBody>
                    <a:bodyPr/>
                    <a:lstStyle/>
                    <a:p>
                      <a:r>
                        <a:rPr lang="en-US" sz="1400" dirty="0"/>
                        <a:t>112</a:t>
                      </a:r>
                    </a:p>
                  </a:txBody>
                  <a:tcPr/>
                </a:tc>
                <a:extLst>
                  <a:ext uri="{0D108BD9-81ED-4DB2-BD59-A6C34878D82A}">
                    <a16:rowId xmlns:a16="http://schemas.microsoft.com/office/drawing/2014/main" val="129474809"/>
                  </a:ext>
                </a:extLst>
              </a:tr>
              <a:tr h="803639">
                <a:tc>
                  <a:txBody>
                    <a:bodyPr/>
                    <a:lstStyle/>
                    <a:p>
                      <a:r>
                        <a:rPr lang="en-US" sz="1400" dirty="0"/>
                        <a:t>11</a:t>
                      </a:r>
                    </a:p>
                  </a:txBody>
                  <a:tcPr/>
                </a:tc>
                <a:tc>
                  <a:txBody>
                    <a:bodyPr/>
                    <a:lstStyle/>
                    <a:p>
                      <a:pPr algn="l"/>
                      <a:r>
                        <a:rPr lang="en-US" sz="1400" dirty="0"/>
                        <a:t>Lost customer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Worst customers. They haven’t bought in a long time, they only bought once and they spent very little</a:t>
                      </a:r>
                    </a:p>
                    <a:p>
                      <a:pPr algn="l"/>
                      <a:endParaRPr lang="en-US" sz="1400" dirty="0"/>
                    </a:p>
                  </a:txBody>
                  <a:tcPr/>
                </a:tc>
                <a:tc>
                  <a:txBody>
                    <a:bodyPr/>
                    <a:lstStyle/>
                    <a:p>
                      <a:r>
                        <a:rPr lang="en-US" sz="1400" dirty="0"/>
                        <a:t>111 </a:t>
                      </a:r>
                    </a:p>
                  </a:txBody>
                  <a:tcPr/>
                </a:tc>
                <a:extLst>
                  <a:ext uri="{0D108BD9-81ED-4DB2-BD59-A6C34878D82A}">
                    <a16:rowId xmlns:a16="http://schemas.microsoft.com/office/drawing/2014/main" val="146708052"/>
                  </a:ext>
                </a:extLst>
              </a:tr>
            </a:tbl>
          </a:graphicData>
        </a:graphic>
      </p:graphicFrame>
    </p:spTree>
    <p:extLst>
      <p:ext uri="{BB962C8B-B14F-4D97-AF65-F5344CB8AC3E}">
        <p14:creationId xmlns:p14="http://schemas.microsoft.com/office/powerpoint/2010/main" val="1528798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6DDA02-CCE6-46A0-A651-04F4DDA1E050}"/>
              </a:ext>
            </a:extLst>
          </p:cNvPr>
          <p:cNvSpPr/>
          <p:nvPr/>
        </p:nvSpPr>
        <p:spPr>
          <a:xfrm>
            <a:off x="0" y="0"/>
            <a:ext cx="12192000" cy="54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41ACA6C-5F7D-4868-8129-D723637308F4}"/>
              </a:ext>
            </a:extLst>
          </p:cNvPr>
          <p:cNvSpPr txBox="1"/>
          <p:nvPr/>
        </p:nvSpPr>
        <p:spPr>
          <a:xfrm>
            <a:off x="384175" y="35580"/>
            <a:ext cx="3336925" cy="523220"/>
          </a:xfrm>
          <a:prstGeom prst="rect">
            <a:avLst/>
          </a:prstGeom>
          <a:noFill/>
        </p:spPr>
        <p:txBody>
          <a:bodyPr wrap="square">
            <a:spAutoFit/>
          </a:bodyPr>
          <a:lstStyle/>
          <a:p>
            <a:r>
              <a:rPr lang="en-US" sz="2800" dirty="0">
                <a:solidFill>
                  <a:schemeClr val="bg1"/>
                </a:solidFill>
              </a:rPr>
              <a:t>Model Development</a:t>
            </a:r>
          </a:p>
        </p:txBody>
      </p:sp>
      <p:sp>
        <p:nvSpPr>
          <p:cNvPr id="5" name="TextBox 4">
            <a:extLst>
              <a:ext uri="{FF2B5EF4-FFF2-40B4-BE49-F238E27FC236}">
                <a16:creationId xmlns:a16="http://schemas.microsoft.com/office/drawing/2014/main" id="{8CDCA523-FDA1-409D-B217-9B67EF41630F}"/>
              </a:ext>
            </a:extLst>
          </p:cNvPr>
          <p:cNvSpPr txBox="1"/>
          <p:nvPr/>
        </p:nvSpPr>
        <p:spPr>
          <a:xfrm>
            <a:off x="226889" y="933813"/>
            <a:ext cx="6202045" cy="523220"/>
          </a:xfrm>
          <a:prstGeom prst="rect">
            <a:avLst/>
          </a:prstGeom>
          <a:noFill/>
        </p:spPr>
        <p:txBody>
          <a:bodyPr wrap="square">
            <a:spAutoFit/>
          </a:bodyPr>
          <a:lstStyle/>
          <a:p>
            <a:r>
              <a:rPr lang="en-US" sz="2800" b="1" dirty="0"/>
              <a:t>Customer Title Distribution in Dataset</a:t>
            </a:r>
          </a:p>
        </p:txBody>
      </p:sp>
      <p:graphicFrame>
        <p:nvGraphicFramePr>
          <p:cNvPr id="6" name="Chart 5">
            <a:extLst>
              <a:ext uri="{FF2B5EF4-FFF2-40B4-BE49-F238E27FC236}">
                <a16:creationId xmlns:a16="http://schemas.microsoft.com/office/drawing/2014/main" id="{00000000-0008-0000-0600-000003000000}"/>
              </a:ext>
            </a:extLst>
          </p:cNvPr>
          <p:cNvGraphicFramePr>
            <a:graphicFrameLocks/>
          </p:cNvGraphicFramePr>
          <p:nvPr>
            <p:extLst>
              <p:ext uri="{D42A27DB-BD31-4B8C-83A1-F6EECF244321}">
                <p14:modId xmlns:p14="http://schemas.microsoft.com/office/powerpoint/2010/main" val="1745827209"/>
              </p:ext>
            </p:extLst>
          </p:nvPr>
        </p:nvGraphicFramePr>
        <p:xfrm>
          <a:off x="226889" y="1783190"/>
          <a:ext cx="5869111" cy="388608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00000000-0008-0000-0600-000003000000}"/>
              </a:ext>
            </a:extLst>
          </p:cNvPr>
          <p:cNvGraphicFramePr>
            <a:graphicFrameLocks/>
          </p:cNvGraphicFramePr>
          <p:nvPr>
            <p:extLst>
              <p:ext uri="{D42A27DB-BD31-4B8C-83A1-F6EECF244321}">
                <p14:modId xmlns:p14="http://schemas.microsoft.com/office/powerpoint/2010/main" val="3693106164"/>
              </p:ext>
            </p:extLst>
          </p:nvPr>
        </p:nvGraphicFramePr>
        <p:xfrm>
          <a:off x="6096000" y="1783190"/>
          <a:ext cx="5869111" cy="38860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40134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54C865-3279-4DDD-85C1-96094D4828A3}"/>
              </a:ext>
            </a:extLst>
          </p:cNvPr>
          <p:cNvSpPr/>
          <p:nvPr/>
        </p:nvSpPr>
        <p:spPr>
          <a:xfrm>
            <a:off x="0" y="0"/>
            <a:ext cx="12192000" cy="54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A8155CA-EAEF-4FFB-A64B-F0E3DA4A1992}"/>
              </a:ext>
            </a:extLst>
          </p:cNvPr>
          <p:cNvSpPr txBox="1"/>
          <p:nvPr/>
        </p:nvSpPr>
        <p:spPr>
          <a:xfrm>
            <a:off x="377825" y="841286"/>
            <a:ext cx="4835620" cy="707886"/>
          </a:xfrm>
          <a:prstGeom prst="rect">
            <a:avLst/>
          </a:prstGeom>
          <a:noFill/>
        </p:spPr>
        <p:txBody>
          <a:bodyPr wrap="square">
            <a:spAutoFit/>
          </a:bodyPr>
          <a:lstStyle/>
          <a:p>
            <a:r>
              <a:rPr lang="en-US" sz="4000" dirty="0">
                <a:latin typeface="Arial Rounded MT Bold" panose="020F0704030504030204" pitchFamily="34" charset="0"/>
              </a:rPr>
              <a:t>Recommendation</a:t>
            </a:r>
          </a:p>
        </p:txBody>
      </p:sp>
      <p:sp>
        <p:nvSpPr>
          <p:cNvPr id="4" name="TextBox 3">
            <a:extLst>
              <a:ext uri="{FF2B5EF4-FFF2-40B4-BE49-F238E27FC236}">
                <a16:creationId xmlns:a16="http://schemas.microsoft.com/office/drawing/2014/main" id="{79F4479D-19CB-BF24-252B-ADA3DD1A71B6}"/>
              </a:ext>
            </a:extLst>
          </p:cNvPr>
          <p:cNvSpPr txBox="1"/>
          <p:nvPr/>
        </p:nvSpPr>
        <p:spPr>
          <a:xfrm>
            <a:off x="377825" y="1678675"/>
            <a:ext cx="9353030" cy="2800767"/>
          </a:xfrm>
          <a:prstGeom prst="rect">
            <a:avLst/>
          </a:prstGeom>
          <a:noFill/>
        </p:spPr>
        <p:txBody>
          <a:bodyPr wrap="square">
            <a:spAutoFit/>
          </a:bodyPr>
          <a:lstStyle/>
          <a:p>
            <a:r>
              <a:rPr lang="en-US" sz="2200" b="0" i="0">
                <a:solidFill>
                  <a:srgbClr val="1F2328"/>
                </a:solidFill>
                <a:effectLst/>
                <a:highlight>
                  <a:srgbClr val="FFFFFF"/>
                </a:highlight>
              </a:rPr>
              <a:t>Based on the result from the customer segmentation analysis, Sprocket central Pty Ltd’s are encouraged to have more Solex Brand in stock as it is of high demand, they should see it as a brand that are bringing more profit to the business as it was showed in the visulisation for past 3 years purchase while Trek Bicycle Brand Marketing Team should do more advert on their brand for it to be well known to people. For continuing growth of the business, Sprocket central Pty Ltd’s should always target Recent customer for marketing and strategy growth.</a:t>
            </a:r>
            <a:endParaRPr lang="en-US" sz="2200" dirty="0"/>
          </a:p>
        </p:txBody>
      </p:sp>
    </p:spTree>
    <p:extLst>
      <p:ext uri="{BB962C8B-B14F-4D97-AF65-F5344CB8AC3E}">
        <p14:creationId xmlns:p14="http://schemas.microsoft.com/office/powerpoint/2010/main" val="646557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5486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ular Callout 2"/>
          <p:cNvSpPr/>
          <p:nvPr/>
        </p:nvSpPr>
        <p:spPr>
          <a:xfrm>
            <a:off x="1167618" y="35169"/>
            <a:ext cx="1631853" cy="478302"/>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a:t>Agenda</a:t>
            </a:r>
          </a:p>
        </p:txBody>
      </p:sp>
      <p:sp>
        <p:nvSpPr>
          <p:cNvPr id="4" name="TextBox 3"/>
          <p:cNvSpPr txBox="1"/>
          <p:nvPr/>
        </p:nvSpPr>
        <p:spPr>
          <a:xfrm>
            <a:off x="534572" y="1252025"/>
            <a:ext cx="10888394" cy="3416320"/>
          </a:xfrm>
          <a:prstGeom prst="rect">
            <a:avLst/>
          </a:prstGeom>
          <a:noFill/>
        </p:spPr>
        <p:txBody>
          <a:bodyPr wrap="square" rtlCol="0">
            <a:spAutoFit/>
          </a:bodyPr>
          <a:lstStyle/>
          <a:p>
            <a:pPr marL="342900" indent="-342900">
              <a:buAutoNum type="arabicPeriod"/>
            </a:pPr>
            <a:r>
              <a:rPr lang="en-US" sz="5400" dirty="0"/>
              <a:t>Introduction </a:t>
            </a:r>
          </a:p>
          <a:p>
            <a:pPr marL="342900" indent="-342900">
              <a:buAutoNum type="arabicPeriod"/>
            </a:pPr>
            <a:r>
              <a:rPr lang="en-US" sz="5400" dirty="0"/>
              <a:t>Data Exploration</a:t>
            </a:r>
          </a:p>
          <a:p>
            <a:pPr marL="342900" indent="-342900">
              <a:buAutoNum type="arabicPeriod"/>
            </a:pPr>
            <a:r>
              <a:rPr lang="en-US" sz="5400" dirty="0"/>
              <a:t>Model Development</a:t>
            </a:r>
          </a:p>
          <a:p>
            <a:pPr marL="342900" indent="-342900">
              <a:buAutoNum type="arabicPeriod"/>
            </a:pPr>
            <a:r>
              <a:rPr lang="en-US" sz="5400" dirty="0"/>
              <a:t>Interpretation </a:t>
            </a:r>
          </a:p>
        </p:txBody>
      </p:sp>
    </p:spTree>
    <p:extLst>
      <p:ext uri="{BB962C8B-B14F-4D97-AF65-F5344CB8AC3E}">
        <p14:creationId xmlns:p14="http://schemas.microsoft.com/office/powerpoint/2010/main" val="128739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67286" y="0"/>
            <a:ext cx="2996419" cy="646331"/>
          </a:xfrm>
          <a:prstGeom prst="rect">
            <a:avLst/>
          </a:prstGeom>
          <a:noFill/>
        </p:spPr>
        <p:txBody>
          <a:bodyPr wrap="square" rtlCol="0">
            <a:spAutoFit/>
          </a:bodyPr>
          <a:lstStyle/>
          <a:p>
            <a:r>
              <a:rPr lang="en-US" sz="3600" dirty="0">
                <a:solidFill>
                  <a:schemeClr val="bg1"/>
                </a:solidFill>
              </a:rPr>
              <a:t>Introduction </a:t>
            </a:r>
          </a:p>
        </p:txBody>
      </p:sp>
      <p:sp>
        <p:nvSpPr>
          <p:cNvPr id="4" name="TextBox 3"/>
          <p:cNvSpPr txBox="1"/>
          <p:nvPr/>
        </p:nvSpPr>
        <p:spPr>
          <a:xfrm>
            <a:off x="365760" y="872197"/>
            <a:ext cx="10564837" cy="400110"/>
          </a:xfrm>
          <a:prstGeom prst="rect">
            <a:avLst/>
          </a:prstGeom>
          <a:noFill/>
        </p:spPr>
        <p:txBody>
          <a:bodyPr wrap="square" rtlCol="0">
            <a:spAutoFit/>
          </a:bodyPr>
          <a:lstStyle/>
          <a:p>
            <a:r>
              <a:rPr lang="en-US" sz="2000" dirty="0">
                <a:latin typeface="Arial Black" panose="020B0A04020102020204" pitchFamily="34" charset="0"/>
              </a:rPr>
              <a:t>Identify and Recommend Top 100 Customer to Target from Datasets</a:t>
            </a:r>
          </a:p>
        </p:txBody>
      </p:sp>
      <p:sp>
        <p:nvSpPr>
          <p:cNvPr id="5" name="TextBox 4"/>
          <p:cNvSpPr txBox="1"/>
          <p:nvPr/>
        </p:nvSpPr>
        <p:spPr>
          <a:xfrm>
            <a:off x="267285" y="1828800"/>
            <a:ext cx="5627077" cy="3847207"/>
          </a:xfrm>
          <a:prstGeom prst="rect">
            <a:avLst/>
          </a:prstGeom>
          <a:noFill/>
        </p:spPr>
        <p:txBody>
          <a:bodyPr wrap="square" rtlCol="0">
            <a:spAutoFit/>
          </a:bodyPr>
          <a:lstStyle/>
          <a:p>
            <a:r>
              <a:rPr lang="en-US" sz="2400" b="1" dirty="0"/>
              <a:t>Outline Problems</a:t>
            </a:r>
          </a:p>
          <a:p>
            <a:pPr marL="285750" indent="-285750">
              <a:buFont typeface="Arial" panose="020B0604020202020204" pitchFamily="34" charset="0"/>
              <a:buChar char="•"/>
            </a:pPr>
            <a:r>
              <a:rPr lang="en-US" sz="2200" dirty="0"/>
              <a:t>Sprocket Central is a company that specializes in high-quality bikes and cycling accessories.</a:t>
            </a:r>
          </a:p>
          <a:p>
            <a:pPr marL="285750" indent="-285750">
              <a:buFont typeface="Arial" panose="020B0604020202020204" pitchFamily="34" charset="0"/>
              <a:buChar char="•"/>
            </a:pPr>
            <a:r>
              <a:rPr lang="en-US" sz="2200" dirty="0"/>
              <a:t>Their marketing team is looking to boost business sales by analyzing provided datasets.</a:t>
            </a:r>
          </a:p>
          <a:p>
            <a:pPr marL="285750" indent="-285750">
              <a:buFont typeface="Arial" panose="020B0604020202020204" pitchFamily="34" charset="0"/>
              <a:buChar char="•"/>
            </a:pPr>
            <a:r>
              <a:rPr lang="en-US" sz="2200" dirty="0"/>
              <a:t>Using the 3 datasets provided the aims is to analyze and recommend 1000 customers that Sprocket Central should target to drive higher value for the company.</a:t>
            </a:r>
          </a:p>
        </p:txBody>
      </p:sp>
      <p:sp>
        <p:nvSpPr>
          <p:cNvPr id="6" name="TextBox 5"/>
          <p:cNvSpPr txBox="1"/>
          <p:nvPr/>
        </p:nvSpPr>
        <p:spPr>
          <a:xfrm>
            <a:off x="6224953" y="1828800"/>
            <a:ext cx="5732585" cy="3539430"/>
          </a:xfrm>
          <a:prstGeom prst="rect">
            <a:avLst/>
          </a:prstGeom>
          <a:noFill/>
        </p:spPr>
        <p:txBody>
          <a:bodyPr wrap="square" rtlCol="0">
            <a:spAutoFit/>
          </a:bodyPr>
          <a:lstStyle/>
          <a:p>
            <a:r>
              <a:rPr lang="en-US" sz="2400" b="1" dirty="0"/>
              <a:t>Contents of Data Analysis</a:t>
            </a:r>
          </a:p>
          <a:p>
            <a:pPr marL="285750" indent="-285750">
              <a:buFont typeface="Wingdings" panose="05000000000000000000" pitchFamily="2" charset="2"/>
              <a:buChar char="ü"/>
            </a:pPr>
            <a:r>
              <a:rPr lang="en-US" sz="2200" dirty="0"/>
              <a:t>New and Old Customer Age Distribution</a:t>
            </a:r>
          </a:p>
          <a:p>
            <a:pPr marL="285750" indent="-285750">
              <a:buFont typeface="Wingdings" panose="05000000000000000000" pitchFamily="2" charset="2"/>
              <a:buChar char="ü"/>
            </a:pPr>
            <a:r>
              <a:rPr lang="en-US" sz="2200" dirty="0"/>
              <a:t>Bike related purchases over the last 3 years by gender </a:t>
            </a:r>
          </a:p>
          <a:p>
            <a:pPr marL="285750" indent="-285750">
              <a:buFont typeface="Wingdings" panose="05000000000000000000" pitchFamily="2" charset="2"/>
              <a:buChar char="ü"/>
            </a:pPr>
            <a:r>
              <a:rPr lang="en-US" sz="2200" dirty="0"/>
              <a:t>Job Industry Distribution </a:t>
            </a:r>
          </a:p>
          <a:p>
            <a:pPr marL="285750" indent="-285750">
              <a:buFont typeface="Wingdings" panose="05000000000000000000" pitchFamily="2" charset="2"/>
              <a:buChar char="ü"/>
            </a:pPr>
            <a:r>
              <a:rPr lang="en-US" sz="2200" dirty="0"/>
              <a:t>Wealth segmentation by age category  </a:t>
            </a:r>
          </a:p>
          <a:p>
            <a:pPr marL="285750" indent="-285750">
              <a:buFont typeface="Wingdings" panose="05000000000000000000" pitchFamily="2" charset="2"/>
              <a:buChar char="ü"/>
            </a:pPr>
            <a:r>
              <a:rPr lang="en-US" sz="2200" dirty="0"/>
              <a:t>Number of cars Owned and not Owned by State</a:t>
            </a:r>
          </a:p>
          <a:p>
            <a:pPr marL="285750" indent="-285750">
              <a:buFont typeface="Wingdings" panose="05000000000000000000" pitchFamily="2" charset="2"/>
              <a:buChar char="ü"/>
            </a:pPr>
            <a:r>
              <a:rPr lang="en-US" sz="2200" dirty="0"/>
              <a:t>RFM Analysis and customer classification </a:t>
            </a:r>
          </a:p>
          <a:p>
            <a:endParaRPr lang="en-US" sz="2400" dirty="0"/>
          </a:p>
        </p:txBody>
      </p:sp>
    </p:spTree>
    <p:extLst>
      <p:ext uri="{BB962C8B-B14F-4D97-AF65-F5344CB8AC3E}">
        <p14:creationId xmlns:p14="http://schemas.microsoft.com/office/powerpoint/2010/main" val="3433277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573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65760" y="998806"/>
            <a:ext cx="6006905" cy="461665"/>
          </a:xfrm>
          <a:prstGeom prst="rect">
            <a:avLst/>
          </a:prstGeom>
          <a:noFill/>
        </p:spPr>
        <p:txBody>
          <a:bodyPr wrap="square" rtlCol="0">
            <a:spAutoFit/>
          </a:bodyPr>
          <a:lstStyle/>
          <a:p>
            <a:r>
              <a:rPr lang="en-US" sz="2400" b="1" dirty="0"/>
              <a:t>Data Quality Assessment and ‘Clean Up’</a:t>
            </a:r>
          </a:p>
        </p:txBody>
      </p:sp>
      <p:sp>
        <p:nvSpPr>
          <p:cNvPr id="4" name="TextBox 3"/>
          <p:cNvSpPr txBox="1"/>
          <p:nvPr/>
        </p:nvSpPr>
        <p:spPr>
          <a:xfrm>
            <a:off x="365759" y="2124222"/>
            <a:ext cx="6006906" cy="2831544"/>
          </a:xfrm>
          <a:prstGeom prst="rect">
            <a:avLst/>
          </a:prstGeom>
          <a:noFill/>
        </p:spPr>
        <p:txBody>
          <a:bodyPr wrap="square" rtlCol="0">
            <a:spAutoFit/>
          </a:bodyPr>
          <a:lstStyle/>
          <a:p>
            <a:r>
              <a:rPr lang="en-US" sz="2400" b="1" dirty="0"/>
              <a:t>Key Issues for Data Quality Assessment </a:t>
            </a:r>
          </a:p>
          <a:p>
            <a:pPr marL="342900" indent="-342900">
              <a:buFont typeface="Arial" panose="020B0604020202020204" pitchFamily="34" charset="0"/>
              <a:buChar char="•"/>
            </a:pPr>
            <a:r>
              <a:rPr lang="en-US" sz="2200" dirty="0"/>
              <a:t>Accuracy: Correct Values</a:t>
            </a:r>
            <a:br>
              <a:rPr lang="en-US" sz="2200" dirty="0"/>
            </a:br>
            <a:r>
              <a:rPr lang="en-US" sz="2200" dirty="0"/>
              <a:t>Completeness: Data fields with Values</a:t>
            </a:r>
          </a:p>
          <a:p>
            <a:pPr marL="342900" indent="-342900">
              <a:buFont typeface="Arial" panose="020B0604020202020204" pitchFamily="34" charset="0"/>
              <a:buChar char="•"/>
            </a:pPr>
            <a:r>
              <a:rPr lang="en-US" sz="2200" dirty="0"/>
              <a:t>Consistency: Values free from Contradiction </a:t>
            </a:r>
          </a:p>
          <a:p>
            <a:pPr marL="342900" indent="-342900">
              <a:buFont typeface="Arial" panose="020B0604020202020204" pitchFamily="34" charset="0"/>
              <a:buChar char="•"/>
            </a:pPr>
            <a:r>
              <a:rPr lang="en-US" sz="2200" dirty="0"/>
              <a:t>Currency: Values up to Date </a:t>
            </a:r>
          </a:p>
          <a:p>
            <a:pPr marL="342900" indent="-342900">
              <a:buFont typeface="Arial" panose="020B0604020202020204" pitchFamily="34" charset="0"/>
              <a:buChar char="•"/>
            </a:pPr>
            <a:r>
              <a:rPr lang="en-US" sz="2200" dirty="0"/>
              <a:t>Relevancy: Data items with Values Mete-data</a:t>
            </a:r>
          </a:p>
          <a:p>
            <a:pPr marL="342900" indent="-342900">
              <a:buFont typeface="Arial" panose="020B0604020202020204" pitchFamily="34" charset="0"/>
              <a:buChar char="•"/>
            </a:pPr>
            <a:r>
              <a:rPr lang="en-US" sz="2200" dirty="0"/>
              <a:t>Validity: Data containing Allowable Values</a:t>
            </a:r>
          </a:p>
          <a:p>
            <a:pPr marL="342900" indent="-342900">
              <a:buFont typeface="Arial" panose="020B0604020202020204" pitchFamily="34" charset="0"/>
              <a:buChar char="•"/>
            </a:pPr>
            <a:r>
              <a:rPr lang="en-US" sz="2200" dirty="0"/>
              <a:t>Uniqueness: Records that are Duplicated</a:t>
            </a:r>
          </a:p>
        </p:txBody>
      </p:sp>
      <p:sp>
        <p:nvSpPr>
          <p:cNvPr id="5" name="TextBox 4"/>
          <p:cNvSpPr txBox="1"/>
          <p:nvPr/>
        </p:nvSpPr>
        <p:spPr>
          <a:xfrm>
            <a:off x="6372665" y="1885071"/>
            <a:ext cx="5570806" cy="3657600"/>
          </a:xfrm>
          <a:prstGeom prst="rect">
            <a:avLst/>
          </a:prstGeom>
          <a:noFill/>
        </p:spPr>
        <p:txBody>
          <a:bodyPr wrap="square" rtlCol="0">
            <a:spAutoFit/>
          </a:bodyPr>
          <a:lstStyle/>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427673555"/>
              </p:ext>
            </p:extLst>
          </p:nvPr>
        </p:nvGraphicFramePr>
        <p:xfrm>
          <a:off x="5978770" y="2009111"/>
          <a:ext cx="6087207" cy="3533561"/>
        </p:xfrm>
        <a:graphic>
          <a:graphicData uri="http://schemas.openxmlformats.org/drawingml/2006/table">
            <a:tbl>
              <a:tblPr firstRow="1" firstCol="1" bandRow="1"/>
              <a:tblGrid>
                <a:gridCol w="1097407">
                  <a:extLst>
                    <a:ext uri="{9D8B030D-6E8A-4147-A177-3AD203B41FA5}">
                      <a16:colId xmlns:a16="http://schemas.microsoft.com/office/drawing/2014/main" val="20000"/>
                    </a:ext>
                  </a:extLst>
                </a:gridCol>
                <a:gridCol w="903161">
                  <a:extLst>
                    <a:ext uri="{9D8B030D-6E8A-4147-A177-3AD203B41FA5}">
                      <a16:colId xmlns:a16="http://schemas.microsoft.com/office/drawing/2014/main" val="20001"/>
                    </a:ext>
                  </a:extLst>
                </a:gridCol>
                <a:gridCol w="1149704">
                  <a:extLst>
                    <a:ext uri="{9D8B030D-6E8A-4147-A177-3AD203B41FA5}">
                      <a16:colId xmlns:a16="http://schemas.microsoft.com/office/drawing/2014/main" val="20002"/>
                    </a:ext>
                  </a:extLst>
                </a:gridCol>
                <a:gridCol w="1107369">
                  <a:extLst>
                    <a:ext uri="{9D8B030D-6E8A-4147-A177-3AD203B41FA5}">
                      <a16:colId xmlns:a16="http://schemas.microsoft.com/office/drawing/2014/main" val="20003"/>
                    </a:ext>
                  </a:extLst>
                </a:gridCol>
                <a:gridCol w="958779">
                  <a:extLst>
                    <a:ext uri="{9D8B030D-6E8A-4147-A177-3AD203B41FA5}">
                      <a16:colId xmlns:a16="http://schemas.microsoft.com/office/drawing/2014/main" val="20004"/>
                    </a:ext>
                  </a:extLst>
                </a:gridCol>
                <a:gridCol w="870787">
                  <a:extLst>
                    <a:ext uri="{9D8B030D-6E8A-4147-A177-3AD203B41FA5}">
                      <a16:colId xmlns:a16="http://schemas.microsoft.com/office/drawing/2014/main" val="20005"/>
                    </a:ext>
                  </a:extLst>
                </a:gridCol>
              </a:tblGrid>
              <a:tr h="220848">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Dataset</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Accuracy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Completeness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Consistency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Currency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Relevancy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25085">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Customer Demographic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DOB: Inaccurate</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Age: missing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Last name: Blanks</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Job Tittle: Blanks</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Customer id: Incomplete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Gender: Inconsistency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Deceased Customers: Filter out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Default column: Delete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1695">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Customer Address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Customer id: Incomplete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States: Inconsistency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45933">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Transaction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Profit: Missing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Customer id: Incomplete</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Online Order:</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Blank</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Brand: Blanks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Cancelled status order: filter out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List price: format</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Product sold date: format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 name="TextBox 9"/>
          <p:cNvSpPr txBox="1"/>
          <p:nvPr/>
        </p:nvSpPr>
        <p:spPr>
          <a:xfrm>
            <a:off x="365758" y="50056"/>
            <a:ext cx="3123029" cy="523220"/>
          </a:xfrm>
          <a:prstGeom prst="rect">
            <a:avLst/>
          </a:prstGeom>
          <a:noFill/>
        </p:spPr>
        <p:txBody>
          <a:bodyPr wrap="square" rtlCol="0">
            <a:spAutoFit/>
          </a:bodyPr>
          <a:lstStyle/>
          <a:p>
            <a:r>
              <a:rPr lang="en-US" sz="2800" dirty="0">
                <a:solidFill>
                  <a:schemeClr val="bg1"/>
                </a:solidFill>
              </a:rPr>
              <a:t>Data Exploration </a:t>
            </a:r>
          </a:p>
        </p:txBody>
      </p:sp>
    </p:spTree>
    <p:extLst>
      <p:ext uri="{BB962C8B-B14F-4D97-AF65-F5344CB8AC3E}">
        <p14:creationId xmlns:p14="http://schemas.microsoft.com/office/powerpoint/2010/main" val="2199509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C2FE3E-DAB6-4282-99B7-44C360DB0D27}"/>
              </a:ext>
            </a:extLst>
          </p:cNvPr>
          <p:cNvSpPr/>
          <p:nvPr/>
        </p:nvSpPr>
        <p:spPr>
          <a:xfrm>
            <a:off x="0" y="0"/>
            <a:ext cx="121920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6CFD05C-CD88-4F8A-95FA-59BBC8FECC93}"/>
              </a:ext>
            </a:extLst>
          </p:cNvPr>
          <p:cNvSpPr txBox="1"/>
          <p:nvPr/>
        </p:nvSpPr>
        <p:spPr>
          <a:xfrm>
            <a:off x="219075" y="19566"/>
            <a:ext cx="2816225" cy="523220"/>
          </a:xfrm>
          <a:prstGeom prst="rect">
            <a:avLst/>
          </a:prstGeom>
          <a:noFill/>
        </p:spPr>
        <p:txBody>
          <a:bodyPr wrap="square">
            <a:spAutoFit/>
          </a:bodyPr>
          <a:lstStyle/>
          <a:p>
            <a:r>
              <a:rPr lang="en-US" sz="2800" dirty="0">
                <a:solidFill>
                  <a:schemeClr val="bg1"/>
                </a:solidFill>
              </a:rPr>
              <a:t>Data Exploration </a:t>
            </a:r>
          </a:p>
        </p:txBody>
      </p:sp>
      <p:sp>
        <p:nvSpPr>
          <p:cNvPr id="8" name="TextBox 7">
            <a:extLst>
              <a:ext uri="{FF2B5EF4-FFF2-40B4-BE49-F238E27FC236}">
                <a16:creationId xmlns:a16="http://schemas.microsoft.com/office/drawing/2014/main" id="{46FA55E4-FAC5-4F23-910D-090CC5B4E048}"/>
              </a:ext>
            </a:extLst>
          </p:cNvPr>
          <p:cNvSpPr txBox="1"/>
          <p:nvPr/>
        </p:nvSpPr>
        <p:spPr>
          <a:xfrm>
            <a:off x="219075" y="736600"/>
            <a:ext cx="6092825" cy="5478423"/>
          </a:xfrm>
          <a:prstGeom prst="rect">
            <a:avLst/>
          </a:prstGeom>
          <a:noFill/>
        </p:spPr>
        <p:txBody>
          <a:bodyPr wrap="square" rtlCol="0">
            <a:spAutoFit/>
          </a:bodyPr>
          <a:lstStyle/>
          <a:p>
            <a:r>
              <a:rPr lang="en-US" sz="2400" b="1" dirty="0"/>
              <a:t>‘New ‘ and  ‘Old’ Customer Age Distributions</a:t>
            </a:r>
          </a:p>
          <a:p>
            <a:endParaRPr lang="en-US" dirty="0"/>
          </a:p>
          <a:p>
            <a:pPr marL="342900" indent="-342900">
              <a:buFont typeface="Arial" panose="020B0604020202020204" pitchFamily="34" charset="0"/>
              <a:buChar char="•"/>
            </a:pPr>
            <a:r>
              <a:rPr lang="en-US" sz="2200" dirty="0"/>
              <a:t>Most customer are aged between 50-59 in ‘New’ in ‘Old’ majority of customers aged between 50-59 also.</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The lowest age groups are under 30 and 80+for both ‘New’ and ‘Old’ customer lists</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The ‘New’ customer list suggests that age </a:t>
            </a:r>
            <a:r>
              <a:rPr lang="en-US" sz="2200"/>
              <a:t>groups 30-39 and 50-79 </a:t>
            </a:r>
            <a:r>
              <a:rPr lang="en-US" sz="2200" dirty="0"/>
              <a:t>are most populated.</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The ‘Old’ customer list suggest 20-69</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There is a steep drop of customers in the 30-39 age group in ‘New’. </a:t>
            </a:r>
          </a:p>
        </p:txBody>
      </p:sp>
      <p:sp>
        <p:nvSpPr>
          <p:cNvPr id="9" name="TextBox 8">
            <a:extLst>
              <a:ext uri="{FF2B5EF4-FFF2-40B4-BE49-F238E27FC236}">
                <a16:creationId xmlns:a16="http://schemas.microsoft.com/office/drawing/2014/main" id="{3A21271D-3340-498C-871A-ADD33B2F7A6E}"/>
              </a:ext>
            </a:extLst>
          </p:cNvPr>
          <p:cNvSpPr txBox="1"/>
          <p:nvPr/>
        </p:nvSpPr>
        <p:spPr>
          <a:xfrm>
            <a:off x="6845300" y="1270000"/>
            <a:ext cx="4508500" cy="369332"/>
          </a:xfrm>
          <a:prstGeom prst="rect">
            <a:avLst/>
          </a:prstGeom>
          <a:noFill/>
        </p:spPr>
        <p:txBody>
          <a:bodyPr wrap="square" rtlCol="0">
            <a:spAutoFit/>
          </a:bodyPr>
          <a:lstStyle/>
          <a:p>
            <a:endParaRPr lang="en-US" dirty="0"/>
          </a:p>
        </p:txBody>
      </p:sp>
      <p:graphicFrame>
        <p:nvGraphicFramePr>
          <p:cNvPr id="11" name="Chart 10">
            <a:extLst>
              <a:ext uri="{FF2B5EF4-FFF2-40B4-BE49-F238E27FC236}">
                <a16:creationId xmlns:a16="http://schemas.microsoft.com/office/drawing/2014/main" id="{00000000-0008-0000-0B00-000009000000}"/>
              </a:ext>
            </a:extLst>
          </p:cNvPr>
          <p:cNvGraphicFramePr>
            <a:graphicFrameLocks/>
          </p:cNvGraphicFramePr>
          <p:nvPr>
            <p:extLst>
              <p:ext uri="{D42A27DB-BD31-4B8C-83A1-F6EECF244321}">
                <p14:modId xmlns:p14="http://schemas.microsoft.com/office/powerpoint/2010/main" val="1300459036"/>
              </p:ext>
            </p:extLst>
          </p:nvPr>
        </p:nvGraphicFramePr>
        <p:xfrm>
          <a:off x="6478073" y="633569"/>
          <a:ext cx="5160583" cy="30057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00000000-0008-0000-0B00-000007000000}"/>
              </a:ext>
            </a:extLst>
          </p:cNvPr>
          <p:cNvGraphicFramePr>
            <a:graphicFrameLocks/>
          </p:cNvGraphicFramePr>
          <p:nvPr>
            <p:extLst>
              <p:ext uri="{D42A27DB-BD31-4B8C-83A1-F6EECF244321}">
                <p14:modId xmlns:p14="http://schemas.microsoft.com/office/powerpoint/2010/main" val="1153995597"/>
              </p:ext>
            </p:extLst>
          </p:nvPr>
        </p:nvGraphicFramePr>
        <p:xfrm>
          <a:off x="6711731" y="3558390"/>
          <a:ext cx="5156460" cy="283214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43398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E84319-D926-4448-AEF4-827BF88544F9}"/>
              </a:ext>
            </a:extLst>
          </p:cNvPr>
          <p:cNvSpPr/>
          <p:nvPr/>
        </p:nvSpPr>
        <p:spPr>
          <a:xfrm>
            <a:off x="0" y="0"/>
            <a:ext cx="121920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E6BEC13-E1DF-4232-AB8F-3F78628AE186}"/>
              </a:ext>
            </a:extLst>
          </p:cNvPr>
          <p:cNvSpPr txBox="1"/>
          <p:nvPr/>
        </p:nvSpPr>
        <p:spPr>
          <a:xfrm>
            <a:off x="219075" y="19566"/>
            <a:ext cx="2816225" cy="523220"/>
          </a:xfrm>
          <a:prstGeom prst="rect">
            <a:avLst/>
          </a:prstGeom>
          <a:noFill/>
        </p:spPr>
        <p:txBody>
          <a:bodyPr wrap="square">
            <a:spAutoFit/>
          </a:bodyPr>
          <a:lstStyle/>
          <a:p>
            <a:r>
              <a:rPr lang="en-US" sz="2800" dirty="0">
                <a:solidFill>
                  <a:schemeClr val="bg1"/>
                </a:solidFill>
              </a:rPr>
              <a:t>Data Exploration </a:t>
            </a:r>
          </a:p>
        </p:txBody>
      </p:sp>
      <p:sp>
        <p:nvSpPr>
          <p:cNvPr id="7" name="TextBox 6">
            <a:extLst>
              <a:ext uri="{FF2B5EF4-FFF2-40B4-BE49-F238E27FC236}">
                <a16:creationId xmlns:a16="http://schemas.microsoft.com/office/drawing/2014/main" id="{D51A2075-CA06-477B-A6D8-AB1A2ACA5852}"/>
              </a:ext>
            </a:extLst>
          </p:cNvPr>
          <p:cNvSpPr txBox="1"/>
          <p:nvPr/>
        </p:nvSpPr>
        <p:spPr>
          <a:xfrm>
            <a:off x="104775" y="777439"/>
            <a:ext cx="5991225" cy="4585871"/>
          </a:xfrm>
          <a:prstGeom prst="rect">
            <a:avLst/>
          </a:prstGeom>
          <a:noFill/>
        </p:spPr>
        <p:txBody>
          <a:bodyPr wrap="square">
            <a:spAutoFit/>
          </a:bodyPr>
          <a:lstStyle/>
          <a:p>
            <a:r>
              <a:rPr lang="en-US" sz="2400" b="1" dirty="0"/>
              <a:t>Bike related purchases over last 3 years by gender</a:t>
            </a:r>
          </a:p>
          <a:p>
            <a:endParaRPr lang="en-US" sz="2400" b="1" dirty="0"/>
          </a:p>
          <a:p>
            <a:pPr marL="342900" indent="-342900">
              <a:buFont typeface="Arial" panose="020B0604020202020204" pitchFamily="34" charset="0"/>
              <a:buChar char="•"/>
            </a:pPr>
            <a:r>
              <a:rPr lang="en-US" sz="2200" dirty="0"/>
              <a:t>Over the last three years about 50% of bike related purchases were made by females to 48% of purchases made by males. Approximately 2% were made by unknown gender</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Numerically, females purchases almost 10 000 more than males</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Female make up majority of bike related sales </a:t>
            </a:r>
          </a:p>
        </p:txBody>
      </p:sp>
      <p:graphicFrame>
        <p:nvGraphicFramePr>
          <p:cNvPr id="8" name="Chart 7">
            <a:extLst>
              <a:ext uri="{FF2B5EF4-FFF2-40B4-BE49-F238E27FC236}">
                <a16:creationId xmlns:a16="http://schemas.microsoft.com/office/drawing/2014/main" id="{00000000-0008-0000-0B00-000005000000}"/>
              </a:ext>
            </a:extLst>
          </p:cNvPr>
          <p:cNvGraphicFramePr>
            <a:graphicFrameLocks/>
          </p:cNvGraphicFramePr>
          <p:nvPr>
            <p:extLst>
              <p:ext uri="{D42A27DB-BD31-4B8C-83A1-F6EECF244321}">
                <p14:modId xmlns:p14="http://schemas.microsoft.com/office/powerpoint/2010/main" val="3070350688"/>
              </p:ext>
            </p:extLst>
          </p:nvPr>
        </p:nvGraphicFramePr>
        <p:xfrm>
          <a:off x="6342313" y="1414955"/>
          <a:ext cx="5457205" cy="33574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83378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80398D-5A81-4F32-8803-8C4763235C18}"/>
              </a:ext>
            </a:extLst>
          </p:cNvPr>
          <p:cNvSpPr/>
          <p:nvPr/>
        </p:nvSpPr>
        <p:spPr>
          <a:xfrm>
            <a:off x="0" y="0"/>
            <a:ext cx="12192000" cy="54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6474FC8-651E-4087-89F4-140DD911F495}"/>
              </a:ext>
            </a:extLst>
          </p:cNvPr>
          <p:cNvSpPr txBox="1"/>
          <p:nvPr/>
        </p:nvSpPr>
        <p:spPr>
          <a:xfrm>
            <a:off x="384175" y="35580"/>
            <a:ext cx="3044825" cy="523220"/>
          </a:xfrm>
          <a:prstGeom prst="rect">
            <a:avLst/>
          </a:prstGeom>
          <a:noFill/>
        </p:spPr>
        <p:txBody>
          <a:bodyPr wrap="square">
            <a:spAutoFit/>
          </a:bodyPr>
          <a:lstStyle/>
          <a:p>
            <a:r>
              <a:rPr lang="en-US" sz="2800" dirty="0">
                <a:solidFill>
                  <a:schemeClr val="bg1"/>
                </a:solidFill>
              </a:rPr>
              <a:t>Data Exploration </a:t>
            </a:r>
          </a:p>
        </p:txBody>
      </p:sp>
      <p:sp>
        <p:nvSpPr>
          <p:cNvPr id="5" name="TextBox 4">
            <a:extLst>
              <a:ext uri="{FF2B5EF4-FFF2-40B4-BE49-F238E27FC236}">
                <a16:creationId xmlns:a16="http://schemas.microsoft.com/office/drawing/2014/main" id="{E7280273-C68B-4C1E-87ED-852B31CC2C56}"/>
              </a:ext>
            </a:extLst>
          </p:cNvPr>
          <p:cNvSpPr txBox="1"/>
          <p:nvPr/>
        </p:nvSpPr>
        <p:spPr>
          <a:xfrm>
            <a:off x="190500" y="914400"/>
            <a:ext cx="4965700" cy="4401205"/>
          </a:xfrm>
          <a:prstGeom prst="rect">
            <a:avLst/>
          </a:prstGeom>
          <a:noFill/>
        </p:spPr>
        <p:txBody>
          <a:bodyPr wrap="square" rtlCol="0">
            <a:spAutoFit/>
          </a:bodyPr>
          <a:lstStyle/>
          <a:p>
            <a:r>
              <a:rPr lang="en-US" sz="2400" b="1" dirty="0"/>
              <a:t>Job Industry Distributions</a:t>
            </a:r>
          </a:p>
          <a:p>
            <a:endParaRPr lang="en-US" dirty="0"/>
          </a:p>
          <a:p>
            <a:endParaRPr lang="en-US" dirty="0"/>
          </a:p>
          <a:p>
            <a:pPr marL="342900" indent="-342900">
              <a:buFont typeface="Arial" panose="020B0604020202020204" pitchFamily="34" charset="0"/>
              <a:buChar char="•"/>
            </a:pPr>
            <a:r>
              <a:rPr lang="en-US" sz="2200" dirty="0"/>
              <a:t>20% of ‘New’ customers are in Manufacturing and Financial Service </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The smallest number of customers are in Agriculture  and Telecommunications at 3%</a:t>
            </a:r>
          </a:p>
          <a:p>
            <a:endParaRPr lang="en-US" sz="2200" dirty="0"/>
          </a:p>
          <a:p>
            <a:pPr marL="342900" indent="-342900">
              <a:buFont typeface="Arial" panose="020B0604020202020204" pitchFamily="34" charset="0"/>
              <a:buChar char="•"/>
            </a:pPr>
            <a:r>
              <a:rPr lang="en-US" sz="2200" dirty="0"/>
              <a:t>Similar pattern in ‘Old customer list, at 20% and 19% in Manufacturing and Financial Services respectively</a:t>
            </a:r>
          </a:p>
        </p:txBody>
      </p:sp>
      <p:graphicFrame>
        <p:nvGraphicFramePr>
          <p:cNvPr id="7" name="Chart 6"/>
          <p:cNvGraphicFramePr>
            <a:graphicFrameLocks/>
          </p:cNvGraphicFramePr>
          <p:nvPr>
            <p:extLst>
              <p:ext uri="{D42A27DB-BD31-4B8C-83A1-F6EECF244321}">
                <p14:modId xmlns:p14="http://schemas.microsoft.com/office/powerpoint/2010/main" val="3068454583"/>
              </p:ext>
            </p:extLst>
          </p:nvPr>
        </p:nvGraphicFramePr>
        <p:xfrm>
          <a:off x="8102600" y="965200"/>
          <a:ext cx="3898900" cy="5156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00000000-0008-0000-0B00-000006000000}"/>
              </a:ext>
            </a:extLst>
          </p:cNvPr>
          <p:cNvGraphicFramePr>
            <a:graphicFrameLocks/>
          </p:cNvGraphicFramePr>
          <p:nvPr>
            <p:extLst>
              <p:ext uri="{D42A27DB-BD31-4B8C-83A1-F6EECF244321}">
                <p14:modId xmlns:p14="http://schemas.microsoft.com/office/powerpoint/2010/main" val="3898427847"/>
              </p:ext>
            </p:extLst>
          </p:nvPr>
        </p:nvGraphicFramePr>
        <p:xfrm>
          <a:off x="5156200" y="965200"/>
          <a:ext cx="3073401" cy="528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68050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EF02DF-FC3D-467F-8E45-592EBD1BA9F9}"/>
              </a:ext>
            </a:extLst>
          </p:cNvPr>
          <p:cNvSpPr txBox="1"/>
          <p:nvPr/>
        </p:nvSpPr>
        <p:spPr>
          <a:xfrm>
            <a:off x="215900" y="777439"/>
            <a:ext cx="5626100" cy="3785652"/>
          </a:xfrm>
          <a:prstGeom prst="rect">
            <a:avLst/>
          </a:prstGeom>
          <a:noFill/>
        </p:spPr>
        <p:txBody>
          <a:bodyPr wrap="square">
            <a:spAutoFit/>
          </a:bodyPr>
          <a:lstStyle/>
          <a:p>
            <a:r>
              <a:rPr lang="en-US" sz="2400" b="1" dirty="0"/>
              <a:t>Wealth Segmentation by age Category </a:t>
            </a:r>
          </a:p>
          <a:p>
            <a:endParaRPr lang="en-US" dirty="0"/>
          </a:p>
          <a:p>
            <a:pPr marL="285750" indent="-285750">
              <a:buFont typeface="Arial" panose="020B0604020202020204" pitchFamily="34" charset="0"/>
              <a:buChar char="•"/>
            </a:pPr>
            <a:r>
              <a:rPr lang="en-US" sz="2200" dirty="0"/>
              <a:t>In all ages categories the largest number of customers are classified as ‘Mass Customer’</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The next category is the ‘High Net Worth’ customer</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The ‘Affluent Customer’ can outperforms the ‘High Net Worth’ customer in the 40-49 age group.</a:t>
            </a:r>
          </a:p>
        </p:txBody>
      </p:sp>
      <p:sp>
        <p:nvSpPr>
          <p:cNvPr id="4" name="Rectangle 3">
            <a:extLst>
              <a:ext uri="{FF2B5EF4-FFF2-40B4-BE49-F238E27FC236}">
                <a16:creationId xmlns:a16="http://schemas.microsoft.com/office/drawing/2014/main" id="{4C140362-0A07-43FB-A6FD-6C8D7509BC2E}"/>
              </a:ext>
            </a:extLst>
          </p:cNvPr>
          <p:cNvSpPr/>
          <p:nvPr/>
        </p:nvSpPr>
        <p:spPr>
          <a:xfrm>
            <a:off x="0" y="0"/>
            <a:ext cx="12192000" cy="54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6FBAAB2-3850-49E6-8246-7CDE2AC01913}"/>
              </a:ext>
            </a:extLst>
          </p:cNvPr>
          <p:cNvSpPr txBox="1"/>
          <p:nvPr/>
        </p:nvSpPr>
        <p:spPr>
          <a:xfrm>
            <a:off x="384175" y="35580"/>
            <a:ext cx="3044825" cy="523220"/>
          </a:xfrm>
          <a:prstGeom prst="rect">
            <a:avLst/>
          </a:prstGeom>
          <a:noFill/>
        </p:spPr>
        <p:txBody>
          <a:bodyPr wrap="square">
            <a:spAutoFit/>
          </a:bodyPr>
          <a:lstStyle/>
          <a:p>
            <a:r>
              <a:rPr lang="en-US" sz="2800" dirty="0">
                <a:solidFill>
                  <a:schemeClr val="bg1"/>
                </a:solidFill>
              </a:rPr>
              <a:t>Data Exploration </a:t>
            </a:r>
          </a:p>
        </p:txBody>
      </p:sp>
      <p:graphicFrame>
        <p:nvGraphicFramePr>
          <p:cNvPr id="6" name="Chart 5">
            <a:extLst>
              <a:ext uri="{FF2B5EF4-FFF2-40B4-BE49-F238E27FC236}">
                <a16:creationId xmlns:a16="http://schemas.microsoft.com/office/drawing/2014/main" id="{00000000-0008-0000-0B00-000004000000}"/>
              </a:ext>
            </a:extLst>
          </p:cNvPr>
          <p:cNvGraphicFramePr>
            <a:graphicFrameLocks/>
          </p:cNvGraphicFramePr>
          <p:nvPr>
            <p:extLst>
              <p:ext uri="{D42A27DB-BD31-4B8C-83A1-F6EECF244321}">
                <p14:modId xmlns:p14="http://schemas.microsoft.com/office/powerpoint/2010/main" val="451650220"/>
              </p:ext>
            </p:extLst>
          </p:nvPr>
        </p:nvGraphicFramePr>
        <p:xfrm>
          <a:off x="6008318" y="1199524"/>
          <a:ext cx="5880100" cy="40915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1584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8F025C-FA68-470F-A3A1-AA4AE6196FDB}"/>
              </a:ext>
            </a:extLst>
          </p:cNvPr>
          <p:cNvSpPr txBox="1"/>
          <p:nvPr/>
        </p:nvSpPr>
        <p:spPr>
          <a:xfrm>
            <a:off x="190500" y="765939"/>
            <a:ext cx="5753100" cy="4832092"/>
          </a:xfrm>
          <a:prstGeom prst="rect">
            <a:avLst/>
          </a:prstGeom>
          <a:noFill/>
        </p:spPr>
        <p:txBody>
          <a:bodyPr wrap="square">
            <a:spAutoFit/>
          </a:bodyPr>
          <a:lstStyle/>
          <a:p>
            <a:r>
              <a:rPr lang="en-US" sz="2400" b="1" dirty="0"/>
              <a:t>Number of cars owned and not owned by state</a:t>
            </a:r>
          </a:p>
          <a:p>
            <a:endParaRPr lang="en-US" dirty="0"/>
          </a:p>
          <a:p>
            <a:pPr marL="342900" indent="-342900">
              <a:buFont typeface="Arial" panose="020B0604020202020204" pitchFamily="34" charset="0"/>
              <a:buChar char="•"/>
            </a:pPr>
            <a:r>
              <a:rPr lang="en-US" sz="2200" dirty="0"/>
              <a:t>NSW has the largest amount of people that do not own a car. NSW seems to have a highest number of people from which data was collected.</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Victoria is also split quite evenly. But both numbers are significantly lower than those of NSW.</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QLD has a relatively high number of customers that own a car. </a:t>
            </a:r>
          </a:p>
        </p:txBody>
      </p:sp>
      <p:sp>
        <p:nvSpPr>
          <p:cNvPr id="4" name="Rectangle 3">
            <a:extLst>
              <a:ext uri="{FF2B5EF4-FFF2-40B4-BE49-F238E27FC236}">
                <a16:creationId xmlns:a16="http://schemas.microsoft.com/office/drawing/2014/main" id="{6F8B9076-CF4A-44F1-95BF-13920F638CAC}"/>
              </a:ext>
            </a:extLst>
          </p:cNvPr>
          <p:cNvSpPr/>
          <p:nvPr/>
        </p:nvSpPr>
        <p:spPr>
          <a:xfrm>
            <a:off x="0" y="0"/>
            <a:ext cx="12192000" cy="54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A1B492E-92A6-49A2-BDD0-FAD6D758C651}"/>
              </a:ext>
            </a:extLst>
          </p:cNvPr>
          <p:cNvSpPr txBox="1"/>
          <p:nvPr/>
        </p:nvSpPr>
        <p:spPr>
          <a:xfrm>
            <a:off x="384175" y="35580"/>
            <a:ext cx="3044825" cy="523220"/>
          </a:xfrm>
          <a:prstGeom prst="rect">
            <a:avLst/>
          </a:prstGeom>
          <a:noFill/>
        </p:spPr>
        <p:txBody>
          <a:bodyPr wrap="square">
            <a:spAutoFit/>
          </a:bodyPr>
          <a:lstStyle/>
          <a:p>
            <a:r>
              <a:rPr lang="en-US" sz="2800" dirty="0">
                <a:solidFill>
                  <a:schemeClr val="bg1"/>
                </a:solidFill>
              </a:rPr>
              <a:t>Data Exploration </a:t>
            </a:r>
          </a:p>
        </p:txBody>
      </p:sp>
      <p:graphicFrame>
        <p:nvGraphicFramePr>
          <p:cNvPr id="6" name="Chart 5">
            <a:extLst>
              <a:ext uri="{FF2B5EF4-FFF2-40B4-BE49-F238E27FC236}">
                <a16:creationId xmlns:a16="http://schemas.microsoft.com/office/drawing/2014/main" id="{00000000-0008-0000-0B00-000008000000}"/>
              </a:ext>
            </a:extLst>
          </p:cNvPr>
          <p:cNvGraphicFramePr>
            <a:graphicFrameLocks/>
          </p:cNvGraphicFramePr>
          <p:nvPr>
            <p:extLst>
              <p:ext uri="{D42A27DB-BD31-4B8C-83A1-F6EECF244321}">
                <p14:modId xmlns:p14="http://schemas.microsoft.com/office/powerpoint/2010/main" val="1417524160"/>
              </p:ext>
            </p:extLst>
          </p:nvPr>
        </p:nvGraphicFramePr>
        <p:xfrm>
          <a:off x="6096000" y="866373"/>
          <a:ext cx="5905500" cy="45741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4504353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587</TotalTime>
  <Words>1206</Words>
  <Application>Microsoft Office PowerPoint</Application>
  <PresentationFormat>Widescreen</PresentationFormat>
  <Paragraphs>212</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Agency FB</vt:lpstr>
      <vt:lpstr>Arial</vt:lpstr>
      <vt:lpstr>Arial Black</vt:lpstr>
      <vt:lpstr>Arial Rounded MT Bold</vt:lpstr>
      <vt:lpstr>Bahnschrift SemiBold SemiConden</vt:lpstr>
      <vt:lpstr>Calibri</vt:lpstr>
      <vt:lpstr>Calibri Light</vt:lpstr>
      <vt:lpstr>Wingdings</vt:lpstr>
      <vt:lpstr>Retrospect</vt:lpstr>
      <vt:lpstr>  TheAnalyticsTeam    Sprocket Central Pty Ltd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Oluwaseun Arowosola</cp:lastModifiedBy>
  <cp:revision>226</cp:revision>
  <dcterms:created xsi:type="dcterms:W3CDTF">2023-02-27T13:01:24Z</dcterms:created>
  <dcterms:modified xsi:type="dcterms:W3CDTF">2024-09-05T13:17:51Z</dcterms:modified>
</cp:coreProperties>
</file>