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18"/>
  </p:notesMasterIdLst>
  <p:sldIdLst>
    <p:sldId id="256" r:id="rId2"/>
    <p:sldId id="257" r:id="rId3"/>
    <p:sldId id="258" r:id="rId4"/>
    <p:sldId id="259" r:id="rId5"/>
    <p:sldId id="261" r:id="rId6"/>
    <p:sldId id="262" r:id="rId7"/>
    <p:sldId id="263" r:id="rId8"/>
    <p:sldId id="264" r:id="rId9"/>
    <p:sldId id="269" r:id="rId10"/>
    <p:sldId id="273" r:id="rId11"/>
    <p:sldId id="272" r:id="rId12"/>
    <p:sldId id="274" r:id="rId13"/>
    <p:sldId id="270" r:id="rId14"/>
    <p:sldId id="271"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0" d="100"/>
          <a:sy n="60" d="100"/>
        </p:scale>
        <p:origin x="11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486C7-BE7A-4B2A-A005-C84B753F1BDC}"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66866B-B6C5-4085-A0CC-33052086232E}" type="slidenum">
              <a:rPr lang="en-US" smtClean="0"/>
              <a:t>‹#›</a:t>
            </a:fld>
            <a:endParaRPr lang="en-US"/>
          </a:p>
        </p:txBody>
      </p:sp>
    </p:spTree>
    <p:extLst>
      <p:ext uri="{BB962C8B-B14F-4D97-AF65-F5344CB8AC3E}">
        <p14:creationId xmlns:p14="http://schemas.microsoft.com/office/powerpoint/2010/main" val="100587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6866B-B6C5-4085-A0CC-33052086232E}" type="slidenum">
              <a:rPr lang="en-US" smtClean="0"/>
              <a:t>6</a:t>
            </a:fld>
            <a:endParaRPr lang="en-US"/>
          </a:p>
        </p:txBody>
      </p:sp>
    </p:spTree>
    <p:extLst>
      <p:ext uri="{BB962C8B-B14F-4D97-AF65-F5344CB8AC3E}">
        <p14:creationId xmlns:p14="http://schemas.microsoft.com/office/powerpoint/2010/main" val="2475186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57D221-7D88-4F2F-BE27-199CA957A33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413122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7D221-7D88-4F2F-BE27-199CA957A33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164326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7D221-7D88-4F2F-BE27-199CA957A33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3343683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7D221-7D88-4F2F-BE27-199CA957A33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3C45078-9B1C-4CF8-A8D1-7AFEDBD8501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58996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7D221-7D88-4F2F-BE27-199CA957A33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2063670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7D221-7D88-4F2F-BE27-199CA957A33D}"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1911606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7D221-7D88-4F2F-BE27-199CA957A33D}"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3060139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7D221-7D88-4F2F-BE27-199CA957A33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3551249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B57D221-7D88-4F2F-BE27-199CA957A33D}" type="datetimeFigureOut">
              <a:rPr lang="en-US" smtClean="0"/>
              <a:t>8/31/2024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3C45078-9B1C-4CF8-A8D1-7AFEDBD85012}" type="slidenum">
              <a:rPr lang="en-US" smtClean="0"/>
              <a:t>‹#›</a:t>
            </a:fld>
            <a:endParaRPr lang="en-US"/>
          </a:p>
        </p:txBody>
      </p:sp>
    </p:spTree>
    <p:extLst>
      <p:ext uri="{BB962C8B-B14F-4D97-AF65-F5344CB8AC3E}">
        <p14:creationId xmlns:p14="http://schemas.microsoft.com/office/powerpoint/2010/main" val="10786816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7D221-7D88-4F2F-BE27-199CA957A33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134428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7D221-7D88-4F2F-BE27-199CA957A33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428116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7D221-7D88-4F2F-BE27-199CA957A33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376412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7D221-7D88-4F2F-BE27-199CA957A33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299839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7D221-7D88-4F2F-BE27-199CA957A33D}"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250083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7D221-7D88-4F2F-BE27-199CA957A33D}"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109810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B57D221-7D88-4F2F-BE27-199CA957A33D}"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399244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7D221-7D88-4F2F-BE27-199CA957A33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262238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7D221-7D88-4F2F-BE27-199CA957A33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45078-9B1C-4CF8-A8D1-7AFEDBD85012}" type="slidenum">
              <a:rPr lang="en-US" smtClean="0"/>
              <a:t>‹#›</a:t>
            </a:fld>
            <a:endParaRPr lang="en-US"/>
          </a:p>
        </p:txBody>
      </p:sp>
    </p:spTree>
    <p:extLst>
      <p:ext uri="{BB962C8B-B14F-4D97-AF65-F5344CB8AC3E}">
        <p14:creationId xmlns:p14="http://schemas.microsoft.com/office/powerpoint/2010/main" val="383657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57D221-7D88-4F2F-BE27-199CA957A33D}" type="datetimeFigureOut">
              <a:rPr lang="en-US" smtClean="0"/>
              <a:t>8/31/2024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3C45078-9B1C-4CF8-A8D1-7AFEDBD85012}" type="slidenum">
              <a:rPr lang="en-US" smtClean="0"/>
              <a:t>‹#›</a:t>
            </a:fld>
            <a:endParaRPr lang="en-US"/>
          </a:p>
        </p:txBody>
      </p:sp>
    </p:spTree>
    <p:extLst>
      <p:ext uri="{BB962C8B-B14F-4D97-AF65-F5344CB8AC3E}">
        <p14:creationId xmlns:p14="http://schemas.microsoft.com/office/powerpoint/2010/main" val="3794950862"/>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 id="2147483905"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D0E72D-ECC4-31BC-DAFF-F66A0195BDE2}"/>
              </a:ext>
            </a:extLst>
          </p:cNvPr>
          <p:cNvSpPr>
            <a:spLocks noGrp="1"/>
          </p:cNvSpPr>
          <p:nvPr>
            <p:ph type="ctrTitle"/>
          </p:nvPr>
        </p:nvSpPr>
        <p:spPr>
          <a:xfrm>
            <a:off x="1150374" y="1122363"/>
            <a:ext cx="9881420" cy="2387600"/>
          </a:xfrm>
        </p:spPr>
        <p:txBody>
          <a:bodyPr/>
          <a:lstStyle/>
          <a:p>
            <a:r>
              <a:rPr lang="en-US" dirty="0">
                <a:solidFill>
                  <a:schemeClr val="tx2"/>
                </a:solidFill>
                <a:latin typeface="Franklin Gothic Demi Cond" panose="020B0706030402020204" pitchFamily="34" charset="0"/>
              </a:rPr>
              <a:t>SPLENDOR INSURANCE ANALYTICS DASHBOARD</a:t>
            </a:r>
          </a:p>
        </p:txBody>
      </p:sp>
      <p:sp>
        <p:nvSpPr>
          <p:cNvPr id="5" name="Subtitle 4">
            <a:extLst>
              <a:ext uri="{FF2B5EF4-FFF2-40B4-BE49-F238E27FC236}">
                <a16:creationId xmlns:a16="http://schemas.microsoft.com/office/drawing/2014/main" id="{699E031D-BB8E-0D9C-ABF3-7E1C5B0ED984}"/>
              </a:ext>
            </a:extLst>
          </p:cNvPr>
          <p:cNvSpPr>
            <a:spLocks noGrp="1"/>
          </p:cNvSpPr>
          <p:nvPr>
            <p:ph type="subTitle" idx="1"/>
          </p:nvPr>
        </p:nvSpPr>
        <p:spPr>
          <a:xfrm>
            <a:off x="1524000" y="3657600"/>
            <a:ext cx="9144000" cy="1578077"/>
          </a:xfrm>
        </p:spPr>
        <p:txBody>
          <a:bodyPr>
            <a:normAutofit/>
          </a:bodyPr>
          <a:lstStyle/>
          <a:p>
            <a:r>
              <a:rPr lang="en-US" sz="4400" dirty="0">
                <a:latin typeface="Franklin Gothic Demi Cond" panose="020B0706030402020204" pitchFamily="34" charset="0"/>
              </a:rPr>
              <a:t>Data Interpretation </a:t>
            </a:r>
          </a:p>
        </p:txBody>
      </p:sp>
    </p:spTree>
    <p:extLst>
      <p:ext uri="{BB962C8B-B14F-4D97-AF65-F5344CB8AC3E}">
        <p14:creationId xmlns:p14="http://schemas.microsoft.com/office/powerpoint/2010/main" val="568881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722D43-756B-EA33-F8EB-FD41FB7E0F8C}"/>
              </a:ext>
            </a:extLst>
          </p:cNvPr>
          <p:cNvSpPr>
            <a:spLocks noGrp="1"/>
          </p:cNvSpPr>
          <p:nvPr>
            <p:ph type="title"/>
          </p:nvPr>
        </p:nvSpPr>
        <p:spPr/>
        <p:txBody>
          <a:bodyPr>
            <a:normAutofit/>
          </a:bodyPr>
          <a:lstStyle/>
          <a:p>
            <a:r>
              <a:rPr lang="en-US" sz="4000" b="1" kern="100" dirty="0">
                <a:effectLst/>
                <a:latin typeface="Candara" panose="020E0502030303020204" pitchFamily="34" charset="0"/>
                <a:ea typeface="Aptos" panose="020B0004020202020204" pitchFamily="34" charset="0"/>
                <a:cs typeface="Times New Roman" panose="02020603050405020304" pitchFamily="18" charset="0"/>
              </a:rPr>
              <a:t>Premium Optimization</a:t>
            </a:r>
            <a:endParaRPr lang="en-US" sz="4000" dirty="0"/>
          </a:p>
        </p:txBody>
      </p:sp>
      <p:sp>
        <p:nvSpPr>
          <p:cNvPr id="3" name="TextBox 2">
            <a:extLst>
              <a:ext uri="{FF2B5EF4-FFF2-40B4-BE49-F238E27FC236}">
                <a16:creationId xmlns:a16="http://schemas.microsoft.com/office/drawing/2014/main" id="{AA56695A-265E-397A-8DA3-81C58109AA1D}"/>
              </a:ext>
            </a:extLst>
          </p:cNvPr>
          <p:cNvSpPr txBox="1"/>
          <p:nvPr/>
        </p:nvSpPr>
        <p:spPr>
          <a:xfrm>
            <a:off x="-2458" y="1630997"/>
            <a:ext cx="9001316" cy="5039585"/>
          </a:xfrm>
          <a:prstGeom prst="rect">
            <a:avLst/>
          </a:prstGeom>
          <a:noFill/>
        </p:spPr>
        <p:txBody>
          <a:bodyPr wrap="square">
            <a:spAutoFit/>
          </a:bodyPr>
          <a:lstStyle/>
          <a:p>
            <a:pPr>
              <a:spcBef>
                <a:spcPts val="0"/>
              </a:spcBef>
              <a:spcAft>
                <a:spcPts val="0"/>
              </a:spcAft>
            </a:pPr>
            <a:endParaRPr lang="en-US" sz="2000" dirty="0">
              <a:effectLst/>
            </a:endParaRP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How do current premium amounts relate to the risk profiles of policyholders?</a:t>
            </a:r>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pPr marR="0" lvl="1">
              <a:lnSpc>
                <a:spcPct val="115000"/>
              </a:lnSpc>
              <a:spcBef>
                <a:spcPts val="0"/>
              </a:spcBef>
              <a:spcAft>
                <a:spcPts val="800"/>
              </a:spcAft>
              <a:buSzPts val="1000"/>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When the </a:t>
            </a:r>
            <a:r>
              <a:rPr lang="en-US" sz="2000" kern="100" dirty="0">
                <a:effectLst/>
                <a:latin typeface="Candara" panose="020E0502030303020204" pitchFamily="34" charset="0"/>
                <a:ea typeface="Aptos" panose="020B0004020202020204" pitchFamily="34" charset="0"/>
                <a:cs typeface="Times New Roman" panose="02020603050405020304" pitchFamily="18" charset="0"/>
              </a:rPr>
              <a:t>high-risk policyholders are not paying sufficiently higher premiums (high-risk groups are paying lower-than-expected premiums) such as Adult, Bachelor degree holder, staying at Highly Rural Zone group.</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Can we recommend adjustments to the premium pricing model to better reflect risk levels and improve profitability?</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R="0" lvl="1">
              <a:lnSpc>
                <a:spcPct val="115000"/>
              </a:lnSpc>
              <a:spcBef>
                <a:spcPts val="0"/>
              </a:spcBef>
              <a:spcAft>
                <a:spcPts val="800"/>
              </a:spcAft>
              <a:buSzPts val="1000"/>
              <a:tabLst>
                <a:tab pos="914400" algn="l"/>
              </a:tabLst>
            </a:pPr>
            <a:r>
              <a:rPr lang="en-US" sz="2000" kern="100" dirty="0">
                <a:latin typeface="Candara" panose="020E0502030303020204" pitchFamily="34" charset="0"/>
                <a:ea typeface="Aptos" panose="020B0004020202020204" pitchFamily="34" charset="0"/>
                <a:cs typeface="Times New Roman" panose="02020603050405020304" pitchFamily="18" charset="0"/>
              </a:rPr>
              <a:t>Yes.</a:t>
            </a:r>
          </a:p>
          <a:p>
            <a:pPr marR="0" lvl="1">
              <a:lnSpc>
                <a:spcPct val="115000"/>
              </a:lnSpc>
              <a:spcBef>
                <a:spcPts val="0"/>
              </a:spcBef>
              <a:spcAft>
                <a:spcPts val="800"/>
              </a:spcAft>
              <a:buSzPts val="1000"/>
              <a:tabLst>
                <a:tab pos="9144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Increase premiums for high-risk groups, especially those with high-risk level, to better reflect the higher probability of claims. This ensures that the increased risk is adequately priced, reducing potential losses and improving profitability.</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0234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AF450B-79FA-0C28-2E70-1892E612D2D6}"/>
              </a:ext>
            </a:extLst>
          </p:cNvPr>
          <p:cNvSpPr>
            <a:spLocks noGrp="1"/>
          </p:cNvSpPr>
          <p:nvPr>
            <p:ph type="title"/>
          </p:nvPr>
        </p:nvSpPr>
        <p:spPr/>
        <p:txBody>
          <a:bodyPr/>
          <a:lstStyle/>
          <a:p>
            <a:r>
              <a:rPr lang="en-US" dirty="0"/>
              <a:t>HOUSEHOLD INCOME MODEL</a:t>
            </a:r>
          </a:p>
        </p:txBody>
      </p:sp>
      <p:pic>
        <p:nvPicPr>
          <p:cNvPr id="3" name="Picture 2">
            <a:extLst>
              <a:ext uri="{FF2B5EF4-FFF2-40B4-BE49-F238E27FC236}">
                <a16:creationId xmlns:a16="http://schemas.microsoft.com/office/drawing/2014/main" id="{30C7D0BA-C7B7-CA82-B699-4DB2293CA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1804123"/>
            <a:ext cx="8753322" cy="4974110"/>
          </a:xfrm>
          <a:prstGeom prst="rect">
            <a:avLst/>
          </a:prstGeom>
        </p:spPr>
      </p:pic>
    </p:spTree>
    <p:extLst>
      <p:ext uri="{BB962C8B-B14F-4D97-AF65-F5344CB8AC3E}">
        <p14:creationId xmlns:p14="http://schemas.microsoft.com/office/powerpoint/2010/main" val="235004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A3AC83-2A3C-A3FE-D58A-31EDE7AAFF87}"/>
              </a:ext>
            </a:extLst>
          </p:cNvPr>
          <p:cNvSpPr txBox="1"/>
          <p:nvPr/>
        </p:nvSpPr>
        <p:spPr>
          <a:xfrm>
            <a:off x="0" y="1615796"/>
            <a:ext cx="11990439" cy="5242204"/>
          </a:xfrm>
          <a:prstGeom prst="rect">
            <a:avLst/>
          </a:prstGeom>
          <a:noFill/>
        </p:spPr>
        <p:txBody>
          <a:bodyPr wrap="square">
            <a:spAutoFit/>
          </a:bodyPr>
          <a:lstStyle/>
          <a:p>
            <a:pPr marL="342900" indent="-342900">
              <a:spcBef>
                <a:spcPts val="0"/>
              </a:spcBef>
              <a:spcAft>
                <a:spcPts val="0"/>
              </a:spcAft>
              <a:buFont typeface="Arial" panose="020B0604020202020204" pitchFamily="34" charset="0"/>
              <a:buChar char="•"/>
            </a:pPr>
            <a:endParaRPr lang="en-US" sz="2000" dirty="0">
              <a:effectLst/>
              <a:latin typeface="Candara" panose="020E0502030303020204" pitchFamily="34" charset="0"/>
            </a:endParaRPr>
          </a:p>
          <a:p>
            <a:pPr marL="800100" marR="0" lvl="1" indent="-342900">
              <a:lnSpc>
                <a:spcPct val="115000"/>
              </a:lnSpc>
              <a:spcBef>
                <a:spcPts val="0"/>
              </a:spcBef>
              <a:spcAft>
                <a:spcPts val="800"/>
              </a:spcAft>
              <a:buSzPts val="1000"/>
              <a:buFont typeface="Arial" panose="020B0604020202020204" pitchFamily="34" charset="0"/>
              <a:buChar char="•"/>
              <a:tabLst>
                <a:tab pos="9144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What are the key characteristics of policyholders with low claim frequencies and high household incomes?</a:t>
            </a:r>
          </a:p>
          <a:p>
            <a:pPr marR="0" lvl="1">
              <a:lnSpc>
                <a:spcPct val="115000"/>
              </a:lnSpc>
              <a:spcBef>
                <a:spcPts val="0"/>
              </a:spcBef>
              <a:spcAft>
                <a:spcPts val="800"/>
              </a:spcAft>
              <a:buSzPts val="1000"/>
              <a:tabLst>
                <a:tab pos="914400" algn="l"/>
              </a:tabLst>
            </a:pPr>
            <a:r>
              <a:rPr lang="en-US" sz="2000" u="sng" kern="100" dirty="0">
                <a:effectLst/>
                <a:latin typeface="Candara" panose="020E0502030303020204" pitchFamily="34" charset="0"/>
                <a:ea typeface="Aptos" panose="020B0004020202020204" pitchFamily="34" charset="0"/>
                <a:cs typeface="Times New Roman" panose="02020603050405020304" pitchFamily="18" charset="0"/>
              </a:rPr>
              <a:t>Age Group </a:t>
            </a:r>
            <a:r>
              <a:rPr lang="en-US" sz="2000" kern="100" dirty="0">
                <a:effectLst/>
                <a:latin typeface="Candara" panose="020E0502030303020204" pitchFamily="34" charset="0"/>
                <a:ea typeface="Aptos" panose="020B0004020202020204" pitchFamily="34" charset="0"/>
                <a:cs typeface="Times New Roman" panose="02020603050405020304" pitchFamily="18" charset="0"/>
              </a:rPr>
              <a:t>- Adult policyholders have  low claim frequencies and high household income.</a:t>
            </a:r>
          </a:p>
          <a:p>
            <a:pPr lvl="1">
              <a:lnSpc>
                <a:spcPct val="115000"/>
              </a:lnSpc>
              <a:spcAft>
                <a:spcPts val="800"/>
              </a:spcAft>
              <a:buSzPts val="1000"/>
              <a:tabLst>
                <a:tab pos="914400" algn="l"/>
              </a:tabLst>
            </a:pPr>
            <a:r>
              <a:rPr lang="en-US" sz="2000" u="sng" kern="100" dirty="0">
                <a:latin typeface="Candara" panose="020E0502030303020204" pitchFamily="34" charset="0"/>
                <a:ea typeface="Aptos" panose="020B0004020202020204" pitchFamily="34" charset="0"/>
                <a:cs typeface="Times New Roman" panose="02020603050405020304" pitchFamily="18" charset="0"/>
              </a:rPr>
              <a:t>Education</a:t>
            </a:r>
            <a:r>
              <a:rPr lang="en-US" sz="2000" kern="100" dirty="0">
                <a:latin typeface="Candara" panose="020E0502030303020204" pitchFamily="34" charset="0"/>
                <a:ea typeface="Aptos" panose="020B0004020202020204" pitchFamily="34" charset="0"/>
                <a:cs typeface="Times New Roman" panose="02020603050405020304" pitchFamily="18" charset="0"/>
              </a:rPr>
              <a:t> - Bachelors degree </a:t>
            </a:r>
            <a:r>
              <a:rPr lang="en-US" sz="2000" kern="100" dirty="0">
                <a:effectLst/>
                <a:latin typeface="Candara" panose="020E0502030303020204" pitchFamily="34" charset="0"/>
                <a:ea typeface="Aptos" panose="020B0004020202020204" pitchFamily="34" charset="0"/>
                <a:cs typeface="Times New Roman" panose="02020603050405020304" pitchFamily="18" charset="0"/>
              </a:rPr>
              <a:t>policyholders have  low claim frequencies and high household income.</a:t>
            </a:r>
            <a:endParaRPr lang="en-US" sz="2000" kern="100" dirty="0">
              <a:latin typeface="Candara" panose="020E0502030303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n-US" sz="2000" u="sng" kern="100" dirty="0">
                <a:latin typeface="Candara" panose="020E0502030303020204" pitchFamily="34" charset="0"/>
                <a:ea typeface="Aptos" panose="020B0004020202020204" pitchFamily="34" charset="0"/>
                <a:cs typeface="Times New Roman" panose="02020603050405020304" pitchFamily="18" charset="0"/>
              </a:rPr>
              <a:t>Marital Status</a:t>
            </a:r>
            <a:r>
              <a:rPr lang="en-US" sz="2000" kern="100" dirty="0">
                <a:latin typeface="Candara" panose="020E0502030303020204" pitchFamily="34" charset="0"/>
                <a:ea typeface="Aptos" panose="020B0004020202020204" pitchFamily="34" charset="0"/>
                <a:cs typeface="Times New Roman" panose="02020603050405020304" pitchFamily="18" charset="0"/>
              </a:rPr>
              <a:t> -  Separated </a:t>
            </a:r>
            <a:r>
              <a:rPr lang="en-US" sz="2000" kern="100" dirty="0">
                <a:effectLst/>
                <a:latin typeface="Candara" panose="020E0502030303020204" pitchFamily="34" charset="0"/>
                <a:ea typeface="Aptos" panose="020B0004020202020204" pitchFamily="34" charset="0"/>
                <a:cs typeface="Times New Roman" panose="02020603050405020304" pitchFamily="18" charset="0"/>
              </a:rPr>
              <a:t>policyholders have  low claim frequencies and high household income.</a:t>
            </a:r>
            <a:endParaRPr lang="en-US" sz="2000" kern="100" dirty="0">
              <a:latin typeface="Candara" panose="020E0502030303020204" pitchFamily="34" charset="0"/>
              <a:ea typeface="Aptos" panose="020B0004020202020204" pitchFamily="34" charset="0"/>
              <a:cs typeface="Times New Roman" panose="02020603050405020304" pitchFamily="18" charset="0"/>
            </a:endParaRPr>
          </a:p>
          <a:p>
            <a:pPr marL="800100" marR="0" lvl="1" indent="-342900">
              <a:lnSpc>
                <a:spcPct val="115000"/>
              </a:lnSpc>
              <a:spcBef>
                <a:spcPts val="0"/>
              </a:spcBef>
              <a:spcAft>
                <a:spcPts val="800"/>
              </a:spcAft>
              <a:buSzPts val="1000"/>
              <a:buFont typeface="Arial" panose="020B0604020202020204" pitchFamily="34" charset="0"/>
              <a:buChar char="•"/>
              <a:tabLst>
                <a:tab pos="9144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How can we segment the customer base to identify high-value customers for targeted marketing campaigns?</a:t>
            </a:r>
          </a:p>
          <a:p>
            <a:pPr lvl="1">
              <a:lnSpc>
                <a:spcPct val="115000"/>
              </a:lnSpc>
              <a:spcAft>
                <a:spcPts val="800"/>
              </a:spcAft>
            </a:pPr>
            <a:r>
              <a:rPr lang="en-US" sz="2000" dirty="0">
                <a:latin typeface="Candara" panose="020E0502030303020204" pitchFamily="34" charset="0"/>
              </a:rPr>
              <a:t>To segment the customer base and identify high-value customers for targeted marketing campaigns, start by identifying key segments with the highest potential value. We focus on segments with characteristics such as high average policy premiums, low claim frequency, and a high number of policies.</a:t>
            </a:r>
          </a:p>
          <a:p>
            <a:pPr lvl="1">
              <a:lnSpc>
                <a:spcPct val="115000"/>
              </a:lnSpc>
              <a:spcAft>
                <a:spcPts val="800"/>
              </a:spcAf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Therefore, </a:t>
            </a:r>
            <a:r>
              <a:rPr lang="en-US" sz="2000" dirty="0">
                <a:latin typeface="Candara" panose="020E0502030303020204" pitchFamily="34" charset="0"/>
              </a:rPr>
              <a:t>targeting policyholders who are separated, hold a bachelor's degree, and are adults could be an effective strategy for marketing campaigns.</a:t>
            </a:r>
            <a:endParaRPr lang="en-US" sz="2000" kern="100" dirty="0">
              <a:effectLst/>
              <a:latin typeface="Candara" panose="020E0502030303020204" pitchFamily="34" charset="0"/>
              <a:ea typeface="Aptos" panose="020B0004020202020204" pitchFamily="34" charset="0"/>
              <a:cs typeface="Times New Roman" panose="02020603050405020304" pitchFamily="18" charset="0"/>
            </a:endParaRPr>
          </a:p>
        </p:txBody>
      </p:sp>
      <p:sp>
        <p:nvSpPr>
          <p:cNvPr id="7" name="Title 6">
            <a:extLst>
              <a:ext uri="{FF2B5EF4-FFF2-40B4-BE49-F238E27FC236}">
                <a16:creationId xmlns:a16="http://schemas.microsoft.com/office/drawing/2014/main" id="{72DAD978-55D4-6E64-64EA-68F5AF6E6921}"/>
              </a:ext>
            </a:extLst>
          </p:cNvPr>
          <p:cNvSpPr>
            <a:spLocks noGrp="1"/>
          </p:cNvSpPr>
          <p:nvPr>
            <p:ph type="title"/>
          </p:nvPr>
        </p:nvSpPr>
        <p:spPr/>
        <p:txBody>
          <a:bodyPr>
            <a:normAutofit/>
          </a:bodyPr>
          <a:lstStyle/>
          <a:p>
            <a:r>
              <a:rPr lang="en-US" b="1" kern="100" dirty="0">
                <a:effectLst/>
                <a:latin typeface="Candara" panose="020E0502030303020204" pitchFamily="34" charset="0"/>
                <a:ea typeface="Aptos" panose="020B0004020202020204" pitchFamily="34" charset="0"/>
                <a:cs typeface="Times New Roman" panose="02020603050405020304" pitchFamily="18" charset="0"/>
              </a:rPr>
              <a:t>Customer Segmentation and Marketing</a:t>
            </a:r>
            <a:endParaRPr lang="en-US" dirty="0"/>
          </a:p>
        </p:txBody>
      </p:sp>
    </p:spTree>
    <p:extLst>
      <p:ext uri="{BB962C8B-B14F-4D97-AF65-F5344CB8AC3E}">
        <p14:creationId xmlns:p14="http://schemas.microsoft.com/office/powerpoint/2010/main" val="250290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C3A0-8BFC-51DD-F2BD-16625B7FEC68}"/>
              </a:ext>
            </a:extLst>
          </p:cNvPr>
          <p:cNvSpPr>
            <a:spLocks noGrp="1"/>
          </p:cNvSpPr>
          <p:nvPr>
            <p:ph type="title"/>
          </p:nvPr>
        </p:nvSpPr>
        <p:spPr/>
        <p:txBody>
          <a:bodyPr/>
          <a:lstStyle/>
          <a:p>
            <a:pPr algn="ctr"/>
            <a:r>
              <a:rPr lang="en-US" b="1" dirty="0"/>
              <a:t>DEMOGRAPHIC ANALYSIS</a:t>
            </a:r>
            <a:endParaRPr lang="en-US" dirty="0"/>
          </a:p>
        </p:txBody>
      </p:sp>
      <p:sp>
        <p:nvSpPr>
          <p:cNvPr id="3" name="Content Placeholder 2">
            <a:extLst>
              <a:ext uri="{FF2B5EF4-FFF2-40B4-BE49-F238E27FC236}">
                <a16:creationId xmlns:a16="http://schemas.microsoft.com/office/drawing/2014/main" id="{4F3CF712-0DDD-DC07-34F6-4839921CF0AD}"/>
              </a:ext>
            </a:extLst>
          </p:cNvPr>
          <p:cNvSpPr>
            <a:spLocks noGrp="1"/>
          </p:cNvSpPr>
          <p:nvPr>
            <p:ph sz="quarter" idx="4294967295"/>
          </p:nvPr>
        </p:nvSpPr>
        <p:spPr>
          <a:xfrm>
            <a:off x="501445" y="2123768"/>
            <a:ext cx="6135329" cy="4498258"/>
          </a:xfrm>
        </p:spPr>
        <p:txBody>
          <a:bodyPr>
            <a:normAutofit fontScale="92500" lnSpcReduction="10000"/>
          </a:bodyPr>
          <a:lstStyle/>
          <a:p>
            <a:r>
              <a:rPr lang="en-US" u="sng" dirty="0">
                <a:latin typeface="Candara" panose="020E0502030303020204" pitchFamily="34" charset="0"/>
              </a:rPr>
              <a:t>Age Group</a:t>
            </a:r>
            <a:r>
              <a:rPr lang="en-US" dirty="0">
                <a:latin typeface="Candara" panose="020E0502030303020204" pitchFamily="34" charset="0"/>
              </a:rPr>
              <a:t>- policy holders at Adult are high risk commercial users, Youth are also very high risk private users.</a:t>
            </a:r>
          </a:p>
          <a:p>
            <a:r>
              <a:rPr lang="en-US" u="sng" dirty="0">
                <a:latin typeface="Candara" panose="020E0502030303020204" pitchFamily="34" charset="0"/>
              </a:rPr>
              <a:t>Gender</a:t>
            </a:r>
            <a:r>
              <a:rPr lang="en-US" dirty="0">
                <a:latin typeface="Candara" panose="020E0502030303020204" pitchFamily="34" charset="0"/>
              </a:rPr>
              <a:t>- evenly distributed with insignificant differences on all filters</a:t>
            </a:r>
          </a:p>
          <a:p>
            <a:r>
              <a:rPr lang="en-US" u="sng" dirty="0">
                <a:latin typeface="Candara" panose="020E0502030303020204" pitchFamily="34" charset="0"/>
              </a:rPr>
              <a:t>Marital status</a:t>
            </a:r>
            <a:r>
              <a:rPr lang="en-US" dirty="0">
                <a:latin typeface="Candara" panose="020E0502030303020204" pitchFamily="34" charset="0"/>
              </a:rPr>
              <a:t>- Single people are high risk while separated policy holders are very low risk policy holders for both commercial and private users.</a:t>
            </a:r>
          </a:p>
          <a:p>
            <a:endParaRPr lang="en-US" dirty="0">
              <a:latin typeface="Candara" panose="020E0502030303020204" pitchFamily="34" charset="0"/>
            </a:endParaRPr>
          </a:p>
          <a:p>
            <a:r>
              <a:rPr lang="en-US" dirty="0">
                <a:latin typeface="Candara" panose="020E0502030303020204" pitchFamily="34" charset="0"/>
              </a:rPr>
              <a:t>The noticeable trend is  that gender have insignificant  difference and Single people are high risk policyholders for commercial and private car users. </a:t>
            </a:r>
          </a:p>
        </p:txBody>
      </p:sp>
    </p:spTree>
    <p:extLst>
      <p:ext uri="{BB962C8B-B14F-4D97-AF65-F5344CB8AC3E}">
        <p14:creationId xmlns:p14="http://schemas.microsoft.com/office/powerpoint/2010/main" val="210352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1234-36A4-B232-F024-DCF9D35D3524}"/>
              </a:ext>
            </a:extLst>
          </p:cNvPr>
          <p:cNvSpPr>
            <a:spLocks noGrp="1"/>
          </p:cNvSpPr>
          <p:nvPr>
            <p:ph type="title"/>
          </p:nvPr>
        </p:nvSpPr>
        <p:spPr/>
        <p:txBody>
          <a:bodyPr/>
          <a:lstStyle/>
          <a:p>
            <a:pPr algn="ctr"/>
            <a:r>
              <a:rPr lang="en-US" dirty="0"/>
              <a:t>GEOGRAPHICAL ANALYSIS</a:t>
            </a:r>
          </a:p>
        </p:txBody>
      </p:sp>
      <p:sp>
        <p:nvSpPr>
          <p:cNvPr id="3" name="Content Placeholder 2">
            <a:extLst>
              <a:ext uri="{FF2B5EF4-FFF2-40B4-BE49-F238E27FC236}">
                <a16:creationId xmlns:a16="http://schemas.microsoft.com/office/drawing/2014/main" id="{D65AE814-D00E-52B8-0183-0BB095A243F6}"/>
              </a:ext>
            </a:extLst>
          </p:cNvPr>
          <p:cNvSpPr>
            <a:spLocks noGrp="1"/>
          </p:cNvSpPr>
          <p:nvPr>
            <p:ph sz="quarter" idx="4294967295"/>
          </p:nvPr>
        </p:nvSpPr>
        <p:spPr>
          <a:xfrm>
            <a:off x="307258" y="1976283"/>
            <a:ext cx="11577483" cy="4675239"/>
          </a:xfrm>
        </p:spPr>
        <p:txBody>
          <a:bodyPr>
            <a:normAutofit fontScale="85000" lnSpcReduction="20000"/>
          </a:bodyPr>
          <a:lstStyle/>
          <a:p>
            <a:r>
              <a:rPr lang="en-US" dirty="0">
                <a:latin typeface="Candara" panose="020E0502030303020204" pitchFamily="34" charset="0"/>
              </a:rPr>
              <a:t>Without filters, policy holders staying in Suburban zones have the highest claim frequency follow by Highly urban, Urban, Rural and Highly rural makes the least claim frequency while policy holders staying in Urban zones have the highest claim amount follow by Suburban, Highly rural, Highly urban and Rural makes the least claim amount .</a:t>
            </a:r>
          </a:p>
          <a:p>
            <a:r>
              <a:rPr lang="en-US" dirty="0">
                <a:latin typeface="Candara" panose="020E0502030303020204" pitchFamily="34" charset="0"/>
              </a:rPr>
              <a:t>Commercial car users- policy holders staying in Highly Urban zones have the highest claim frequency follow by Highly Rural, Rural, Urban and Suburban makes the least claim frequency while policy holders staying in Urban zones have the highest most claim amount follow by Suburban, Rural, Highly Rural, and Highly urban makes the least claim amount.</a:t>
            </a:r>
          </a:p>
          <a:p>
            <a:r>
              <a:rPr lang="en-US" dirty="0">
                <a:latin typeface="Candara" panose="020E0502030303020204" pitchFamily="34" charset="0"/>
              </a:rPr>
              <a:t>Private car users- policy holders staying in Suburban zones have the highest claim frequency follow by Highly Urban, Urban, Rural and Highly Rural makes the least claim frequency while policy holders staying in Highly Rural zones have the highest claim amount follow by Urban, Highly Urban, Suburban and Rural makes the least claim amount.</a:t>
            </a:r>
          </a:p>
          <a:p>
            <a:pPr marL="0" indent="0">
              <a:buNone/>
            </a:pPr>
            <a:r>
              <a:rPr lang="en-US" u="sng" dirty="0">
                <a:latin typeface="Candara" panose="020E0502030303020204" pitchFamily="34" charset="0"/>
              </a:rPr>
              <a:t>Trends or Pattern </a:t>
            </a:r>
          </a:p>
          <a:p>
            <a:r>
              <a:rPr lang="en-US" dirty="0">
                <a:latin typeface="Candara" panose="020E0502030303020204" pitchFamily="34" charset="0"/>
              </a:rPr>
              <a:t>Suburban zones have the highest claim frequency for both without filter and Private cars users</a:t>
            </a:r>
          </a:p>
          <a:p>
            <a:r>
              <a:rPr lang="en-US" dirty="0">
                <a:latin typeface="Candara" panose="020E0502030303020204" pitchFamily="34" charset="0"/>
              </a:rPr>
              <a:t>Urban zone have the least claim amount for both without filter and commercial car users.</a:t>
            </a:r>
          </a:p>
          <a:p>
            <a:r>
              <a:rPr lang="en-US" dirty="0">
                <a:latin typeface="Candara" panose="020E0502030303020204" pitchFamily="34" charset="0"/>
              </a:rPr>
              <a:t>Rural zone have the least claim amount for both without filter and commercial car users.</a:t>
            </a:r>
          </a:p>
        </p:txBody>
      </p:sp>
    </p:spTree>
    <p:extLst>
      <p:ext uri="{BB962C8B-B14F-4D97-AF65-F5344CB8AC3E}">
        <p14:creationId xmlns:p14="http://schemas.microsoft.com/office/powerpoint/2010/main" val="149487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D25AD-8D0E-0F32-55D8-B9A5DD323768}"/>
              </a:ext>
            </a:extLst>
          </p:cNvPr>
          <p:cNvSpPr txBox="1"/>
          <p:nvPr/>
        </p:nvSpPr>
        <p:spPr>
          <a:xfrm>
            <a:off x="341376" y="2210652"/>
            <a:ext cx="4523232" cy="2862322"/>
          </a:xfrm>
          <a:prstGeom prst="rect">
            <a:avLst/>
          </a:prstGeom>
          <a:noFill/>
        </p:spPr>
        <p:txBody>
          <a:bodyPr wrap="square" rtlCol="0">
            <a:spAutoFit/>
          </a:bodyPr>
          <a:lstStyle/>
          <a:p>
            <a:r>
              <a:rPr lang="en-US" sz="2000" dirty="0"/>
              <a:t>The policyholder having Four kids have the highest frequency follow by the policyholder having None and One kids then policyholder having Two kids.</a:t>
            </a:r>
          </a:p>
          <a:p>
            <a:endParaRPr lang="en-US" sz="2000" dirty="0"/>
          </a:p>
          <a:p>
            <a:r>
              <a:rPr lang="en-US" sz="2000" dirty="0"/>
              <a:t>The number of claims start to declined from policyholder having One kids</a:t>
            </a:r>
          </a:p>
        </p:txBody>
      </p:sp>
      <p:sp>
        <p:nvSpPr>
          <p:cNvPr id="5" name="Title 4">
            <a:extLst>
              <a:ext uri="{FF2B5EF4-FFF2-40B4-BE49-F238E27FC236}">
                <a16:creationId xmlns:a16="http://schemas.microsoft.com/office/drawing/2014/main" id="{40993410-7971-0FDC-E1F7-E02A843FCF4C}"/>
              </a:ext>
            </a:extLst>
          </p:cNvPr>
          <p:cNvSpPr>
            <a:spLocks noGrp="1"/>
          </p:cNvSpPr>
          <p:nvPr>
            <p:ph type="title"/>
          </p:nvPr>
        </p:nvSpPr>
        <p:spPr>
          <a:xfrm>
            <a:off x="651017" y="704088"/>
            <a:ext cx="9613861" cy="1080938"/>
          </a:xfrm>
        </p:spPr>
        <p:txBody>
          <a:bodyPr/>
          <a:lstStyle/>
          <a:p>
            <a:pPr marR="0" lvl="0">
              <a:lnSpc>
                <a:spcPct val="115000"/>
              </a:lnSpc>
              <a:spcBef>
                <a:spcPts val="0"/>
              </a:spcBef>
              <a:spcAft>
                <a:spcPts val="800"/>
              </a:spcAft>
              <a:tabLst>
                <a:tab pos="457200" algn="l"/>
              </a:tabLst>
            </a:pPr>
            <a:r>
              <a:rPr lang="en-US" sz="3600" b="1" kern="100" dirty="0">
                <a:effectLst/>
                <a:latin typeface="Candara" panose="020E0502030303020204" pitchFamily="34" charset="0"/>
                <a:ea typeface="Aptos" panose="020B0004020202020204" pitchFamily="34" charset="0"/>
                <a:cs typeface="Times New Roman" panose="02020603050405020304" pitchFamily="18" charset="0"/>
              </a:rPr>
              <a:t>Customer Behavior Insights</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1D76AE4-8E4E-6B77-C8D7-71101F780C41}"/>
              </a:ext>
            </a:extLst>
          </p:cNvPr>
          <p:cNvPicPr>
            <a:picLocks noChangeAspect="1"/>
          </p:cNvPicPr>
          <p:nvPr/>
        </p:nvPicPr>
        <p:blipFill rotWithShape="1">
          <a:blip r:embed="rId2">
            <a:extLst>
              <a:ext uri="{28A0092B-C50C-407E-A947-70E740481C1C}">
                <a14:useLocalDpi xmlns:a14="http://schemas.microsoft.com/office/drawing/2010/main" val="0"/>
              </a:ext>
            </a:extLst>
          </a:blip>
          <a:srcRect l="21719" t="70181" r="39554"/>
          <a:stretch/>
        </p:blipFill>
        <p:spPr>
          <a:xfrm>
            <a:off x="5017006" y="2228690"/>
            <a:ext cx="6949442" cy="3611880"/>
          </a:xfrm>
          <a:prstGeom prst="rect">
            <a:avLst/>
          </a:prstGeom>
        </p:spPr>
      </p:pic>
    </p:spTree>
    <p:extLst>
      <p:ext uri="{BB962C8B-B14F-4D97-AF65-F5344CB8AC3E}">
        <p14:creationId xmlns:p14="http://schemas.microsoft.com/office/powerpoint/2010/main" val="319464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8EFA16-F293-6245-33B4-A623B8EA6E9E}"/>
              </a:ext>
            </a:extLst>
          </p:cNvPr>
          <p:cNvSpPr txBox="1"/>
          <p:nvPr/>
        </p:nvSpPr>
        <p:spPr>
          <a:xfrm>
            <a:off x="4186989" y="2229853"/>
            <a:ext cx="4363453" cy="646331"/>
          </a:xfrm>
          <a:prstGeom prst="rect">
            <a:avLst/>
          </a:prstGeom>
          <a:noFill/>
        </p:spPr>
        <p:txBody>
          <a:bodyPr wrap="square" rtlCol="0">
            <a:spAutoFit/>
          </a:bodyPr>
          <a:lstStyle/>
          <a:p>
            <a:r>
              <a:rPr lang="en-US" sz="3600" dirty="0">
                <a:latin typeface="+mj-lt"/>
              </a:rPr>
              <a:t>THANKS SO MUCH </a:t>
            </a:r>
          </a:p>
        </p:txBody>
      </p:sp>
    </p:spTree>
    <p:extLst>
      <p:ext uri="{BB962C8B-B14F-4D97-AF65-F5344CB8AC3E}">
        <p14:creationId xmlns:p14="http://schemas.microsoft.com/office/powerpoint/2010/main" val="111853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DAAB-3A67-6D81-61A6-A6C9A2017196}"/>
              </a:ext>
            </a:extLst>
          </p:cNvPr>
          <p:cNvSpPr>
            <a:spLocks noGrp="1"/>
          </p:cNvSpPr>
          <p:nvPr>
            <p:ph type="title"/>
          </p:nvPr>
        </p:nvSpPr>
        <p:spPr>
          <a:xfrm>
            <a:off x="449827" y="567812"/>
            <a:ext cx="10396882" cy="1151965"/>
          </a:xfrm>
        </p:spPr>
        <p:txBody>
          <a:bodyPr>
            <a:normAutofit/>
          </a:bodyPr>
          <a:lstStyle/>
          <a:p>
            <a:r>
              <a:rPr lang="en-US" sz="4000" dirty="0"/>
              <a:t>Agenda</a:t>
            </a:r>
          </a:p>
        </p:txBody>
      </p:sp>
      <p:sp>
        <p:nvSpPr>
          <p:cNvPr id="3" name="Content Placeholder 2">
            <a:extLst>
              <a:ext uri="{FF2B5EF4-FFF2-40B4-BE49-F238E27FC236}">
                <a16:creationId xmlns:a16="http://schemas.microsoft.com/office/drawing/2014/main" id="{25484319-3F51-EC32-1E14-5EFA8DF0B30F}"/>
              </a:ext>
            </a:extLst>
          </p:cNvPr>
          <p:cNvSpPr>
            <a:spLocks noGrp="1"/>
          </p:cNvSpPr>
          <p:nvPr>
            <p:ph idx="1"/>
          </p:nvPr>
        </p:nvSpPr>
        <p:spPr>
          <a:xfrm>
            <a:off x="449827" y="2109019"/>
            <a:ext cx="10396883" cy="2109020"/>
          </a:xfrm>
        </p:spPr>
        <p:txBody>
          <a:bodyPr>
            <a:noAutofit/>
          </a:bodyPr>
          <a:lstStyle/>
          <a:p>
            <a:pPr marL="342900" indent="-342900">
              <a:buAutoNum type="arabicPeriod"/>
            </a:pPr>
            <a:r>
              <a:rPr lang="en-US" sz="2800" dirty="0"/>
              <a:t>Introduction </a:t>
            </a:r>
          </a:p>
          <a:p>
            <a:pPr marL="342900" indent="-342900">
              <a:buAutoNum type="arabicPeriod"/>
            </a:pPr>
            <a:r>
              <a:rPr lang="en-US" sz="2800" dirty="0"/>
              <a:t>Data Exploration</a:t>
            </a:r>
          </a:p>
          <a:p>
            <a:pPr marL="342900" indent="-342900">
              <a:buAutoNum type="arabicPeriod"/>
            </a:pPr>
            <a:r>
              <a:rPr lang="en-US" sz="2800" dirty="0"/>
              <a:t>Model Development</a:t>
            </a:r>
          </a:p>
          <a:p>
            <a:pPr marL="342900" indent="-342900">
              <a:buAutoNum type="arabicPeriod"/>
            </a:pPr>
            <a:r>
              <a:rPr lang="en-US" sz="2800" dirty="0"/>
              <a:t>Interpretation </a:t>
            </a:r>
          </a:p>
          <a:p>
            <a:endParaRPr lang="en-US" sz="2800" dirty="0"/>
          </a:p>
        </p:txBody>
      </p:sp>
    </p:spTree>
    <p:extLst>
      <p:ext uri="{BB962C8B-B14F-4D97-AF65-F5344CB8AC3E}">
        <p14:creationId xmlns:p14="http://schemas.microsoft.com/office/powerpoint/2010/main" val="28253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D967F31-B5F6-21CD-5678-C1D25FDC6D67}"/>
              </a:ext>
            </a:extLst>
          </p:cNvPr>
          <p:cNvSpPr>
            <a:spLocks noGrp="1"/>
          </p:cNvSpPr>
          <p:nvPr>
            <p:ph type="title"/>
          </p:nvPr>
        </p:nvSpPr>
        <p:spPr>
          <a:xfrm>
            <a:off x="680322" y="753227"/>
            <a:ext cx="9333834" cy="1178812"/>
          </a:xfrm>
        </p:spPr>
        <p:txBody>
          <a:bodyPr/>
          <a:lstStyle/>
          <a:p>
            <a:r>
              <a:rPr lang="en-US" sz="3600" dirty="0">
                <a:solidFill>
                  <a:schemeClr val="tx2"/>
                </a:solidFill>
                <a:latin typeface="Arial Black" panose="020B0A04020102020204" pitchFamily="34" charset="0"/>
              </a:rPr>
              <a:t>Introduction </a:t>
            </a:r>
            <a:br>
              <a:rPr lang="en-US" sz="3600" dirty="0">
                <a:solidFill>
                  <a:schemeClr val="tx2"/>
                </a:solidFill>
              </a:rPr>
            </a:br>
            <a:endParaRPr lang="en-US" dirty="0"/>
          </a:p>
        </p:txBody>
      </p:sp>
      <p:sp>
        <p:nvSpPr>
          <p:cNvPr id="10" name="Content Placeholder 9">
            <a:extLst>
              <a:ext uri="{FF2B5EF4-FFF2-40B4-BE49-F238E27FC236}">
                <a16:creationId xmlns:a16="http://schemas.microsoft.com/office/drawing/2014/main" id="{3AEA24CB-EBFB-1697-71E1-2D66536B7E6E}"/>
              </a:ext>
            </a:extLst>
          </p:cNvPr>
          <p:cNvSpPr>
            <a:spLocks noGrp="1"/>
          </p:cNvSpPr>
          <p:nvPr>
            <p:ph idx="1"/>
          </p:nvPr>
        </p:nvSpPr>
        <p:spPr>
          <a:xfrm>
            <a:off x="487664" y="2292628"/>
            <a:ext cx="5608336" cy="3812145"/>
          </a:xfrm>
        </p:spPr>
        <p:txBody>
          <a:bodyPr>
            <a:normAutofit lnSpcReduction="10000"/>
          </a:bodyPr>
          <a:lstStyle/>
          <a:p>
            <a:pPr marL="0" indent="0">
              <a:buNone/>
            </a:pPr>
            <a:r>
              <a:rPr lang="en-US" sz="2000" b="1" dirty="0">
                <a:latin typeface="Arial Rounded MT Bold" panose="020F0704030504030204" pitchFamily="34" charset="0"/>
              </a:rPr>
              <a:t>Outline Problems</a:t>
            </a:r>
          </a:p>
          <a:p>
            <a:pPr>
              <a:buFont typeface="Wingdings" panose="05000000000000000000" pitchFamily="2" charset="2"/>
              <a:buChar char="ü"/>
            </a:pPr>
            <a:r>
              <a:rPr lang="en-US" sz="1800" dirty="0">
                <a:effectLst/>
                <a:latin typeface="Candara" panose="020E0502030303020204" pitchFamily="34" charset="0"/>
                <a:ea typeface="Aptos" panose="020B0004020202020204" pitchFamily="34" charset="0"/>
                <a:cs typeface="Times New Roman" panose="02020603050405020304" pitchFamily="18" charset="0"/>
              </a:rPr>
              <a:t>Splendor Analytics Insurance is a company specializing in offering a variety of insurance products to its customers</a:t>
            </a:r>
            <a:r>
              <a:rPr lang="en-US" sz="2000" dirty="0">
                <a:latin typeface="Candara" panose="020E0502030303020204" pitchFamily="34" charset="0"/>
              </a:rPr>
              <a:t>.</a:t>
            </a:r>
          </a:p>
          <a:p>
            <a:pPr>
              <a:buFont typeface="Wingdings" panose="05000000000000000000" pitchFamily="2" charset="2"/>
              <a:buChar char="ü"/>
            </a:pPr>
            <a:r>
              <a:rPr lang="en-US" sz="1800" dirty="0">
                <a:effectLst/>
                <a:latin typeface="Candara" panose="020E0502030303020204" pitchFamily="34" charset="0"/>
                <a:ea typeface="Aptos" panose="020B0004020202020204" pitchFamily="34" charset="0"/>
                <a:cs typeface="Times New Roman" panose="02020603050405020304" pitchFamily="18" charset="0"/>
              </a:rPr>
              <a:t>The company's portfolio includes auto insurance, which covers losses or damages related to vehicles</a:t>
            </a:r>
            <a:r>
              <a:rPr lang="en-US" sz="2000" dirty="0">
                <a:latin typeface="Candara" panose="020E0502030303020204" pitchFamily="34" charset="0"/>
              </a:rPr>
              <a:t>.</a:t>
            </a:r>
          </a:p>
          <a:p>
            <a:pPr>
              <a:buFont typeface="Wingdings" panose="05000000000000000000" pitchFamily="2" charset="2"/>
              <a:buChar char="ü"/>
            </a:pPr>
            <a:r>
              <a:rPr lang="en-US" sz="1800" dirty="0">
                <a:effectLst/>
                <a:latin typeface="Candara" panose="020E0502030303020204" pitchFamily="34" charset="0"/>
                <a:ea typeface="Aptos" panose="020B0004020202020204" pitchFamily="34" charset="0"/>
                <a:cs typeface="Times New Roman" panose="02020603050405020304" pitchFamily="18" charset="0"/>
              </a:rPr>
              <a:t>The provided dataset contains anonymized information about the policyholders, their vehicles, and their claim histories. </a:t>
            </a:r>
          </a:p>
          <a:p>
            <a:pPr>
              <a:buFont typeface="Wingdings" panose="05000000000000000000" pitchFamily="2" charset="2"/>
              <a:buChar char="ü"/>
            </a:pPr>
            <a:r>
              <a:rPr lang="en-US" sz="1800" kern="100" dirty="0">
                <a:effectLst/>
                <a:latin typeface="Candara" panose="020E0502030303020204" pitchFamily="34" charset="0"/>
                <a:ea typeface="Aptos" panose="020B0004020202020204" pitchFamily="34" charset="0"/>
                <a:cs typeface="Times New Roman" panose="02020603050405020304" pitchFamily="18" charset="0"/>
              </a:rPr>
              <a:t>The goal of this project is to analyze this dataset to uncover insights that can help Splendor Analytics Insurance improve its services, optimize premiums, and reduce claim costs.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AA7C3A6B-0499-FD94-E597-8E8A8D26C521}"/>
              </a:ext>
            </a:extLst>
          </p:cNvPr>
          <p:cNvSpPr>
            <a:spLocks noGrp="1"/>
          </p:cNvSpPr>
          <p:nvPr>
            <p:ph type="body" sz="half" idx="2"/>
          </p:nvPr>
        </p:nvSpPr>
        <p:spPr>
          <a:xfrm>
            <a:off x="6446942" y="2292628"/>
            <a:ext cx="4732336" cy="3599317"/>
          </a:xfrm>
        </p:spPr>
        <p:txBody>
          <a:bodyPr>
            <a:noAutofit/>
          </a:bodyPr>
          <a:lstStyle/>
          <a:p>
            <a:pPr marL="0" indent="0">
              <a:buNone/>
            </a:pPr>
            <a:r>
              <a:rPr lang="en-US" sz="2000" b="1" dirty="0">
                <a:latin typeface="Arial Rounded MT Bold" panose="020F0704030504030204" pitchFamily="34" charset="0"/>
              </a:rPr>
              <a:t>Contents of Data Analysis</a:t>
            </a:r>
          </a:p>
          <a:p>
            <a:pPr marR="0" lvl="0">
              <a:lnSpc>
                <a:spcPct val="115000"/>
              </a:lnSpc>
              <a:spcBef>
                <a:spcPts val="0"/>
              </a:spcBef>
              <a:spcAft>
                <a:spcPts val="800"/>
              </a:spcAft>
              <a:buFont typeface="Wingdings" panose="05000000000000000000" pitchFamily="2" charset="2"/>
              <a:buChar char="ü"/>
              <a:tabLst>
                <a:tab pos="4572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Claim Frequency and Amount Analysis</a:t>
            </a:r>
          </a:p>
          <a:p>
            <a:pPr marR="0" lvl="0">
              <a:lnSpc>
                <a:spcPct val="115000"/>
              </a:lnSpc>
              <a:spcBef>
                <a:spcPts val="0"/>
              </a:spcBef>
              <a:spcAft>
                <a:spcPts val="800"/>
              </a:spcAft>
              <a:buFont typeface="Wingdings" panose="05000000000000000000" pitchFamily="2" charset="2"/>
              <a:buChar char="ü"/>
              <a:tabLst>
                <a:tab pos="4572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Risk Assessment</a:t>
            </a:r>
          </a:p>
          <a:p>
            <a:pPr marR="0" lvl="0">
              <a:lnSpc>
                <a:spcPct val="115000"/>
              </a:lnSpc>
              <a:spcBef>
                <a:spcPts val="0"/>
              </a:spcBef>
              <a:spcAft>
                <a:spcPts val="800"/>
              </a:spcAft>
              <a:buFont typeface="Wingdings" panose="05000000000000000000" pitchFamily="2" charset="2"/>
              <a:buChar char="ü"/>
              <a:tabLst>
                <a:tab pos="4572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Premium Optimization</a:t>
            </a:r>
          </a:p>
          <a:p>
            <a:pPr marR="0" lvl="0">
              <a:lnSpc>
                <a:spcPct val="115000"/>
              </a:lnSpc>
              <a:spcBef>
                <a:spcPts val="0"/>
              </a:spcBef>
              <a:spcAft>
                <a:spcPts val="800"/>
              </a:spcAft>
              <a:buFont typeface="Wingdings" panose="05000000000000000000" pitchFamily="2" charset="2"/>
              <a:buChar char="ü"/>
              <a:tabLst>
                <a:tab pos="4572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Customer Segmentation and Marketing</a:t>
            </a:r>
          </a:p>
          <a:p>
            <a:pPr marR="0" lvl="0">
              <a:lnSpc>
                <a:spcPct val="115000"/>
              </a:lnSpc>
              <a:spcBef>
                <a:spcPts val="0"/>
              </a:spcBef>
              <a:spcAft>
                <a:spcPts val="800"/>
              </a:spcAft>
              <a:buFont typeface="Wingdings" panose="05000000000000000000" pitchFamily="2" charset="2"/>
              <a:buChar char="ü"/>
              <a:tabLst>
                <a:tab pos="4572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Demographic Analysis</a:t>
            </a:r>
          </a:p>
          <a:p>
            <a:pPr>
              <a:lnSpc>
                <a:spcPct val="115000"/>
              </a:lnSpc>
              <a:spcBef>
                <a:spcPts val="0"/>
              </a:spcBef>
              <a:spcAft>
                <a:spcPts val="800"/>
              </a:spcAft>
              <a:buFont typeface="Wingdings" panose="05000000000000000000" pitchFamily="2" charset="2"/>
              <a:buChar char="ü"/>
              <a:tabLst>
                <a:tab pos="4572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Geographical Analysis </a:t>
            </a:r>
          </a:p>
          <a:p>
            <a:pPr>
              <a:lnSpc>
                <a:spcPct val="115000"/>
              </a:lnSpc>
              <a:spcBef>
                <a:spcPts val="0"/>
              </a:spcBef>
              <a:spcAft>
                <a:spcPts val="800"/>
              </a:spcAft>
              <a:buFont typeface="Wingdings" panose="05000000000000000000" pitchFamily="2" charset="2"/>
              <a:buChar char="ü"/>
              <a:tabLst>
                <a:tab pos="457200" algn="l"/>
              </a:tabLst>
            </a:pPr>
            <a:r>
              <a:rPr lang="en-US" sz="2000" kern="100" dirty="0">
                <a:effectLst/>
                <a:latin typeface="Candara" panose="020E0502030303020204" pitchFamily="34" charset="0"/>
                <a:ea typeface="Aptos" panose="020B0004020202020204" pitchFamily="34" charset="0"/>
                <a:cs typeface="Times New Roman" panose="02020603050405020304" pitchFamily="18" charset="0"/>
              </a:rPr>
              <a:t>Customer Behavior Insights</a:t>
            </a:r>
          </a:p>
          <a:p>
            <a:pPr marL="342900" marR="0" lvl="0" indent="-342900">
              <a:lnSpc>
                <a:spcPct val="115000"/>
              </a:lnSpc>
              <a:spcBef>
                <a:spcPts val="0"/>
              </a:spcBef>
              <a:spcAft>
                <a:spcPts val="800"/>
              </a:spcAft>
              <a:buFont typeface="+mj-lt"/>
              <a:buAutoNum type="arabicPeriod"/>
              <a:tabLst>
                <a:tab pos="457200" algn="l"/>
              </a:tabLs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956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966C7-FD0D-9E70-3BFA-CD5725A0239C}"/>
              </a:ext>
            </a:extLst>
          </p:cNvPr>
          <p:cNvSpPr>
            <a:spLocks noGrp="1"/>
          </p:cNvSpPr>
          <p:nvPr>
            <p:ph type="title"/>
          </p:nvPr>
        </p:nvSpPr>
        <p:spPr/>
        <p:txBody>
          <a:bodyPr>
            <a:normAutofit/>
          </a:bodyPr>
          <a:lstStyle/>
          <a:p>
            <a:r>
              <a:rPr lang="en-US" sz="2000" kern="100" dirty="0">
                <a:effectLst/>
                <a:latin typeface="Arial Black" panose="020B0A04020102020204" pitchFamily="34" charset="0"/>
                <a:ea typeface="Aptos" panose="020B0004020202020204" pitchFamily="34" charset="0"/>
                <a:cs typeface="Times New Roman" panose="02020603050405020304" pitchFamily="18" charset="0"/>
              </a:rPr>
              <a:t>The aims of Splendor Analytics Insurance to enhance its auto insurance division by leveraging data analysis</a:t>
            </a:r>
            <a:endParaRPr lang="en-US" sz="2000" dirty="0">
              <a:latin typeface="Arial Black" panose="020B0A04020102020204" pitchFamily="34" charset="0"/>
            </a:endParaRPr>
          </a:p>
        </p:txBody>
      </p:sp>
      <p:sp>
        <p:nvSpPr>
          <p:cNvPr id="6" name="Content Placeholder 5">
            <a:extLst>
              <a:ext uri="{FF2B5EF4-FFF2-40B4-BE49-F238E27FC236}">
                <a16:creationId xmlns:a16="http://schemas.microsoft.com/office/drawing/2014/main" id="{85174AA6-459B-0B22-B7C7-0114C82F4602}"/>
              </a:ext>
            </a:extLst>
          </p:cNvPr>
          <p:cNvSpPr>
            <a:spLocks noGrp="1"/>
          </p:cNvSpPr>
          <p:nvPr>
            <p:ph sz="quarter" idx="13"/>
          </p:nvPr>
        </p:nvSpPr>
        <p:spPr>
          <a:xfrm>
            <a:off x="913774" y="2367092"/>
            <a:ext cx="10364450" cy="3424107"/>
          </a:xfrm>
        </p:spPr>
        <p:txBody>
          <a:bodyPr>
            <a:normAutofit/>
          </a:bodyPr>
          <a:lstStyle/>
          <a:p>
            <a:pPr marL="342900" marR="0" lvl="0" indent="-342900">
              <a:lnSpc>
                <a:spcPct val="115000"/>
              </a:lnSpc>
              <a:spcBef>
                <a:spcPts val="0"/>
              </a:spcBef>
              <a:spcAft>
                <a:spcPts val="800"/>
              </a:spcAft>
              <a:buFont typeface="+mj-lt"/>
              <a:buAutoNum type="arabicPeriod"/>
              <a:tabLst>
                <a:tab pos="457200" algn="l"/>
              </a:tabLst>
            </a:pPr>
            <a:r>
              <a:rPr lang="en-US" kern="100" dirty="0">
                <a:effectLst/>
                <a:latin typeface="Candara" panose="020E0502030303020204" pitchFamily="34" charset="0"/>
                <a:ea typeface="Aptos" panose="020B0004020202020204" pitchFamily="34" charset="0"/>
                <a:cs typeface="Times New Roman" panose="02020603050405020304" pitchFamily="18" charset="0"/>
              </a:rPr>
              <a:t>Identify patterns in claim frequencies and amounts.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tabLst>
                <a:tab pos="457200" algn="l"/>
              </a:tabLst>
            </a:pPr>
            <a:r>
              <a:rPr lang="en-US" kern="100" dirty="0">
                <a:effectLst/>
                <a:latin typeface="Candara" panose="020E0502030303020204" pitchFamily="34" charset="0"/>
                <a:ea typeface="Aptos" panose="020B0004020202020204" pitchFamily="34" charset="0"/>
                <a:cs typeface="Times New Roman" panose="02020603050405020304" pitchFamily="18" charset="0"/>
              </a:rPr>
              <a:t>Understand the demographics and characteristics of high-risk and low-risk policyholders.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tabLst>
                <a:tab pos="457200" algn="l"/>
              </a:tabLst>
            </a:pPr>
            <a:r>
              <a:rPr lang="en-US" kern="100" dirty="0">
                <a:effectLst/>
                <a:latin typeface="Candara" panose="020E0502030303020204" pitchFamily="34" charset="0"/>
                <a:ea typeface="Aptos" panose="020B0004020202020204" pitchFamily="34" charset="0"/>
                <a:cs typeface="Times New Roman" panose="02020603050405020304" pitchFamily="18" charset="0"/>
              </a:rPr>
              <a:t>Optimize premium pricing models based on risk factors.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tabLst>
                <a:tab pos="457200" algn="l"/>
              </a:tabLst>
            </a:pPr>
            <a:r>
              <a:rPr lang="en-US" kern="100" dirty="0">
                <a:effectLst/>
                <a:latin typeface="Candara" panose="020E0502030303020204" pitchFamily="34" charset="0"/>
                <a:ea typeface="Aptos" panose="020B0004020202020204" pitchFamily="34" charset="0"/>
                <a:cs typeface="Times New Roman" panose="02020603050405020304" pitchFamily="18" charset="0"/>
              </a:rPr>
              <a:t>Develop targeted marketing strategies to attract and retain customers.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410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9CA3-C775-E959-6384-811384E74DB2}"/>
              </a:ext>
            </a:extLst>
          </p:cNvPr>
          <p:cNvSpPr>
            <a:spLocks noGrp="1"/>
          </p:cNvSpPr>
          <p:nvPr>
            <p:ph type="title"/>
          </p:nvPr>
        </p:nvSpPr>
        <p:spPr>
          <a:xfrm>
            <a:off x="695920" y="602992"/>
            <a:ext cx="9613861" cy="871847"/>
          </a:xfrm>
        </p:spPr>
        <p:txBody>
          <a:bodyPr/>
          <a:lstStyle/>
          <a:p>
            <a:r>
              <a:rPr lang="en-US" dirty="0"/>
              <a:t>Data Exploration </a:t>
            </a:r>
          </a:p>
        </p:txBody>
      </p:sp>
      <p:sp>
        <p:nvSpPr>
          <p:cNvPr id="3" name="Content Placeholder 2">
            <a:extLst>
              <a:ext uri="{FF2B5EF4-FFF2-40B4-BE49-F238E27FC236}">
                <a16:creationId xmlns:a16="http://schemas.microsoft.com/office/drawing/2014/main" id="{BE9DC854-CC3C-9A91-1F3F-14AEF59906BE}"/>
              </a:ext>
            </a:extLst>
          </p:cNvPr>
          <p:cNvSpPr>
            <a:spLocks noGrp="1"/>
          </p:cNvSpPr>
          <p:nvPr>
            <p:ph idx="1"/>
          </p:nvPr>
        </p:nvSpPr>
        <p:spPr>
          <a:xfrm>
            <a:off x="309717" y="2505455"/>
            <a:ext cx="5397910" cy="3749553"/>
          </a:xfrm>
        </p:spPr>
        <p:txBody>
          <a:bodyPr>
            <a:normAutofit/>
          </a:bodyPr>
          <a:lstStyle/>
          <a:p>
            <a:pPr marL="0" indent="0">
              <a:buNone/>
            </a:pPr>
            <a:r>
              <a:rPr lang="en-US" sz="2000" b="1" dirty="0">
                <a:latin typeface="Candara" panose="020E0502030303020204" pitchFamily="34" charset="0"/>
              </a:rPr>
              <a:t>Key Issues for Data Quality Assessment </a:t>
            </a:r>
          </a:p>
          <a:p>
            <a:pPr marL="342900" indent="-342900">
              <a:buFont typeface="Arial" panose="020B0604020202020204" pitchFamily="34" charset="0"/>
              <a:buChar char="•"/>
            </a:pPr>
            <a:r>
              <a:rPr lang="en-US" sz="2000" dirty="0">
                <a:latin typeface="Candara" panose="020E0502030303020204" pitchFamily="34" charset="0"/>
              </a:rPr>
              <a:t>Accuracy: Correct Values</a:t>
            </a:r>
          </a:p>
          <a:p>
            <a:pPr marL="342900" indent="-342900">
              <a:buFont typeface="Arial" panose="020B0604020202020204" pitchFamily="34" charset="0"/>
              <a:buChar char="•"/>
            </a:pPr>
            <a:r>
              <a:rPr lang="en-US" sz="2000" dirty="0">
                <a:latin typeface="Candara" panose="020E0502030303020204" pitchFamily="34" charset="0"/>
              </a:rPr>
              <a:t>Completeness: Data fields with Values</a:t>
            </a:r>
          </a:p>
          <a:p>
            <a:pPr marL="342900" indent="-342900">
              <a:buFont typeface="Arial" panose="020B0604020202020204" pitchFamily="34" charset="0"/>
              <a:buChar char="•"/>
            </a:pPr>
            <a:r>
              <a:rPr lang="en-US" sz="2000" dirty="0">
                <a:latin typeface="Candara" panose="020E0502030303020204" pitchFamily="34" charset="0"/>
              </a:rPr>
              <a:t>Consistency: Values free from Contradiction </a:t>
            </a:r>
          </a:p>
          <a:p>
            <a:pPr marL="342900" indent="-342900">
              <a:buFont typeface="Arial" panose="020B0604020202020204" pitchFamily="34" charset="0"/>
              <a:buChar char="•"/>
            </a:pPr>
            <a:r>
              <a:rPr lang="en-US" sz="2000" dirty="0">
                <a:latin typeface="Candara" panose="020E0502030303020204" pitchFamily="34" charset="0"/>
              </a:rPr>
              <a:t>Currency: Values up to Date </a:t>
            </a:r>
          </a:p>
          <a:p>
            <a:pPr marL="342900" indent="-342900">
              <a:buFont typeface="Arial" panose="020B0604020202020204" pitchFamily="34" charset="0"/>
              <a:buChar char="•"/>
            </a:pPr>
            <a:r>
              <a:rPr lang="en-US" sz="2000" dirty="0">
                <a:latin typeface="Candara" panose="020E0502030303020204" pitchFamily="34" charset="0"/>
              </a:rPr>
              <a:t>Relevancy: Data items with Values Mete-data</a:t>
            </a:r>
          </a:p>
          <a:p>
            <a:pPr marL="342900" indent="-342900">
              <a:buFont typeface="Arial" panose="020B0604020202020204" pitchFamily="34" charset="0"/>
              <a:buChar char="•"/>
            </a:pPr>
            <a:r>
              <a:rPr lang="en-US" sz="2000" dirty="0">
                <a:latin typeface="Candara" panose="020E0502030303020204" pitchFamily="34" charset="0"/>
              </a:rPr>
              <a:t>Validity: Data containing Allowable Values</a:t>
            </a:r>
          </a:p>
          <a:p>
            <a:pPr marL="342900" indent="-342900">
              <a:buFont typeface="Arial" panose="020B0604020202020204" pitchFamily="34" charset="0"/>
              <a:buChar char="•"/>
            </a:pPr>
            <a:r>
              <a:rPr lang="en-US" sz="2000" dirty="0">
                <a:latin typeface="Candara" panose="020E0502030303020204" pitchFamily="34" charset="0"/>
              </a:rPr>
              <a:t>Uniqueness: Records that are Duplicated</a:t>
            </a:r>
          </a:p>
          <a:p>
            <a:endParaRPr lang="en-US" sz="2000" dirty="0">
              <a:latin typeface="Candara" panose="020E0502030303020204" pitchFamily="34" charset="0"/>
            </a:endParaRPr>
          </a:p>
        </p:txBody>
      </p:sp>
      <p:sp>
        <p:nvSpPr>
          <p:cNvPr id="8" name="TextBox 7">
            <a:extLst>
              <a:ext uri="{FF2B5EF4-FFF2-40B4-BE49-F238E27FC236}">
                <a16:creationId xmlns:a16="http://schemas.microsoft.com/office/drawing/2014/main" id="{73527F94-5839-3167-CC93-A9B2B43D935A}"/>
              </a:ext>
            </a:extLst>
          </p:cNvPr>
          <p:cNvSpPr txBox="1"/>
          <p:nvPr/>
        </p:nvSpPr>
        <p:spPr>
          <a:xfrm>
            <a:off x="695920" y="1602741"/>
            <a:ext cx="6098458" cy="369332"/>
          </a:xfrm>
          <a:prstGeom prst="rect">
            <a:avLst/>
          </a:prstGeom>
          <a:noFill/>
        </p:spPr>
        <p:txBody>
          <a:bodyPr wrap="square">
            <a:spAutoFit/>
          </a:bodyPr>
          <a:lstStyle/>
          <a:p>
            <a:r>
              <a:rPr lang="en-US" sz="1800" b="1" dirty="0"/>
              <a:t>Data Quality Assessment and ‘Clean Up’</a:t>
            </a:r>
          </a:p>
        </p:txBody>
      </p:sp>
      <p:graphicFrame>
        <p:nvGraphicFramePr>
          <p:cNvPr id="5" name="Table 4">
            <a:extLst>
              <a:ext uri="{FF2B5EF4-FFF2-40B4-BE49-F238E27FC236}">
                <a16:creationId xmlns:a16="http://schemas.microsoft.com/office/drawing/2014/main" id="{B8496B95-B269-8A4E-424C-34570FB972E2}"/>
              </a:ext>
            </a:extLst>
          </p:cNvPr>
          <p:cNvGraphicFramePr>
            <a:graphicFrameLocks noGrp="1"/>
          </p:cNvGraphicFramePr>
          <p:nvPr>
            <p:extLst>
              <p:ext uri="{D42A27DB-BD31-4B8C-83A1-F6EECF244321}">
                <p14:modId xmlns:p14="http://schemas.microsoft.com/office/powerpoint/2010/main" val="1225395928"/>
              </p:ext>
            </p:extLst>
          </p:nvPr>
        </p:nvGraphicFramePr>
        <p:xfrm>
          <a:off x="5707626" y="2115168"/>
          <a:ext cx="6391794" cy="1689916"/>
        </p:xfrm>
        <a:graphic>
          <a:graphicData uri="http://schemas.openxmlformats.org/drawingml/2006/table">
            <a:tbl>
              <a:tblPr firstRow="1" bandRow="1">
                <a:tableStyleId>{5C22544A-7EE6-4342-B048-85BDC9FD1C3A}</a:tableStyleId>
              </a:tblPr>
              <a:tblGrid>
                <a:gridCol w="1065299">
                  <a:extLst>
                    <a:ext uri="{9D8B030D-6E8A-4147-A177-3AD203B41FA5}">
                      <a16:colId xmlns:a16="http://schemas.microsoft.com/office/drawing/2014/main" val="2707120111"/>
                    </a:ext>
                  </a:extLst>
                </a:gridCol>
                <a:gridCol w="1065299">
                  <a:extLst>
                    <a:ext uri="{9D8B030D-6E8A-4147-A177-3AD203B41FA5}">
                      <a16:colId xmlns:a16="http://schemas.microsoft.com/office/drawing/2014/main" val="71200136"/>
                    </a:ext>
                  </a:extLst>
                </a:gridCol>
                <a:gridCol w="1305776">
                  <a:extLst>
                    <a:ext uri="{9D8B030D-6E8A-4147-A177-3AD203B41FA5}">
                      <a16:colId xmlns:a16="http://schemas.microsoft.com/office/drawing/2014/main" val="4153724119"/>
                    </a:ext>
                  </a:extLst>
                </a:gridCol>
                <a:gridCol w="1017639">
                  <a:extLst>
                    <a:ext uri="{9D8B030D-6E8A-4147-A177-3AD203B41FA5}">
                      <a16:colId xmlns:a16="http://schemas.microsoft.com/office/drawing/2014/main" val="2868374598"/>
                    </a:ext>
                  </a:extLst>
                </a:gridCol>
                <a:gridCol w="872482">
                  <a:extLst>
                    <a:ext uri="{9D8B030D-6E8A-4147-A177-3AD203B41FA5}">
                      <a16:colId xmlns:a16="http://schemas.microsoft.com/office/drawing/2014/main" val="2422818651"/>
                    </a:ext>
                  </a:extLst>
                </a:gridCol>
                <a:gridCol w="1065299">
                  <a:extLst>
                    <a:ext uri="{9D8B030D-6E8A-4147-A177-3AD203B41FA5}">
                      <a16:colId xmlns:a16="http://schemas.microsoft.com/office/drawing/2014/main" val="3819742045"/>
                    </a:ext>
                  </a:extLst>
                </a:gridCol>
              </a:tblGrid>
              <a:tr h="502224">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Dataset</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Accuracy </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Completeness </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Consistency </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Validity</a:t>
                      </a:r>
                    </a:p>
                  </a:txBody>
                  <a:tcPr marL="68580" marR="68580" marT="0" marB="0"/>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Relevancy  </a:t>
                      </a:r>
                    </a:p>
                  </a:txBody>
                  <a:tcPr marL="68580" marR="68580" marT="0" marB="0"/>
                </a:tc>
                <a:extLst>
                  <a:ext uri="{0D108BD9-81ED-4DB2-BD59-A6C34878D82A}">
                    <a16:rowId xmlns:a16="http://schemas.microsoft.com/office/drawing/2014/main" val="2441519749"/>
                  </a:ext>
                </a:extLst>
              </a:tr>
              <a:tr h="593846">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Insurance Policy </a:t>
                      </a:r>
                    </a:p>
                  </a:txBody>
                  <a:tcPr marL="68580" marR="68580"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ID: Accurate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New Age : Absence  </a:t>
                      </a: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Gender: consistency </a:t>
                      </a:r>
                    </a:p>
                  </a:txBody>
                  <a:tcPr marL="68580" marR="68580"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4091171839"/>
                  </a:ext>
                </a:extLst>
              </a:tr>
              <a:tr h="593846">
                <a:tc>
                  <a:txBody>
                    <a:bodyPr/>
                    <a:lstStyle/>
                    <a:p>
                      <a:pPr marL="0" marR="0">
                        <a:lnSpc>
                          <a:spcPct val="107000"/>
                        </a:lnSpc>
                        <a:spcBef>
                          <a:spcPts val="0"/>
                        </a:spcBef>
                        <a:spcAft>
                          <a:spcPts val="0"/>
                        </a:spcAf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Age Group: Absence  </a:t>
                      </a:r>
                    </a:p>
                  </a:txBody>
                  <a:tcPr marL="68580" marR="68580" marT="0" marB="0"/>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1618094301"/>
                  </a:ext>
                </a:extLst>
              </a:tr>
            </a:tbl>
          </a:graphicData>
        </a:graphic>
      </p:graphicFrame>
    </p:spTree>
    <p:extLst>
      <p:ext uri="{BB962C8B-B14F-4D97-AF65-F5344CB8AC3E}">
        <p14:creationId xmlns:p14="http://schemas.microsoft.com/office/powerpoint/2010/main" val="303738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DC24EC-D062-804B-7171-6A6C6AD33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46" y="1949666"/>
            <a:ext cx="6441156" cy="4352660"/>
          </a:xfrm>
          <a:prstGeom prst="rect">
            <a:avLst/>
          </a:prstGeom>
        </p:spPr>
      </p:pic>
      <p:pic>
        <p:nvPicPr>
          <p:cNvPr id="10" name="Picture 9">
            <a:extLst>
              <a:ext uri="{FF2B5EF4-FFF2-40B4-BE49-F238E27FC236}">
                <a16:creationId xmlns:a16="http://schemas.microsoft.com/office/drawing/2014/main" id="{9C135A7F-A1E4-C0B9-7820-49CBAFDFC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354" y="1949666"/>
            <a:ext cx="6099646" cy="4352660"/>
          </a:xfrm>
          <a:prstGeom prst="rect">
            <a:avLst/>
          </a:prstGeom>
        </p:spPr>
      </p:pic>
      <p:sp>
        <p:nvSpPr>
          <p:cNvPr id="12" name="TextBox 11">
            <a:extLst>
              <a:ext uri="{FF2B5EF4-FFF2-40B4-BE49-F238E27FC236}">
                <a16:creationId xmlns:a16="http://schemas.microsoft.com/office/drawing/2014/main" id="{20A958DD-5D31-7BCF-9AF4-C39BF9D54200}"/>
              </a:ext>
            </a:extLst>
          </p:cNvPr>
          <p:cNvSpPr txBox="1"/>
          <p:nvPr/>
        </p:nvSpPr>
        <p:spPr>
          <a:xfrm>
            <a:off x="405063" y="913519"/>
            <a:ext cx="9613861" cy="584775"/>
          </a:xfrm>
          <a:prstGeom prst="rect">
            <a:avLst/>
          </a:prstGeom>
          <a:noFill/>
        </p:spPr>
        <p:txBody>
          <a:bodyPr wrap="square">
            <a:spAutoFit/>
          </a:bodyPr>
          <a:lstStyle/>
          <a:p>
            <a:r>
              <a:rPr lang="en-US" sz="3200" b="1" dirty="0">
                <a:latin typeface="+mj-lt"/>
              </a:rPr>
              <a:t>CLAIM FREQUENCY AND AMOUNT MODEL</a:t>
            </a:r>
            <a:endParaRPr lang="en-US" sz="3200" dirty="0">
              <a:latin typeface="+mj-lt"/>
            </a:endParaRPr>
          </a:p>
        </p:txBody>
      </p:sp>
    </p:spTree>
    <p:extLst>
      <p:ext uri="{BB962C8B-B14F-4D97-AF65-F5344CB8AC3E}">
        <p14:creationId xmlns:p14="http://schemas.microsoft.com/office/powerpoint/2010/main" val="53684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BC81-ACED-90D5-E085-303E309A8BDE}"/>
              </a:ext>
            </a:extLst>
          </p:cNvPr>
          <p:cNvSpPr>
            <a:spLocks noGrp="1"/>
          </p:cNvSpPr>
          <p:nvPr>
            <p:ph type="title"/>
          </p:nvPr>
        </p:nvSpPr>
        <p:spPr/>
        <p:txBody>
          <a:bodyPr/>
          <a:lstStyle/>
          <a:p>
            <a:r>
              <a:rPr lang="en-US" b="1" dirty="0"/>
              <a:t>CLAIM FREQUENCY AND AMOUNT ANALYSIS</a:t>
            </a:r>
            <a:endParaRPr lang="en-US" dirty="0"/>
          </a:p>
        </p:txBody>
      </p:sp>
      <p:sp>
        <p:nvSpPr>
          <p:cNvPr id="3" name="Content Placeholder 2">
            <a:extLst>
              <a:ext uri="{FF2B5EF4-FFF2-40B4-BE49-F238E27FC236}">
                <a16:creationId xmlns:a16="http://schemas.microsoft.com/office/drawing/2014/main" id="{03C24D7A-0DF5-AC7D-1D9F-67080EE8A317}"/>
              </a:ext>
            </a:extLst>
          </p:cNvPr>
          <p:cNvSpPr>
            <a:spLocks noGrp="1"/>
          </p:cNvSpPr>
          <p:nvPr>
            <p:ph sz="quarter" idx="4294967295"/>
          </p:nvPr>
        </p:nvSpPr>
        <p:spPr>
          <a:xfrm>
            <a:off x="284142" y="2015067"/>
            <a:ext cx="11623716" cy="4257717"/>
          </a:xfrm>
        </p:spPr>
        <p:txBody>
          <a:bodyPr>
            <a:normAutofit/>
          </a:bodyPr>
          <a:lstStyle/>
          <a:p>
            <a:r>
              <a:rPr lang="en-US" sz="2000" dirty="0">
                <a:latin typeface="Candara" panose="020E0502030303020204" pitchFamily="34" charset="0"/>
              </a:rPr>
              <a:t>Without filters, we noticed the following;</a:t>
            </a:r>
          </a:p>
          <a:p>
            <a:r>
              <a:rPr lang="en-US" sz="2000" dirty="0">
                <a:latin typeface="Candara" panose="020E0502030303020204" pitchFamily="34" charset="0"/>
              </a:rPr>
              <a:t>Total claim frequency is 15,000, the claim frequency range between 0 – 4</a:t>
            </a:r>
          </a:p>
          <a:p>
            <a:r>
              <a:rPr lang="en-US" sz="2000" dirty="0">
                <a:latin typeface="Candara" panose="020E0502030303020204" pitchFamily="34" charset="0"/>
              </a:rPr>
              <a:t>On average, there is about half a claim per policy across the dataset.</a:t>
            </a:r>
          </a:p>
          <a:p>
            <a:r>
              <a:rPr lang="en-US" sz="2000" u="sng" dirty="0">
                <a:latin typeface="Candara" panose="020E0502030303020204" pitchFamily="34" charset="0"/>
              </a:rPr>
              <a:t>Gender</a:t>
            </a:r>
            <a:r>
              <a:rPr lang="en-US" sz="2000" dirty="0">
                <a:latin typeface="Candara" panose="020E0502030303020204" pitchFamily="34" charset="0"/>
              </a:rPr>
              <a:t>- Males scored 49.95% and females, 50.05% on the claim frequency, while Females scored 49.83% and Males, 50.17% on the claim amount.</a:t>
            </a:r>
          </a:p>
          <a:p>
            <a:r>
              <a:rPr lang="en-US" sz="2000" u="sng" dirty="0">
                <a:latin typeface="Candara" panose="020E0502030303020204" pitchFamily="34" charset="0"/>
              </a:rPr>
              <a:t>Education</a:t>
            </a:r>
            <a:r>
              <a:rPr lang="en-US" sz="2000" dirty="0">
                <a:latin typeface="Candara" panose="020E0502030303020204" pitchFamily="34" charset="0"/>
              </a:rPr>
              <a:t>- PhD has the largest claim frequency, followed by High School, then Master’s. Bachelor’s has the lowest claims frequency, while Bachelor’s has the largest claim amount, followed by Master’s, then High School. PhD has the lowest claims amount.</a:t>
            </a:r>
          </a:p>
          <a:p>
            <a:r>
              <a:rPr lang="en-US" sz="2000" u="sng" dirty="0">
                <a:latin typeface="Candara" panose="020E0502030303020204" pitchFamily="34" charset="0"/>
              </a:rPr>
              <a:t>Marital Status </a:t>
            </a:r>
            <a:r>
              <a:rPr lang="en-US" sz="2000" b="1" u="sng" dirty="0">
                <a:latin typeface="Candara" panose="020E0502030303020204" pitchFamily="34" charset="0"/>
              </a:rPr>
              <a:t>- </a:t>
            </a:r>
            <a:r>
              <a:rPr lang="en-US" sz="2000" dirty="0">
                <a:latin typeface="Candara" panose="020E0502030303020204" pitchFamily="34" charset="0"/>
              </a:rPr>
              <a:t>Separated policyholders have the most claim frequency, then Single, Married, and Divorced respectively, while Married policyholders have the most claim frequency, then Divorced, Single, and separated respectively.</a:t>
            </a:r>
          </a:p>
          <a:p>
            <a:endParaRPr lang="en-US" sz="2000" dirty="0">
              <a:latin typeface="Candara" panose="020E0502030303020204" pitchFamily="34" charset="0"/>
            </a:endParaRPr>
          </a:p>
        </p:txBody>
      </p:sp>
    </p:spTree>
    <p:extLst>
      <p:ext uri="{BB962C8B-B14F-4D97-AF65-F5344CB8AC3E}">
        <p14:creationId xmlns:p14="http://schemas.microsoft.com/office/powerpoint/2010/main" val="71283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AD701-14E6-9159-F869-019A1F5A4AB5}"/>
              </a:ext>
            </a:extLst>
          </p:cNvPr>
          <p:cNvSpPr>
            <a:spLocks noGrp="1"/>
          </p:cNvSpPr>
          <p:nvPr>
            <p:ph sz="quarter" idx="13"/>
          </p:nvPr>
        </p:nvSpPr>
        <p:spPr>
          <a:xfrm>
            <a:off x="471322" y="641530"/>
            <a:ext cx="11356884" cy="5125089"/>
          </a:xfrm>
        </p:spPr>
        <p:txBody>
          <a:bodyPr>
            <a:normAutofit/>
          </a:bodyPr>
          <a:lstStyle/>
          <a:p>
            <a:r>
              <a:rPr lang="en-US" sz="2000" u="sng" dirty="0">
                <a:latin typeface="Candara" panose="020E0502030303020204" pitchFamily="34" charset="0"/>
              </a:rPr>
              <a:t>Car Makes- </a:t>
            </a:r>
            <a:r>
              <a:rPr lang="en-US" sz="2000" dirty="0">
                <a:latin typeface="Candara" panose="020E0502030303020204" pitchFamily="34" charset="0"/>
              </a:rPr>
              <a:t>we looked into a chart of the top 5 car make for claim frequency, Daihatsu leads, followed by Holden, </a:t>
            </a:r>
            <a:r>
              <a:rPr lang="en-US" sz="2000" dirty="0" err="1">
                <a:latin typeface="Candara" panose="020E0502030303020204" pitchFamily="34" charset="0"/>
              </a:rPr>
              <a:t>Merkur</a:t>
            </a:r>
            <a:r>
              <a:rPr lang="en-US" sz="2000" dirty="0">
                <a:latin typeface="Candara" panose="020E0502030303020204" pitchFamily="34" charset="0"/>
              </a:rPr>
              <a:t>, and Peugeot, and Ram holds the 5</a:t>
            </a:r>
            <a:r>
              <a:rPr lang="en-US" sz="2000" baseline="30000" dirty="0">
                <a:latin typeface="Candara" panose="020E0502030303020204" pitchFamily="34" charset="0"/>
              </a:rPr>
              <a:t>th</a:t>
            </a:r>
            <a:r>
              <a:rPr lang="en-US" sz="2000" dirty="0">
                <a:latin typeface="Candara" panose="020E0502030303020204" pitchFamily="34" charset="0"/>
              </a:rPr>
              <a:t> position while for claim amount, Hillman leads, followed by Holden, Corbin, and Daihatsu, and </a:t>
            </a:r>
            <a:r>
              <a:rPr lang="en-US" sz="2000" dirty="0" err="1">
                <a:latin typeface="Candara" panose="020E0502030303020204" pitchFamily="34" charset="0"/>
              </a:rPr>
              <a:t>Fairthorpe</a:t>
            </a:r>
            <a:r>
              <a:rPr lang="en-US" sz="2000" dirty="0">
                <a:latin typeface="Candara" panose="020E0502030303020204" pitchFamily="34" charset="0"/>
              </a:rPr>
              <a:t> holds the 5</a:t>
            </a:r>
            <a:r>
              <a:rPr lang="en-US" sz="2000" baseline="30000" dirty="0">
                <a:latin typeface="Candara" panose="020E0502030303020204" pitchFamily="34" charset="0"/>
              </a:rPr>
              <a:t>th</a:t>
            </a:r>
            <a:r>
              <a:rPr lang="en-US" sz="2000" dirty="0">
                <a:latin typeface="Candara" panose="020E0502030303020204" pitchFamily="34" charset="0"/>
              </a:rPr>
              <a:t> position</a:t>
            </a:r>
          </a:p>
          <a:p>
            <a:r>
              <a:rPr lang="en-US" sz="2000" u="sng" dirty="0">
                <a:latin typeface="Candara" panose="020E0502030303020204" pitchFamily="34" charset="0"/>
              </a:rPr>
              <a:t>Car Model</a:t>
            </a:r>
            <a:r>
              <a:rPr lang="en-US" sz="2000" dirty="0">
                <a:latin typeface="Candara" panose="020E0502030303020204" pitchFamily="34" charset="0"/>
              </a:rPr>
              <a:t>- Also looked into a chart of the top 5 car models to claim frequency, 207 leads followed by 228, 300SL, 370Z and 400E holds 5</a:t>
            </a:r>
            <a:r>
              <a:rPr lang="en-US" sz="2000" baseline="30000" dirty="0">
                <a:latin typeface="Candara" panose="020E0502030303020204" pitchFamily="34" charset="0"/>
              </a:rPr>
              <a:t>th</a:t>
            </a:r>
            <a:r>
              <a:rPr lang="en-US" sz="2000" dirty="0">
                <a:latin typeface="Candara" panose="020E0502030303020204" pitchFamily="34" charset="0"/>
              </a:rPr>
              <a:t> position, while to claim amount, Crossfire Roader leads followed by Truck </a:t>
            </a:r>
            <a:r>
              <a:rPr lang="en-US" sz="2000" dirty="0" err="1">
                <a:latin typeface="Candara" panose="020E0502030303020204" pitchFamily="34" charset="0"/>
              </a:rPr>
              <a:t>Xtracab</a:t>
            </a:r>
            <a:r>
              <a:rPr lang="en-US" sz="2000" dirty="0">
                <a:latin typeface="Candara" panose="020E0502030303020204" pitchFamily="34" charset="0"/>
              </a:rPr>
              <a:t> SRS, Datsun/Nissan Z-car, Minx Magnificent, and Virage holds 5</a:t>
            </a:r>
            <a:r>
              <a:rPr lang="en-US" sz="2000" baseline="30000" dirty="0">
                <a:latin typeface="Candara" panose="020E0502030303020204" pitchFamily="34" charset="0"/>
              </a:rPr>
              <a:t>th</a:t>
            </a:r>
            <a:r>
              <a:rPr lang="en-US" sz="2000" dirty="0">
                <a:latin typeface="Candara" panose="020E0502030303020204" pitchFamily="34" charset="0"/>
              </a:rPr>
              <a:t> position.</a:t>
            </a:r>
          </a:p>
          <a:p>
            <a:r>
              <a:rPr lang="en-US" sz="2000" u="sng" dirty="0">
                <a:latin typeface="Candara" panose="020E0502030303020204" pitchFamily="34" charset="0"/>
              </a:rPr>
              <a:t>Car Year</a:t>
            </a:r>
            <a:r>
              <a:rPr lang="en-US" sz="2000" dirty="0">
                <a:latin typeface="Candara" panose="020E0502030303020204" pitchFamily="34" charset="0"/>
              </a:rPr>
              <a:t>- Cars made in 1954, 1956, 1962, 196 and 1982 scored highest in the trendline chart against claim frequency while Cars made in 1950 scored highest in the trendline chart against claim amount.</a:t>
            </a:r>
          </a:p>
          <a:p>
            <a:r>
              <a:rPr lang="en-US" sz="2000" dirty="0">
                <a:latin typeface="Candara" panose="020E0502030303020204" pitchFamily="34" charset="0"/>
              </a:rPr>
              <a:t>Age Group – Old (33.56%) has the highest claim frequencies follow by Youth (33.39%) and Adult (33.03%), while Old (33.46%) has the highest claim amount follow by Youth (33.25%) and Adult (33.31%) </a:t>
            </a:r>
          </a:p>
          <a:p>
            <a:r>
              <a:rPr lang="en-US" sz="2000" dirty="0">
                <a:latin typeface="Candara" panose="020E0502030303020204" pitchFamily="34" charset="0"/>
              </a:rPr>
              <a:t>The policyholders of Old age. </a:t>
            </a:r>
          </a:p>
          <a:p>
            <a:r>
              <a:rPr lang="en-US" sz="2000" dirty="0">
                <a:latin typeface="Candara" panose="020E0502030303020204" pitchFamily="34" charset="0"/>
              </a:rPr>
              <a:t>Car make by Holden between the year of 1950 and 1954, are correlate with higher claim frequencies and claim amount.</a:t>
            </a:r>
            <a:endParaRPr lang="en-NG" sz="2000" dirty="0">
              <a:latin typeface="Candara" panose="020E0502030303020204" pitchFamily="34" charset="0"/>
            </a:endParaRPr>
          </a:p>
        </p:txBody>
      </p:sp>
    </p:spTree>
    <p:extLst>
      <p:ext uri="{BB962C8B-B14F-4D97-AF65-F5344CB8AC3E}">
        <p14:creationId xmlns:p14="http://schemas.microsoft.com/office/powerpoint/2010/main" val="162851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ECAF-D29D-B34B-00BE-9AA6E91FEE27}"/>
              </a:ext>
            </a:extLst>
          </p:cNvPr>
          <p:cNvSpPr>
            <a:spLocks noGrp="1"/>
          </p:cNvSpPr>
          <p:nvPr>
            <p:ph type="title"/>
          </p:nvPr>
        </p:nvSpPr>
        <p:spPr/>
        <p:txBody>
          <a:bodyPr/>
          <a:lstStyle/>
          <a:p>
            <a:pPr algn="ctr"/>
            <a:r>
              <a:rPr lang="en-US" dirty="0"/>
              <a:t>RISK ASSESSMENT</a:t>
            </a:r>
          </a:p>
        </p:txBody>
      </p:sp>
      <p:sp>
        <p:nvSpPr>
          <p:cNvPr id="3" name="Content Placeholder 2">
            <a:extLst>
              <a:ext uri="{FF2B5EF4-FFF2-40B4-BE49-F238E27FC236}">
                <a16:creationId xmlns:a16="http://schemas.microsoft.com/office/drawing/2014/main" id="{CBFD4081-9BA2-2316-6125-9CCC364DE13F}"/>
              </a:ext>
            </a:extLst>
          </p:cNvPr>
          <p:cNvSpPr>
            <a:spLocks noGrp="1"/>
          </p:cNvSpPr>
          <p:nvPr>
            <p:ph sz="quarter" idx="4294967295"/>
          </p:nvPr>
        </p:nvSpPr>
        <p:spPr>
          <a:xfrm>
            <a:off x="545690" y="2094271"/>
            <a:ext cx="11194026" cy="4380271"/>
          </a:xfrm>
        </p:spPr>
        <p:txBody>
          <a:bodyPr>
            <a:normAutofit/>
          </a:bodyPr>
          <a:lstStyle/>
          <a:p>
            <a:r>
              <a:rPr lang="en-US" dirty="0">
                <a:latin typeface="Candara" panose="020E0502030303020204" pitchFamily="34" charset="0"/>
              </a:rPr>
              <a:t>Gender-Without filters, female made the most claim. Commercial male car users made the most claim. Private female car users also come top with the most claim. But it should be noted that the differences are close to being insignificant. Therefore, can not be said to be a major determinant to high risk policy holders.</a:t>
            </a:r>
          </a:p>
          <a:p>
            <a:r>
              <a:rPr lang="en-US" dirty="0">
                <a:latin typeface="Candara" panose="020E0502030303020204" pitchFamily="34" charset="0"/>
              </a:rPr>
              <a:t>Education – Car users with PhD degrees have the most claims with filters while Higher Schools have the most claim without filters. Bachelor has the least claim with Risk Level slicer.</a:t>
            </a:r>
          </a:p>
          <a:p>
            <a:r>
              <a:rPr lang="en-US" dirty="0">
                <a:latin typeface="Candara" panose="020E0502030303020204" pitchFamily="34" charset="0"/>
              </a:rPr>
              <a:t> Marital Status- Unmarried car users have the highest claim while separated has the lowest in all three categories.</a:t>
            </a:r>
          </a:p>
          <a:p>
            <a:r>
              <a:rPr lang="en-US" dirty="0">
                <a:latin typeface="Candara" panose="020E0502030303020204" pitchFamily="34" charset="0"/>
              </a:rPr>
              <a:t>Common characteristics among high-risk policyholders include being separated, holding a PhD degree, residing in a highly rural zone, and being of older age.</a:t>
            </a:r>
            <a:endParaRPr lang="en-NG" dirty="0">
              <a:latin typeface="Candara" panose="020E0502030303020204" pitchFamily="34" charset="0"/>
            </a:endParaRPr>
          </a:p>
        </p:txBody>
      </p:sp>
    </p:spTree>
    <p:extLst>
      <p:ext uri="{BB962C8B-B14F-4D97-AF65-F5344CB8AC3E}">
        <p14:creationId xmlns:p14="http://schemas.microsoft.com/office/powerpoint/2010/main" val="872839718"/>
      </p:ext>
    </p:extLst>
  </p:cSld>
  <p:clrMapOvr>
    <a:masterClrMapping/>
  </p:clrMapOvr>
</p:sld>
</file>

<file path=ppt/theme/theme1.xml><?xml version="1.0" encoding="utf-8"?>
<a:theme xmlns:a="http://schemas.openxmlformats.org/drawingml/2006/main" name="Berl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2980</TotalTime>
  <Words>1407</Words>
  <Application>Microsoft Office PowerPoint</Application>
  <PresentationFormat>Widescreen</PresentationFormat>
  <Paragraphs>107</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Aptos</vt:lpstr>
      <vt:lpstr>Arial</vt:lpstr>
      <vt:lpstr>Arial Black</vt:lpstr>
      <vt:lpstr>Arial Rounded MT Bold</vt:lpstr>
      <vt:lpstr>Calibri</vt:lpstr>
      <vt:lpstr>Candara</vt:lpstr>
      <vt:lpstr>Courier New</vt:lpstr>
      <vt:lpstr>Franklin Gothic Demi Cond</vt:lpstr>
      <vt:lpstr>Trebuchet MS</vt:lpstr>
      <vt:lpstr>Wingdings</vt:lpstr>
      <vt:lpstr>Berlin</vt:lpstr>
      <vt:lpstr>SPLENDOR INSURANCE ANALYTICS DASHBOARD</vt:lpstr>
      <vt:lpstr>Agenda</vt:lpstr>
      <vt:lpstr>Introduction  </vt:lpstr>
      <vt:lpstr>The aims of Splendor Analytics Insurance to enhance its auto insurance division by leveraging data analysis</vt:lpstr>
      <vt:lpstr>Data Exploration </vt:lpstr>
      <vt:lpstr>PowerPoint Presentation</vt:lpstr>
      <vt:lpstr>CLAIM FREQUENCY AND AMOUNT ANALYSIS</vt:lpstr>
      <vt:lpstr>PowerPoint Presentation</vt:lpstr>
      <vt:lpstr>RISK ASSESSMENT</vt:lpstr>
      <vt:lpstr>Premium Optimization</vt:lpstr>
      <vt:lpstr>HOUSEHOLD INCOME MODEL</vt:lpstr>
      <vt:lpstr>Customer Segmentation and Marketing</vt:lpstr>
      <vt:lpstr>DEMOGRAPHIC ANALYSIS</vt:lpstr>
      <vt:lpstr>GEOGRAPHICAL ANALYSIS</vt:lpstr>
      <vt:lpstr>Customer Behavior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Oluwaseun Arowosola</dc:creator>
  <cp:lastModifiedBy>Oluwaseun Arowosola</cp:lastModifiedBy>
  <cp:revision>133</cp:revision>
  <dcterms:created xsi:type="dcterms:W3CDTF">2024-08-04T01:21:06Z</dcterms:created>
  <dcterms:modified xsi:type="dcterms:W3CDTF">2024-08-31T13:18:53Z</dcterms:modified>
</cp:coreProperties>
</file>