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2"/>
  </p:notesMasterIdLst>
  <p:handoutMasterIdLst>
    <p:handoutMasterId r:id="rId23"/>
  </p:handoutMasterIdLst>
  <p:sldIdLst>
    <p:sldId id="266" r:id="rId5"/>
    <p:sldId id="256" r:id="rId6"/>
    <p:sldId id="257" r:id="rId7"/>
    <p:sldId id="273" r:id="rId8"/>
    <p:sldId id="275" r:id="rId9"/>
    <p:sldId id="276" r:id="rId10"/>
    <p:sldId id="278" r:id="rId11"/>
    <p:sldId id="258" r:id="rId12"/>
    <p:sldId id="277" r:id="rId13"/>
    <p:sldId id="274" r:id="rId14"/>
    <p:sldId id="279" r:id="rId15"/>
    <p:sldId id="259" r:id="rId16"/>
    <p:sldId id="280" r:id="rId17"/>
    <p:sldId id="262" r:id="rId18"/>
    <p:sldId id="281" r:id="rId19"/>
    <p:sldId id="282" r:id="rId20"/>
    <p:sldId id="269"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274" autoAdjust="0"/>
  </p:normalViewPr>
  <p:slideViewPr>
    <p:cSldViewPr snapToGrid="0" showGuides="1">
      <p:cViewPr varScale="1">
        <p:scale>
          <a:sx n="69" d="100"/>
          <a:sy n="69" d="100"/>
        </p:scale>
        <p:origin x="576" y="66"/>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14.07.2023</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14.07.2023</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themonetaryfuture.blogspot.com/2013/11/banking-innovation-depends-on-bitcoin.html" TargetMode="External"/><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narga.net/understanding-importance-web-design/" TargetMode="External"/><Relationship Id="rId2" Type="http://schemas.openxmlformats.org/officeDocument/2006/relationships/image" Target="../media/image4.jpg"/><Relationship Id="rId1" Type="http://schemas.openxmlformats.org/officeDocument/2006/relationships/slideLayout" Target="../slideLayouts/slideLayout3.xml"/><Relationship Id="rId5" Type="http://schemas.openxmlformats.org/officeDocument/2006/relationships/hyperlink" Target="http://folblogg.blogspot.com/p/unidad-de-trabajo-4-el-mercado.html"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a:xfrm>
            <a:off x="0" y="437371"/>
            <a:ext cx="7885215" cy="2563091"/>
          </a:xfrm>
        </p:spPr>
        <p:txBody>
          <a:bodyPr/>
          <a:lstStyle/>
          <a:p>
            <a:pPr algn="ctr" fontAlgn="base"/>
            <a:r>
              <a:rPr lang="en-US" sz="4000" dirty="0"/>
              <a:t>NEXUX BANK </a:t>
            </a:r>
            <a:br>
              <a:rPr lang="en-US" sz="4000" dirty="0"/>
            </a:br>
            <a:r>
              <a:rPr lang="en-US" sz="4000" dirty="0"/>
              <a:t>Customer Segmentation and Deposit Detection System </a:t>
            </a:r>
            <a:endParaRPr lang="ru-RU" sz="4000" dirty="0"/>
          </a:p>
        </p:txBody>
      </p:sp>
      <p:sp>
        <p:nvSpPr>
          <p:cNvPr id="3" name="Text Placeholder 2">
            <a:extLst>
              <a:ext uri="{FF2B5EF4-FFF2-40B4-BE49-F238E27FC236}">
                <a16:creationId xmlns:a16="http://schemas.microsoft.com/office/drawing/2014/main" id="{5ECCBAE3-CEA3-4EE0-83F6-41CFC54D2B4A}"/>
              </a:ext>
            </a:extLst>
          </p:cNvPr>
          <p:cNvSpPr>
            <a:spLocks noGrp="1"/>
          </p:cNvSpPr>
          <p:nvPr>
            <p:ph type="body" sz="quarter" idx="20"/>
          </p:nvPr>
        </p:nvSpPr>
        <p:spPr>
          <a:xfrm>
            <a:off x="1297420" y="4942933"/>
            <a:ext cx="3810001" cy="949829"/>
          </a:xfrm>
        </p:spPr>
        <p:txBody>
          <a:bodyPr/>
          <a:lstStyle/>
          <a:p>
            <a:pPr algn="ctr"/>
            <a:r>
              <a:rPr lang="en-US" dirty="0"/>
              <a:t>Cohort 12</a:t>
            </a:r>
            <a:endParaRPr lang="ru-RU" dirty="0"/>
          </a:p>
        </p:txBody>
      </p:sp>
      <p:sp>
        <p:nvSpPr>
          <p:cNvPr id="5" name="Text Placeholder 4">
            <a:extLst>
              <a:ext uri="{FF2B5EF4-FFF2-40B4-BE49-F238E27FC236}">
                <a16:creationId xmlns:a16="http://schemas.microsoft.com/office/drawing/2014/main" id="{561CD577-A4EF-45C9-BB66-36A5B51EB5F3}"/>
              </a:ext>
            </a:extLst>
          </p:cNvPr>
          <p:cNvSpPr>
            <a:spLocks noGrp="1"/>
          </p:cNvSpPr>
          <p:nvPr>
            <p:ph type="body" sz="quarter" idx="13"/>
          </p:nvPr>
        </p:nvSpPr>
        <p:spPr>
          <a:xfrm>
            <a:off x="1140114" y="4461314"/>
            <a:ext cx="4124614" cy="481619"/>
          </a:xfrm>
        </p:spPr>
        <p:txBody>
          <a:bodyPr/>
          <a:lstStyle/>
          <a:p>
            <a:pPr algn="ctr"/>
            <a:r>
              <a:rPr lang="en-US" b="0" dirty="0"/>
              <a:t>OLUWASEUN AFOLABI</a:t>
            </a:r>
          </a:p>
        </p:txBody>
      </p:sp>
      <p:pic>
        <p:nvPicPr>
          <p:cNvPr id="13" name="Picture Placeholder 12">
            <a:extLst>
              <a:ext uri="{FF2B5EF4-FFF2-40B4-BE49-F238E27FC236}">
                <a16:creationId xmlns:a16="http://schemas.microsoft.com/office/drawing/2014/main" id="{91325D16-38CC-48B6-9029-26B860F6D324}"/>
              </a:ext>
            </a:extLst>
          </p:cNvPr>
          <p:cNvPicPr>
            <a:picLocks noGrp="1" noChangeAspect="1"/>
          </p:cNvPicPr>
          <p:nvPr>
            <p:ph type="pic" sz="quarter" idx="21"/>
          </p:nvPr>
        </p:nvPicPr>
        <p:blipFill>
          <a:blip r:embed="rId2">
            <a:extLst>
              <a:ext uri="{837473B0-CC2E-450A-ABE3-18F120FF3D39}">
                <a1611:picAttrSrcUrl xmlns:a1611="http://schemas.microsoft.com/office/drawing/2016/11/main" r:id="rId3"/>
              </a:ext>
            </a:extLst>
          </a:blip>
          <a:srcRect l="2184" r="2184"/>
          <a:stretch>
            <a:fillRect/>
          </a:stretch>
        </p:blipFill>
        <p:spPr>
          <a:xfrm>
            <a:off x="5423680" y="454213"/>
            <a:ext cx="6768320" cy="5949573"/>
          </a:xfrm>
          <a:pattFill prst="pct5">
            <a:fgClr>
              <a:schemeClr val="accent1"/>
            </a:fgClr>
            <a:bgClr>
              <a:schemeClr val="bg1"/>
            </a:bgClr>
          </a:pattFill>
        </p:spPr>
      </p:pic>
    </p:spTree>
    <p:extLst>
      <p:ext uri="{BB962C8B-B14F-4D97-AF65-F5344CB8AC3E}">
        <p14:creationId xmlns:p14="http://schemas.microsoft.com/office/powerpoint/2010/main" val="165001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653143" y="99029"/>
            <a:ext cx="8534400" cy="701675"/>
          </a:xfrm>
        </p:spPr>
        <p:txBody>
          <a:bodyPr>
            <a:normAutofit/>
          </a:bodyPr>
          <a:lstStyle/>
          <a:p>
            <a:r>
              <a:rPr lang="en-US" dirty="0"/>
              <a:t>Exploratory Data Analysis </a:t>
            </a:r>
            <a:r>
              <a:rPr lang="en-US" sz="2400" dirty="0"/>
              <a:t>(Multivariate)</a:t>
            </a:r>
            <a:endParaRPr lang="ru-RU" sz="2400" dirty="0"/>
          </a:p>
        </p:txBody>
      </p:sp>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a:xfrm>
            <a:off x="9072813" y="668225"/>
            <a:ext cx="3039970" cy="387049"/>
          </a:xfrm>
        </p:spPr>
        <p:txBody>
          <a:bodyPr/>
          <a:lstStyle/>
          <a:p>
            <a:pPr algn="ctr"/>
            <a:r>
              <a:rPr lang="en-US" dirty="0"/>
              <a:t>Insights from Data</a:t>
            </a:r>
          </a:p>
        </p:txBody>
      </p:sp>
      <p:sp>
        <p:nvSpPr>
          <p:cNvPr id="5" name="Text Placeholder 4">
            <a:extLst>
              <a:ext uri="{FF2B5EF4-FFF2-40B4-BE49-F238E27FC236}">
                <a16:creationId xmlns:a16="http://schemas.microsoft.com/office/drawing/2014/main" id="{5DD2790B-AC76-457A-BCB5-3E68F230ED5B}"/>
              </a:ext>
            </a:extLst>
          </p:cNvPr>
          <p:cNvSpPr>
            <a:spLocks noGrp="1"/>
          </p:cNvSpPr>
          <p:nvPr>
            <p:ph type="body" sz="quarter" idx="15"/>
          </p:nvPr>
        </p:nvSpPr>
        <p:spPr>
          <a:xfrm>
            <a:off x="8750967" y="1055273"/>
            <a:ext cx="3436918" cy="5635813"/>
          </a:xfrm>
          <a:noFill/>
        </p:spPr>
        <p:txBody>
          <a:bodyPr>
            <a:noAutofit/>
          </a:bodyPr>
          <a:lstStyle/>
          <a:p>
            <a:pPr>
              <a:lnSpc>
                <a:spcPct val="110000"/>
              </a:lnSpc>
              <a:spcBef>
                <a:spcPts val="400"/>
              </a:spcBef>
            </a:pPr>
            <a:r>
              <a:rPr lang="en-US" sz="1500" dirty="0"/>
              <a:t>Contacted customers showed more interest in term deposit.</a:t>
            </a:r>
          </a:p>
          <a:p>
            <a:pPr>
              <a:lnSpc>
                <a:spcPct val="110000"/>
              </a:lnSpc>
              <a:spcBef>
                <a:spcPts val="400"/>
              </a:spcBef>
            </a:pPr>
            <a:r>
              <a:rPr lang="en-US" sz="1500" dirty="0"/>
              <a:t>Customers showed high interest to term deposit in month of March, September, October &amp; December.</a:t>
            </a:r>
          </a:p>
          <a:p>
            <a:pPr>
              <a:lnSpc>
                <a:spcPct val="110000"/>
              </a:lnSpc>
              <a:spcBef>
                <a:spcPts val="400"/>
              </a:spcBef>
            </a:pPr>
            <a:r>
              <a:rPr lang="en-US" sz="1500" dirty="0"/>
              <a:t>Successful previous marketing produced high chance of customers subscribing to term deposit.</a:t>
            </a:r>
          </a:p>
          <a:p>
            <a:pPr>
              <a:lnSpc>
                <a:spcPct val="110000"/>
              </a:lnSpc>
              <a:spcBef>
                <a:spcPts val="400"/>
              </a:spcBef>
            </a:pPr>
            <a:r>
              <a:rPr lang="en-US" sz="1500" dirty="0"/>
              <a:t>The age group with the highest subscription of deposit (45%) is the age group &gt;=82 followed by the Elders with 42% &amp; then the youth with 14%. The group that showed the least interest in deposit are the adult.</a:t>
            </a:r>
          </a:p>
          <a:p>
            <a:pPr>
              <a:lnSpc>
                <a:spcPct val="110000"/>
              </a:lnSpc>
              <a:spcBef>
                <a:spcPts val="400"/>
              </a:spcBef>
            </a:pPr>
            <a:r>
              <a:rPr lang="en-US" sz="1500" dirty="0"/>
              <a:t>The higher the account balance, the more interest shown by customers to deposit.</a:t>
            </a:r>
          </a:p>
        </p:txBody>
      </p:sp>
      <p:pic>
        <p:nvPicPr>
          <p:cNvPr id="6" name="Picture 5">
            <a:extLst>
              <a:ext uri="{FF2B5EF4-FFF2-40B4-BE49-F238E27FC236}">
                <a16:creationId xmlns:a16="http://schemas.microsoft.com/office/drawing/2014/main" id="{FD1D8911-DA9D-4BDC-A979-3875538E2350}"/>
              </a:ext>
            </a:extLst>
          </p:cNvPr>
          <p:cNvPicPr>
            <a:picLocks noChangeAspect="1"/>
          </p:cNvPicPr>
          <p:nvPr/>
        </p:nvPicPr>
        <p:blipFill rotWithShape="1">
          <a:blip r:embed="rId2"/>
          <a:srcRect t="48254" b="26397"/>
          <a:stretch/>
        </p:blipFill>
        <p:spPr>
          <a:xfrm>
            <a:off x="43544" y="800704"/>
            <a:ext cx="8707423" cy="3050861"/>
          </a:xfrm>
          <a:prstGeom prst="rect">
            <a:avLst/>
          </a:prstGeom>
        </p:spPr>
      </p:pic>
      <p:pic>
        <p:nvPicPr>
          <p:cNvPr id="8" name="Picture 7">
            <a:extLst>
              <a:ext uri="{FF2B5EF4-FFF2-40B4-BE49-F238E27FC236}">
                <a16:creationId xmlns:a16="http://schemas.microsoft.com/office/drawing/2014/main" id="{CC6EA549-CF32-40FC-8AD8-EE77B5C1058E}"/>
              </a:ext>
            </a:extLst>
          </p:cNvPr>
          <p:cNvPicPr>
            <a:picLocks noChangeAspect="1"/>
          </p:cNvPicPr>
          <p:nvPr/>
        </p:nvPicPr>
        <p:blipFill>
          <a:blip r:embed="rId3"/>
          <a:stretch>
            <a:fillRect/>
          </a:stretch>
        </p:blipFill>
        <p:spPr>
          <a:xfrm>
            <a:off x="5148786" y="3956217"/>
            <a:ext cx="3602182" cy="2734869"/>
          </a:xfrm>
          <a:prstGeom prst="rect">
            <a:avLst/>
          </a:prstGeom>
        </p:spPr>
      </p:pic>
      <p:pic>
        <p:nvPicPr>
          <p:cNvPr id="7" name="Picture 6">
            <a:extLst>
              <a:ext uri="{FF2B5EF4-FFF2-40B4-BE49-F238E27FC236}">
                <a16:creationId xmlns:a16="http://schemas.microsoft.com/office/drawing/2014/main" id="{47636B7B-AFB3-4326-97F9-F2A1A9C9112C}"/>
              </a:ext>
            </a:extLst>
          </p:cNvPr>
          <p:cNvPicPr>
            <a:picLocks noChangeAspect="1"/>
          </p:cNvPicPr>
          <p:nvPr/>
        </p:nvPicPr>
        <p:blipFill rotWithShape="1">
          <a:blip r:embed="rId2"/>
          <a:srcRect l="33550" t="73170" r="32241"/>
          <a:stretch/>
        </p:blipFill>
        <p:spPr>
          <a:xfrm>
            <a:off x="845127" y="3803817"/>
            <a:ext cx="3962400" cy="2955154"/>
          </a:xfrm>
          <a:prstGeom prst="rect">
            <a:avLst/>
          </a:prstGeom>
        </p:spPr>
      </p:pic>
    </p:spTree>
    <p:extLst>
      <p:ext uri="{BB962C8B-B14F-4D97-AF65-F5344CB8AC3E}">
        <p14:creationId xmlns:p14="http://schemas.microsoft.com/office/powerpoint/2010/main" val="4040468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653143" y="99029"/>
            <a:ext cx="8969828" cy="701675"/>
          </a:xfrm>
        </p:spPr>
        <p:txBody>
          <a:bodyPr>
            <a:normAutofit fontScale="90000"/>
          </a:bodyPr>
          <a:lstStyle/>
          <a:p>
            <a:r>
              <a:rPr lang="en-US" dirty="0"/>
              <a:t>Exploratory Data Analysis </a:t>
            </a:r>
            <a:r>
              <a:rPr lang="en-US" sz="2400" dirty="0"/>
              <a:t>(Correlation Matrix)</a:t>
            </a:r>
            <a:endParaRPr lang="ru-RU" sz="2400" dirty="0"/>
          </a:p>
        </p:txBody>
      </p:sp>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a:xfrm>
            <a:off x="9072813" y="668225"/>
            <a:ext cx="3039970" cy="387049"/>
          </a:xfrm>
        </p:spPr>
        <p:txBody>
          <a:bodyPr/>
          <a:lstStyle/>
          <a:p>
            <a:pPr algn="ctr"/>
            <a:r>
              <a:rPr lang="en-US" dirty="0"/>
              <a:t>Insights from Data</a:t>
            </a:r>
          </a:p>
        </p:txBody>
      </p:sp>
      <p:sp>
        <p:nvSpPr>
          <p:cNvPr id="5" name="Text Placeholder 4">
            <a:extLst>
              <a:ext uri="{FF2B5EF4-FFF2-40B4-BE49-F238E27FC236}">
                <a16:creationId xmlns:a16="http://schemas.microsoft.com/office/drawing/2014/main" id="{5DD2790B-AC76-457A-BCB5-3E68F230ED5B}"/>
              </a:ext>
            </a:extLst>
          </p:cNvPr>
          <p:cNvSpPr>
            <a:spLocks noGrp="1"/>
          </p:cNvSpPr>
          <p:nvPr>
            <p:ph type="body" sz="quarter" idx="15"/>
          </p:nvPr>
        </p:nvSpPr>
        <p:spPr>
          <a:xfrm>
            <a:off x="8750967" y="1055274"/>
            <a:ext cx="3436918" cy="701676"/>
          </a:xfrm>
          <a:noFill/>
        </p:spPr>
        <p:txBody>
          <a:bodyPr>
            <a:noAutofit/>
          </a:bodyPr>
          <a:lstStyle/>
          <a:p>
            <a:pPr>
              <a:lnSpc>
                <a:spcPct val="110000"/>
              </a:lnSpc>
              <a:spcBef>
                <a:spcPts val="400"/>
              </a:spcBef>
            </a:pPr>
            <a:r>
              <a:rPr lang="en-US" sz="1500" dirty="0"/>
              <a:t>There are no strong correlation between the numerical variables.</a:t>
            </a:r>
          </a:p>
        </p:txBody>
      </p:sp>
      <p:pic>
        <p:nvPicPr>
          <p:cNvPr id="4" name="Picture 3">
            <a:extLst>
              <a:ext uri="{FF2B5EF4-FFF2-40B4-BE49-F238E27FC236}">
                <a16:creationId xmlns:a16="http://schemas.microsoft.com/office/drawing/2014/main" id="{42D578D9-1C79-4B72-8623-9C1C6D0038EF}"/>
              </a:ext>
            </a:extLst>
          </p:cNvPr>
          <p:cNvPicPr>
            <a:picLocks noChangeAspect="1"/>
          </p:cNvPicPr>
          <p:nvPr/>
        </p:nvPicPr>
        <p:blipFill>
          <a:blip r:embed="rId2"/>
          <a:stretch>
            <a:fillRect/>
          </a:stretch>
        </p:blipFill>
        <p:spPr>
          <a:xfrm>
            <a:off x="290287" y="678199"/>
            <a:ext cx="8215084" cy="6080772"/>
          </a:xfrm>
          <a:prstGeom prst="rect">
            <a:avLst/>
          </a:prstGeom>
        </p:spPr>
      </p:pic>
    </p:spTree>
    <p:extLst>
      <p:ext uri="{BB962C8B-B14F-4D97-AF65-F5344CB8AC3E}">
        <p14:creationId xmlns:p14="http://schemas.microsoft.com/office/powerpoint/2010/main" val="4156353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a:xfrm>
            <a:off x="838200" y="77005"/>
            <a:ext cx="10515600" cy="676275"/>
          </a:xfrm>
          <a:noFill/>
        </p:spPr>
        <p:txBody>
          <a:bodyPr/>
          <a:lstStyle/>
          <a:p>
            <a:r>
              <a:rPr lang="en-US" dirty="0"/>
              <a:t>Customer Segmentation</a:t>
            </a:r>
            <a:endParaRPr lang="ru-RU" dirty="0"/>
          </a:p>
        </p:txBody>
      </p:sp>
      <p:sp>
        <p:nvSpPr>
          <p:cNvPr id="6" name="Text Placeholder 5">
            <a:extLst>
              <a:ext uri="{FF2B5EF4-FFF2-40B4-BE49-F238E27FC236}">
                <a16:creationId xmlns:a16="http://schemas.microsoft.com/office/drawing/2014/main" id="{55C6D235-86D2-43F6-A7D1-0DD3DC936D3D}"/>
              </a:ext>
            </a:extLst>
          </p:cNvPr>
          <p:cNvSpPr>
            <a:spLocks noGrp="1"/>
          </p:cNvSpPr>
          <p:nvPr>
            <p:ph type="body" sz="quarter" idx="16"/>
          </p:nvPr>
        </p:nvSpPr>
        <p:spPr>
          <a:xfrm>
            <a:off x="4144388" y="638072"/>
            <a:ext cx="3165603" cy="365125"/>
          </a:xfrm>
        </p:spPr>
        <p:txBody>
          <a:bodyPr/>
          <a:lstStyle/>
          <a:p>
            <a:r>
              <a:rPr lang="en-US" sz="2400" dirty="0"/>
              <a:t>Data Preprocessing</a:t>
            </a:r>
            <a:endParaRPr lang="ru-RU" sz="2400" dirty="0"/>
          </a:p>
        </p:txBody>
      </p:sp>
      <p:sp>
        <p:nvSpPr>
          <p:cNvPr id="3" name="Text Placeholder 2">
            <a:extLst>
              <a:ext uri="{FF2B5EF4-FFF2-40B4-BE49-F238E27FC236}">
                <a16:creationId xmlns:a16="http://schemas.microsoft.com/office/drawing/2014/main" id="{C9DF92D8-1371-40FE-AB90-C65DFF928F5D}"/>
              </a:ext>
            </a:extLst>
          </p:cNvPr>
          <p:cNvSpPr>
            <a:spLocks noGrp="1"/>
          </p:cNvSpPr>
          <p:nvPr>
            <p:ph type="body" idx="1"/>
          </p:nvPr>
        </p:nvSpPr>
        <p:spPr>
          <a:xfrm>
            <a:off x="637700" y="1003197"/>
            <a:ext cx="4183650" cy="365125"/>
          </a:xfrm>
        </p:spPr>
        <p:txBody>
          <a:bodyPr>
            <a:noAutofit/>
          </a:bodyPr>
          <a:lstStyle/>
          <a:p>
            <a:pPr marL="457200" indent="-457200">
              <a:buFont typeface="+mj-lt"/>
              <a:buAutoNum type="arabicPeriod"/>
            </a:pPr>
            <a:r>
              <a:rPr lang="en-US" sz="2000" dirty="0"/>
              <a:t>Feature Engineering</a:t>
            </a:r>
            <a:endParaRPr lang="ru-RU" sz="2000" dirty="0"/>
          </a:p>
        </p:txBody>
      </p:sp>
      <p:sp>
        <p:nvSpPr>
          <p:cNvPr id="7" name="Text Placeholder 6">
            <a:extLst>
              <a:ext uri="{FF2B5EF4-FFF2-40B4-BE49-F238E27FC236}">
                <a16:creationId xmlns:a16="http://schemas.microsoft.com/office/drawing/2014/main" id="{B0CA970E-796E-4258-8457-D1CEF7B4B866}"/>
              </a:ext>
            </a:extLst>
          </p:cNvPr>
          <p:cNvSpPr>
            <a:spLocks noGrp="1"/>
          </p:cNvSpPr>
          <p:nvPr>
            <p:ph type="body" idx="20"/>
          </p:nvPr>
        </p:nvSpPr>
        <p:spPr>
          <a:xfrm>
            <a:off x="637700" y="1337328"/>
            <a:ext cx="4365625" cy="866286"/>
          </a:xfrm>
        </p:spPr>
        <p:txBody>
          <a:bodyPr>
            <a:noAutofit/>
          </a:bodyPr>
          <a:lstStyle/>
          <a:p>
            <a:r>
              <a:rPr lang="en-US" sz="1600" dirty="0"/>
              <a:t>Data Duplication</a:t>
            </a:r>
          </a:p>
          <a:p>
            <a:r>
              <a:rPr lang="en-US" sz="1600" dirty="0" err="1"/>
              <a:t>Pdays</a:t>
            </a:r>
            <a:r>
              <a:rPr lang="en-US" sz="1600" dirty="0"/>
              <a:t> column was dropped because it has about 36954 no of rows with -1 value.</a:t>
            </a:r>
          </a:p>
          <a:p>
            <a:endParaRPr lang="ru-RU" sz="1600" dirty="0"/>
          </a:p>
        </p:txBody>
      </p:sp>
      <p:sp>
        <p:nvSpPr>
          <p:cNvPr id="8" name="Text Placeholder 7">
            <a:extLst>
              <a:ext uri="{FF2B5EF4-FFF2-40B4-BE49-F238E27FC236}">
                <a16:creationId xmlns:a16="http://schemas.microsoft.com/office/drawing/2014/main" id="{E3AB4F18-AE38-4488-9473-A828459DA8A4}"/>
              </a:ext>
            </a:extLst>
          </p:cNvPr>
          <p:cNvSpPr>
            <a:spLocks noGrp="1"/>
          </p:cNvSpPr>
          <p:nvPr>
            <p:ph type="body" idx="18"/>
          </p:nvPr>
        </p:nvSpPr>
        <p:spPr>
          <a:xfrm>
            <a:off x="-117458" y="2934007"/>
            <a:ext cx="3935752" cy="365125"/>
          </a:xfrm>
        </p:spPr>
        <p:txBody>
          <a:bodyPr>
            <a:normAutofit/>
          </a:bodyPr>
          <a:lstStyle/>
          <a:p>
            <a:r>
              <a:rPr lang="en-US" sz="1500" dirty="0"/>
              <a:t> Determine optimal number of clusters</a:t>
            </a:r>
            <a:endParaRPr lang="ru-RU" sz="1500" dirty="0"/>
          </a:p>
        </p:txBody>
      </p:sp>
      <p:sp>
        <p:nvSpPr>
          <p:cNvPr id="11" name="Text Placeholder 2">
            <a:extLst>
              <a:ext uri="{FF2B5EF4-FFF2-40B4-BE49-F238E27FC236}">
                <a16:creationId xmlns:a16="http://schemas.microsoft.com/office/drawing/2014/main" id="{6348390B-D9B9-41F6-B047-52052A606B54}"/>
              </a:ext>
            </a:extLst>
          </p:cNvPr>
          <p:cNvSpPr txBox="1">
            <a:spLocks/>
          </p:cNvSpPr>
          <p:nvPr/>
        </p:nvSpPr>
        <p:spPr>
          <a:xfrm>
            <a:off x="6633029" y="972865"/>
            <a:ext cx="4183650" cy="3651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500" b="1" kern="1200">
                <a:solidFill>
                  <a:schemeClr val="accent3"/>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457200" indent="-457200">
              <a:buFont typeface="+mj-lt"/>
              <a:buAutoNum type="arabicPeriod" startAt="2"/>
            </a:pPr>
            <a:r>
              <a:rPr lang="en-US" sz="2000" dirty="0"/>
              <a:t>Encoding</a:t>
            </a:r>
            <a:endParaRPr lang="ru-RU" sz="2000" dirty="0"/>
          </a:p>
        </p:txBody>
      </p:sp>
      <p:sp>
        <p:nvSpPr>
          <p:cNvPr id="12" name="Text Placeholder 6">
            <a:extLst>
              <a:ext uri="{FF2B5EF4-FFF2-40B4-BE49-F238E27FC236}">
                <a16:creationId xmlns:a16="http://schemas.microsoft.com/office/drawing/2014/main" id="{5A35852C-447D-4FA0-B74F-BDECDC578121}"/>
              </a:ext>
            </a:extLst>
          </p:cNvPr>
          <p:cNvSpPr txBox="1">
            <a:spLocks/>
          </p:cNvSpPr>
          <p:nvPr/>
        </p:nvSpPr>
        <p:spPr>
          <a:xfrm>
            <a:off x="6633029" y="1338794"/>
            <a:ext cx="4720771" cy="866286"/>
          </a:xfrm>
          <a:prstGeom prst="rect">
            <a:avLst/>
          </a:prstGeom>
        </p:spPr>
        <p:txBody>
          <a:bodyPr vert="horz" lIns="91440" tIns="45720" rIns="91440" bIns="45720" rtlCol="0">
            <a:noAutofit/>
          </a:bodyPr>
          <a:lstStyle>
            <a:lvl1pPr marL="180000" indent="-180000" algn="l" defTabSz="914400" rtl="0" eaLnBrk="1" latinLnBrk="0" hangingPunct="1">
              <a:lnSpc>
                <a:spcPct val="90000"/>
              </a:lnSpc>
              <a:spcBef>
                <a:spcPts val="600"/>
              </a:spcBef>
              <a:buClr>
                <a:schemeClr val="accent3"/>
              </a:buClr>
              <a:buFont typeface="Arial" panose="020B0604020202020204" pitchFamily="34" charset="0"/>
              <a:buChar char="•"/>
              <a:defRPr sz="1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Label encoding was used to convert categorical data into numerical data</a:t>
            </a:r>
            <a:endParaRPr lang="ru-RU" sz="1600" dirty="0"/>
          </a:p>
        </p:txBody>
      </p:sp>
      <p:sp>
        <p:nvSpPr>
          <p:cNvPr id="18" name="Text Placeholder 5">
            <a:extLst>
              <a:ext uri="{FF2B5EF4-FFF2-40B4-BE49-F238E27FC236}">
                <a16:creationId xmlns:a16="http://schemas.microsoft.com/office/drawing/2014/main" id="{56775F8A-0E6C-4AB1-857A-3AA418E5C6FE}"/>
              </a:ext>
            </a:extLst>
          </p:cNvPr>
          <p:cNvSpPr txBox="1">
            <a:spLocks/>
          </p:cNvSpPr>
          <p:nvPr/>
        </p:nvSpPr>
        <p:spPr>
          <a:xfrm>
            <a:off x="4001675" y="2355182"/>
            <a:ext cx="4365625" cy="3651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800" b="1" i="0" kern="120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Building the </a:t>
            </a:r>
            <a:r>
              <a:rPr lang="en-US" sz="2400" dirty="0" err="1"/>
              <a:t>Kmean</a:t>
            </a:r>
            <a:r>
              <a:rPr lang="en-US" sz="2400" dirty="0"/>
              <a:t> Model</a:t>
            </a:r>
            <a:endParaRPr lang="ru-RU" sz="2400" dirty="0"/>
          </a:p>
        </p:txBody>
      </p:sp>
      <p:pic>
        <p:nvPicPr>
          <p:cNvPr id="19" name="Picture 18">
            <a:extLst>
              <a:ext uri="{FF2B5EF4-FFF2-40B4-BE49-F238E27FC236}">
                <a16:creationId xmlns:a16="http://schemas.microsoft.com/office/drawing/2014/main" id="{FADBE8C3-CC36-4628-8675-8416C041DF5A}"/>
              </a:ext>
            </a:extLst>
          </p:cNvPr>
          <p:cNvPicPr>
            <a:picLocks noChangeAspect="1"/>
          </p:cNvPicPr>
          <p:nvPr/>
        </p:nvPicPr>
        <p:blipFill>
          <a:blip r:embed="rId2"/>
          <a:stretch>
            <a:fillRect/>
          </a:stretch>
        </p:blipFill>
        <p:spPr>
          <a:xfrm>
            <a:off x="0" y="3154494"/>
            <a:ext cx="3670073" cy="3489891"/>
          </a:xfrm>
          <a:prstGeom prst="rect">
            <a:avLst/>
          </a:prstGeom>
        </p:spPr>
      </p:pic>
      <p:pic>
        <p:nvPicPr>
          <p:cNvPr id="21" name="Picture 20">
            <a:extLst>
              <a:ext uri="{FF2B5EF4-FFF2-40B4-BE49-F238E27FC236}">
                <a16:creationId xmlns:a16="http://schemas.microsoft.com/office/drawing/2014/main" id="{49A062E2-572A-4182-9790-D661A536023A}"/>
              </a:ext>
            </a:extLst>
          </p:cNvPr>
          <p:cNvPicPr>
            <a:picLocks noChangeAspect="1"/>
          </p:cNvPicPr>
          <p:nvPr/>
        </p:nvPicPr>
        <p:blipFill>
          <a:blip r:embed="rId3"/>
          <a:stretch>
            <a:fillRect/>
          </a:stretch>
        </p:blipFill>
        <p:spPr>
          <a:xfrm>
            <a:off x="3692856" y="2973156"/>
            <a:ext cx="4183650" cy="3677833"/>
          </a:xfrm>
          <a:prstGeom prst="rect">
            <a:avLst/>
          </a:prstGeom>
        </p:spPr>
      </p:pic>
      <p:pic>
        <p:nvPicPr>
          <p:cNvPr id="23" name="Picture 22">
            <a:extLst>
              <a:ext uri="{FF2B5EF4-FFF2-40B4-BE49-F238E27FC236}">
                <a16:creationId xmlns:a16="http://schemas.microsoft.com/office/drawing/2014/main" id="{67069F76-BB8E-40E8-B56E-4252224B9CA6}"/>
              </a:ext>
            </a:extLst>
          </p:cNvPr>
          <p:cNvPicPr>
            <a:picLocks noChangeAspect="1"/>
          </p:cNvPicPr>
          <p:nvPr/>
        </p:nvPicPr>
        <p:blipFill>
          <a:blip r:embed="rId4"/>
          <a:stretch>
            <a:fillRect/>
          </a:stretch>
        </p:blipFill>
        <p:spPr>
          <a:xfrm>
            <a:off x="7876506" y="2973156"/>
            <a:ext cx="4249571" cy="3677833"/>
          </a:xfrm>
          <a:prstGeom prst="rect">
            <a:avLst/>
          </a:prstGeom>
        </p:spPr>
      </p:pic>
    </p:spTree>
    <p:extLst>
      <p:ext uri="{BB962C8B-B14F-4D97-AF65-F5344CB8AC3E}">
        <p14:creationId xmlns:p14="http://schemas.microsoft.com/office/powerpoint/2010/main" val="3953500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a:xfrm>
            <a:off x="838200" y="77005"/>
            <a:ext cx="10515600" cy="676275"/>
          </a:xfrm>
          <a:noFill/>
        </p:spPr>
        <p:txBody>
          <a:bodyPr/>
          <a:lstStyle/>
          <a:p>
            <a:r>
              <a:rPr lang="en-US" dirty="0"/>
              <a:t>Deposit Prediction</a:t>
            </a:r>
            <a:endParaRPr lang="ru-RU" dirty="0"/>
          </a:p>
        </p:txBody>
      </p:sp>
      <p:sp>
        <p:nvSpPr>
          <p:cNvPr id="6" name="Text Placeholder 5">
            <a:extLst>
              <a:ext uri="{FF2B5EF4-FFF2-40B4-BE49-F238E27FC236}">
                <a16:creationId xmlns:a16="http://schemas.microsoft.com/office/drawing/2014/main" id="{55C6D235-86D2-43F6-A7D1-0DD3DC936D3D}"/>
              </a:ext>
            </a:extLst>
          </p:cNvPr>
          <p:cNvSpPr>
            <a:spLocks noGrp="1"/>
          </p:cNvSpPr>
          <p:nvPr>
            <p:ph type="body" sz="quarter" idx="16"/>
          </p:nvPr>
        </p:nvSpPr>
        <p:spPr>
          <a:xfrm>
            <a:off x="4144388" y="638072"/>
            <a:ext cx="3165603" cy="365125"/>
          </a:xfrm>
        </p:spPr>
        <p:txBody>
          <a:bodyPr/>
          <a:lstStyle/>
          <a:p>
            <a:r>
              <a:rPr lang="en-US" sz="2400" dirty="0"/>
              <a:t>Data Preprocessing</a:t>
            </a:r>
            <a:endParaRPr lang="ru-RU" sz="2400" dirty="0"/>
          </a:p>
        </p:txBody>
      </p:sp>
      <p:sp>
        <p:nvSpPr>
          <p:cNvPr id="3" name="Text Placeholder 2">
            <a:extLst>
              <a:ext uri="{FF2B5EF4-FFF2-40B4-BE49-F238E27FC236}">
                <a16:creationId xmlns:a16="http://schemas.microsoft.com/office/drawing/2014/main" id="{C9DF92D8-1371-40FE-AB90-C65DFF928F5D}"/>
              </a:ext>
            </a:extLst>
          </p:cNvPr>
          <p:cNvSpPr>
            <a:spLocks noGrp="1"/>
          </p:cNvSpPr>
          <p:nvPr>
            <p:ph type="body" idx="1"/>
          </p:nvPr>
        </p:nvSpPr>
        <p:spPr>
          <a:xfrm>
            <a:off x="637700" y="1003197"/>
            <a:ext cx="4183650" cy="365125"/>
          </a:xfrm>
        </p:spPr>
        <p:txBody>
          <a:bodyPr>
            <a:noAutofit/>
          </a:bodyPr>
          <a:lstStyle/>
          <a:p>
            <a:pPr marL="457200" indent="-457200">
              <a:buFont typeface="+mj-lt"/>
              <a:buAutoNum type="arabicPeriod"/>
            </a:pPr>
            <a:r>
              <a:rPr lang="en-US" sz="2000" dirty="0"/>
              <a:t>Feature Engineering</a:t>
            </a:r>
            <a:endParaRPr lang="ru-RU" sz="2000" dirty="0"/>
          </a:p>
        </p:txBody>
      </p:sp>
      <p:sp>
        <p:nvSpPr>
          <p:cNvPr id="7" name="Text Placeholder 6">
            <a:extLst>
              <a:ext uri="{FF2B5EF4-FFF2-40B4-BE49-F238E27FC236}">
                <a16:creationId xmlns:a16="http://schemas.microsoft.com/office/drawing/2014/main" id="{B0CA970E-796E-4258-8457-D1CEF7B4B866}"/>
              </a:ext>
            </a:extLst>
          </p:cNvPr>
          <p:cNvSpPr>
            <a:spLocks noGrp="1"/>
          </p:cNvSpPr>
          <p:nvPr>
            <p:ph type="body" idx="20"/>
          </p:nvPr>
        </p:nvSpPr>
        <p:spPr>
          <a:xfrm>
            <a:off x="637700" y="1337328"/>
            <a:ext cx="4365625" cy="535015"/>
          </a:xfrm>
        </p:spPr>
        <p:txBody>
          <a:bodyPr>
            <a:noAutofit/>
          </a:bodyPr>
          <a:lstStyle/>
          <a:p>
            <a:r>
              <a:rPr lang="en-US" sz="1600" dirty="0"/>
              <a:t>Independent variable “deposit” column was dropped from the dataset)</a:t>
            </a:r>
          </a:p>
        </p:txBody>
      </p:sp>
      <p:sp>
        <p:nvSpPr>
          <p:cNvPr id="8" name="Text Placeholder 7">
            <a:extLst>
              <a:ext uri="{FF2B5EF4-FFF2-40B4-BE49-F238E27FC236}">
                <a16:creationId xmlns:a16="http://schemas.microsoft.com/office/drawing/2014/main" id="{E3AB4F18-AE38-4488-9473-A828459DA8A4}"/>
              </a:ext>
            </a:extLst>
          </p:cNvPr>
          <p:cNvSpPr>
            <a:spLocks noGrp="1"/>
          </p:cNvSpPr>
          <p:nvPr>
            <p:ph type="body" idx="18"/>
          </p:nvPr>
        </p:nvSpPr>
        <p:spPr>
          <a:xfrm>
            <a:off x="44382" y="2205081"/>
            <a:ext cx="1740875" cy="535016"/>
          </a:xfrm>
        </p:spPr>
        <p:txBody>
          <a:bodyPr>
            <a:normAutofit/>
          </a:bodyPr>
          <a:lstStyle/>
          <a:p>
            <a:r>
              <a:rPr lang="en-US" sz="1400" dirty="0"/>
              <a:t>Train-Test dataset Split: 70:30</a:t>
            </a:r>
          </a:p>
        </p:txBody>
      </p:sp>
      <p:sp>
        <p:nvSpPr>
          <p:cNvPr id="11" name="Text Placeholder 2">
            <a:extLst>
              <a:ext uri="{FF2B5EF4-FFF2-40B4-BE49-F238E27FC236}">
                <a16:creationId xmlns:a16="http://schemas.microsoft.com/office/drawing/2014/main" id="{6348390B-D9B9-41F6-B047-52052A606B54}"/>
              </a:ext>
            </a:extLst>
          </p:cNvPr>
          <p:cNvSpPr txBox="1">
            <a:spLocks/>
          </p:cNvSpPr>
          <p:nvPr/>
        </p:nvSpPr>
        <p:spPr>
          <a:xfrm>
            <a:off x="6633029" y="972865"/>
            <a:ext cx="4183650" cy="3651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500" b="1" kern="1200">
                <a:solidFill>
                  <a:schemeClr val="accent3"/>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457200" indent="-457200">
              <a:buFont typeface="+mj-lt"/>
              <a:buAutoNum type="arabicPeriod" startAt="2"/>
            </a:pPr>
            <a:r>
              <a:rPr lang="en-US" sz="2000" dirty="0"/>
              <a:t>Feature Scaling</a:t>
            </a:r>
            <a:endParaRPr lang="ru-RU" sz="2000" dirty="0"/>
          </a:p>
        </p:txBody>
      </p:sp>
      <p:sp>
        <p:nvSpPr>
          <p:cNvPr id="12" name="Text Placeholder 6">
            <a:extLst>
              <a:ext uri="{FF2B5EF4-FFF2-40B4-BE49-F238E27FC236}">
                <a16:creationId xmlns:a16="http://schemas.microsoft.com/office/drawing/2014/main" id="{5A35852C-447D-4FA0-B74F-BDECDC578121}"/>
              </a:ext>
            </a:extLst>
          </p:cNvPr>
          <p:cNvSpPr txBox="1">
            <a:spLocks/>
          </p:cNvSpPr>
          <p:nvPr/>
        </p:nvSpPr>
        <p:spPr>
          <a:xfrm>
            <a:off x="6633029" y="1338794"/>
            <a:ext cx="4720771" cy="866286"/>
          </a:xfrm>
          <a:prstGeom prst="rect">
            <a:avLst/>
          </a:prstGeom>
        </p:spPr>
        <p:txBody>
          <a:bodyPr vert="horz" lIns="91440" tIns="45720" rIns="91440" bIns="45720" rtlCol="0">
            <a:noAutofit/>
          </a:bodyPr>
          <a:lstStyle>
            <a:lvl1pPr marL="180000" indent="-180000" algn="l" defTabSz="914400" rtl="0" eaLnBrk="1" latinLnBrk="0" hangingPunct="1">
              <a:lnSpc>
                <a:spcPct val="90000"/>
              </a:lnSpc>
              <a:spcBef>
                <a:spcPts val="600"/>
              </a:spcBef>
              <a:buClr>
                <a:schemeClr val="accent3"/>
              </a:buClr>
              <a:buFont typeface="Arial" panose="020B0604020202020204" pitchFamily="34" charset="0"/>
              <a:buChar char="•"/>
              <a:defRPr sz="1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Robust Scaler is preferred here as it is more robust to outliers.</a:t>
            </a:r>
            <a:endParaRPr lang="ru-RU" sz="1600" dirty="0"/>
          </a:p>
        </p:txBody>
      </p:sp>
      <p:sp>
        <p:nvSpPr>
          <p:cNvPr id="18" name="Text Placeholder 5">
            <a:extLst>
              <a:ext uri="{FF2B5EF4-FFF2-40B4-BE49-F238E27FC236}">
                <a16:creationId xmlns:a16="http://schemas.microsoft.com/office/drawing/2014/main" id="{56775F8A-0E6C-4AB1-857A-3AA418E5C6FE}"/>
              </a:ext>
            </a:extLst>
          </p:cNvPr>
          <p:cNvSpPr txBox="1">
            <a:spLocks/>
          </p:cNvSpPr>
          <p:nvPr/>
        </p:nvSpPr>
        <p:spPr>
          <a:xfrm>
            <a:off x="3818294" y="1844840"/>
            <a:ext cx="4365625" cy="3651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800" b="1" i="0" kern="120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Building the Model</a:t>
            </a:r>
            <a:endParaRPr lang="ru-RU" sz="2400" dirty="0"/>
          </a:p>
        </p:txBody>
      </p:sp>
      <p:graphicFrame>
        <p:nvGraphicFramePr>
          <p:cNvPr id="4" name="Table 3">
            <a:extLst>
              <a:ext uri="{FF2B5EF4-FFF2-40B4-BE49-F238E27FC236}">
                <a16:creationId xmlns:a16="http://schemas.microsoft.com/office/drawing/2014/main" id="{E53EC2C0-3BD3-4C66-9DB4-CFA5AEA1E124}"/>
              </a:ext>
            </a:extLst>
          </p:cNvPr>
          <p:cNvGraphicFramePr>
            <a:graphicFrameLocks noGrp="1"/>
          </p:cNvGraphicFramePr>
          <p:nvPr>
            <p:extLst>
              <p:ext uri="{D42A27DB-BD31-4B8C-83A1-F6EECF244321}">
                <p14:modId xmlns:p14="http://schemas.microsoft.com/office/powerpoint/2010/main" val="54517707"/>
              </p:ext>
            </p:extLst>
          </p:nvPr>
        </p:nvGraphicFramePr>
        <p:xfrm>
          <a:off x="2510971" y="2317879"/>
          <a:ext cx="9405259" cy="4392777"/>
        </p:xfrm>
        <a:graphic>
          <a:graphicData uri="http://schemas.openxmlformats.org/drawingml/2006/table">
            <a:tbl>
              <a:tblPr>
                <a:tableStyleId>{8799B23B-EC83-4686-B30A-512413B5E67A}</a:tableStyleId>
              </a:tblPr>
              <a:tblGrid>
                <a:gridCol w="667658">
                  <a:extLst>
                    <a:ext uri="{9D8B030D-6E8A-4147-A177-3AD203B41FA5}">
                      <a16:colId xmlns:a16="http://schemas.microsoft.com/office/drawing/2014/main" val="2140186023"/>
                    </a:ext>
                  </a:extLst>
                </a:gridCol>
                <a:gridCol w="2838349">
                  <a:extLst>
                    <a:ext uri="{9D8B030D-6E8A-4147-A177-3AD203B41FA5}">
                      <a16:colId xmlns:a16="http://schemas.microsoft.com/office/drawing/2014/main" val="495096294"/>
                    </a:ext>
                  </a:extLst>
                </a:gridCol>
                <a:gridCol w="1527359">
                  <a:extLst>
                    <a:ext uri="{9D8B030D-6E8A-4147-A177-3AD203B41FA5}">
                      <a16:colId xmlns:a16="http://schemas.microsoft.com/office/drawing/2014/main" val="1436520798"/>
                    </a:ext>
                  </a:extLst>
                </a:gridCol>
                <a:gridCol w="1499335">
                  <a:extLst>
                    <a:ext uri="{9D8B030D-6E8A-4147-A177-3AD203B41FA5}">
                      <a16:colId xmlns:a16="http://schemas.microsoft.com/office/drawing/2014/main" val="3629363646"/>
                    </a:ext>
                  </a:extLst>
                </a:gridCol>
                <a:gridCol w="1415260">
                  <a:extLst>
                    <a:ext uri="{9D8B030D-6E8A-4147-A177-3AD203B41FA5}">
                      <a16:colId xmlns:a16="http://schemas.microsoft.com/office/drawing/2014/main" val="2508813973"/>
                    </a:ext>
                  </a:extLst>
                </a:gridCol>
                <a:gridCol w="1457298">
                  <a:extLst>
                    <a:ext uri="{9D8B030D-6E8A-4147-A177-3AD203B41FA5}">
                      <a16:colId xmlns:a16="http://schemas.microsoft.com/office/drawing/2014/main" val="3207570728"/>
                    </a:ext>
                  </a:extLst>
                </a:gridCol>
              </a:tblGrid>
              <a:tr h="299840">
                <a:tc>
                  <a:txBody>
                    <a:bodyPr/>
                    <a:lstStyle/>
                    <a:p>
                      <a:pPr algn="ctr"/>
                      <a:endParaRPr lang="en-US" sz="1600"/>
                    </a:p>
                  </a:txBody>
                  <a:tcPr marL="80580" marR="80580" marT="40290" marB="40290" anchor="ctr"/>
                </a:tc>
                <a:tc>
                  <a:txBody>
                    <a:bodyPr/>
                    <a:lstStyle/>
                    <a:p>
                      <a:pPr algn="ctr"/>
                      <a:r>
                        <a:rPr lang="en-US" sz="1600" b="1"/>
                        <a:t>Model</a:t>
                      </a:r>
                    </a:p>
                  </a:txBody>
                  <a:tcPr marL="80580" marR="80580" marT="40290" marB="40290" anchor="ctr"/>
                </a:tc>
                <a:tc>
                  <a:txBody>
                    <a:bodyPr/>
                    <a:lstStyle/>
                    <a:p>
                      <a:pPr algn="ctr"/>
                      <a:r>
                        <a:rPr lang="en-US" sz="1600" b="1"/>
                        <a:t>Accuracy</a:t>
                      </a:r>
                    </a:p>
                  </a:txBody>
                  <a:tcPr marL="80580" marR="80580" marT="40290" marB="40290" anchor="ctr"/>
                </a:tc>
                <a:tc>
                  <a:txBody>
                    <a:bodyPr/>
                    <a:lstStyle/>
                    <a:p>
                      <a:pPr algn="ctr"/>
                      <a:r>
                        <a:rPr lang="en-US" sz="1600" b="1"/>
                        <a:t>Precision</a:t>
                      </a:r>
                    </a:p>
                  </a:txBody>
                  <a:tcPr marL="80580" marR="80580" marT="40290" marB="40290" anchor="ctr"/>
                </a:tc>
                <a:tc>
                  <a:txBody>
                    <a:bodyPr/>
                    <a:lstStyle/>
                    <a:p>
                      <a:pPr algn="ctr"/>
                      <a:r>
                        <a:rPr lang="en-US" sz="1600" b="1"/>
                        <a:t>Recall</a:t>
                      </a:r>
                    </a:p>
                  </a:txBody>
                  <a:tcPr marL="80580" marR="80580" marT="40290" marB="40290" anchor="ctr"/>
                </a:tc>
                <a:tc>
                  <a:txBody>
                    <a:bodyPr/>
                    <a:lstStyle/>
                    <a:p>
                      <a:pPr algn="ctr"/>
                      <a:r>
                        <a:rPr lang="en-US" sz="1600" b="1" dirty="0"/>
                        <a:t>F1-Score</a:t>
                      </a:r>
                    </a:p>
                  </a:txBody>
                  <a:tcPr marL="80580" marR="80580" marT="40290" marB="40290" anchor="ctr"/>
                </a:tc>
                <a:extLst>
                  <a:ext uri="{0D108BD9-81ED-4DB2-BD59-A6C34878D82A}">
                    <a16:rowId xmlns:a16="http://schemas.microsoft.com/office/drawing/2014/main" val="1763227003"/>
                  </a:ext>
                </a:extLst>
              </a:tr>
              <a:tr h="299840">
                <a:tc>
                  <a:txBody>
                    <a:bodyPr/>
                    <a:lstStyle/>
                    <a:p>
                      <a:pPr algn="ctr"/>
                      <a:r>
                        <a:rPr lang="en-US" sz="1600"/>
                        <a:t>7</a:t>
                      </a:r>
                    </a:p>
                  </a:txBody>
                  <a:tcPr marL="80580" marR="80580" marT="40290" marB="40290" anchor="ctr"/>
                </a:tc>
                <a:tc>
                  <a:txBody>
                    <a:bodyPr/>
                    <a:lstStyle/>
                    <a:p>
                      <a:pPr algn="l"/>
                      <a:r>
                        <a:rPr lang="en-US" sz="1600"/>
                        <a:t>XGBoost</a:t>
                      </a:r>
                    </a:p>
                  </a:txBody>
                  <a:tcPr marL="80580" marR="80580" marT="40290" marB="40290" anchor="ctr"/>
                </a:tc>
                <a:tc>
                  <a:txBody>
                    <a:bodyPr/>
                    <a:lstStyle/>
                    <a:p>
                      <a:pPr algn="ctr"/>
                      <a:r>
                        <a:rPr lang="en-US" sz="1600"/>
                        <a:t>0.902610</a:t>
                      </a:r>
                    </a:p>
                  </a:txBody>
                  <a:tcPr marL="80580" marR="80580" marT="40290" marB="40290" anchor="ctr"/>
                </a:tc>
                <a:tc>
                  <a:txBody>
                    <a:bodyPr/>
                    <a:lstStyle/>
                    <a:p>
                      <a:pPr algn="ctr"/>
                      <a:r>
                        <a:rPr lang="en-US" sz="1600"/>
                        <a:t>0.893790</a:t>
                      </a:r>
                    </a:p>
                  </a:txBody>
                  <a:tcPr marL="80580" marR="80580" marT="40290" marB="40290" anchor="ctr"/>
                </a:tc>
                <a:tc>
                  <a:txBody>
                    <a:bodyPr/>
                    <a:lstStyle/>
                    <a:p>
                      <a:pPr algn="ctr"/>
                      <a:r>
                        <a:rPr lang="en-US" sz="1600"/>
                        <a:t>0.902610</a:t>
                      </a:r>
                    </a:p>
                  </a:txBody>
                  <a:tcPr marL="80580" marR="80580" marT="40290" marB="40290" anchor="ctr"/>
                </a:tc>
                <a:tc>
                  <a:txBody>
                    <a:bodyPr/>
                    <a:lstStyle/>
                    <a:p>
                      <a:pPr algn="ctr"/>
                      <a:r>
                        <a:rPr lang="en-US" sz="1600" dirty="0"/>
                        <a:t>0.896874</a:t>
                      </a:r>
                    </a:p>
                  </a:txBody>
                  <a:tcPr marL="80580" marR="80580" marT="40290" marB="40290" anchor="ctr"/>
                </a:tc>
                <a:extLst>
                  <a:ext uri="{0D108BD9-81ED-4DB2-BD59-A6C34878D82A}">
                    <a16:rowId xmlns:a16="http://schemas.microsoft.com/office/drawing/2014/main" val="399969111"/>
                  </a:ext>
                </a:extLst>
              </a:tr>
              <a:tr h="472000">
                <a:tc>
                  <a:txBody>
                    <a:bodyPr/>
                    <a:lstStyle/>
                    <a:p>
                      <a:pPr algn="ctr"/>
                      <a:r>
                        <a:rPr lang="en-US" sz="1600"/>
                        <a:t>0</a:t>
                      </a:r>
                    </a:p>
                  </a:txBody>
                  <a:tcPr marL="80580" marR="80580" marT="40290" marB="40290" anchor="ctr"/>
                </a:tc>
                <a:tc>
                  <a:txBody>
                    <a:bodyPr/>
                    <a:lstStyle/>
                    <a:p>
                      <a:pPr algn="l"/>
                      <a:r>
                        <a:rPr lang="en-US" sz="1600"/>
                        <a:t>Random Forest</a:t>
                      </a:r>
                    </a:p>
                  </a:txBody>
                  <a:tcPr marL="80580" marR="80580" marT="40290" marB="40290" anchor="ctr"/>
                </a:tc>
                <a:tc>
                  <a:txBody>
                    <a:bodyPr/>
                    <a:lstStyle/>
                    <a:p>
                      <a:pPr algn="ctr"/>
                      <a:r>
                        <a:rPr lang="en-US" sz="1600"/>
                        <a:t>0.900251</a:t>
                      </a:r>
                    </a:p>
                  </a:txBody>
                  <a:tcPr marL="80580" marR="80580" marT="40290" marB="40290" anchor="ctr"/>
                </a:tc>
                <a:tc>
                  <a:txBody>
                    <a:bodyPr/>
                    <a:lstStyle/>
                    <a:p>
                      <a:pPr algn="ctr"/>
                      <a:r>
                        <a:rPr lang="en-US" sz="1600"/>
                        <a:t>0.887669</a:t>
                      </a:r>
                    </a:p>
                  </a:txBody>
                  <a:tcPr marL="80580" marR="80580" marT="40290" marB="40290" anchor="ctr"/>
                </a:tc>
                <a:tc>
                  <a:txBody>
                    <a:bodyPr/>
                    <a:lstStyle/>
                    <a:p>
                      <a:pPr algn="ctr"/>
                      <a:r>
                        <a:rPr lang="en-US" sz="1600"/>
                        <a:t>0.900251</a:t>
                      </a:r>
                    </a:p>
                  </a:txBody>
                  <a:tcPr marL="80580" marR="80580" marT="40290" marB="40290" anchor="ctr"/>
                </a:tc>
                <a:tc>
                  <a:txBody>
                    <a:bodyPr/>
                    <a:lstStyle/>
                    <a:p>
                      <a:pPr algn="ctr"/>
                      <a:r>
                        <a:rPr lang="en-US" sz="1600"/>
                        <a:t>0.890876</a:t>
                      </a:r>
                    </a:p>
                  </a:txBody>
                  <a:tcPr marL="80580" marR="80580" marT="40290" marB="40290" anchor="ctr"/>
                </a:tc>
                <a:extLst>
                  <a:ext uri="{0D108BD9-81ED-4DB2-BD59-A6C34878D82A}">
                    <a16:rowId xmlns:a16="http://schemas.microsoft.com/office/drawing/2014/main" val="3603484282"/>
                  </a:ext>
                </a:extLst>
              </a:tr>
              <a:tr h="750571">
                <a:tc>
                  <a:txBody>
                    <a:bodyPr/>
                    <a:lstStyle/>
                    <a:p>
                      <a:pPr algn="ctr"/>
                      <a:r>
                        <a:rPr lang="en-US" sz="1600"/>
                        <a:t>1</a:t>
                      </a:r>
                    </a:p>
                  </a:txBody>
                  <a:tcPr marL="80580" marR="80580" marT="40290" marB="40290" anchor="ctr"/>
                </a:tc>
                <a:tc>
                  <a:txBody>
                    <a:bodyPr/>
                    <a:lstStyle/>
                    <a:p>
                      <a:pPr algn="l"/>
                      <a:r>
                        <a:rPr lang="en-US" sz="1600" dirty="0"/>
                        <a:t>Gradient Boosting Machine</a:t>
                      </a:r>
                    </a:p>
                  </a:txBody>
                  <a:tcPr marL="80580" marR="80580" marT="40290" marB="40290" anchor="ctr"/>
                </a:tc>
                <a:tc>
                  <a:txBody>
                    <a:bodyPr/>
                    <a:lstStyle/>
                    <a:p>
                      <a:pPr algn="ctr"/>
                      <a:r>
                        <a:rPr lang="en-US" sz="1600"/>
                        <a:t>0.899808</a:t>
                      </a:r>
                    </a:p>
                  </a:txBody>
                  <a:tcPr marL="80580" marR="80580" marT="40290" marB="40290" anchor="ctr"/>
                </a:tc>
                <a:tc>
                  <a:txBody>
                    <a:bodyPr/>
                    <a:lstStyle/>
                    <a:p>
                      <a:pPr algn="ctr"/>
                      <a:r>
                        <a:rPr lang="en-US" sz="1600"/>
                        <a:t>0.885916</a:t>
                      </a:r>
                    </a:p>
                  </a:txBody>
                  <a:tcPr marL="80580" marR="80580" marT="40290" marB="40290" anchor="ctr"/>
                </a:tc>
                <a:tc>
                  <a:txBody>
                    <a:bodyPr/>
                    <a:lstStyle/>
                    <a:p>
                      <a:pPr algn="ctr"/>
                      <a:r>
                        <a:rPr lang="en-US" sz="1600" dirty="0"/>
                        <a:t>0.899808</a:t>
                      </a:r>
                    </a:p>
                  </a:txBody>
                  <a:tcPr marL="80580" marR="80580" marT="40290" marB="40290" anchor="ctr"/>
                </a:tc>
                <a:tc>
                  <a:txBody>
                    <a:bodyPr/>
                    <a:lstStyle/>
                    <a:p>
                      <a:pPr algn="ctr"/>
                      <a:r>
                        <a:rPr lang="en-US" sz="1600"/>
                        <a:t>0.888742</a:t>
                      </a:r>
                    </a:p>
                  </a:txBody>
                  <a:tcPr marL="80580" marR="80580" marT="40290" marB="40290" anchor="ctr"/>
                </a:tc>
                <a:extLst>
                  <a:ext uri="{0D108BD9-81ED-4DB2-BD59-A6C34878D82A}">
                    <a16:rowId xmlns:a16="http://schemas.microsoft.com/office/drawing/2014/main" val="3405716991"/>
                  </a:ext>
                </a:extLst>
              </a:tr>
              <a:tr h="525206">
                <a:tc>
                  <a:txBody>
                    <a:bodyPr/>
                    <a:lstStyle/>
                    <a:p>
                      <a:pPr algn="ctr"/>
                      <a:r>
                        <a:rPr lang="en-US" sz="1600"/>
                        <a:t>2</a:t>
                      </a:r>
                    </a:p>
                  </a:txBody>
                  <a:tcPr marL="80580" marR="80580" marT="40290" marB="40290" anchor="ctr"/>
                </a:tc>
                <a:tc>
                  <a:txBody>
                    <a:bodyPr/>
                    <a:lstStyle/>
                    <a:p>
                      <a:pPr algn="l"/>
                      <a:r>
                        <a:rPr lang="en-US" sz="1600" dirty="0"/>
                        <a:t>K-Nearest Neighbors</a:t>
                      </a:r>
                    </a:p>
                  </a:txBody>
                  <a:tcPr marL="80580" marR="80580" marT="40290" marB="40290" anchor="ctr"/>
                </a:tc>
                <a:tc>
                  <a:txBody>
                    <a:bodyPr/>
                    <a:lstStyle/>
                    <a:p>
                      <a:pPr algn="ctr"/>
                      <a:r>
                        <a:rPr lang="en-US" sz="1600"/>
                        <a:t>0.889487</a:t>
                      </a:r>
                    </a:p>
                  </a:txBody>
                  <a:tcPr marL="80580" marR="80580" marT="40290" marB="40290" anchor="ctr"/>
                </a:tc>
                <a:tc>
                  <a:txBody>
                    <a:bodyPr/>
                    <a:lstStyle/>
                    <a:p>
                      <a:pPr algn="ctr"/>
                      <a:r>
                        <a:rPr lang="en-US" sz="1600"/>
                        <a:t>0.871973</a:t>
                      </a:r>
                    </a:p>
                  </a:txBody>
                  <a:tcPr marL="80580" marR="80580" marT="40290" marB="40290" anchor="ctr"/>
                </a:tc>
                <a:tc>
                  <a:txBody>
                    <a:bodyPr/>
                    <a:lstStyle/>
                    <a:p>
                      <a:pPr algn="ctr"/>
                      <a:r>
                        <a:rPr lang="en-US" sz="1600"/>
                        <a:t>0.889487</a:t>
                      </a:r>
                    </a:p>
                  </a:txBody>
                  <a:tcPr marL="80580" marR="80580" marT="40290" marB="40290" anchor="ctr"/>
                </a:tc>
                <a:tc>
                  <a:txBody>
                    <a:bodyPr/>
                    <a:lstStyle/>
                    <a:p>
                      <a:pPr algn="ctr"/>
                      <a:r>
                        <a:rPr lang="en-US" sz="1600"/>
                        <a:t>0.876732</a:t>
                      </a:r>
                    </a:p>
                  </a:txBody>
                  <a:tcPr marL="80580" marR="80580" marT="40290" marB="40290" anchor="ctr"/>
                </a:tc>
                <a:extLst>
                  <a:ext uri="{0D108BD9-81ED-4DB2-BD59-A6C34878D82A}">
                    <a16:rowId xmlns:a16="http://schemas.microsoft.com/office/drawing/2014/main" val="2359207017"/>
                  </a:ext>
                </a:extLst>
              </a:tr>
              <a:tr h="674534">
                <a:tc>
                  <a:txBody>
                    <a:bodyPr/>
                    <a:lstStyle/>
                    <a:p>
                      <a:pPr algn="ctr"/>
                      <a:r>
                        <a:rPr lang="en-US" sz="1600" dirty="0"/>
                        <a:t>3</a:t>
                      </a:r>
                    </a:p>
                  </a:txBody>
                  <a:tcPr marL="80580" marR="80580" marT="40290" marB="40290" anchor="ctr"/>
                </a:tc>
                <a:tc>
                  <a:txBody>
                    <a:bodyPr/>
                    <a:lstStyle/>
                    <a:p>
                      <a:pPr algn="l"/>
                      <a:r>
                        <a:rPr lang="en-US" sz="1600"/>
                        <a:t>Support Vector Machine</a:t>
                      </a:r>
                    </a:p>
                  </a:txBody>
                  <a:tcPr marL="80580" marR="80580" marT="40290" marB="40290" anchor="ctr"/>
                </a:tc>
                <a:tc>
                  <a:txBody>
                    <a:bodyPr/>
                    <a:lstStyle/>
                    <a:p>
                      <a:pPr algn="ctr"/>
                      <a:r>
                        <a:rPr lang="en-US" sz="1600"/>
                        <a:t>0.893173</a:t>
                      </a:r>
                    </a:p>
                  </a:txBody>
                  <a:tcPr marL="80580" marR="80580" marT="40290" marB="40290" anchor="ctr"/>
                </a:tc>
                <a:tc>
                  <a:txBody>
                    <a:bodyPr/>
                    <a:lstStyle/>
                    <a:p>
                      <a:pPr algn="ctr"/>
                      <a:r>
                        <a:rPr lang="en-US" sz="1600"/>
                        <a:t>0.872460</a:t>
                      </a:r>
                    </a:p>
                  </a:txBody>
                  <a:tcPr marL="80580" marR="80580" marT="40290" marB="40290" anchor="ctr"/>
                </a:tc>
                <a:tc>
                  <a:txBody>
                    <a:bodyPr/>
                    <a:lstStyle/>
                    <a:p>
                      <a:pPr algn="ctr"/>
                      <a:r>
                        <a:rPr lang="en-US" sz="1600"/>
                        <a:t>0.893173</a:t>
                      </a:r>
                    </a:p>
                  </a:txBody>
                  <a:tcPr marL="80580" marR="80580" marT="40290" marB="40290" anchor="ctr"/>
                </a:tc>
                <a:tc>
                  <a:txBody>
                    <a:bodyPr/>
                    <a:lstStyle/>
                    <a:p>
                      <a:pPr algn="ctr"/>
                      <a:r>
                        <a:rPr lang="en-US" sz="1600"/>
                        <a:t>0.871947</a:t>
                      </a:r>
                    </a:p>
                  </a:txBody>
                  <a:tcPr marL="80580" marR="80580" marT="40290" marB="40290" anchor="ctr"/>
                </a:tc>
                <a:extLst>
                  <a:ext uri="{0D108BD9-81ED-4DB2-BD59-A6C34878D82A}">
                    <a16:rowId xmlns:a16="http://schemas.microsoft.com/office/drawing/2014/main" val="3583476365"/>
                  </a:ext>
                </a:extLst>
              </a:tr>
              <a:tr h="472000">
                <a:tc>
                  <a:txBody>
                    <a:bodyPr/>
                    <a:lstStyle/>
                    <a:p>
                      <a:pPr algn="ctr"/>
                      <a:r>
                        <a:rPr lang="en-US" sz="1600"/>
                        <a:t>4</a:t>
                      </a:r>
                    </a:p>
                  </a:txBody>
                  <a:tcPr marL="80580" marR="80580" marT="40290" marB="40290" anchor="ctr"/>
                </a:tc>
                <a:tc>
                  <a:txBody>
                    <a:bodyPr/>
                    <a:lstStyle/>
                    <a:p>
                      <a:pPr algn="l"/>
                      <a:r>
                        <a:rPr lang="en-US" sz="1600" dirty="0"/>
                        <a:t>Decision Tree</a:t>
                      </a:r>
                    </a:p>
                  </a:txBody>
                  <a:tcPr marL="80580" marR="80580" marT="40290" marB="40290" anchor="ctr"/>
                </a:tc>
                <a:tc>
                  <a:txBody>
                    <a:bodyPr/>
                    <a:lstStyle/>
                    <a:p>
                      <a:pPr algn="ctr"/>
                      <a:r>
                        <a:rPr lang="en-US" sz="1600"/>
                        <a:t>0.870835</a:t>
                      </a:r>
                    </a:p>
                  </a:txBody>
                  <a:tcPr marL="80580" marR="80580" marT="40290" marB="40290" anchor="ctr"/>
                </a:tc>
                <a:tc>
                  <a:txBody>
                    <a:bodyPr/>
                    <a:lstStyle/>
                    <a:p>
                      <a:pPr algn="ctr"/>
                      <a:r>
                        <a:rPr lang="en-US" sz="1600"/>
                        <a:t>0.872239</a:t>
                      </a:r>
                    </a:p>
                  </a:txBody>
                  <a:tcPr marL="80580" marR="80580" marT="40290" marB="40290" anchor="ctr"/>
                </a:tc>
                <a:tc>
                  <a:txBody>
                    <a:bodyPr/>
                    <a:lstStyle/>
                    <a:p>
                      <a:pPr algn="ctr"/>
                      <a:r>
                        <a:rPr lang="en-US" sz="1600"/>
                        <a:t>0.870835</a:t>
                      </a:r>
                    </a:p>
                  </a:txBody>
                  <a:tcPr marL="80580" marR="80580" marT="40290" marB="40290" anchor="ctr"/>
                </a:tc>
                <a:tc>
                  <a:txBody>
                    <a:bodyPr/>
                    <a:lstStyle/>
                    <a:p>
                      <a:pPr algn="ctr"/>
                      <a:r>
                        <a:rPr lang="en-US" sz="1600"/>
                        <a:t>0.871526</a:t>
                      </a:r>
                    </a:p>
                  </a:txBody>
                  <a:tcPr marL="80580" marR="80580" marT="40290" marB="40290" anchor="ctr"/>
                </a:tc>
                <a:extLst>
                  <a:ext uri="{0D108BD9-81ED-4DB2-BD59-A6C34878D82A}">
                    <a16:rowId xmlns:a16="http://schemas.microsoft.com/office/drawing/2014/main" val="2051460900"/>
                  </a:ext>
                </a:extLst>
              </a:tr>
              <a:tr h="525206">
                <a:tc>
                  <a:txBody>
                    <a:bodyPr/>
                    <a:lstStyle/>
                    <a:p>
                      <a:pPr algn="ctr"/>
                      <a:r>
                        <a:rPr lang="en-US" sz="1600"/>
                        <a:t>5</a:t>
                      </a:r>
                    </a:p>
                  </a:txBody>
                  <a:tcPr marL="80580" marR="80580" marT="40290" marB="40290" anchor="ctr"/>
                </a:tc>
                <a:tc>
                  <a:txBody>
                    <a:bodyPr/>
                    <a:lstStyle/>
                    <a:p>
                      <a:pPr algn="l"/>
                      <a:r>
                        <a:rPr lang="en-US" sz="1600"/>
                        <a:t>Logistic Regression</a:t>
                      </a:r>
                    </a:p>
                  </a:txBody>
                  <a:tcPr marL="80580" marR="80580" marT="40290" marB="40290" anchor="ctr"/>
                </a:tc>
                <a:tc>
                  <a:txBody>
                    <a:bodyPr/>
                    <a:lstStyle/>
                    <a:p>
                      <a:pPr algn="ctr"/>
                      <a:r>
                        <a:rPr lang="en-US" sz="1600"/>
                        <a:t>0.887423</a:t>
                      </a:r>
                    </a:p>
                  </a:txBody>
                  <a:tcPr marL="80580" marR="80580" marT="40290" marB="40290" anchor="ctr"/>
                </a:tc>
                <a:tc>
                  <a:txBody>
                    <a:bodyPr/>
                    <a:lstStyle/>
                    <a:p>
                      <a:pPr algn="ctr"/>
                      <a:r>
                        <a:rPr lang="en-US" sz="1600"/>
                        <a:t>0.861658</a:t>
                      </a:r>
                    </a:p>
                  </a:txBody>
                  <a:tcPr marL="80580" marR="80580" marT="40290" marB="40290" anchor="ctr"/>
                </a:tc>
                <a:tc>
                  <a:txBody>
                    <a:bodyPr/>
                    <a:lstStyle/>
                    <a:p>
                      <a:pPr algn="ctr"/>
                      <a:r>
                        <a:rPr lang="en-US" sz="1600"/>
                        <a:t>0.887423</a:t>
                      </a:r>
                    </a:p>
                  </a:txBody>
                  <a:tcPr marL="80580" marR="80580" marT="40290" marB="40290" anchor="ctr"/>
                </a:tc>
                <a:tc>
                  <a:txBody>
                    <a:bodyPr/>
                    <a:lstStyle/>
                    <a:p>
                      <a:pPr algn="ctr"/>
                      <a:r>
                        <a:rPr lang="en-US" sz="1600"/>
                        <a:t>0.863301</a:t>
                      </a:r>
                    </a:p>
                  </a:txBody>
                  <a:tcPr marL="80580" marR="80580" marT="40290" marB="40290" anchor="ctr"/>
                </a:tc>
                <a:extLst>
                  <a:ext uri="{0D108BD9-81ED-4DB2-BD59-A6C34878D82A}">
                    <a16:rowId xmlns:a16="http://schemas.microsoft.com/office/drawing/2014/main" val="1575617521"/>
                  </a:ext>
                </a:extLst>
              </a:tr>
              <a:tr h="299840">
                <a:tc>
                  <a:txBody>
                    <a:bodyPr/>
                    <a:lstStyle/>
                    <a:p>
                      <a:pPr algn="ctr"/>
                      <a:r>
                        <a:rPr lang="en-US" sz="1600"/>
                        <a:t>6</a:t>
                      </a:r>
                    </a:p>
                  </a:txBody>
                  <a:tcPr marL="80580" marR="80580" marT="40290" marB="40290" anchor="ctr"/>
                </a:tc>
                <a:tc>
                  <a:txBody>
                    <a:bodyPr/>
                    <a:lstStyle/>
                    <a:p>
                      <a:pPr algn="l"/>
                      <a:r>
                        <a:rPr lang="en-US" sz="1600" dirty="0"/>
                        <a:t>Naive Bayes</a:t>
                      </a:r>
                    </a:p>
                  </a:txBody>
                  <a:tcPr marL="80580" marR="80580" marT="40290" marB="40290" anchor="ctr"/>
                </a:tc>
                <a:tc>
                  <a:txBody>
                    <a:bodyPr/>
                    <a:lstStyle/>
                    <a:p>
                      <a:pPr algn="ctr"/>
                      <a:r>
                        <a:rPr lang="en-US" sz="1600"/>
                        <a:t>0.859555</a:t>
                      </a:r>
                    </a:p>
                  </a:txBody>
                  <a:tcPr marL="80580" marR="80580" marT="40290" marB="40290" anchor="ctr"/>
                </a:tc>
                <a:tc>
                  <a:txBody>
                    <a:bodyPr/>
                    <a:lstStyle/>
                    <a:p>
                      <a:pPr algn="ctr"/>
                      <a:r>
                        <a:rPr lang="en-US" sz="1600"/>
                        <a:t>0.866340</a:t>
                      </a:r>
                    </a:p>
                  </a:txBody>
                  <a:tcPr marL="80580" marR="80580" marT="40290" marB="40290" anchor="ctr"/>
                </a:tc>
                <a:tc>
                  <a:txBody>
                    <a:bodyPr/>
                    <a:lstStyle/>
                    <a:p>
                      <a:pPr algn="ctr"/>
                      <a:r>
                        <a:rPr lang="en-US" sz="1600"/>
                        <a:t>0.859555</a:t>
                      </a:r>
                    </a:p>
                  </a:txBody>
                  <a:tcPr marL="80580" marR="80580" marT="40290" marB="40290" anchor="ctr"/>
                </a:tc>
                <a:tc>
                  <a:txBody>
                    <a:bodyPr/>
                    <a:lstStyle/>
                    <a:p>
                      <a:pPr algn="ctr"/>
                      <a:r>
                        <a:rPr lang="en-US" sz="1600" dirty="0"/>
                        <a:t>0.862757</a:t>
                      </a:r>
                    </a:p>
                  </a:txBody>
                  <a:tcPr marL="80580" marR="80580" marT="40290" marB="40290" anchor="ctr"/>
                </a:tc>
                <a:extLst>
                  <a:ext uri="{0D108BD9-81ED-4DB2-BD59-A6C34878D82A}">
                    <a16:rowId xmlns:a16="http://schemas.microsoft.com/office/drawing/2014/main" val="2290714068"/>
                  </a:ext>
                </a:extLst>
              </a:tr>
            </a:tbl>
          </a:graphicData>
        </a:graphic>
      </p:graphicFrame>
      <p:sp>
        <p:nvSpPr>
          <p:cNvPr id="15" name="Text Placeholder 4">
            <a:extLst>
              <a:ext uri="{FF2B5EF4-FFF2-40B4-BE49-F238E27FC236}">
                <a16:creationId xmlns:a16="http://schemas.microsoft.com/office/drawing/2014/main" id="{B21E907D-F527-4722-897E-020E7B8AF56B}"/>
              </a:ext>
            </a:extLst>
          </p:cNvPr>
          <p:cNvSpPr txBox="1">
            <a:spLocks/>
          </p:cNvSpPr>
          <p:nvPr/>
        </p:nvSpPr>
        <p:spPr>
          <a:xfrm>
            <a:off x="44381" y="2932921"/>
            <a:ext cx="2364989" cy="323565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800" b="1" i="0" kern="120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0" dirty="0"/>
              <a:t>From the table, the best model is </a:t>
            </a:r>
            <a:r>
              <a:rPr lang="en-US" b="0" dirty="0" err="1"/>
              <a:t>XGBoost</a:t>
            </a:r>
            <a:r>
              <a:rPr lang="en-US" b="0" dirty="0"/>
              <a:t> followed by Random forest, then Gradient boosting machine and so on because of the high accuracy, recall and F1-Score. </a:t>
            </a:r>
            <a:endParaRPr lang="ru-RU" b="0" dirty="0"/>
          </a:p>
        </p:txBody>
      </p:sp>
    </p:spTree>
    <p:extLst>
      <p:ext uri="{BB962C8B-B14F-4D97-AF65-F5344CB8AC3E}">
        <p14:creationId xmlns:p14="http://schemas.microsoft.com/office/powerpoint/2010/main" val="874497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1C66-8B88-4FDA-AFA7-4549E31005F8}"/>
              </a:ext>
            </a:extLst>
          </p:cNvPr>
          <p:cNvSpPr>
            <a:spLocks noGrp="1"/>
          </p:cNvSpPr>
          <p:nvPr>
            <p:ph type="title"/>
          </p:nvPr>
        </p:nvSpPr>
        <p:spPr/>
        <p:txBody>
          <a:bodyPr/>
          <a:lstStyle/>
          <a:p>
            <a:r>
              <a:rPr lang="en-US" dirty="0"/>
              <a:t>BIG IMAGE</a:t>
            </a:r>
            <a:endParaRPr lang="ru-RU" dirty="0"/>
          </a:p>
        </p:txBody>
      </p:sp>
      <p:sp>
        <p:nvSpPr>
          <p:cNvPr id="4" name="Slide Number Placeholder 3">
            <a:extLst>
              <a:ext uri="{FF2B5EF4-FFF2-40B4-BE49-F238E27FC236}">
                <a16:creationId xmlns:a16="http://schemas.microsoft.com/office/drawing/2014/main" id="{CDDE29B3-D5FF-478A-848A-934E75A49FD3}"/>
              </a:ext>
            </a:extLst>
          </p:cNvPr>
          <p:cNvSpPr>
            <a:spLocks noGrp="1"/>
          </p:cNvSpPr>
          <p:nvPr>
            <p:ph type="sldNum" sz="quarter" idx="12"/>
          </p:nvPr>
        </p:nvSpPr>
        <p:spPr/>
        <p:txBody>
          <a:bodyPr/>
          <a:lstStyle/>
          <a:p>
            <a:fld id="{D495E168-DA5E-4888-8D8A-92B118324C14}" type="slidenum">
              <a:rPr lang="ru-RU" smtClean="0"/>
              <a:pPr/>
              <a:t>14</a:t>
            </a:fld>
            <a:endParaRPr lang="ru-RU" dirty="0"/>
          </a:p>
        </p:txBody>
      </p:sp>
      <p:pic>
        <p:nvPicPr>
          <p:cNvPr id="16" name="Picture 15">
            <a:extLst>
              <a:ext uri="{FF2B5EF4-FFF2-40B4-BE49-F238E27FC236}">
                <a16:creationId xmlns:a16="http://schemas.microsoft.com/office/drawing/2014/main" id="{FB8756CB-E83F-4C75-A52F-86199FC6ECF2}"/>
              </a:ext>
            </a:extLst>
          </p:cNvPr>
          <p:cNvPicPr>
            <a:picLocks noChangeAspect="1"/>
          </p:cNvPicPr>
          <p:nvPr/>
        </p:nvPicPr>
        <p:blipFill>
          <a:blip r:embed="rId2"/>
          <a:stretch>
            <a:fillRect/>
          </a:stretch>
        </p:blipFill>
        <p:spPr>
          <a:xfrm>
            <a:off x="2726801" y="937255"/>
            <a:ext cx="6965407" cy="5691375"/>
          </a:xfrm>
          <a:prstGeom prst="rect">
            <a:avLst/>
          </a:prstGeom>
        </p:spPr>
      </p:pic>
      <p:sp>
        <p:nvSpPr>
          <p:cNvPr id="19" name="Rectangle 18">
            <a:extLst>
              <a:ext uri="{FF2B5EF4-FFF2-40B4-BE49-F238E27FC236}">
                <a16:creationId xmlns:a16="http://schemas.microsoft.com/office/drawing/2014/main" id="{518318BF-07FD-4834-BF45-08FE840DC785}"/>
              </a:ext>
            </a:extLst>
          </p:cNvPr>
          <p:cNvSpPr/>
          <p:nvPr/>
        </p:nvSpPr>
        <p:spPr>
          <a:xfrm>
            <a:off x="2711755" y="229369"/>
            <a:ext cx="7802136" cy="707886"/>
          </a:xfrm>
          <a:prstGeom prst="rect">
            <a:avLst/>
          </a:prstGeom>
        </p:spPr>
        <p:txBody>
          <a:bodyPr wrap="none">
            <a:spAutoFit/>
          </a:bodyPr>
          <a:lstStyle/>
          <a:p>
            <a:r>
              <a:rPr lang="en-US" sz="4000" b="1" dirty="0">
                <a:gradFill>
                  <a:gsLst>
                    <a:gs pos="0">
                      <a:srgbClr val="008EDC"/>
                    </a:gs>
                    <a:gs pos="100000">
                      <a:srgbClr val="D30F64"/>
                    </a:gs>
                  </a:gsLst>
                  <a:lin ang="0" scaled="1"/>
                </a:gradFill>
                <a:latin typeface="Century Gothic"/>
                <a:ea typeface="+mj-ea"/>
                <a:cs typeface="+mj-cs"/>
              </a:rPr>
              <a:t>Model Evaluation </a:t>
            </a:r>
            <a:r>
              <a:rPr lang="en-US" sz="2800" b="1" dirty="0">
                <a:gradFill>
                  <a:gsLst>
                    <a:gs pos="0">
                      <a:srgbClr val="008EDC"/>
                    </a:gs>
                    <a:gs pos="100000">
                      <a:srgbClr val="D30F64"/>
                    </a:gs>
                  </a:gsLst>
                  <a:lin ang="0" scaled="1"/>
                </a:gradFill>
                <a:latin typeface="Century Gothic"/>
                <a:ea typeface="+mj-ea"/>
                <a:cs typeface="+mj-cs"/>
              </a:rPr>
              <a:t>(Confusion Matrix)</a:t>
            </a:r>
            <a:endParaRPr lang="en-US" sz="2800" dirty="0"/>
          </a:p>
        </p:txBody>
      </p:sp>
    </p:spTree>
    <p:extLst>
      <p:ext uri="{BB962C8B-B14F-4D97-AF65-F5344CB8AC3E}">
        <p14:creationId xmlns:p14="http://schemas.microsoft.com/office/powerpoint/2010/main" val="1935360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1727964" y="363375"/>
            <a:ext cx="5378689" cy="701675"/>
          </a:xfrm>
        </p:spPr>
        <p:txBody>
          <a:bodyPr>
            <a:normAutofit/>
          </a:bodyPr>
          <a:lstStyle/>
          <a:p>
            <a:r>
              <a:rPr lang="en-US" dirty="0"/>
              <a:t>Feature Importance</a:t>
            </a:r>
            <a:endParaRPr lang="ru-RU" sz="2400" dirty="0"/>
          </a:p>
        </p:txBody>
      </p:sp>
      <p:pic>
        <p:nvPicPr>
          <p:cNvPr id="10" name="Picture 9">
            <a:extLst>
              <a:ext uri="{FF2B5EF4-FFF2-40B4-BE49-F238E27FC236}">
                <a16:creationId xmlns:a16="http://schemas.microsoft.com/office/drawing/2014/main" id="{FB5B7C8C-B62F-4143-BAB6-64344FF4B44E}"/>
              </a:ext>
            </a:extLst>
          </p:cNvPr>
          <p:cNvPicPr>
            <a:picLocks noChangeAspect="1"/>
          </p:cNvPicPr>
          <p:nvPr/>
        </p:nvPicPr>
        <p:blipFill>
          <a:blip r:embed="rId2"/>
          <a:stretch>
            <a:fillRect/>
          </a:stretch>
        </p:blipFill>
        <p:spPr>
          <a:xfrm>
            <a:off x="703917" y="1065050"/>
            <a:ext cx="11119115" cy="5429575"/>
          </a:xfrm>
          <a:prstGeom prst="rect">
            <a:avLst/>
          </a:prstGeom>
        </p:spPr>
      </p:pic>
    </p:spTree>
    <p:extLst>
      <p:ext uri="{BB962C8B-B14F-4D97-AF65-F5344CB8AC3E}">
        <p14:creationId xmlns:p14="http://schemas.microsoft.com/office/powerpoint/2010/main" val="3950607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653143" y="99029"/>
            <a:ext cx="8969828" cy="701675"/>
          </a:xfrm>
        </p:spPr>
        <p:txBody>
          <a:bodyPr>
            <a:normAutofit/>
          </a:bodyPr>
          <a:lstStyle/>
          <a:p>
            <a:pPr algn="ctr"/>
            <a:r>
              <a:rPr lang="en-US" dirty="0"/>
              <a:t>Recommendation</a:t>
            </a:r>
          </a:p>
        </p:txBody>
      </p:sp>
      <p:sp>
        <p:nvSpPr>
          <p:cNvPr id="5" name="Text Placeholder 4">
            <a:extLst>
              <a:ext uri="{FF2B5EF4-FFF2-40B4-BE49-F238E27FC236}">
                <a16:creationId xmlns:a16="http://schemas.microsoft.com/office/drawing/2014/main" id="{5DD2790B-AC76-457A-BCB5-3E68F230ED5B}"/>
              </a:ext>
            </a:extLst>
          </p:cNvPr>
          <p:cNvSpPr>
            <a:spLocks noGrp="1"/>
          </p:cNvSpPr>
          <p:nvPr>
            <p:ph type="body" sz="quarter" idx="15"/>
          </p:nvPr>
        </p:nvSpPr>
        <p:spPr>
          <a:xfrm>
            <a:off x="653143" y="1055273"/>
            <a:ext cx="11095512" cy="5134501"/>
          </a:xfrm>
          <a:noFill/>
        </p:spPr>
        <p:txBody>
          <a:bodyPr>
            <a:noAutofit/>
          </a:bodyPr>
          <a:lstStyle/>
          <a:p>
            <a:pPr>
              <a:lnSpc>
                <a:spcPct val="110000"/>
              </a:lnSpc>
              <a:spcBef>
                <a:spcPts val="400"/>
              </a:spcBef>
            </a:pPr>
            <a:r>
              <a:rPr lang="en-US" sz="2000" dirty="0"/>
              <a:t>Marketing campaigns should be encouraged in the month of March, September, October and December, targeting:</a:t>
            </a:r>
          </a:p>
          <a:p>
            <a:pPr marL="342900" indent="-342900">
              <a:lnSpc>
                <a:spcPct val="110000"/>
              </a:lnSpc>
              <a:spcBef>
                <a:spcPts val="400"/>
              </a:spcBef>
              <a:buFont typeface="+mj-lt"/>
              <a:buAutoNum type="alphaLcParenR"/>
            </a:pPr>
            <a:r>
              <a:rPr lang="en-US" sz="2000" dirty="0"/>
              <a:t>The students in tertiary institutions (Age 18-30 years), the retired and the unemployed (Age 66years &amp; above).</a:t>
            </a:r>
          </a:p>
          <a:p>
            <a:pPr marL="342900" indent="-342900">
              <a:lnSpc>
                <a:spcPct val="110000"/>
              </a:lnSpc>
              <a:spcBef>
                <a:spcPts val="400"/>
              </a:spcBef>
              <a:buFont typeface="+mj-lt"/>
              <a:buAutoNum type="alphaLcParenR"/>
            </a:pPr>
            <a:r>
              <a:rPr lang="en-US" sz="2000" dirty="0"/>
              <a:t>Customers without loans and default, and customers with huge account balances</a:t>
            </a:r>
          </a:p>
          <a:p>
            <a:pPr marL="0" indent="0">
              <a:lnSpc>
                <a:spcPct val="110000"/>
              </a:lnSpc>
              <a:spcBef>
                <a:spcPts val="400"/>
              </a:spcBef>
              <a:buNone/>
            </a:pPr>
            <a:r>
              <a:rPr lang="en-US" sz="2000" dirty="0"/>
              <a:t>because these set of people tend to save more.</a:t>
            </a:r>
          </a:p>
          <a:p>
            <a:pPr>
              <a:lnSpc>
                <a:spcPct val="110000"/>
              </a:lnSpc>
              <a:spcBef>
                <a:spcPts val="400"/>
              </a:spcBef>
            </a:pPr>
            <a:endParaRPr lang="en-US" sz="2000" dirty="0"/>
          </a:p>
          <a:p>
            <a:pPr>
              <a:lnSpc>
                <a:spcPct val="110000"/>
              </a:lnSpc>
              <a:spcBef>
                <a:spcPts val="400"/>
              </a:spcBef>
            </a:pPr>
            <a:r>
              <a:rPr lang="en-US" sz="2000" dirty="0"/>
              <a:t>More contact duration of at least 500 seconds (which is the median value of the duration of the last contact with those that subscribed to term deposit) should be spent while following up with the customers. </a:t>
            </a:r>
          </a:p>
          <a:p>
            <a:pPr>
              <a:lnSpc>
                <a:spcPct val="110000"/>
              </a:lnSpc>
              <a:spcBef>
                <a:spcPts val="400"/>
              </a:spcBef>
            </a:pPr>
            <a:endParaRPr lang="en-US" sz="2000" dirty="0"/>
          </a:p>
          <a:p>
            <a:pPr>
              <a:lnSpc>
                <a:spcPct val="110000"/>
              </a:lnSpc>
              <a:spcBef>
                <a:spcPts val="400"/>
              </a:spcBef>
            </a:pPr>
            <a:r>
              <a:rPr lang="en-US" sz="2000" dirty="0"/>
              <a:t>To attract the Adult and the older adult customer groups, attractive benefits like high deposit commission can be offered by Nexus bank because these set of people tend to spend more and their population is about 62% of the entire customer base.</a:t>
            </a:r>
          </a:p>
        </p:txBody>
      </p:sp>
    </p:spTree>
    <p:extLst>
      <p:ext uri="{BB962C8B-B14F-4D97-AF65-F5344CB8AC3E}">
        <p14:creationId xmlns:p14="http://schemas.microsoft.com/office/powerpoint/2010/main" val="3032410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13464684-306E-4E45-B35A-0C2D1D472200}"/>
              </a:ext>
            </a:extLst>
          </p:cNvPr>
          <p:cNvPicPr>
            <a:picLocks noChangeAspect="1"/>
          </p:cNvPicPr>
          <p:nvPr/>
        </p:nvPicPr>
        <p:blipFill>
          <a:blip r:embed="rId2"/>
          <a:stretch>
            <a:fillRect/>
          </a:stretch>
        </p:blipFill>
        <p:spPr>
          <a:xfrm>
            <a:off x="6609079" y="1115830"/>
            <a:ext cx="4431529" cy="443152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itle 1">
            <a:extLst>
              <a:ext uri="{FF2B5EF4-FFF2-40B4-BE49-F238E27FC236}">
                <a16:creationId xmlns:a16="http://schemas.microsoft.com/office/drawing/2014/main" id="{DE4D24B6-BECF-4BE6-9971-53768392C0BB}"/>
              </a:ext>
            </a:extLst>
          </p:cNvPr>
          <p:cNvSpPr>
            <a:spLocks noGrp="1"/>
          </p:cNvSpPr>
          <p:nvPr>
            <p:ph type="title"/>
          </p:nvPr>
        </p:nvSpPr>
        <p:spPr/>
        <p:txBody>
          <a:bodyPr/>
          <a:lstStyle/>
          <a:p>
            <a:r>
              <a:rPr lang="en-US" dirty="0"/>
              <a:t>THANK YOU!</a:t>
            </a:r>
            <a:endParaRPr lang="ru-RU" dirty="0"/>
          </a:p>
        </p:txBody>
      </p:sp>
    </p:spTree>
    <p:extLst>
      <p:ext uri="{BB962C8B-B14F-4D97-AF65-F5344CB8AC3E}">
        <p14:creationId xmlns:p14="http://schemas.microsoft.com/office/powerpoint/2010/main" val="131666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BC1A8D-E693-4704-8E11-5AAB4B40BAEF}"/>
              </a:ext>
            </a:extLst>
          </p:cNvPr>
          <p:cNvSpPr>
            <a:spLocks noGrp="1"/>
          </p:cNvSpPr>
          <p:nvPr>
            <p:ph type="ctrTitle"/>
          </p:nvPr>
        </p:nvSpPr>
        <p:spPr>
          <a:xfrm>
            <a:off x="459013" y="99701"/>
            <a:ext cx="5535387" cy="1525899"/>
          </a:xfrm>
        </p:spPr>
        <p:txBody>
          <a:bodyPr>
            <a:normAutofit/>
          </a:bodyPr>
          <a:lstStyle/>
          <a:p>
            <a:r>
              <a:rPr lang="en-US" dirty="0"/>
              <a:t>Aim &amp; Objectives of the Project</a:t>
            </a:r>
            <a:endParaRPr lang="ru-RU" dirty="0"/>
          </a:p>
        </p:txBody>
      </p:sp>
      <p:sp>
        <p:nvSpPr>
          <p:cNvPr id="5" name="Subtitle 4">
            <a:extLst>
              <a:ext uri="{FF2B5EF4-FFF2-40B4-BE49-F238E27FC236}">
                <a16:creationId xmlns:a16="http://schemas.microsoft.com/office/drawing/2014/main" id="{18F92ECC-81D7-46DF-AF27-3388655CE442}"/>
              </a:ext>
            </a:extLst>
          </p:cNvPr>
          <p:cNvSpPr>
            <a:spLocks noGrp="1"/>
          </p:cNvSpPr>
          <p:nvPr>
            <p:ph type="subTitle" idx="1"/>
          </p:nvPr>
        </p:nvSpPr>
        <p:spPr>
          <a:xfrm>
            <a:off x="575127" y="1907495"/>
            <a:ext cx="3793673" cy="3894810"/>
          </a:xfrm>
        </p:spPr>
        <p:txBody>
          <a:bodyPr>
            <a:normAutofit/>
          </a:bodyPr>
          <a:lstStyle/>
          <a:p>
            <a:pPr>
              <a:lnSpc>
                <a:spcPct val="100000"/>
              </a:lnSpc>
            </a:pPr>
            <a:r>
              <a:rPr lang="en-US" sz="2400" b="0" dirty="0"/>
              <a:t>To develop a customer segmentation and deposit detection system for </a:t>
            </a:r>
            <a:r>
              <a:rPr lang="en-US" sz="2400" b="0" dirty="0" err="1"/>
              <a:t>Nexux</a:t>
            </a:r>
            <a:r>
              <a:rPr lang="en-US" sz="2400" b="0" dirty="0"/>
              <a:t> bank to enhance marketing strategies and identify potential deposit patterns.</a:t>
            </a:r>
            <a:endParaRPr lang="ru-RU" sz="2400" dirty="0"/>
          </a:p>
        </p:txBody>
      </p:sp>
      <p:sp>
        <p:nvSpPr>
          <p:cNvPr id="12" name="Slide Number Placeholder 11">
            <a:extLst>
              <a:ext uri="{FF2B5EF4-FFF2-40B4-BE49-F238E27FC236}">
                <a16:creationId xmlns:a16="http://schemas.microsoft.com/office/drawing/2014/main" id="{B5E4C005-CB50-4CBB-83F0-3393A7AC6211}"/>
              </a:ext>
            </a:extLst>
          </p:cNvPr>
          <p:cNvSpPr>
            <a:spLocks noGrp="1"/>
          </p:cNvSpPr>
          <p:nvPr>
            <p:ph type="sldNum" sz="quarter" idx="12"/>
          </p:nvPr>
        </p:nvSpPr>
        <p:spPr/>
        <p:txBody>
          <a:bodyPr/>
          <a:lstStyle/>
          <a:p>
            <a:fld id="{D495E168-DA5E-4888-8D8A-92B118324C14}" type="slidenum">
              <a:rPr lang="ru-RU" smtClean="0"/>
              <a:pPr/>
              <a:t>2</a:t>
            </a:fld>
            <a:endParaRPr lang="ru-RU" dirty="0"/>
          </a:p>
        </p:txBody>
      </p:sp>
      <p:sp>
        <p:nvSpPr>
          <p:cNvPr id="13" name="Subtitle 4">
            <a:extLst>
              <a:ext uri="{FF2B5EF4-FFF2-40B4-BE49-F238E27FC236}">
                <a16:creationId xmlns:a16="http://schemas.microsoft.com/office/drawing/2014/main" id="{67559065-70AF-454D-A742-E69656D6D3DB}"/>
              </a:ext>
            </a:extLst>
          </p:cNvPr>
          <p:cNvSpPr txBox="1">
            <a:spLocks/>
          </p:cNvSpPr>
          <p:nvPr/>
        </p:nvSpPr>
        <p:spPr>
          <a:xfrm>
            <a:off x="5631543" y="1509485"/>
            <a:ext cx="6101443" cy="4934857"/>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800" b="1" i="0" kern="1200">
                <a:solidFill>
                  <a:schemeClr val="accen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dirty="0"/>
              <a:t>Objectives:</a:t>
            </a:r>
          </a:p>
          <a:p>
            <a:pPr marL="285750" indent="-285750">
              <a:lnSpc>
                <a:spcPct val="100000"/>
              </a:lnSpc>
              <a:buFont typeface="Arial" panose="020B0604020202020204" pitchFamily="34" charset="0"/>
              <a:buChar char="•"/>
            </a:pPr>
            <a:r>
              <a:rPr lang="en-US" b="0" dirty="0"/>
              <a:t>Data Preprocessing</a:t>
            </a:r>
          </a:p>
          <a:p>
            <a:pPr marL="285750" indent="-285750">
              <a:lnSpc>
                <a:spcPct val="100000"/>
              </a:lnSpc>
              <a:buFont typeface="Arial" panose="020B0604020202020204" pitchFamily="34" charset="0"/>
              <a:buChar char="•"/>
            </a:pPr>
            <a:r>
              <a:rPr lang="en-US" b="0" dirty="0"/>
              <a:t>Perform EDA to gain insights and understand the characteristics of the customer data.</a:t>
            </a:r>
          </a:p>
          <a:p>
            <a:pPr marL="285750" indent="-285750">
              <a:lnSpc>
                <a:spcPct val="100000"/>
              </a:lnSpc>
              <a:buFont typeface="Arial" panose="020B0604020202020204" pitchFamily="34" charset="0"/>
              <a:buChar char="•"/>
            </a:pPr>
            <a:r>
              <a:rPr lang="en-US" b="0" dirty="0"/>
              <a:t>Customer segmentation to categorize customers based on demographics, behavior, and other relevant factors using </a:t>
            </a:r>
            <a:r>
              <a:rPr lang="en-US" b="0" dirty="0" err="1"/>
              <a:t>KMeans</a:t>
            </a:r>
            <a:r>
              <a:rPr lang="en-US" b="0" dirty="0"/>
              <a:t> Clustering.</a:t>
            </a:r>
          </a:p>
          <a:p>
            <a:pPr marL="285750" indent="-285750">
              <a:lnSpc>
                <a:spcPct val="100000"/>
              </a:lnSpc>
              <a:buFont typeface="Arial" panose="020B0604020202020204" pitchFamily="34" charset="0"/>
              <a:buChar char="•"/>
            </a:pPr>
            <a:r>
              <a:rPr lang="en-US" b="0" dirty="0"/>
              <a:t>Build deposit detection models using machine learning algorithms to predict &amp; identify patterns associated with customer deposits:</a:t>
            </a:r>
          </a:p>
          <a:p>
            <a:pPr marL="285750" indent="-285750">
              <a:lnSpc>
                <a:spcPct val="100000"/>
              </a:lnSpc>
              <a:buFont typeface="Wingdings" panose="05000000000000000000" pitchFamily="2" charset="2"/>
              <a:buChar char="ü"/>
            </a:pPr>
            <a:r>
              <a:rPr lang="en-US" sz="1400" b="0" dirty="0" err="1"/>
              <a:t>XGBoost</a:t>
            </a:r>
            <a:r>
              <a:rPr lang="en-US" sz="1400" b="0" dirty="0"/>
              <a:t>, Random Forest, Gradient Boosting Machine, K-Nearest Neighbors, Support Vector Machine, Decision Tree, Logistic Regression, Naive Bayes.</a:t>
            </a:r>
          </a:p>
          <a:p>
            <a:pPr marL="285750" indent="-285750">
              <a:lnSpc>
                <a:spcPct val="100000"/>
              </a:lnSpc>
              <a:buFont typeface="Arial" panose="020B0604020202020204" pitchFamily="34" charset="0"/>
              <a:buChar char="•"/>
            </a:pPr>
            <a:r>
              <a:rPr lang="en-US" b="0" dirty="0"/>
              <a:t>Evaluate the performance of the system (Accuracy, precision, &amp; recall) to ensure its effectiveness in segmentation and deposit detection.</a:t>
            </a:r>
          </a:p>
          <a:p>
            <a:pPr marL="285750" indent="-285750">
              <a:lnSpc>
                <a:spcPct val="100000"/>
              </a:lnSpc>
              <a:buFont typeface="Arial" panose="020B0604020202020204" pitchFamily="34" charset="0"/>
              <a:buChar char="•"/>
            </a:pPr>
            <a:endParaRPr lang="ru-RU" dirty="0"/>
          </a:p>
        </p:txBody>
      </p:sp>
    </p:spTree>
    <p:extLst>
      <p:ext uri="{BB962C8B-B14F-4D97-AF65-F5344CB8AC3E}">
        <p14:creationId xmlns:p14="http://schemas.microsoft.com/office/powerpoint/2010/main" val="228721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8EE8B-1608-4FFC-96B5-595AB97B845A}"/>
              </a:ext>
            </a:extLst>
          </p:cNvPr>
          <p:cNvSpPr>
            <a:spLocks noGrp="1"/>
          </p:cNvSpPr>
          <p:nvPr>
            <p:ph type="title"/>
          </p:nvPr>
        </p:nvSpPr>
        <p:spPr>
          <a:xfrm>
            <a:off x="5854987" y="493486"/>
            <a:ext cx="5887070" cy="1197202"/>
          </a:xfrm>
        </p:spPr>
        <p:txBody>
          <a:bodyPr>
            <a:noAutofit/>
          </a:bodyPr>
          <a:lstStyle/>
          <a:p>
            <a:pPr algn="ctr"/>
            <a:r>
              <a:rPr lang="en-US" sz="2800" dirty="0"/>
              <a:t>Benefits of the Customer Segmentation &amp; Deposit Detection System</a:t>
            </a:r>
            <a:endParaRPr lang="ru-RU" sz="2800" dirty="0"/>
          </a:p>
        </p:txBody>
      </p:sp>
      <p:sp>
        <p:nvSpPr>
          <p:cNvPr id="3" name="Text Placeholder 2">
            <a:extLst>
              <a:ext uri="{FF2B5EF4-FFF2-40B4-BE49-F238E27FC236}">
                <a16:creationId xmlns:a16="http://schemas.microsoft.com/office/drawing/2014/main" id="{C11093FF-1360-4523-8547-5192EDA8BBF9}"/>
              </a:ext>
            </a:extLst>
          </p:cNvPr>
          <p:cNvSpPr>
            <a:spLocks noGrp="1"/>
          </p:cNvSpPr>
          <p:nvPr>
            <p:ph type="body" sz="quarter" idx="13"/>
          </p:nvPr>
        </p:nvSpPr>
        <p:spPr>
          <a:xfrm>
            <a:off x="6663280" y="1803732"/>
            <a:ext cx="4548187" cy="639683"/>
          </a:xfrm>
        </p:spPr>
        <p:txBody>
          <a:bodyPr/>
          <a:lstStyle/>
          <a:p>
            <a:r>
              <a:rPr lang="en-US" b="0" dirty="0"/>
              <a:t>The key benefits </a:t>
            </a:r>
            <a:r>
              <a:rPr lang="en-US" b="0" dirty="0" err="1"/>
              <a:t>Nexux</a:t>
            </a:r>
            <a:r>
              <a:rPr lang="en-US" b="0" dirty="0"/>
              <a:t> bank will derive from this project include: </a:t>
            </a:r>
            <a:endParaRPr lang="en-US" dirty="0"/>
          </a:p>
        </p:txBody>
      </p:sp>
      <p:sp>
        <p:nvSpPr>
          <p:cNvPr id="4" name="Text Placeholder 3">
            <a:extLst>
              <a:ext uri="{FF2B5EF4-FFF2-40B4-BE49-F238E27FC236}">
                <a16:creationId xmlns:a16="http://schemas.microsoft.com/office/drawing/2014/main" id="{2B46C56E-82FC-4B02-954F-3AFACF2E8CBA}"/>
              </a:ext>
            </a:extLst>
          </p:cNvPr>
          <p:cNvSpPr>
            <a:spLocks noGrp="1"/>
          </p:cNvSpPr>
          <p:nvPr>
            <p:ph type="body" sz="quarter" idx="14"/>
          </p:nvPr>
        </p:nvSpPr>
        <p:spPr>
          <a:xfrm>
            <a:off x="6663280" y="2474588"/>
            <a:ext cx="4548187" cy="3889925"/>
          </a:xfrm>
        </p:spPr>
        <p:txBody>
          <a:bodyPr>
            <a:noAutofit/>
          </a:bodyPr>
          <a:lstStyle/>
          <a:p>
            <a:pPr>
              <a:lnSpc>
                <a:spcPct val="150000"/>
              </a:lnSpc>
            </a:pPr>
            <a:r>
              <a:rPr lang="en-US" sz="1600" dirty="0"/>
              <a:t>Enhanced marketing strategies based on customer segmentation</a:t>
            </a:r>
          </a:p>
          <a:p>
            <a:pPr>
              <a:lnSpc>
                <a:spcPct val="150000"/>
              </a:lnSpc>
            </a:pPr>
            <a:r>
              <a:rPr lang="en-US" sz="1600" dirty="0"/>
              <a:t>Targeted marketing campaigns</a:t>
            </a:r>
          </a:p>
          <a:p>
            <a:pPr>
              <a:lnSpc>
                <a:spcPct val="150000"/>
              </a:lnSpc>
            </a:pPr>
            <a:r>
              <a:rPr lang="en-US" sz="1600" dirty="0"/>
              <a:t>Identification of deposit patterns</a:t>
            </a:r>
          </a:p>
          <a:p>
            <a:pPr>
              <a:lnSpc>
                <a:spcPct val="150000"/>
              </a:lnSpc>
            </a:pPr>
            <a:r>
              <a:rPr lang="en-US" sz="1600" dirty="0"/>
              <a:t>Increased customer satisfaction</a:t>
            </a:r>
          </a:p>
          <a:p>
            <a:pPr>
              <a:lnSpc>
                <a:spcPct val="150000"/>
              </a:lnSpc>
            </a:pPr>
            <a:r>
              <a:rPr lang="en-US" sz="1600" dirty="0"/>
              <a:t>Better utilization of resources</a:t>
            </a:r>
          </a:p>
          <a:p>
            <a:pPr>
              <a:lnSpc>
                <a:spcPct val="150000"/>
              </a:lnSpc>
            </a:pPr>
            <a:r>
              <a:rPr lang="en-US" sz="1600" dirty="0"/>
              <a:t>Improved decision-making</a:t>
            </a:r>
          </a:p>
          <a:p>
            <a:pPr>
              <a:lnSpc>
                <a:spcPct val="150000"/>
              </a:lnSpc>
            </a:pPr>
            <a:r>
              <a:rPr lang="en-US" sz="1600" dirty="0"/>
              <a:t>Competitive advantage</a:t>
            </a:r>
          </a:p>
          <a:p>
            <a:pPr>
              <a:lnSpc>
                <a:spcPct val="150000"/>
              </a:lnSpc>
            </a:pPr>
            <a:r>
              <a:rPr lang="en-US" sz="1600" dirty="0"/>
              <a:t>Increased revenue and profitability</a:t>
            </a:r>
            <a:endParaRPr lang="ru-RU" sz="1600" dirty="0"/>
          </a:p>
        </p:txBody>
      </p:sp>
      <p:sp>
        <p:nvSpPr>
          <p:cNvPr id="7" name="Slide Number Placeholder 6">
            <a:extLst>
              <a:ext uri="{FF2B5EF4-FFF2-40B4-BE49-F238E27FC236}">
                <a16:creationId xmlns:a16="http://schemas.microsoft.com/office/drawing/2014/main" id="{2E6A3C64-206A-47DC-8E31-F719E356D26D}"/>
              </a:ext>
            </a:extLst>
          </p:cNvPr>
          <p:cNvSpPr>
            <a:spLocks noGrp="1"/>
          </p:cNvSpPr>
          <p:nvPr>
            <p:ph type="sldNum" sz="quarter" idx="12"/>
          </p:nvPr>
        </p:nvSpPr>
        <p:spPr/>
        <p:txBody>
          <a:bodyPr/>
          <a:lstStyle/>
          <a:p>
            <a:fld id="{D495E168-DA5E-4888-8D8A-92B118324C14}" type="slidenum">
              <a:rPr lang="ru-RU" smtClean="0"/>
              <a:pPr/>
              <a:t>3</a:t>
            </a:fld>
            <a:endParaRPr lang="ru-RU" dirty="0"/>
          </a:p>
        </p:txBody>
      </p:sp>
      <p:pic>
        <p:nvPicPr>
          <p:cNvPr id="8" name="Picture 7">
            <a:extLst>
              <a:ext uri="{FF2B5EF4-FFF2-40B4-BE49-F238E27FC236}">
                <a16:creationId xmlns:a16="http://schemas.microsoft.com/office/drawing/2014/main" id="{E343951B-E6D3-42A1-8FA3-84ACC71EEE3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71657" y="4029021"/>
            <a:ext cx="5179616" cy="2503481"/>
          </a:xfrm>
          <a:prstGeom prst="rect">
            <a:avLst/>
          </a:prstGeom>
        </p:spPr>
      </p:pic>
      <p:pic>
        <p:nvPicPr>
          <p:cNvPr id="11" name="Picture 10">
            <a:extLst>
              <a:ext uri="{FF2B5EF4-FFF2-40B4-BE49-F238E27FC236}">
                <a16:creationId xmlns:a16="http://schemas.microsoft.com/office/drawing/2014/main" id="{51430FD0-AE5F-4A9B-BDD4-75EAC18E6385}"/>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27865" y="325498"/>
            <a:ext cx="4267200" cy="3873468"/>
          </a:xfrm>
          <a:prstGeom prst="rect">
            <a:avLst/>
          </a:prstGeom>
        </p:spPr>
      </p:pic>
    </p:spTree>
    <p:extLst>
      <p:ext uri="{BB962C8B-B14F-4D97-AF65-F5344CB8AC3E}">
        <p14:creationId xmlns:p14="http://schemas.microsoft.com/office/powerpoint/2010/main" val="3066898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1194090" y="227240"/>
            <a:ext cx="7765142" cy="701675"/>
          </a:xfrm>
        </p:spPr>
        <p:txBody>
          <a:bodyPr>
            <a:normAutofit fontScale="90000"/>
          </a:bodyPr>
          <a:lstStyle/>
          <a:p>
            <a:r>
              <a:rPr lang="en-US" dirty="0"/>
              <a:t>Exploratory Data Analysis </a:t>
            </a:r>
            <a:r>
              <a:rPr lang="en-US" sz="2400" dirty="0">
                <a:gradFill>
                  <a:gsLst>
                    <a:gs pos="0">
                      <a:srgbClr val="008EDC"/>
                    </a:gs>
                    <a:gs pos="100000">
                      <a:srgbClr val="D30F64"/>
                    </a:gs>
                  </a:gsLst>
                  <a:lin ang="0" scaled="1"/>
                </a:gradFill>
              </a:rPr>
              <a:t>(Univariate)</a:t>
            </a:r>
            <a:endParaRPr lang="ru-RU" dirty="0"/>
          </a:p>
        </p:txBody>
      </p:sp>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a:xfrm>
            <a:off x="9031802" y="866019"/>
            <a:ext cx="3039970" cy="387049"/>
          </a:xfrm>
        </p:spPr>
        <p:txBody>
          <a:bodyPr/>
          <a:lstStyle/>
          <a:p>
            <a:pPr algn="ctr"/>
            <a:r>
              <a:rPr lang="en-US" dirty="0"/>
              <a:t>Insights from Data</a:t>
            </a:r>
          </a:p>
        </p:txBody>
      </p:sp>
      <p:sp>
        <p:nvSpPr>
          <p:cNvPr id="5" name="Text Placeholder 4">
            <a:extLst>
              <a:ext uri="{FF2B5EF4-FFF2-40B4-BE49-F238E27FC236}">
                <a16:creationId xmlns:a16="http://schemas.microsoft.com/office/drawing/2014/main" id="{5DD2790B-AC76-457A-BCB5-3E68F230ED5B}"/>
              </a:ext>
            </a:extLst>
          </p:cNvPr>
          <p:cNvSpPr>
            <a:spLocks noGrp="1"/>
          </p:cNvSpPr>
          <p:nvPr>
            <p:ph type="body" sz="quarter" idx="15"/>
          </p:nvPr>
        </p:nvSpPr>
        <p:spPr>
          <a:xfrm>
            <a:off x="8893153" y="1274164"/>
            <a:ext cx="3251189" cy="5416922"/>
          </a:xfrm>
          <a:noFill/>
        </p:spPr>
        <p:txBody>
          <a:bodyPr>
            <a:noAutofit/>
          </a:bodyPr>
          <a:lstStyle/>
          <a:p>
            <a:pPr>
              <a:lnSpc>
                <a:spcPct val="110000"/>
              </a:lnSpc>
              <a:spcBef>
                <a:spcPts val="400"/>
              </a:spcBef>
            </a:pPr>
            <a:r>
              <a:rPr lang="en-US" sz="1500" dirty="0"/>
              <a:t>Most of the customers are doing blue-collar job followed by management and technician jobs.</a:t>
            </a:r>
          </a:p>
          <a:p>
            <a:pPr>
              <a:lnSpc>
                <a:spcPct val="110000"/>
              </a:lnSpc>
              <a:spcBef>
                <a:spcPts val="400"/>
              </a:spcBef>
            </a:pPr>
            <a:r>
              <a:rPr lang="en-US" sz="1500" dirty="0"/>
              <a:t>About 60% of customers are married while 28% are single and the remaining close to 11%  are divorced.</a:t>
            </a:r>
          </a:p>
          <a:p>
            <a:pPr>
              <a:lnSpc>
                <a:spcPct val="110000"/>
              </a:lnSpc>
              <a:spcBef>
                <a:spcPts val="400"/>
              </a:spcBef>
            </a:pPr>
            <a:r>
              <a:rPr lang="en-US" sz="1500" dirty="0"/>
              <a:t>Most of the customer's highest education level is secondary. About 51% of customers have their education at secondary level, followed by customers with tertiary level of education, then primary. The education level of the remaining 4% is unknown.</a:t>
            </a:r>
          </a:p>
          <a:p>
            <a:pPr>
              <a:lnSpc>
                <a:spcPct val="110000"/>
              </a:lnSpc>
              <a:spcBef>
                <a:spcPts val="400"/>
              </a:spcBef>
            </a:pPr>
            <a:r>
              <a:rPr lang="en-US" sz="1500" dirty="0"/>
              <a:t>65% of the customers were contacted via cellular method, 6% by telephone &amp; 29% by unknown methods.</a:t>
            </a:r>
          </a:p>
        </p:txBody>
      </p:sp>
      <p:pic>
        <p:nvPicPr>
          <p:cNvPr id="17" name="Picture 16">
            <a:extLst>
              <a:ext uri="{FF2B5EF4-FFF2-40B4-BE49-F238E27FC236}">
                <a16:creationId xmlns:a16="http://schemas.microsoft.com/office/drawing/2014/main" id="{CEAB4FEC-C85E-4F9E-A327-930B715CD97C}"/>
              </a:ext>
            </a:extLst>
          </p:cNvPr>
          <p:cNvPicPr>
            <a:picLocks noChangeAspect="1"/>
          </p:cNvPicPr>
          <p:nvPr/>
        </p:nvPicPr>
        <p:blipFill>
          <a:blip r:embed="rId2"/>
          <a:stretch>
            <a:fillRect/>
          </a:stretch>
        </p:blipFill>
        <p:spPr>
          <a:xfrm>
            <a:off x="120228" y="928915"/>
            <a:ext cx="4484258" cy="3249537"/>
          </a:xfrm>
          <a:prstGeom prst="rect">
            <a:avLst/>
          </a:prstGeom>
        </p:spPr>
      </p:pic>
      <p:pic>
        <p:nvPicPr>
          <p:cNvPr id="19" name="Picture 18">
            <a:extLst>
              <a:ext uri="{FF2B5EF4-FFF2-40B4-BE49-F238E27FC236}">
                <a16:creationId xmlns:a16="http://schemas.microsoft.com/office/drawing/2014/main" id="{954C1B98-D56A-4109-A413-EC19A21DAC4A}"/>
              </a:ext>
            </a:extLst>
          </p:cNvPr>
          <p:cNvPicPr>
            <a:picLocks noChangeAspect="1"/>
          </p:cNvPicPr>
          <p:nvPr/>
        </p:nvPicPr>
        <p:blipFill rotWithShape="1">
          <a:blip r:embed="rId3"/>
          <a:srcRect t="6502" b="6336"/>
          <a:stretch/>
        </p:blipFill>
        <p:spPr>
          <a:xfrm>
            <a:off x="4854349" y="866019"/>
            <a:ext cx="3788942" cy="2987097"/>
          </a:xfrm>
          <a:prstGeom prst="rect">
            <a:avLst/>
          </a:prstGeom>
        </p:spPr>
      </p:pic>
      <p:pic>
        <p:nvPicPr>
          <p:cNvPr id="21" name="Picture 20">
            <a:extLst>
              <a:ext uri="{FF2B5EF4-FFF2-40B4-BE49-F238E27FC236}">
                <a16:creationId xmlns:a16="http://schemas.microsoft.com/office/drawing/2014/main" id="{A19B7454-DED2-4E5E-9D32-7AE3619F40FB}"/>
              </a:ext>
            </a:extLst>
          </p:cNvPr>
          <p:cNvPicPr>
            <a:picLocks noChangeAspect="1"/>
          </p:cNvPicPr>
          <p:nvPr/>
        </p:nvPicPr>
        <p:blipFill rotWithShape="1">
          <a:blip r:embed="rId4"/>
          <a:srcRect t="6342" b="11676"/>
          <a:stretch/>
        </p:blipFill>
        <p:spPr>
          <a:xfrm>
            <a:off x="1" y="4178452"/>
            <a:ext cx="4854348" cy="2679548"/>
          </a:xfrm>
          <a:prstGeom prst="rect">
            <a:avLst/>
          </a:prstGeom>
        </p:spPr>
      </p:pic>
      <p:pic>
        <p:nvPicPr>
          <p:cNvPr id="23" name="Picture 22">
            <a:extLst>
              <a:ext uri="{FF2B5EF4-FFF2-40B4-BE49-F238E27FC236}">
                <a16:creationId xmlns:a16="http://schemas.microsoft.com/office/drawing/2014/main" id="{5D99712C-9D50-4B07-A51A-890AB184A71E}"/>
              </a:ext>
            </a:extLst>
          </p:cNvPr>
          <p:cNvPicPr>
            <a:picLocks noChangeAspect="1"/>
          </p:cNvPicPr>
          <p:nvPr/>
        </p:nvPicPr>
        <p:blipFill rotWithShape="1">
          <a:blip r:embed="rId5"/>
          <a:srcRect l="1256" b="6395"/>
          <a:stretch/>
        </p:blipFill>
        <p:spPr>
          <a:xfrm>
            <a:off x="4854349" y="3853116"/>
            <a:ext cx="3788941" cy="3004884"/>
          </a:xfrm>
          <a:prstGeom prst="rect">
            <a:avLst/>
          </a:prstGeom>
        </p:spPr>
      </p:pic>
    </p:spTree>
    <p:extLst>
      <p:ext uri="{BB962C8B-B14F-4D97-AF65-F5344CB8AC3E}">
        <p14:creationId xmlns:p14="http://schemas.microsoft.com/office/powerpoint/2010/main" val="1083355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1194090" y="227240"/>
            <a:ext cx="7765142" cy="701675"/>
          </a:xfrm>
        </p:spPr>
        <p:txBody>
          <a:bodyPr>
            <a:normAutofit fontScale="90000"/>
          </a:bodyPr>
          <a:lstStyle/>
          <a:p>
            <a:r>
              <a:rPr lang="en-US" dirty="0"/>
              <a:t>Exploratory Data Analysis </a:t>
            </a:r>
            <a:r>
              <a:rPr lang="en-US" sz="2400" dirty="0">
                <a:gradFill>
                  <a:gsLst>
                    <a:gs pos="0">
                      <a:srgbClr val="008EDC"/>
                    </a:gs>
                    <a:gs pos="100000">
                      <a:srgbClr val="D30F64"/>
                    </a:gs>
                  </a:gsLst>
                  <a:lin ang="0" scaled="1"/>
                </a:gradFill>
              </a:rPr>
              <a:t>(Univariate)</a:t>
            </a:r>
            <a:endParaRPr lang="ru-RU" dirty="0"/>
          </a:p>
        </p:txBody>
      </p:sp>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a:xfrm>
            <a:off x="8808825" y="1095392"/>
            <a:ext cx="3039970" cy="387049"/>
          </a:xfrm>
        </p:spPr>
        <p:txBody>
          <a:bodyPr/>
          <a:lstStyle/>
          <a:p>
            <a:pPr algn="ctr"/>
            <a:r>
              <a:rPr lang="en-US" dirty="0"/>
              <a:t>Insights from Data</a:t>
            </a:r>
          </a:p>
        </p:txBody>
      </p:sp>
      <p:sp>
        <p:nvSpPr>
          <p:cNvPr id="5" name="Text Placeholder 4">
            <a:extLst>
              <a:ext uri="{FF2B5EF4-FFF2-40B4-BE49-F238E27FC236}">
                <a16:creationId xmlns:a16="http://schemas.microsoft.com/office/drawing/2014/main" id="{5DD2790B-AC76-457A-BCB5-3E68F230ED5B}"/>
              </a:ext>
            </a:extLst>
          </p:cNvPr>
          <p:cNvSpPr>
            <a:spLocks noGrp="1"/>
          </p:cNvSpPr>
          <p:nvPr>
            <p:ph type="body" sz="quarter" idx="15"/>
          </p:nvPr>
        </p:nvSpPr>
        <p:spPr>
          <a:xfrm>
            <a:off x="8808825" y="1648918"/>
            <a:ext cx="3335517" cy="5042168"/>
          </a:xfrm>
          <a:noFill/>
        </p:spPr>
        <p:txBody>
          <a:bodyPr>
            <a:noAutofit/>
          </a:bodyPr>
          <a:lstStyle/>
          <a:p>
            <a:pPr>
              <a:lnSpc>
                <a:spcPct val="110000"/>
              </a:lnSpc>
              <a:spcBef>
                <a:spcPts val="400"/>
              </a:spcBef>
            </a:pPr>
            <a:r>
              <a:rPr lang="en-US" sz="1500" dirty="0"/>
              <a:t>56% of the customers have housing loan while the remaining 44% do not have.</a:t>
            </a:r>
          </a:p>
          <a:p>
            <a:pPr>
              <a:lnSpc>
                <a:spcPct val="110000"/>
              </a:lnSpc>
              <a:spcBef>
                <a:spcPts val="400"/>
              </a:spcBef>
            </a:pPr>
            <a:r>
              <a:rPr lang="en-US" sz="1500" dirty="0"/>
              <a:t>16% of the customers collected personal loan while the remaining 84% do not.</a:t>
            </a:r>
          </a:p>
          <a:p>
            <a:pPr>
              <a:lnSpc>
                <a:spcPct val="110000"/>
              </a:lnSpc>
              <a:spcBef>
                <a:spcPts val="400"/>
              </a:spcBef>
            </a:pPr>
            <a:r>
              <a:rPr lang="en-US" dirty="0"/>
              <a:t>There are more customers with positive account balance.</a:t>
            </a:r>
          </a:p>
          <a:p>
            <a:pPr>
              <a:lnSpc>
                <a:spcPct val="110000"/>
              </a:lnSpc>
              <a:spcBef>
                <a:spcPts val="400"/>
              </a:spcBef>
            </a:pPr>
            <a:r>
              <a:rPr lang="en-US" sz="1500" dirty="0"/>
              <a:t>Majority of customer's income is within -8 to 20k$. </a:t>
            </a:r>
          </a:p>
          <a:p>
            <a:pPr>
              <a:lnSpc>
                <a:spcPct val="110000"/>
              </a:lnSpc>
              <a:spcBef>
                <a:spcPts val="400"/>
              </a:spcBef>
            </a:pPr>
            <a:r>
              <a:rPr lang="en-US" sz="1500" dirty="0"/>
              <a:t>As shown, just 1.8% of the customers defaulted on </a:t>
            </a:r>
            <a:r>
              <a:rPr lang="en-US" dirty="0"/>
              <a:t>loan or credit card payment</a:t>
            </a:r>
            <a:r>
              <a:rPr lang="en-US" sz="1600" dirty="0"/>
              <a:t> </a:t>
            </a:r>
            <a:r>
              <a:rPr lang="en-US" sz="1500" dirty="0"/>
              <a:t>while about 98.2% did not.</a:t>
            </a:r>
          </a:p>
          <a:p>
            <a:pPr>
              <a:lnSpc>
                <a:spcPct val="110000"/>
              </a:lnSpc>
              <a:spcBef>
                <a:spcPts val="400"/>
              </a:spcBef>
            </a:pPr>
            <a:r>
              <a:rPr lang="en-US" sz="1500" dirty="0"/>
              <a:t>Default feature seems not to play an important role since almost all the customers do not default.</a:t>
            </a:r>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5</a:t>
            </a:fld>
            <a:endParaRPr lang="ru-RU" dirty="0"/>
          </a:p>
        </p:txBody>
      </p:sp>
      <p:pic>
        <p:nvPicPr>
          <p:cNvPr id="6" name="Picture 5">
            <a:extLst>
              <a:ext uri="{FF2B5EF4-FFF2-40B4-BE49-F238E27FC236}">
                <a16:creationId xmlns:a16="http://schemas.microsoft.com/office/drawing/2014/main" id="{B885CCF1-F464-4E53-8EFD-A0A49938606C}"/>
              </a:ext>
            </a:extLst>
          </p:cNvPr>
          <p:cNvPicPr>
            <a:picLocks noChangeAspect="1"/>
          </p:cNvPicPr>
          <p:nvPr/>
        </p:nvPicPr>
        <p:blipFill>
          <a:blip r:embed="rId2"/>
          <a:stretch>
            <a:fillRect/>
          </a:stretch>
        </p:blipFill>
        <p:spPr>
          <a:xfrm>
            <a:off x="47658" y="928915"/>
            <a:ext cx="3759194" cy="3512154"/>
          </a:xfrm>
          <a:prstGeom prst="rect">
            <a:avLst/>
          </a:prstGeom>
        </p:spPr>
      </p:pic>
      <p:pic>
        <p:nvPicPr>
          <p:cNvPr id="8" name="Picture 7">
            <a:extLst>
              <a:ext uri="{FF2B5EF4-FFF2-40B4-BE49-F238E27FC236}">
                <a16:creationId xmlns:a16="http://schemas.microsoft.com/office/drawing/2014/main" id="{F40ECF87-A64B-4FE6-A613-316AD446556A}"/>
              </a:ext>
            </a:extLst>
          </p:cNvPr>
          <p:cNvPicPr>
            <a:picLocks noChangeAspect="1"/>
          </p:cNvPicPr>
          <p:nvPr/>
        </p:nvPicPr>
        <p:blipFill>
          <a:blip r:embed="rId3"/>
          <a:stretch>
            <a:fillRect/>
          </a:stretch>
        </p:blipFill>
        <p:spPr>
          <a:xfrm>
            <a:off x="4316288" y="928915"/>
            <a:ext cx="3983101" cy="3512155"/>
          </a:xfrm>
          <a:prstGeom prst="rect">
            <a:avLst/>
          </a:prstGeom>
        </p:spPr>
      </p:pic>
      <p:pic>
        <p:nvPicPr>
          <p:cNvPr id="10" name="Picture 9">
            <a:extLst>
              <a:ext uri="{FF2B5EF4-FFF2-40B4-BE49-F238E27FC236}">
                <a16:creationId xmlns:a16="http://schemas.microsoft.com/office/drawing/2014/main" id="{81326C8E-D7D3-468D-9E6B-A71EBDA3C50E}"/>
              </a:ext>
            </a:extLst>
          </p:cNvPr>
          <p:cNvPicPr>
            <a:picLocks noChangeAspect="1"/>
          </p:cNvPicPr>
          <p:nvPr/>
        </p:nvPicPr>
        <p:blipFill>
          <a:blip r:embed="rId4"/>
          <a:stretch>
            <a:fillRect/>
          </a:stretch>
        </p:blipFill>
        <p:spPr>
          <a:xfrm>
            <a:off x="85632" y="4229440"/>
            <a:ext cx="2969557" cy="2628560"/>
          </a:xfrm>
          <a:prstGeom prst="rect">
            <a:avLst/>
          </a:prstGeom>
        </p:spPr>
      </p:pic>
      <p:pic>
        <p:nvPicPr>
          <p:cNvPr id="12" name="Picture 11">
            <a:extLst>
              <a:ext uri="{FF2B5EF4-FFF2-40B4-BE49-F238E27FC236}">
                <a16:creationId xmlns:a16="http://schemas.microsoft.com/office/drawing/2014/main" id="{EF5AD5EF-B929-47D4-AAAF-6F772401F7D6}"/>
              </a:ext>
            </a:extLst>
          </p:cNvPr>
          <p:cNvPicPr>
            <a:picLocks noChangeAspect="1"/>
          </p:cNvPicPr>
          <p:nvPr/>
        </p:nvPicPr>
        <p:blipFill>
          <a:blip r:embed="rId5"/>
          <a:stretch>
            <a:fillRect/>
          </a:stretch>
        </p:blipFill>
        <p:spPr>
          <a:xfrm>
            <a:off x="3023164" y="4229440"/>
            <a:ext cx="3122246" cy="2628560"/>
          </a:xfrm>
          <a:prstGeom prst="rect">
            <a:avLst/>
          </a:prstGeom>
        </p:spPr>
      </p:pic>
      <p:pic>
        <p:nvPicPr>
          <p:cNvPr id="15" name="Picture 14">
            <a:extLst>
              <a:ext uri="{FF2B5EF4-FFF2-40B4-BE49-F238E27FC236}">
                <a16:creationId xmlns:a16="http://schemas.microsoft.com/office/drawing/2014/main" id="{AE2A8478-3071-47C9-A7DC-7A480F1CA47A}"/>
              </a:ext>
            </a:extLst>
          </p:cNvPr>
          <p:cNvPicPr>
            <a:picLocks noChangeAspect="1"/>
          </p:cNvPicPr>
          <p:nvPr/>
        </p:nvPicPr>
        <p:blipFill>
          <a:blip r:embed="rId6"/>
          <a:stretch>
            <a:fillRect/>
          </a:stretch>
        </p:blipFill>
        <p:spPr>
          <a:xfrm>
            <a:off x="6340679" y="4183021"/>
            <a:ext cx="2272877" cy="2401320"/>
          </a:xfrm>
          <a:prstGeom prst="rect">
            <a:avLst/>
          </a:prstGeom>
        </p:spPr>
      </p:pic>
    </p:spTree>
    <p:extLst>
      <p:ext uri="{BB962C8B-B14F-4D97-AF65-F5344CB8AC3E}">
        <p14:creationId xmlns:p14="http://schemas.microsoft.com/office/powerpoint/2010/main" val="1690730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1194090" y="227240"/>
            <a:ext cx="7765142" cy="701675"/>
          </a:xfrm>
        </p:spPr>
        <p:txBody>
          <a:bodyPr>
            <a:normAutofit fontScale="90000"/>
          </a:bodyPr>
          <a:lstStyle/>
          <a:p>
            <a:r>
              <a:rPr lang="en-US" dirty="0"/>
              <a:t>Exploratory Data Analysis </a:t>
            </a:r>
            <a:r>
              <a:rPr lang="en-US" sz="2400" dirty="0">
                <a:gradFill>
                  <a:gsLst>
                    <a:gs pos="0">
                      <a:srgbClr val="008EDC"/>
                    </a:gs>
                    <a:gs pos="100000">
                      <a:srgbClr val="D30F64"/>
                    </a:gs>
                  </a:gsLst>
                  <a:lin ang="0" scaled="1"/>
                </a:gradFill>
              </a:rPr>
              <a:t>(Univariate)</a:t>
            </a:r>
            <a:endParaRPr lang="ru-RU" dirty="0"/>
          </a:p>
        </p:txBody>
      </p:sp>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a:xfrm>
            <a:off x="8959232" y="1125372"/>
            <a:ext cx="3039970" cy="387049"/>
          </a:xfrm>
        </p:spPr>
        <p:txBody>
          <a:bodyPr/>
          <a:lstStyle/>
          <a:p>
            <a:pPr algn="ctr"/>
            <a:r>
              <a:rPr lang="en-US" dirty="0"/>
              <a:t>Insights from Data</a:t>
            </a:r>
          </a:p>
        </p:txBody>
      </p:sp>
      <p:sp>
        <p:nvSpPr>
          <p:cNvPr id="5" name="Text Placeholder 4">
            <a:extLst>
              <a:ext uri="{FF2B5EF4-FFF2-40B4-BE49-F238E27FC236}">
                <a16:creationId xmlns:a16="http://schemas.microsoft.com/office/drawing/2014/main" id="{5DD2790B-AC76-457A-BCB5-3E68F230ED5B}"/>
              </a:ext>
            </a:extLst>
          </p:cNvPr>
          <p:cNvSpPr>
            <a:spLocks noGrp="1"/>
          </p:cNvSpPr>
          <p:nvPr>
            <p:ph type="body" sz="quarter" idx="15"/>
          </p:nvPr>
        </p:nvSpPr>
        <p:spPr>
          <a:xfrm>
            <a:off x="8784236" y="1708879"/>
            <a:ext cx="3360107" cy="4982207"/>
          </a:xfrm>
          <a:noFill/>
        </p:spPr>
        <p:txBody>
          <a:bodyPr>
            <a:noAutofit/>
          </a:bodyPr>
          <a:lstStyle/>
          <a:p>
            <a:pPr>
              <a:lnSpc>
                <a:spcPct val="110000"/>
              </a:lnSpc>
              <a:spcBef>
                <a:spcPts val="400"/>
              </a:spcBef>
            </a:pPr>
            <a:r>
              <a:rPr lang="en-US" sz="1500" dirty="0"/>
              <a:t>More customers were contacted in May and the least were in December.</a:t>
            </a:r>
          </a:p>
          <a:p>
            <a:pPr>
              <a:lnSpc>
                <a:spcPct val="110000"/>
              </a:lnSpc>
              <a:spcBef>
                <a:spcPts val="400"/>
              </a:spcBef>
            </a:pPr>
            <a:endParaRPr lang="en-US" sz="1500" dirty="0"/>
          </a:p>
          <a:p>
            <a:pPr>
              <a:lnSpc>
                <a:spcPct val="110000"/>
              </a:lnSpc>
              <a:spcBef>
                <a:spcPts val="400"/>
              </a:spcBef>
            </a:pPr>
            <a:r>
              <a:rPr lang="en-US" sz="1500" dirty="0"/>
              <a:t>3% success was recorded, 82% was unknown and 11% failure was recorded. The Campaign data collection system (analytics) is not effective at all.</a:t>
            </a:r>
          </a:p>
          <a:p>
            <a:pPr>
              <a:lnSpc>
                <a:spcPct val="110000"/>
              </a:lnSpc>
              <a:spcBef>
                <a:spcPts val="400"/>
              </a:spcBef>
            </a:pPr>
            <a:endParaRPr lang="en-US" sz="1500" dirty="0"/>
          </a:p>
          <a:p>
            <a:pPr>
              <a:lnSpc>
                <a:spcPct val="110000"/>
              </a:lnSpc>
              <a:spcBef>
                <a:spcPts val="400"/>
              </a:spcBef>
            </a:pPr>
            <a:r>
              <a:rPr lang="en-US" sz="1500" dirty="0"/>
              <a:t>88% of the customers do not subscribe to term deposit while only 12% subscribed to term deposit.</a:t>
            </a:r>
          </a:p>
          <a:p>
            <a:pPr>
              <a:lnSpc>
                <a:spcPct val="110000"/>
              </a:lnSpc>
              <a:spcBef>
                <a:spcPts val="400"/>
              </a:spcBef>
            </a:pPr>
            <a:endParaRPr lang="en-US" sz="1500" dirty="0"/>
          </a:p>
          <a:p>
            <a:pPr>
              <a:lnSpc>
                <a:spcPct val="110000"/>
              </a:lnSpc>
              <a:spcBef>
                <a:spcPts val="400"/>
              </a:spcBef>
            </a:pPr>
            <a:r>
              <a:rPr lang="en-US" sz="1500" dirty="0"/>
              <a:t>Most of the customers fall in the Adult group (34-49 years old).</a:t>
            </a:r>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6</a:t>
            </a:fld>
            <a:endParaRPr lang="ru-RU" dirty="0"/>
          </a:p>
        </p:txBody>
      </p:sp>
      <p:pic>
        <p:nvPicPr>
          <p:cNvPr id="7" name="Picture 6">
            <a:extLst>
              <a:ext uri="{FF2B5EF4-FFF2-40B4-BE49-F238E27FC236}">
                <a16:creationId xmlns:a16="http://schemas.microsoft.com/office/drawing/2014/main" id="{32D5DFD8-0414-4F45-802D-73C60A898EC4}"/>
              </a:ext>
            </a:extLst>
          </p:cNvPr>
          <p:cNvPicPr>
            <a:picLocks noChangeAspect="1"/>
          </p:cNvPicPr>
          <p:nvPr/>
        </p:nvPicPr>
        <p:blipFill>
          <a:blip r:embed="rId2"/>
          <a:stretch>
            <a:fillRect/>
          </a:stretch>
        </p:blipFill>
        <p:spPr>
          <a:xfrm>
            <a:off x="72770" y="928915"/>
            <a:ext cx="4593078" cy="2757714"/>
          </a:xfrm>
          <a:prstGeom prst="rect">
            <a:avLst/>
          </a:prstGeom>
        </p:spPr>
      </p:pic>
      <p:pic>
        <p:nvPicPr>
          <p:cNvPr id="9" name="Picture 8">
            <a:extLst>
              <a:ext uri="{FF2B5EF4-FFF2-40B4-BE49-F238E27FC236}">
                <a16:creationId xmlns:a16="http://schemas.microsoft.com/office/drawing/2014/main" id="{7A9FFB4B-2BF0-40BF-88FC-22054EE1E280}"/>
              </a:ext>
            </a:extLst>
          </p:cNvPr>
          <p:cNvPicPr>
            <a:picLocks noChangeAspect="1"/>
          </p:cNvPicPr>
          <p:nvPr/>
        </p:nvPicPr>
        <p:blipFill rotWithShape="1">
          <a:blip r:embed="rId3"/>
          <a:srcRect l="1917" t="6549" r="12474" b="7512"/>
          <a:stretch/>
        </p:blipFill>
        <p:spPr>
          <a:xfrm>
            <a:off x="4665848" y="928915"/>
            <a:ext cx="3855000" cy="2757714"/>
          </a:xfrm>
          <a:prstGeom prst="rect">
            <a:avLst/>
          </a:prstGeom>
        </p:spPr>
      </p:pic>
      <p:pic>
        <p:nvPicPr>
          <p:cNvPr id="13" name="Picture 12">
            <a:extLst>
              <a:ext uri="{FF2B5EF4-FFF2-40B4-BE49-F238E27FC236}">
                <a16:creationId xmlns:a16="http://schemas.microsoft.com/office/drawing/2014/main" id="{6EBF978B-983C-45EE-BB87-073F5330B19D}"/>
              </a:ext>
            </a:extLst>
          </p:cNvPr>
          <p:cNvPicPr>
            <a:picLocks noChangeAspect="1"/>
          </p:cNvPicPr>
          <p:nvPr/>
        </p:nvPicPr>
        <p:blipFill>
          <a:blip r:embed="rId4"/>
          <a:stretch>
            <a:fillRect/>
          </a:stretch>
        </p:blipFill>
        <p:spPr>
          <a:xfrm>
            <a:off x="359878" y="3914586"/>
            <a:ext cx="2818751" cy="2943414"/>
          </a:xfrm>
          <a:prstGeom prst="rect">
            <a:avLst/>
          </a:prstGeom>
        </p:spPr>
      </p:pic>
      <p:pic>
        <p:nvPicPr>
          <p:cNvPr id="16" name="Picture 15">
            <a:extLst>
              <a:ext uri="{FF2B5EF4-FFF2-40B4-BE49-F238E27FC236}">
                <a16:creationId xmlns:a16="http://schemas.microsoft.com/office/drawing/2014/main" id="{16F78650-ECD8-4D15-885D-1A42C208A91D}"/>
              </a:ext>
            </a:extLst>
          </p:cNvPr>
          <p:cNvPicPr>
            <a:picLocks noChangeAspect="1"/>
          </p:cNvPicPr>
          <p:nvPr/>
        </p:nvPicPr>
        <p:blipFill>
          <a:blip r:embed="rId5"/>
          <a:stretch>
            <a:fillRect/>
          </a:stretch>
        </p:blipFill>
        <p:spPr>
          <a:xfrm>
            <a:off x="4695411" y="3834235"/>
            <a:ext cx="3855000" cy="3023765"/>
          </a:xfrm>
          <a:prstGeom prst="rect">
            <a:avLst/>
          </a:prstGeom>
        </p:spPr>
      </p:pic>
    </p:spTree>
    <p:extLst>
      <p:ext uri="{BB962C8B-B14F-4D97-AF65-F5344CB8AC3E}">
        <p14:creationId xmlns:p14="http://schemas.microsoft.com/office/powerpoint/2010/main" val="2436905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1194090" y="227240"/>
            <a:ext cx="7765142" cy="701675"/>
          </a:xfrm>
        </p:spPr>
        <p:txBody>
          <a:bodyPr>
            <a:normAutofit fontScale="90000"/>
          </a:bodyPr>
          <a:lstStyle/>
          <a:p>
            <a:r>
              <a:rPr lang="en-US" dirty="0"/>
              <a:t>Exploratory Data Analysis </a:t>
            </a:r>
            <a:r>
              <a:rPr lang="en-US" sz="2400" dirty="0">
                <a:gradFill>
                  <a:gsLst>
                    <a:gs pos="0">
                      <a:srgbClr val="008EDC"/>
                    </a:gs>
                    <a:gs pos="100000">
                      <a:srgbClr val="D30F64"/>
                    </a:gs>
                  </a:gsLst>
                  <a:lin ang="0" scaled="1"/>
                </a:gradFill>
              </a:rPr>
              <a:t>(Univariate)</a:t>
            </a:r>
            <a:endParaRPr lang="ru-RU" dirty="0"/>
          </a:p>
        </p:txBody>
      </p:sp>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a:xfrm>
            <a:off x="9031802" y="1137352"/>
            <a:ext cx="3039970" cy="387049"/>
          </a:xfrm>
        </p:spPr>
        <p:txBody>
          <a:bodyPr/>
          <a:lstStyle/>
          <a:p>
            <a:pPr algn="ctr"/>
            <a:r>
              <a:rPr lang="en-US" dirty="0"/>
              <a:t>Insights from Data</a:t>
            </a:r>
          </a:p>
        </p:txBody>
      </p:sp>
      <p:sp>
        <p:nvSpPr>
          <p:cNvPr id="5" name="Text Placeholder 4">
            <a:extLst>
              <a:ext uri="{FF2B5EF4-FFF2-40B4-BE49-F238E27FC236}">
                <a16:creationId xmlns:a16="http://schemas.microsoft.com/office/drawing/2014/main" id="{5DD2790B-AC76-457A-BCB5-3E68F230ED5B}"/>
              </a:ext>
            </a:extLst>
          </p:cNvPr>
          <p:cNvSpPr>
            <a:spLocks noGrp="1"/>
          </p:cNvSpPr>
          <p:nvPr>
            <p:ph type="body" sz="quarter" idx="15"/>
          </p:nvPr>
        </p:nvSpPr>
        <p:spPr>
          <a:xfrm>
            <a:off x="9187543" y="1648918"/>
            <a:ext cx="2956799" cy="5042168"/>
          </a:xfrm>
          <a:noFill/>
        </p:spPr>
        <p:txBody>
          <a:bodyPr>
            <a:noAutofit/>
          </a:bodyPr>
          <a:lstStyle/>
          <a:p>
            <a:pPr>
              <a:lnSpc>
                <a:spcPct val="110000"/>
              </a:lnSpc>
              <a:spcBef>
                <a:spcPts val="400"/>
              </a:spcBef>
            </a:pPr>
            <a:r>
              <a:rPr lang="en-US" sz="1500" dirty="0"/>
              <a:t>Age and days are distributed normally.</a:t>
            </a:r>
          </a:p>
          <a:p>
            <a:pPr>
              <a:lnSpc>
                <a:spcPct val="110000"/>
              </a:lnSpc>
              <a:spcBef>
                <a:spcPts val="400"/>
              </a:spcBef>
            </a:pPr>
            <a:endParaRPr lang="en-US" sz="1500" dirty="0"/>
          </a:p>
          <a:p>
            <a:pPr>
              <a:lnSpc>
                <a:spcPct val="110000"/>
              </a:lnSpc>
              <a:spcBef>
                <a:spcPts val="400"/>
              </a:spcBef>
            </a:pPr>
            <a:r>
              <a:rPr lang="en-US" sz="1500" dirty="0"/>
              <a:t>Others (i.e. balance, duration, campaign, </a:t>
            </a:r>
            <a:r>
              <a:rPr lang="en-US" sz="1500" dirty="0" err="1"/>
              <a:t>pdays</a:t>
            </a:r>
            <a:r>
              <a:rPr lang="en-US" sz="1500" dirty="0"/>
              <a:t> and previous) are heavily skewed towards left and they seem to be have some outliers.</a:t>
            </a:r>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7</a:t>
            </a:fld>
            <a:endParaRPr lang="ru-RU" dirty="0"/>
          </a:p>
        </p:txBody>
      </p:sp>
      <p:pic>
        <p:nvPicPr>
          <p:cNvPr id="8" name="Picture 7">
            <a:extLst>
              <a:ext uri="{FF2B5EF4-FFF2-40B4-BE49-F238E27FC236}">
                <a16:creationId xmlns:a16="http://schemas.microsoft.com/office/drawing/2014/main" id="{F05D5871-2DD4-40C9-AE06-8BCBEAC9A911}"/>
              </a:ext>
            </a:extLst>
          </p:cNvPr>
          <p:cNvPicPr>
            <a:picLocks noChangeAspect="1"/>
          </p:cNvPicPr>
          <p:nvPr/>
        </p:nvPicPr>
        <p:blipFill>
          <a:blip r:embed="rId2"/>
          <a:stretch>
            <a:fillRect/>
          </a:stretch>
        </p:blipFill>
        <p:spPr>
          <a:xfrm>
            <a:off x="120228" y="866018"/>
            <a:ext cx="8911574" cy="5951430"/>
          </a:xfrm>
          <a:prstGeom prst="rect">
            <a:avLst/>
          </a:prstGeom>
        </p:spPr>
      </p:pic>
    </p:spTree>
    <p:extLst>
      <p:ext uri="{BB962C8B-B14F-4D97-AF65-F5344CB8AC3E}">
        <p14:creationId xmlns:p14="http://schemas.microsoft.com/office/powerpoint/2010/main" val="118993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653143" y="99029"/>
            <a:ext cx="8534400" cy="701675"/>
          </a:xfrm>
        </p:spPr>
        <p:txBody>
          <a:bodyPr>
            <a:normAutofit/>
          </a:bodyPr>
          <a:lstStyle/>
          <a:p>
            <a:r>
              <a:rPr lang="en-US" dirty="0"/>
              <a:t>Exploratory Data Analysis </a:t>
            </a:r>
            <a:r>
              <a:rPr lang="en-US" sz="2400" dirty="0"/>
              <a:t>(Multivariate)</a:t>
            </a:r>
            <a:endParaRPr lang="ru-RU" sz="2400" dirty="0"/>
          </a:p>
        </p:txBody>
      </p:sp>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a:xfrm>
            <a:off x="9031802" y="672494"/>
            <a:ext cx="3039970" cy="387049"/>
          </a:xfrm>
        </p:spPr>
        <p:txBody>
          <a:bodyPr/>
          <a:lstStyle/>
          <a:p>
            <a:pPr algn="ctr"/>
            <a:r>
              <a:rPr lang="en-US" dirty="0"/>
              <a:t>Insights from Data</a:t>
            </a:r>
          </a:p>
        </p:txBody>
      </p:sp>
      <p:sp>
        <p:nvSpPr>
          <p:cNvPr id="5" name="Text Placeholder 4">
            <a:extLst>
              <a:ext uri="{FF2B5EF4-FFF2-40B4-BE49-F238E27FC236}">
                <a16:creationId xmlns:a16="http://schemas.microsoft.com/office/drawing/2014/main" id="{5DD2790B-AC76-457A-BCB5-3E68F230ED5B}"/>
              </a:ext>
            </a:extLst>
          </p:cNvPr>
          <p:cNvSpPr>
            <a:spLocks noGrp="1"/>
          </p:cNvSpPr>
          <p:nvPr>
            <p:ph type="body" sz="quarter" idx="15"/>
          </p:nvPr>
        </p:nvSpPr>
        <p:spPr>
          <a:xfrm>
            <a:off x="9187543" y="1059543"/>
            <a:ext cx="2956799" cy="5631543"/>
          </a:xfrm>
          <a:noFill/>
        </p:spPr>
        <p:txBody>
          <a:bodyPr>
            <a:noAutofit/>
          </a:bodyPr>
          <a:lstStyle/>
          <a:p>
            <a:pPr>
              <a:lnSpc>
                <a:spcPct val="110000"/>
              </a:lnSpc>
              <a:spcBef>
                <a:spcPts val="400"/>
              </a:spcBef>
            </a:pPr>
            <a:r>
              <a:rPr lang="en-US" sz="1500" dirty="0"/>
              <a:t>Customers whose contact duration are longer showed interest on deposit. Meaning that duration of contact with customers should be increased for better result.</a:t>
            </a:r>
          </a:p>
          <a:p>
            <a:pPr>
              <a:lnSpc>
                <a:spcPct val="110000"/>
              </a:lnSpc>
              <a:spcBef>
                <a:spcPts val="400"/>
              </a:spcBef>
            </a:pPr>
            <a:endParaRPr lang="en-US" sz="1500" dirty="0"/>
          </a:p>
          <a:p>
            <a:pPr>
              <a:lnSpc>
                <a:spcPct val="110000"/>
              </a:lnSpc>
              <a:spcBef>
                <a:spcPts val="400"/>
              </a:spcBef>
            </a:pPr>
            <a:r>
              <a:rPr lang="en-US" sz="1500" dirty="0"/>
              <a:t>The age, balance, duration, campaign, </a:t>
            </a:r>
            <a:r>
              <a:rPr lang="en-US" sz="1500" dirty="0" err="1"/>
              <a:t>pdays</a:t>
            </a:r>
            <a:r>
              <a:rPr lang="en-US" sz="1500" dirty="0"/>
              <a:t> and previous data have some outliers.</a:t>
            </a:r>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8</a:t>
            </a:fld>
            <a:endParaRPr lang="ru-RU" dirty="0"/>
          </a:p>
        </p:txBody>
      </p:sp>
      <p:pic>
        <p:nvPicPr>
          <p:cNvPr id="18" name="Picture 17">
            <a:extLst>
              <a:ext uri="{FF2B5EF4-FFF2-40B4-BE49-F238E27FC236}">
                <a16:creationId xmlns:a16="http://schemas.microsoft.com/office/drawing/2014/main" id="{F4EDAC94-3B3B-49E5-87AD-CC84121139C4}"/>
              </a:ext>
            </a:extLst>
          </p:cNvPr>
          <p:cNvPicPr>
            <a:picLocks noChangeAspect="1"/>
          </p:cNvPicPr>
          <p:nvPr/>
        </p:nvPicPr>
        <p:blipFill>
          <a:blip r:embed="rId2"/>
          <a:stretch>
            <a:fillRect/>
          </a:stretch>
        </p:blipFill>
        <p:spPr>
          <a:xfrm>
            <a:off x="653143" y="863718"/>
            <a:ext cx="8378660" cy="5994281"/>
          </a:xfrm>
          <a:prstGeom prst="rect">
            <a:avLst/>
          </a:prstGeom>
        </p:spPr>
      </p:pic>
    </p:spTree>
    <p:extLst>
      <p:ext uri="{BB962C8B-B14F-4D97-AF65-F5344CB8AC3E}">
        <p14:creationId xmlns:p14="http://schemas.microsoft.com/office/powerpoint/2010/main" val="2023535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653143" y="99029"/>
            <a:ext cx="8534400" cy="701675"/>
          </a:xfrm>
        </p:spPr>
        <p:txBody>
          <a:bodyPr>
            <a:normAutofit/>
          </a:bodyPr>
          <a:lstStyle/>
          <a:p>
            <a:r>
              <a:rPr lang="en-US" dirty="0"/>
              <a:t>Exploratory Data Analysis </a:t>
            </a:r>
            <a:r>
              <a:rPr lang="en-US" sz="2400" dirty="0"/>
              <a:t>(Multivariate)</a:t>
            </a:r>
            <a:endParaRPr lang="ru-RU" sz="2400" dirty="0"/>
          </a:p>
        </p:txBody>
      </p:sp>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a:xfrm>
            <a:off x="9031802" y="672494"/>
            <a:ext cx="3039970" cy="387049"/>
          </a:xfrm>
        </p:spPr>
        <p:txBody>
          <a:bodyPr/>
          <a:lstStyle/>
          <a:p>
            <a:pPr algn="ctr"/>
            <a:r>
              <a:rPr lang="en-US" dirty="0"/>
              <a:t>Insights from Data</a:t>
            </a:r>
          </a:p>
        </p:txBody>
      </p:sp>
      <p:sp>
        <p:nvSpPr>
          <p:cNvPr id="5" name="Text Placeholder 4">
            <a:extLst>
              <a:ext uri="{FF2B5EF4-FFF2-40B4-BE49-F238E27FC236}">
                <a16:creationId xmlns:a16="http://schemas.microsoft.com/office/drawing/2014/main" id="{5DD2790B-AC76-457A-BCB5-3E68F230ED5B}"/>
              </a:ext>
            </a:extLst>
          </p:cNvPr>
          <p:cNvSpPr>
            <a:spLocks noGrp="1"/>
          </p:cNvSpPr>
          <p:nvPr>
            <p:ph type="body" sz="quarter" idx="15"/>
          </p:nvPr>
        </p:nvSpPr>
        <p:spPr>
          <a:xfrm>
            <a:off x="9187543" y="1059543"/>
            <a:ext cx="2956799" cy="5631543"/>
          </a:xfrm>
          <a:noFill/>
        </p:spPr>
        <p:txBody>
          <a:bodyPr>
            <a:noAutofit/>
          </a:bodyPr>
          <a:lstStyle/>
          <a:p>
            <a:pPr>
              <a:lnSpc>
                <a:spcPct val="110000"/>
              </a:lnSpc>
              <a:spcBef>
                <a:spcPts val="400"/>
              </a:spcBef>
            </a:pPr>
            <a:r>
              <a:rPr lang="en-US" sz="1500" dirty="0"/>
              <a:t>Students showed most interest in term deposit followed by the retired customers then the unemployed.</a:t>
            </a:r>
          </a:p>
          <a:p>
            <a:pPr>
              <a:lnSpc>
                <a:spcPct val="110000"/>
              </a:lnSpc>
              <a:spcBef>
                <a:spcPts val="400"/>
              </a:spcBef>
            </a:pPr>
            <a:r>
              <a:rPr lang="en-US" sz="1500" dirty="0"/>
              <a:t>The single customers showed the most interest in deposit followed by the divorced then the married.</a:t>
            </a:r>
          </a:p>
          <a:p>
            <a:pPr>
              <a:lnSpc>
                <a:spcPct val="110000"/>
              </a:lnSpc>
              <a:spcBef>
                <a:spcPts val="400"/>
              </a:spcBef>
            </a:pPr>
            <a:r>
              <a:rPr lang="en-US" sz="1500" dirty="0"/>
              <a:t>Those with tertiary education showed high interest in deposit.</a:t>
            </a:r>
          </a:p>
          <a:p>
            <a:pPr>
              <a:lnSpc>
                <a:spcPct val="110000"/>
              </a:lnSpc>
              <a:spcBef>
                <a:spcPts val="400"/>
              </a:spcBef>
            </a:pPr>
            <a:r>
              <a:rPr lang="en-US" sz="1500" dirty="0"/>
              <a:t>Customers with housing loan have less interest in term deposit.</a:t>
            </a:r>
          </a:p>
          <a:p>
            <a:pPr>
              <a:lnSpc>
                <a:spcPct val="110000"/>
              </a:lnSpc>
              <a:spcBef>
                <a:spcPts val="400"/>
              </a:spcBef>
            </a:pPr>
            <a:r>
              <a:rPr lang="en-US" sz="1500" dirty="0"/>
              <a:t>Those without default showed more interest in term deposit than those with default.</a:t>
            </a:r>
          </a:p>
          <a:p>
            <a:pPr>
              <a:lnSpc>
                <a:spcPct val="110000"/>
              </a:lnSpc>
              <a:spcBef>
                <a:spcPts val="400"/>
              </a:spcBef>
            </a:pPr>
            <a:r>
              <a:rPr lang="en-US" sz="1500" dirty="0"/>
              <a:t>Those without other loans showed more interest in term deposit than those with loans.</a:t>
            </a:r>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9</a:t>
            </a:fld>
            <a:endParaRPr lang="ru-RU" dirty="0"/>
          </a:p>
        </p:txBody>
      </p:sp>
      <p:pic>
        <p:nvPicPr>
          <p:cNvPr id="13" name="Picture 12">
            <a:extLst>
              <a:ext uri="{FF2B5EF4-FFF2-40B4-BE49-F238E27FC236}">
                <a16:creationId xmlns:a16="http://schemas.microsoft.com/office/drawing/2014/main" id="{7FB43105-7C3E-4174-9DBB-72DBB23DB3FB}"/>
              </a:ext>
            </a:extLst>
          </p:cNvPr>
          <p:cNvPicPr>
            <a:picLocks noChangeAspect="1"/>
          </p:cNvPicPr>
          <p:nvPr/>
        </p:nvPicPr>
        <p:blipFill rotWithShape="1">
          <a:blip r:embed="rId2"/>
          <a:srcRect b="53179"/>
          <a:stretch/>
        </p:blipFill>
        <p:spPr>
          <a:xfrm>
            <a:off x="37059" y="928915"/>
            <a:ext cx="9077914" cy="5884744"/>
          </a:xfrm>
          <a:prstGeom prst="rect">
            <a:avLst/>
          </a:prstGeom>
        </p:spPr>
      </p:pic>
    </p:spTree>
    <p:extLst>
      <p:ext uri="{BB962C8B-B14F-4D97-AF65-F5344CB8AC3E}">
        <p14:creationId xmlns:p14="http://schemas.microsoft.com/office/powerpoint/2010/main" val="3859852448"/>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2.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024DF7-0783-4549-86B7-A48B29FBA9C2}">
  <ds:schemaRefs>
    <ds:schemaRef ds:uri="6dc4bcd6-49db-4c07-9060-8acfc67cef9f"/>
    <ds:schemaRef ds:uri="http://purl.org/dc/dcmitype/"/>
    <ds:schemaRef ds:uri="http://schemas.microsoft.com/sharepoint/v3"/>
    <ds:schemaRef ds:uri="http://www.w3.org/XML/1998/namespace"/>
    <ds:schemaRef ds:uri="http://schemas.microsoft.com/office/2006/metadata/properties"/>
    <ds:schemaRef ds:uri="http://purl.org/dc/elements/1.1/"/>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fb0879af-3eba-417a-a55a-ffe6dcd6ca77"/>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0</TotalTime>
  <Words>1165</Words>
  <Application>Microsoft Office PowerPoint</Application>
  <PresentationFormat>Widescreen</PresentationFormat>
  <Paragraphs>165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vt:lpstr>
      <vt:lpstr>Office Theme</vt:lpstr>
      <vt:lpstr>NEXUX BANK  Customer Segmentation and Deposit Detection System </vt:lpstr>
      <vt:lpstr>Aim &amp; Objectives of the Project</vt:lpstr>
      <vt:lpstr>Benefits of the Customer Segmentation &amp; Deposit Detection System</vt:lpstr>
      <vt:lpstr>Exploratory Data Analysis (Univariate)</vt:lpstr>
      <vt:lpstr>Exploratory Data Analysis (Univariate)</vt:lpstr>
      <vt:lpstr>Exploratory Data Analysis (Univariate)</vt:lpstr>
      <vt:lpstr>Exploratory Data Analysis (Univariate)</vt:lpstr>
      <vt:lpstr>Exploratory Data Analysis (Multivariate)</vt:lpstr>
      <vt:lpstr>Exploratory Data Analysis (Multivariate)</vt:lpstr>
      <vt:lpstr>Exploratory Data Analysis (Multivariate)</vt:lpstr>
      <vt:lpstr>Exploratory Data Analysis (Correlation Matrix)</vt:lpstr>
      <vt:lpstr>Customer Segmentation</vt:lpstr>
      <vt:lpstr>Deposit Prediction</vt:lpstr>
      <vt:lpstr>BIG IMAGE</vt:lpstr>
      <vt:lpstr>Feature Importance</vt:lpstr>
      <vt:lpstr>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2023-06-23T16:38:16Z</dcterms:created>
  <dcterms:modified xsi:type="dcterms:W3CDTF">2023-07-14T16:15:19Z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