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0287000" cx="18288000"/>
  <p:notesSz cx="6858000" cy="9144000"/>
  <p:embeddedFontLst>
    <p:embeddedFont>
      <p:font typeface="Hammersmith One"/>
      <p:regular r:id="rId21"/>
    </p:embeddedFont>
    <p:embeddedFont>
      <p:font typeface="Montserrat SemiBold"/>
      <p:regular r:id="rId22"/>
      <p:bold r:id="rId23"/>
      <p:italic r:id="rId24"/>
      <p:boldItalic r:id="rId25"/>
    </p:embeddedFont>
    <p:embeddedFont>
      <p:font typeface="Montserrat"/>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iGnZLxR1+k4FLb/kJb+W/YG/no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SemiBold-regular.fntdata"/><Relationship Id="rId21" Type="http://schemas.openxmlformats.org/officeDocument/2006/relationships/font" Target="fonts/HammersmithOne-regular.fntdata"/><Relationship Id="rId24" Type="http://schemas.openxmlformats.org/officeDocument/2006/relationships/font" Target="fonts/MontserratSemiBold-italic.fntdata"/><Relationship Id="rId23" Type="http://schemas.openxmlformats.org/officeDocument/2006/relationships/font" Target="fonts/Montserrat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SemiBold-boldItalic.fntdata"/><Relationship Id="rId28" Type="http://customschemas.google.com/relationships/presentationmetadata" Target="meta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1792288" y="612775"/>
            <a:ext cx="5486400" cy="4114800"/>
          </a:xfrm>
          <a:prstGeom prst="rect">
            <a:avLst/>
          </a:prstGeom>
          <a:noFill/>
          <a:ln>
            <a:noFill/>
          </a:ln>
        </p:spPr>
      </p:sp>
      <p:sp>
        <p:nvSpPr>
          <p:cNvPr id="64" name="Google Shape;64;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3403381" y="0"/>
            <a:ext cx="10458450" cy="10439267"/>
          </a:xfrm>
          <a:custGeom>
            <a:rect b="b" l="l" r="r" t="t"/>
            <a:pathLst>
              <a:path extrusionOk="0" h="10439267" w="10458450">
                <a:moveTo>
                  <a:pt x="0" y="0"/>
                </a:moveTo>
                <a:lnTo>
                  <a:pt x="10458450" y="0"/>
                </a:lnTo>
                <a:lnTo>
                  <a:pt x="10458450" y="10439267"/>
                </a:lnTo>
                <a:lnTo>
                  <a:pt x="0" y="10439267"/>
                </a:lnTo>
                <a:lnTo>
                  <a:pt x="0" y="0"/>
                </a:lnTo>
                <a:close/>
              </a:path>
            </a:pathLst>
          </a:custGeom>
          <a:blipFill rotWithShape="1">
            <a:blip r:embed="rId3">
              <a:alphaModFix/>
            </a:blip>
            <a:stretch>
              <a:fillRect b="-25135" l="0" r="0" t="-25134"/>
            </a:stretch>
          </a:blipFill>
          <a:ln>
            <a:noFill/>
          </a:ln>
        </p:spPr>
      </p:sp>
      <p:sp>
        <p:nvSpPr>
          <p:cNvPr id="85" name="Google Shape;85;p1"/>
          <p:cNvSpPr txBox="1"/>
          <p:nvPr/>
        </p:nvSpPr>
        <p:spPr>
          <a:xfrm>
            <a:off x="8264660" y="8343900"/>
            <a:ext cx="8994640" cy="914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000000"/>
                </a:solidFill>
                <a:latin typeface="Arial"/>
                <a:ea typeface="Arial"/>
                <a:cs typeface="Arial"/>
                <a:sym typeface="Arial"/>
              </a:rPr>
              <a:t>Your guide to navigating and building global businesses!</a:t>
            </a:r>
            <a:endParaRPr/>
          </a:p>
        </p:txBody>
      </p:sp>
      <p:grpSp>
        <p:nvGrpSpPr>
          <p:cNvPr id="86" name="Google Shape;86;p1"/>
          <p:cNvGrpSpPr/>
          <p:nvPr/>
        </p:nvGrpSpPr>
        <p:grpSpPr>
          <a:xfrm>
            <a:off x="8264660" y="3594087"/>
            <a:ext cx="8994640" cy="3170264"/>
            <a:chOff x="0" y="95250"/>
            <a:chExt cx="11992853" cy="4227019"/>
          </a:xfrm>
        </p:grpSpPr>
        <p:sp>
          <p:nvSpPr>
            <p:cNvPr id="87" name="Google Shape;87;p1"/>
            <p:cNvSpPr txBox="1"/>
            <p:nvPr/>
          </p:nvSpPr>
          <p:spPr>
            <a:xfrm>
              <a:off x="0" y="95250"/>
              <a:ext cx="11992853" cy="3283968"/>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8800" u="none" cap="none" strike="noStrike">
                  <a:solidFill>
                    <a:srgbClr val="000000"/>
                  </a:solidFill>
                  <a:latin typeface="Hammersmith One"/>
                  <a:ea typeface="Hammersmith One"/>
                  <a:cs typeface="Hammersmith One"/>
                  <a:sym typeface="Hammersmith One"/>
                </a:rPr>
                <a:t>HIVE INCUBATOR PROGRAM</a:t>
              </a:r>
              <a:endParaRPr/>
            </a:p>
          </p:txBody>
        </p:sp>
        <p:sp>
          <p:nvSpPr>
            <p:cNvPr id="88" name="Google Shape;88;p1"/>
            <p:cNvSpPr/>
            <p:nvPr/>
          </p:nvSpPr>
          <p:spPr>
            <a:xfrm>
              <a:off x="0" y="3722397"/>
              <a:ext cx="8116959" cy="599872"/>
            </a:xfrm>
            <a:custGeom>
              <a:rect b="b" l="l" r="r" t="t"/>
              <a:pathLst>
                <a:path extrusionOk="0" h="599872" w="8116959">
                  <a:moveTo>
                    <a:pt x="0" y="0"/>
                  </a:moveTo>
                  <a:lnTo>
                    <a:pt x="8116959" y="0"/>
                  </a:lnTo>
                  <a:lnTo>
                    <a:pt x="8116959" y="599872"/>
                  </a:lnTo>
                  <a:lnTo>
                    <a:pt x="0" y="599872"/>
                  </a:lnTo>
                  <a:lnTo>
                    <a:pt x="0" y="0"/>
                  </a:lnTo>
                  <a:close/>
                </a:path>
              </a:pathLst>
            </a:custGeom>
            <a:blipFill rotWithShape="1">
              <a:blip r:embed="rId4">
                <a:alphaModFix/>
              </a:blip>
              <a:stretch>
                <a:fillRect b="-1042591" l="-170" r="-7086" t="-308576"/>
              </a:stretch>
            </a:blipFill>
            <a:ln>
              <a:noFill/>
            </a:ln>
          </p:spPr>
        </p:sp>
      </p:grpSp>
      <p:grpSp>
        <p:nvGrpSpPr>
          <p:cNvPr id="89" name="Google Shape;89;p1"/>
          <p:cNvGrpSpPr/>
          <p:nvPr/>
        </p:nvGrpSpPr>
        <p:grpSpPr>
          <a:xfrm rot="10800000">
            <a:off x="-342900" y="0"/>
            <a:ext cx="5163150" cy="10287000"/>
            <a:chOff x="0" y="0"/>
            <a:chExt cx="6884199" cy="13716000"/>
          </a:xfrm>
        </p:grpSpPr>
        <p:sp>
          <p:nvSpPr>
            <p:cNvPr id="90" name="Google Shape;90;p1"/>
            <p:cNvSpPr/>
            <p:nvPr/>
          </p:nvSpPr>
          <p:spPr>
            <a:xfrm flipH="1">
              <a:off x="0" y="0"/>
              <a:ext cx="6884199" cy="6858000"/>
            </a:xfrm>
            <a:custGeom>
              <a:rect b="b" l="l" r="r" t="t"/>
              <a:pathLst>
                <a:path extrusionOk="0" h="6858000" w="6884199">
                  <a:moveTo>
                    <a:pt x="6884199" y="0"/>
                  </a:moveTo>
                  <a:lnTo>
                    <a:pt x="0" y="0"/>
                  </a:lnTo>
                  <a:lnTo>
                    <a:pt x="0" y="6858000"/>
                  </a:lnTo>
                  <a:lnTo>
                    <a:pt x="6884199" y="6858000"/>
                  </a:lnTo>
                  <a:lnTo>
                    <a:pt x="6884199" y="0"/>
                  </a:lnTo>
                  <a:close/>
                </a:path>
              </a:pathLst>
            </a:custGeom>
            <a:blipFill rotWithShape="1">
              <a:blip r:embed="rId5">
                <a:alphaModFix/>
              </a:blip>
              <a:stretch>
                <a:fillRect b="0" l="0" r="-32" t="-414"/>
              </a:stretch>
            </a:blipFill>
            <a:ln>
              <a:noFill/>
            </a:ln>
          </p:spPr>
        </p:sp>
        <p:sp>
          <p:nvSpPr>
            <p:cNvPr id="91" name="Google Shape;91;p1"/>
            <p:cNvSpPr/>
            <p:nvPr/>
          </p:nvSpPr>
          <p:spPr>
            <a:xfrm flipH="1">
              <a:off x="0" y="6858000"/>
              <a:ext cx="6884199" cy="6858000"/>
            </a:xfrm>
            <a:custGeom>
              <a:rect b="b" l="l" r="r" t="t"/>
              <a:pathLst>
                <a:path extrusionOk="0" h="6858000" w="6884199">
                  <a:moveTo>
                    <a:pt x="6884199" y="0"/>
                  </a:moveTo>
                  <a:lnTo>
                    <a:pt x="0" y="0"/>
                  </a:lnTo>
                  <a:lnTo>
                    <a:pt x="0" y="6858000"/>
                  </a:lnTo>
                  <a:lnTo>
                    <a:pt x="6884199" y="6858000"/>
                  </a:lnTo>
                  <a:lnTo>
                    <a:pt x="6884199" y="0"/>
                  </a:lnTo>
                  <a:close/>
                </a:path>
              </a:pathLst>
            </a:custGeom>
            <a:blipFill rotWithShape="1">
              <a:blip r:embed="rId5">
                <a:alphaModFix/>
              </a:blip>
              <a:stretch>
                <a:fillRect b="0" l="0" r="-32" t="-414"/>
              </a:stretch>
            </a:blipFill>
            <a:ln>
              <a:noFill/>
            </a:ln>
          </p:spPr>
        </p:sp>
      </p:grpSp>
      <p:sp>
        <p:nvSpPr>
          <p:cNvPr id="92" name="Google Shape;92;p1"/>
          <p:cNvSpPr/>
          <p:nvPr/>
        </p:nvSpPr>
        <p:spPr>
          <a:xfrm>
            <a:off x="15102316" y="0"/>
            <a:ext cx="3185684" cy="1227385"/>
          </a:xfrm>
          <a:custGeom>
            <a:rect b="b" l="l" r="r" t="t"/>
            <a:pathLst>
              <a:path extrusionOk="0" h="1227385" w="3185684">
                <a:moveTo>
                  <a:pt x="0" y="0"/>
                </a:moveTo>
                <a:lnTo>
                  <a:pt x="3185684" y="0"/>
                </a:lnTo>
                <a:lnTo>
                  <a:pt x="3185684" y="1227385"/>
                </a:lnTo>
                <a:lnTo>
                  <a:pt x="0" y="1227385"/>
                </a:lnTo>
                <a:lnTo>
                  <a:pt x="0" y="0"/>
                </a:lnTo>
                <a:close/>
              </a:path>
            </a:pathLst>
          </a:custGeom>
          <a:blipFill rotWithShape="1">
            <a:blip r:embed="rId6">
              <a:alphaModFix/>
            </a:blip>
            <a:stretch>
              <a:fillRect b="-149612" l="-29577" r="-24527" t="-152236"/>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p:nvPr/>
        </p:nvSpPr>
        <p:spPr>
          <a:xfrm>
            <a:off x="0" y="0"/>
            <a:ext cx="18288000" cy="1028700"/>
          </a:xfrm>
          <a:prstGeom prst="rect">
            <a:avLst/>
          </a:prstGeom>
          <a:solidFill>
            <a:srgbClr val="FFB9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p:nvPr/>
        </p:nvSpPr>
        <p:spPr>
          <a:xfrm>
            <a:off x="9144000" y="1788222"/>
            <a:ext cx="8581141" cy="7084431"/>
          </a:xfrm>
          <a:custGeom>
            <a:rect b="b" l="l" r="r" t="t"/>
            <a:pathLst>
              <a:path extrusionOk="0" h="7084431" w="8581141">
                <a:moveTo>
                  <a:pt x="0" y="0"/>
                </a:moveTo>
                <a:lnTo>
                  <a:pt x="8581141" y="0"/>
                </a:lnTo>
                <a:lnTo>
                  <a:pt x="8581141" y="7084431"/>
                </a:lnTo>
                <a:lnTo>
                  <a:pt x="0" y="7084431"/>
                </a:lnTo>
                <a:lnTo>
                  <a:pt x="0" y="0"/>
                </a:lnTo>
                <a:close/>
              </a:path>
            </a:pathLst>
          </a:custGeom>
          <a:blipFill rotWithShape="1">
            <a:blip r:embed="rId3">
              <a:alphaModFix/>
            </a:blip>
            <a:stretch>
              <a:fillRect b="0" l="0" r="0" t="0"/>
            </a:stretch>
          </a:blipFill>
          <a:ln>
            <a:noFill/>
          </a:ln>
        </p:spPr>
      </p:sp>
      <p:sp>
        <p:nvSpPr>
          <p:cNvPr id="190" name="Google Shape;190;p10"/>
          <p:cNvSpPr txBox="1"/>
          <p:nvPr/>
        </p:nvSpPr>
        <p:spPr>
          <a:xfrm>
            <a:off x="294247" y="171450"/>
            <a:ext cx="17699507" cy="685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4500" u="none" cap="none" strike="noStrike">
                <a:solidFill>
                  <a:srgbClr val="FFFFFF"/>
                </a:solidFill>
                <a:latin typeface="Montserrat"/>
                <a:ea typeface="Montserrat"/>
                <a:cs typeface="Montserrat"/>
                <a:sym typeface="Montserrat"/>
              </a:rPr>
              <a:t> Growth Strategy</a:t>
            </a:r>
            <a:endParaRPr/>
          </a:p>
        </p:txBody>
      </p:sp>
      <p:sp>
        <p:nvSpPr>
          <p:cNvPr id="191" name="Google Shape;191;p10"/>
          <p:cNvSpPr txBox="1"/>
          <p:nvPr/>
        </p:nvSpPr>
        <p:spPr>
          <a:xfrm>
            <a:off x="625659" y="1814257"/>
            <a:ext cx="7653855" cy="6036945"/>
          </a:xfrm>
          <a:prstGeom prst="rect">
            <a:avLst/>
          </a:prstGeom>
          <a:noFill/>
          <a:ln>
            <a:noFill/>
          </a:ln>
        </p:spPr>
        <p:txBody>
          <a:bodyPr anchorCtr="0" anchor="t" bIns="0" lIns="0" spcFirstLastPara="1" rIns="0" wrap="square" tIns="0">
            <a:spAutoFit/>
          </a:bodyPr>
          <a:lstStyle/>
          <a:p>
            <a:pPr indent="0" lvl="0" marL="0" marR="0" rtl="0" algn="l">
              <a:lnSpc>
                <a:spcPct val="155000"/>
              </a:lnSpc>
              <a:spcBef>
                <a:spcPts val="0"/>
              </a:spcBef>
              <a:spcAft>
                <a:spcPts val="0"/>
              </a:spcAft>
              <a:buNone/>
            </a:pPr>
            <a:r>
              <a:rPr b="0" i="0" lang="en-US" sz="2400" u="none" cap="none" strike="noStrike">
                <a:solidFill>
                  <a:srgbClr val="000000"/>
                </a:solidFill>
                <a:latin typeface="Montserrat"/>
                <a:ea typeface="Montserrat"/>
                <a:cs typeface="Montserrat"/>
                <a:sym typeface="Montserrat"/>
              </a:rPr>
              <a:t>Growth strategies help startups scale their business, attract customers, increase revenue, and expand market share.</a:t>
            </a:r>
            <a:endParaRPr/>
          </a:p>
          <a:p>
            <a:pPr indent="0" lvl="0" marL="0" marR="0" rtl="0" algn="l">
              <a:lnSpc>
                <a:spcPct val="155000"/>
              </a:lnSpc>
              <a:spcBef>
                <a:spcPts val="0"/>
              </a:spcBef>
              <a:spcAft>
                <a:spcPts val="0"/>
              </a:spcAft>
              <a:buNone/>
            </a:pPr>
            <a:r>
              <a:rPr b="0" i="0" lang="en-US" sz="2400" u="none" cap="none" strike="noStrike">
                <a:solidFill>
                  <a:srgbClr val="000000"/>
                </a:solidFill>
                <a:latin typeface="Montserrat"/>
                <a:ea typeface="Montserrat"/>
                <a:cs typeface="Montserrat"/>
                <a:sym typeface="Montserrat"/>
              </a:rPr>
              <a:t>There are two primary types of growth strategies:</a:t>
            </a:r>
            <a:endParaRPr/>
          </a:p>
          <a:p>
            <a:pPr indent="0" lvl="0" marL="0" marR="0" rtl="0" algn="l">
              <a:lnSpc>
                <a:spcPct val="155000"/>
              </a:lnSpc>
              <a:spcBef>
                <a:spcPts val="0"/>
              </a:spcBef>
              <a:spcAft>
                <a:spcPts val="0"/>
              </a:spcAft>
              <a:buNone/>
            </a:pPr>
            <a:r>
              <a:t/>
            </a:r>
            <a:endParaRPr b="0" i="0" sz="2400" u="none" cap="none" strike="noStrike">
              <a:solidFill>
                <a:srgbClr val="000000"/>
              </a:solidFill>
              <a:latin typeface="Montserrat"/>
              <a:ea typeface="Montserrat"/>
              <a:cs typeface="Montserrat"/>
              <a:sym typeface="Montserrat"/>
            </a:endParaRPr>
          </a:p>
          <a:p>
            <a:pPr indent="-259079" lvl="1" marL="518160" marR="0" rtl="0" algn="l">
              <a:lnSpc>
                <a:spcPct val="155000"/>
              </a:lnSpc>
              <a:spcBef>
                <a:spcPts val="0"/>
              </a:spcBef>
              <a:spcAft>
                <a:spcPts val="0"/>
              </a:spcAft>
              <a:buClr>
                <a:srgbClr val="000000"/>
              </a:buClr>
              <a:buSzPts val="2400"/>
              <a:buFont typeface="Arial"/>
              <a:buChar char="•"/>
            </a:pPr>
            <a:r>
              <a:rPr b="1" i="0" lang="en-US" sz="2400" u="none" cap="none" strike="noStrike">
                <a:solidFill>
                  <a:srgbClr val="000000"/>
                </a:solidFill>
                <a:latin typeface="Montserrat"/>
                <a:ea typeface="Montserrat"/>
                <a:cs typeface="Montserrat"/>
                <a:sym typeface="Montserrat"/>
              </a:rPr>
              <a:t>Organic Growth:</a:t>
            </a:r>
            <a:r>
              <a:rPr b="0" i="0" lang="en-US" sz="2400" u="none" cap="none" strike="noStrike">
                <a:solidFill>
                  <a:srgbClr val="000000"/>
                </a:solidFill>
                <a:latin typeface="Montserrat"/>
                <a:ea typeface="Montserrat"/>
                <a:cs typeface="Montserrat"/>
                <a:sym typeface="Montserrat"/>
              </a:rPr>
              <a:t> Growing your business by improving existing operations, expanding your customer base, or introducing new products or services.</a:t>
            </a:r>
            <a:endParaRPr/>
          </a:p>
          <a:p>
            <a:pPr indent="0" lvl="0" marL="0" marR="0" rtl="0" algn="l">
              <a:lnSpc>
                <a:spcPct val="155000"/>
              </a:lnSpc>
              <a:spcBef>
                <a:spcPts val="0"/>
              </a:spcBef>
              <a:spcAft>
                <a:spcPts val="0"/>
              </a:spcAft>
              <a:buNone/>
            </a:pPr>
            <a:r>
              <a:t/>
            </a:r>
            <a:endParaRPr b="0" i="0" sz="2400" u="none" cap="none" strike="noStrike">
              <a:solidFill>
                <a:srgbClr val="000000"/>
              </a:solidFill>
              <a:latin typeface="Montserrat"/>
              <a:ea typeface="Montserrat"/>
              <a:cs typeface="Montserrat"/>
              <a:sym typeface="Montserrat"/>
            </a:endParaRPr>
          </a:p>
          <a:p>
            <a:pPr indent="-259079" lvl="1" marL="518160" marR="0" rtl="0" algn="l">
              <a:lnSpc>
                <a:spcPct val="155000"/>
              </a:lnSpc>
              <a:spcBef>
                <a:spcPts val="0"/>
              </a:spcBef>
              <a:spcAft>
                <a:spcPts val="0"/>
              </a:spcAft>
              <a:buClr>
                <a:srgbClr val="000000"/>
              </a:buClr>
              <a:buSzPts val="2400"/>
              <a:buFont typeface="Arial"/>
              <a:buChar char="•"/>
            </a:pPr>
            <a:r>
              <a:rPr b="1" i="0" lang="en-US" sz="2400" u="none" cap="none" strike="noStrike">
                <a:solidFill>
                  <a:srgbClr val="000000"/>
                </a:solidFill>
                <a:latin typeface="Montserrat"/>
                <a:ea typeface="Montserrat"/>
                <a:cs typeface="Montserrat"/>
                <a:sym typeface="Montserrat"/>
              </a:rPr>
              <a:t>Inorganic Growth:</a:t>
            </a:r>
            <a:r>
              <a:rPr b="0" i="0" lang="en-US" sz="2400" u="none" cap="none" strike="noStrike">
                <a:solidFill>
                  <a:srgbClr val="000000"/>
                </a:solidFill>
                <a:latin typeface="Montserrat"/>
                <a:ea typeface="Montserrat"/>
                <a:cs typeface="Montserrat"/>
                <a:sym typeface="Montserrat"/>
              </a:rPr>
              <a:t> Growing your business through mergers, acquisitions, or partnerships with other companies.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1"/>
          <p:cNvSpPr/>
          <p:nvPr/>
        </p:nvSpPr>
        <p:spPr>
          <a:xfrm>
            <a:off x="0" y="0"/>
            <a:ext cx="18288000" cy="1028700"/>
          </a:xfrm>
          <a:prstGeom prst="rect">
            <a:avLst/>
          </a:prstGeom>
          <a:solidFill>
            <a:srgbClr val="FFB9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6305473" y="3816049"/>
            <a:ext cx="5677054" cy="3102576"/>
          </a:xfrm>
          <a:custGeom>
            <a:rect b="b" l="l" r="r" t="t"/>
            <a:pathLst>
              <a:path extrusionOk="0" h="3102576" w="5677054">
                <a:moveTo>
                  <a:pt x="0" y="0"/>
                </a:moveTo>
                <a:lnTo>
                  <a:pt x="5677054" y="0"/>
                </a:lnTo>
                <a:lnTo>
                  <a:pt x="5677054" y="3102577"/>
                </a:lnTo>
                <a:lnTo>
                  <a:pt x="0" y="3102577"/>
                </a:lnTo>
                <a:lnTo>
                  <a:pt x="0" y="0"/>
                </a:lnTo>
                <a:close/>
              </a:path>
            </a:pathLst>
          </a:custGeom>
          <a:blipFill rotWithShape="1">
            <a:blip r:embed="rId3">
              <a:alphaModFix/>
            </a:blip>
            <a:stretch>
              <a:fillRect b="0" l="0" r="0" t="0"/>
            </a:stretch>
          </a:blipFill>
          <a:ln>
            <a:noFill/>
          </a:ln>
        </p:spPr>
      </p:sp>
      <p:sp>
        <p:nvSpPr>
          <p:cNvPr id="198" name="Google Shape;198;p11"/>
          <p:cNvSpPr txBox="1"/>
          <p:nvPr/>
        </p:nvSpPr>
        <p:spPr>
          <a:xfrm>
            <a:off x="294247" y="171450"/>
            <a:ext cx="17699507" cy="685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4500" u="none" cap="none" strike="noStrike">
                <a:solidFill>
                  <a:srgbClr val="FFFFFF"/>
                </a:solidFill>
                <a:latin typeface="Montserrat"/>
                <a:ea typeface="Montserrat"/>
                <a:cs typeface="Montserrat"/>
                <a:sym typeface="Montserrat"/>
              </a:rPr>
              <a:t> Ansoff Matrix (Growth Strategy)</a:t>
            </a:r>
            <a:endParaRPr/>
          </a:p>
        </p:txBody>
      </p:sp>
      <p:sp>
        <p:nvSpPr>
          <p:cNvPr id="199" name="Google Shape;199;p11"/>
          <p:cNvSpPr txBox="1"/>
          <p:nvPr/>
        </p:nvSpPr>
        <p:spPr>
          <a:xfrm>
            <a:off x="529696" y="1984693"/>
            <a:ext cx="5586300" cy="7788600"/>
          </a:xfrm>
          <a:prstGeom prst="rect">
            <a:avLst/>
          </a:prstGeom>
          <a:noFill/>
          <a:ln>
            <a:noFill/>
          </a:ln>
        </p:spPr>
        <p:txBody>
          <a:bodyPr anchorCtr="0" anchor="t" bIns="0" lIns="0" spcFirstLastPara="1" rIns="0" wrap="square" tIns="0">
            <a:spAutoFit/>
          </a:bodyPr>
          <a:lstStyle/>
          <a:p>
            <a:pPr indent="-248284" lvl="1" marL="496571" marR="0" rtl="0" algn="l">
              <a:lnSpc>
                <a:spcPct val="150000"/>
              </a:lnSpc>
              <a:spcBef>
                <a:spcPts val="0"/>
              </a:spcBef>
              <a:spcAft>
                <a:spcPts val="0"/>
              </a:spcAft>
              <a:buClr>
                <a:srgbClr val="000000"/>
              </a:buClr>
              <a:buSzPts val="2300"/>
              <a:buFont typeface="Arial"/>
              <a:buChar char="•"/>
            </a:pPr>
            <a:r>
              <a:rPr b="1" i="0" lang="en-US" sz="2300" u="none" cap="none" strike="noStrike">
                <a:solidFill>
                  <a:srgbClr val="000000"/>
                </a:solidFill>
                <a:latin typeface="Montserrat"/>
                <a:ea typeface="Montserrat"/>
                <a:cs typeface="Montserrat"/>
                <a:sym typeface="Montserrat"/>
              </a:rPr>
              <a:t>Market Penetration</a:t>
            </a:r>
            <a:r>
              <a:rPr b="0" i="0" lang="en-US" sz="2300" u="none" cap="none" strike="noStrike">
                <a:solidFill>
                  <a:srgbClr val="000000"/>
                </a:solidFill>
                <a:latin typeface="Montserrat"/>
                <a:ea typeface="Montserrat"/>
                <a:cs typeface="Montserrat"/>
                <a:sym typeface="Montserrat"/>
              </a:rPr>
              <a:t> is considered a low-risk strategy. A company using market penetration will attempt to expand the sales volume of its current products in its already established markets to increase its total market share.</a:t>
            </a:r>
            <a:endParaRPr/>
          </a:p>
          <a:p>
            <a:pPr indent="0" lvl="0" marL="0" marR="0" rtl="0" algn="l">
              <a:lnSpc>
                <a:spcPct val="150000"/>
              </a:lnSpc>
              <a:spcBef>
                <a:spcPts val="0"/>
              </a:spcBef>
              <a:spcAft>
                <a:spcPts val="0"/>
              </a:spcAft>
              <a:buNone/>
            </a:pPr>
            <a:r>
              <a:t/>
            </a:r>
            <a:endParaRPr b="0" i="0" sz="2300" u="none" cap="none" strike="noStrike">
              <a:solidFill>
                <a:srgbClr val="000000"/>
              </a:solidFill>
              <a:latin typeface="Montserrat"/>
              <a:ea typeface="Montserrat"/>
              <a:cs typeface="Montserrat"/>
              <a:sym typeface="Montserrat"/>
            </a:endParaRPr>
          </a:p>
          <a:p>
            <a:pPr indent="-248284" lvl="1" marL="496571" marR="0" rtl="0" algn="l">
              <a:lnSpc>
                <a:spcPct val="150000"/>
              </a:lnSpc>
              <a:spcBef>
                <a:spcPts val="0"/>
              </a:spcBef>
              <a:spcAft>
                <a:spcPts val="0"/>
              </a:spcAft>
              <a:buClr>
                <a:srgbClr val="000000"/>
              </a:buClr>
              <a:buSzPts val="2300"/>
              <a:buFont typeface="Arial"/>
              <a:buChar char="•"/>
            </a:pPr>
            <a:r>
              <a:rPr b="1" i="0" lang="en-US" sz="2300" u="none" cap="none" strike="noStrike">
                <a:solidFill>
                  <a:srgbClr val="000000"/>
                </a:solidFill>
                <a:latin typeface="Montserrat"/>
                <a:ea typeface="Montserrat"/>
                <a:cs typeface="Montserrat"/>
                <a:sym typeface="Montserrat"/>
              </a:rPr>
              <a:t>Market Development</a:t>
            </a:r>
            <a:r>
              <a:rPr b="0" i="0" lang="en-US" sz="2300" u="none" cap="none" strike="noStrike">
                <a:solidFill>
                  <a:srgbClr val="000000"/>
                </a:solidFill>
                <a:latin typeface="Montserrat"/>
                <a:ea typeface="Montserrat"/>
                <a:cs typeface="Montserrat"/>
                <a:sym typeface="Montserrat"/>
              </a:rPr>
              <a:t> is a high-risk strategy that can yield significant returns. It should only be considered when you possess enough capital and resources. Market development is about expanding or retargeting.</a:t>
            </a:r>
            <a:endParaRPr/>
          </a:p>
        </p:txBody>
      </p:sp>
      <p:sp>
        <p:nvSpPr>
          <p:cNvPr id="200" name="Google Shape;200;p11"/>
          <p:cNvSpPr txBox="1"/>
          <p:nvPr/>
        </p:nvSpPr>
        <p:spPr>
          <a:xfrm>
            <a:off x="11774035" y="1984693"/>
            <a:ext cx="6219600" cy="6868200"/>
          </a:xfrm>
          <a:prstGeom prst="rect">
            <a:avLst/>
          </a:prstGeom>
          <a:noFill/>
          <a:ln>
            <a:noFill/>
          </a:ln>
        </p:spPr>
        <p:txBody>
          <a:bodyPr anchorCtr="0" anchor="t" bIns="0" lIns="0" spcFirstLastPara="1" rIns="0" wrap="square" tIns="0">
            <a:spAutoFit/>
          </a:bodyPr>
          <a:lstStyle/>
          <a:p>
            <a:pPr indent="-248284" lvl="1" marL="496571" marR="0" rtl="0" algn="l">
              <a:lnSpc>
                <a:spcPct val="115000"/>
              </a:lnSpc>
              <a:spcBef>
                <a:spcPts val="0"/>
              </a:spcBef>
              <a:spcAft>
                <a:spcPts val="0"/>
              </a:spcAft>
              <a:buClr>
                <a:srgbClr val="000000"/>
              </a:buClr>
              <a:buSzPts val="2300"/>
              <a:buFont typeface="Arial"/>
              <a:buChar char="•"/>
            </a:pPr>
            <a:r>
              <a:rPr b="1" i="0" lang="en-US" sz="2300" u="none" cap="none" strike="noStrike">
                <a:solidFill>
                  <a:srgbClr val="000000"/>
                </a:solidFill>
                <a:latin typeface="Montserrat"/>
                <a:ea typeface="Montserrat"/>
                <a:cs typeface="Montserrat"/>
                <a:sym typeface="Montserrat"/>
              </a:rPr>
              <a:t>Product development</a:t>
            </a:r>
            <a:r>
              <a:rPr b="0" i="0" lang="en-US" sz="2300" u="none" cap="none" strike="noStrike">
                <a:solidFill>
                  <a:srgbClr val="000000"/>
                </a:solidFill>
                <a:latin typeface="Montserrat"/>
                <a:ea typeface="Montserrat"/>
                <a:cs typeface="Montserrat"/>
                <a:sym typeface="Montserrat"/>
              </a:rPr>
              <a:t> is a strategic approach to growth that creates and commercializes new products. Instead of increasing market share, it improves your product line to attract more clients in your existing market segment.</a:t>
            </a:r>
            <a:endParaRPr/>
          </a:p>
          <a:p>
            <a:pPr indent="0" lvl="0" marL="0" marR="0" rtl="0" algn="l">
              <a:lnSpc>
                <a:spcPct val="115000"/>
              </a:lnSpc>
              <a:spcBef>
                <a:spcPts val="0"/>
              </a:spcBef>
              <a:spcAft>
                <a:spcPts val="0"/>
              </a:spcAft>
              <a:buNone/>
            </a:pPr>
            <a:r>
              <a:t/>
            </a:r>
            <a:endParaRPr b="0" i="0" sz="2300" u="none" cap="none" strike="noStrike">
              <a:solidFill>
                <a:srgbClr val="000000"/>
              </a:solidFill>
              <a:latin typeface="Montserrat"/>
              <a:ea typeface="Montserrat"/>
              <a:cs typeface="Montserrat"/>
              <a:sym typeface="Montserrat"/>
            </a:endParaRPr>
          </a:p>
          <a:p>
            <a:pPr indent="-248284" lvl="1" marL="496571" marR="0" rtl="0" algn="l">
              <a:lnSpc>
                <a:spcPct val="115000"/>
              </a:lnSpc>
              <a:spcBef>
                <a:spcPts val="0"/>
              </a:spcBef>
              <a:spcAft>
                <a:spcPts val="0"/>
              </a:spcAft>
              <a:buClr>
                <a:srgbClr val="000000"/>
              </a:buClr>
              <a:buSzPts val="2300"/>
              <a:buFont typeface="Arial"/>
              <a:buChar char="•"/>
            </a:pPr>
            <a:r>
              <a:rPr b="1" i="0" lang="en-US" sz="2300" u="none" cap="none" strike="noStrike">
                <a:solidFill>
                  <a:srgbClr val="000000"/>
                </a:solidFill>
                <a:latin typeface="Montserrat"/>
                <a:ea typeface="Montserrat"/>
                <a:cs typeface="Montserrat"/>
                <a:sym typeface="Montserrat"/>
              </a:rPr>
              <a:t>Diversification</a:t>
            </a:r>
            <a:r>
              <a:rPr b="0" i="0" lang="en-US" sz="2300" u="none" cap="none" strike="noStrike">
                <a:solidFill>
                  <a:srgbClr val="000000"/>
                </a:solidFill>
                <a:latin typeface="Montserrat"/>
                <a:ea typeface="Montserrat"/>
                <a:cs typeface="Montserrat"/>
                <a:sym typeface="Montserrat"/>
              </a:rPr>
              <a:t> is the riskiest of the four growth options. This strategy involves introducing a new product into an entirely new market, where you may need more experience. This could include deploying products in new geographic areas and translating the benefits of your products to the local population.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pSp>
        <p:nvGrpSpPr>
          <p:cNvPr id="205" name="Google Shape;205;p12"/>
          <p:cNvGrpSpPr/>
          <p:nvPr/>
        </p:nvGrpSpPr>
        <p:grpSpPr>
          <a:xfrm>
            <a:off x="8836095" y="349518"/>
            <a:ext cx="9451905" cy="9983837"/>
            <a:chOff x="0" y="-85725"/>
            <a:chExt cx="2489391" cy="2629488"/>
          </a:xfrm>
        </p:grpSpPr>
        <p:sp>
          <p:nvSpPr>
            <p:cNvPr id="206" name="Google Shape;206;p12"/>
            <p:cNvSpPr/>
            <p:nvPr/>
          </p:nvSpPr>
          <p:spPr>
            <a:xfrm>
              <a:off x="0" y="0"/>
              <a:ext cx="2489391" cy="2543763"/>
            </a:xfrm>
            <a:custGeom>
              <a:rect b="b" l="l" r="r" t="t"/>
              <a:pathLst>
                <a:path extrusionOk="0" h="2543763" w="2489391">
                  <a:moveTo>
                    <a:pt x="0" y="0"/>
                  </a:moveTo>
                  <a:lnTo>
                    <a:pt x="2489391" y="0"/>
                  </a:lnTo>
                  <a:lnTo>
                    <a:pt x="2489391" y="2543763"/>
                  </a:lnTo>
                  <a:lnTo>
                    <a:pt x="0" y="2543763"/>
                  </a:lnTo>
                  <a:close/>
                </a:path>
              </a:pathLst>
            </a:custGeom>
            <a:solidFill>
              <a:srgbClr val="EFEFEF">
                <a:alpha val="49803"/>
              </a:srgbClr>
            </a:solidFill>
            <a:ln>
              <a:noFill/>
            </a:ln>
          </p:spPr>
        </p:sp>
        <p:sp>
          <p:nvSpPr>
            <p:cNvPr id="207" name="Google Shape;207;p12"/>
            <p:cNvSpPr txBox="1"/>
            <p:nvPr/>
          </p:nvSpPr>
          <p:spPr>
            <a:xfrm>
              <a:off x="0" y="-85725"/>
              <a:ext cx="2489391" cy="2629488"/>
            </a:xfrm>
            <a:prstGeom prst="rect">
              <a:avLst/>
            </a:prstGeom>
            <a:noFill/>
            <a:ln>
              <a:noFill/>
            </a:ln>
          </p:spPr>
          <p:txBody>
            <a:bodyPr anchorCtr="0" anchor="ctr" bIns="50800" lIns="50800" spcFirstLastPara="1" rIns="50800" wrap="square" tIns="50800">
              <a:noAutofit/>
            </a:bodyPr>
            <a:lstStyle/>
            <a:p>
              <a:pPr indent="0" lvl="0" marL="0" marR="0" rtl="0" algn="ctr">
                <a:lnSpc>
                  <a:spcPct val="215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8" name="Google Shape;208;p12"/>
          <p:cNvSpPr/>
          <p:nvPr/>
        </p:nvSpPr>
        <p:spPr>
          <a:xfrm>
            <a:off x="0" y="0"/>
            <a:ext cx="18288000" cy="1028700"/>
          </a:xfrm>
          <a:prstGeom prst="rect">
            <a:avLst/>
          </a:prstGeom>
          <a:solidFill>
            <a:srgbClr val="FFB9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2"/>
          <p:cNvSpPr txBox="1"/>
          <p:nvPr/>
        </p:nvSpPr>
        <p:spPr>
          <a:xfrm>
            <a:off x="294247" y="171450"/>
            <a:ext cx="17699507" cy="685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4500" u="none" cap="none" strike="noStrike">
                <a:solidFill>
                  <a:srgbClr val="FFFFFF"/>
                </a:solidFill>
                <a:latin typeface="Montserrat"/>
                <a:ea typeface="Montserrat"/>
                <a:cs typeface="Montserrat"/>
                <a:sym typeface="Montserrat"/>
              </a:rPr>
              <a:t>Connecting growth strategy to your growth marketing</a:t>
            </a:r>
            <a:endParaRPr/>
          </a:p>
        </p:txBody>
      </p:sp>
      <p:sp>
        <p:nvSpPr>
          <p:cNvPr id="210" name="Google Shape;210;p12"/>
          <p:cNvSpPr txBox="1"/>
          <p:nvPr/>
        </p:nvSpPr>
        <p:spPr>
          <a:xfrm>
            <a:off x="529696" y="1673860"/>
            <a:ext cx="7711500" cy="68682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2300" u="none" cap="none" strike="noStrike">
                <a:solidFill>
                  <a:srgbClr val="00BF63"/>
                </a:solidFill>
                <a:latin typeface="Montserrat"/>
                <a:ea typeface="Montserrat"/>
                <a:cs typeface="Montserrat"/>
                <a:sym typeface="Montserrat"/>
              </a:rPr>
              <a:t>1. Strategy </a:t>
            </a:r>
            <a:endParaRPr/>
          </a:p>
          <a:p>
            <a:pPr indent="0" lvl="0" marL="0" marR="0" rtl="0" algn="l">
              <a:lnSpc>
                <a:spcPct val="115000"/>
              </a:lnSpc>
              <a:spcBef>
                <a:spcPts val="0"/>
              </a:spcBef>
              <a:spcAft>
                <a:spcPts val="0"/>
              </a:spcAft>
              <a:buNone/>
            </a:pPr>
            <a:r>
              <a:t/>
            </a:r>
            <a:endParaRPr b="1" i="0" sz="2300" u="none" cap="none" strike="noStrike">
              <a:solidFill>
                <a:srgbClr val="00BF63"/>
              </a:solidFill>
              <a:latin typeface="Montserrat"/>
              <a:ea typeface="Montserrat"/>
              <a:cs typeface="Montserrat"/>
              <a:sym typeface="Montserrat"/>
            </a:endParaRPr>
          </a:p>
          <a:p>
            <a:pPr indent="0" lvl="0" marL="0" marR="0" rtl="0" algn="l">
              <a:lnSpc>
                <a:spcPct val="115000"/>
              </a:lnSpc>
              <a:spcBef>
                <a:spcPts val="0"/>
              </a:spcBef>
              <a:spcAft>
                <a:spcPts val="0"/>
              </a:spcAft>
              <a:buNone/>
            </a:pPr>
            <a:r>
              <a:rPr b="0" i="0" lang="en-US" sz="2300" u="none" cap="none" strike="noStrike">
                <a:solidFill>
                  <a:srgbClr val="000000"/>
                </a:solidFill>
                <a:latin typeface="Montserrat"/>
                <a:ea typeface="Montserrat"/>
                <a:cs typeface="Montserrat"/>
                <a:sym typeface="Montserrat"/>
              </a:rPr>
              <a:t>Develop and define the unique qualities that differentiate you from your competitors, emphasizing the most relevant customer segments and how your product's unique attributes best meet their needs.</a:t>
            </a:r>
            <a:endParaRPr/>
          </a:p>
          <a:p>
            <a:pPr indent="0" lvl="0" marL="0" marR="0" rtl="0" algn="l">
              <a:lnSpc>
                <a:spcPct val="115000"/>
              </a:lnSpc>
              <a:spcBef>
                <a:spcPts val="0"/>
              </a:spcBef>
              <a:spcAft>
                <a:spcPts val="0"/>
              </a:spcAft>
              <a:buNone/>
            </a:pPr>
            <a:r>
              <a:t/>
            </a:r>
            <a:endParaRPr b="0" i="0" sz="23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None/>
            </a:pPr>
            <a:r>
              <a:rPr b="1" i="0" lang="en-US" sz="2300" u="none" cap="none" strike="noStrike">
                <a:solidFill>
                  <a:srgbClr val="00BF63"/>
                </a:solidFill>
                <a:latin typeface="Montserrat"/>
                <a:ea typeface="Montserrat"/>
                <a:cs typeface="Montserrat"/>
                <a:sym typeface="Montserrat"/>
              </a:rPr>
              <a:t>2.</a:t>
            </a:r>
            <a:r>
              <a:rPr b="0" i="0" lang="en-US" sz="2300" u="none" cap="none" strike="noStrike">
                <a:solidFill>
                  <a:srgbClr val="00BF63"/>
                </a:solidFill>
                <a:latin typeface="Montserrat"/>
                <a:ea typeface="Montserrat"/>
                <a:cs typeface="Montserrat"/>
                <a:sym typeface="Montserrat"/>
              </a:rPr>
              <a:t> </a:t>
            </a:r>
            <a:r>
              <a:rPr b="1" i="0" lang="en-US" sz="2300" u="none" cap="none" strike="noStrike">
                <a:solidFill>
                  <a:srgbClr val="00BF63"/>
                </a:solidFill>
                <a:latin typeface="Montserrat"/>
                <a:ea typeface="Montserrat"/>
                <a:cs typeface="Montserrat"/>
                <a:sym typeface="Montserrat"/>
              </a:rPr>
              <a:t>Landscape</a:t>
            </a:r>
            <a:endParaRPr/>
          </a:p>
          <a:p>
            <a:pPr indent="0" lvl="0" marL="0" marR="0" rtl="0" algn="l">
              <a:lnSpc>
                <a:spcPct val="115000"/>
              </a:lnSpc>
              <a:spcBef>
                <a:spcPts val="0"/>
              </a:spcBef>
              <a:spcAft>
                <a:spcPts val="0"/>
              </a:spcAft>
              <a:buNone/>
            </a:pPr>
            <a:r>
              <a:t/>
            </a:r>
            <a:endParaRPr b="1" i="0" sz="2300" u="none" cap="none" strike="noStrike">
              <a:solidFill>
                <a:srgbClr val="00BF63"/>
              </a:solidFill>
              <a:latin typeface="Montserrat"/>
              <a:ea typeface="Montserrat"/>
              <a:cs typeface="Montserrat"/>
              <a:sym typeface="Montserrat"/>
            </a:endParaRPr>
          </a:p>
          <a:p>
            <a:pPr indent="0" lvl="0" marL="0" marR="0" rtl="0" algn="l">
              <a:lnSpc>
                <a:spcPct val="115000"/>
              </a:lnSpc>
              <a:spcBef>
                <a:spcPts val="0"/>
              </a:spcBef>
              <a:spcAft>
                <a:spcPts val="0"/>
              </a:spcAft>
              <a:buNone/>
            </a:pPr>
            <a:r>
              <a:rPr b="0" i="0" lang="en-US" sz="2300" u="none" cap="none" strike="noStrike">
                <a:solidFill>
                  <a:srgbClr val="000000"/>
                </a:solidFill>
                <a:latin typeface="Montserrat"/>
                <a:ea typeface="Montserrat"/>
                <a:cs typeface="Montserrat"/>
                <a:sym typeface="Montserrat"/>
              </a:rPr>
              <a:t>Conducting research on the state of your industry and competitor analysis is the best way to determine if your desired marketing growth strategy is necessary and feasible. Understanding your competitor set within the marketing context allows you to differentiate your products and services in a similar customer segment. </a:t>
            </a:r>
            <a:endParaRPr/>
          </a:p>
        </p:txBody>
      </p:sp>
      <p:sp>
        <p:nvSpPr>
          <p:cNvPr id="211" name="Google Shape;211;p12"/>
          <p:cNvSpPr txBox="1"/>
          <p:nvPr/>
        </p:nvSpPr>
        <p:spPr>
          <a:xfrm>
            <a:off x="9394328" y="1226185"/>
            <a:ext cx="8287200" cy="7275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2300" u="none" cap="none" strike="noStrike">
                <a:solidFill>
                  <a:srgbClr val="00BF63"/>
                </a:solidFill>
                <a:latin typeface="Montserrat"/>
                <a:ea typeface="Montserrat"/>
                <a:cs typeface="Montserrat"/>
                <a:sym typeface="Montserrat"/>
              </a:rPr>
              <a:t>3. Implementation</a:t>
            </a:r>
            <a:endParaRPr/>
          </a:p>
          <a:p>
            <a:pPr indent="0" lvl="0" marL="0" marR="0" rtl="0" algn="l">
              <a:lnSpc>
                <a:spcPct val="115000"/>
              </a:lnSpc>
              <a:spcBef>
                <a:spcPts val="0"/>
              </a:spcBef>
              <a:spcAft>
                <a:spcPts val="0"/>
              </a:spcAft>
              <a:buNone/>
            </a:pPr>
            <a:r>
              <a:t/>
            </a:r>
            <a:endParaRPr b="1" i="0" sz="2300" u="none" cap="none" strike="noStrike">
              <a:solidFill>
                <a:srgbClr val="00BF63"/>
              </a:solidFill>
              <a:latin typeface="Montserrat"/>
              <a:ea typeface="Montserrat"/>
              <a:cs typeface="Montserrat"/>
              <a:sym typeface="Montserrat"/>
            </a:endParaRPr>
          </a:p>
          <a:p>
            <a:pPr indent="0" lvl="0" marL="0" marR="0" rtl="0" algn="l">
              <a:lnSpc>
                <a:spcPct val="115000"/>
              </a:lnSpc>
              <a:spcBef>
                <a:spcPts val="0"/>
              </a:spcBef>
              <a:spcAft>
                <a:spcPts val="0"/>
              </a:spcAft>
              <a:buNone/>
            </a:pPr>
            <a:r>
              <a:rPr b="0" i="0" lang="en-US" sz="2300" u="none" cap="none" strike="noStrike">
                <a:solidFill>
                  <a:srgbClr val="000000"/>
                </a:solidFill>
                <a:latin typeface="Montserrat"/>
                <a:ea typeface="Montserrat"/>
                <a:cs typeface="Montserrat"/>
                <a:sym typeface="Montserrat"/>
              </a:rPr>
              <a:t>Executing your marketing strategy starts with identifying how and where you will place your message that will be most effective for generating leads or driving sales.</a:t>
            </a:r>
            <a:endParaRPr/>
          </a:p>
          <a:p>
            <a:pPr indent="0" lvl="0" marL="0" marR="0" rtl="0" algn="l">
              <a:lnSpc>
                <a:spcPct val="115000"/>
              </a:lnSpc>
              <a:spcBef>
                <a:spcPts val="0"/>
              </a:spcBef>
              <a:spcAft>
                <a:spcPts val="0"/>
              </a:spcAft>
              <a:buNone/>
            </a:pPr>
            <a:r>
              <a:t/>
            </a:r>
            <a:endParaRPr b="0" i="0" sz="23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None/>
            </a:pPr>
            <a:r>
              <a:rPr b="1" i="0" lang="en-US" sz="2300" u="none" cap="none" strike="noStrike">
                <a:solidFill>
                  <a:srgbClr val="00BF63"/>
                </a:solidFill>
                <a:latin typeface="Montserrat"/>
                <a:ea typeface="Montserrat"/>
                <a:cs typeface="Montserrat"/>
                <a:sym typeface="Montserrat"/>
              </a:rPr>
              <a:t>4. Evaluation</a:t>
            </a:r>
            <a:endParaRPr/>
          </a:p>
          <a:p>
            <a:pPr indent="0" lvl="0" marL="0" marR="0" rtl="0" algn="l">
              <a:lnSpc>
                <a:spcPct val="115000"/>
              </a:lnSpc>
              <a:spcBef>
                <a:spcPts val="0"/>
              </a:spcBef>
              <a:spcAft>
                <a:spcPts val="0"/>
              </a:spcAft>
              <a:buNone/>
            </a:pPr>
            <a:r>
              <a:t/>
            </a:r>
            <a:endParaRPr b="1" i="0" sz="2300" u="none" cap="none" strike="noStrike">
              <a:solidFill>
                <a:srgbClr val="00BF63"/>
              </a:solidFill>
              <a:latin typeface="Montserrat"/>
              <a:ea typeface="Montserrat"/>
              <a:cs typeface="Montserrat"/>
              <a:sym typeface="Montserrat"/>
            </a:endParaRPr>
          </a:p>
          <a:p>
            <a:pPr indent="0" lvl="0" marL="0" marR="0" rtl="0" algn="l">
              <a:lnSpc>
                <a:spcPct val="115000"/>
              </a:lnSpc>
              <a:spcBef>
                <a:spcPts val="0"/>
              </a:spcBef>
              <a:spcAft>
                <a:spcPts val="0"/>
              </a:spcAft>
              <a:buNone/>
            </a:pPr>
            <a:r>
              <a:rPr b="0" i="0" lang="en-US" sz="2300" u="none" cap="none" strike="noStrike">
                <a:solidFill>
                  <a:srgbClr val="000000"/>
                </a:solidFill>
                <a:latin typeface="Montserrat"/>
                <a:ea typeface="Montserrat"/>
                <a:cs typeface="Montserrat"/>
                <a:sym typeface="Montserrat"/>
              </a:rPr>
              <a:t>With your campaign complete and your strategy reaching the end of its cycle, it's time to analyze your results against your original KPIs, individual channel performance KPIs, and growth goals.</a:t>
            </a:r>
            <a:endParaRPr/>
          </a:p>
          <a:p>
            <a:pPr indent="0" lvl="0" marL="0" marR="0" rtl="0" algn="l">
              <a:lnSpc>
                <a:spcPct val="115000"/>
              </a:lnSpc>
              <a:spcBef>
                <a:spcPts val="0"/>
              </a:spcBef>
              <a:spcAft>
                <a:spcPts val="0"/>
              </a:spcAft>
              <a:buNone/>
            </a:pPr>
            <a:r>
              <a:t/>
            </a:r>
            <a:endParaRPr b="0" i="0" sz="23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None/>
            </a:pPr>
            <a:r>
              <a:rPr b="1" i="0" lang="en-US" sz="2300" u="none" cap="none" strike="noStrike">
                <a:solidFill>
                  <a:srgbClr val="00BF63"/>
                </a:solidFill>
                <a:latin typeface="Montserrat"/>
                <a:ea typeface="Montserrat"/>
                <a:cs typeface="Montserrat"/>
                <a:sym typeface="Montserrat"/>
              </a:rPr>
              <a:t>6. Review Regularly</a:t>
            </a:r>
            <a:endParaRPr/>
          </a:p>
          <a:p>
            <a:pPr indent="0" lvl="0" marL="0" marR="0" rtl="0" algn="l">
              <a:lnSpc>
                <a:spcPct val="115000"/>
              </a:lnSpc>
              <a:spcBef>
                <a:spcPts val="0"/>
              </a:spcBef>
              <a:spcAft>
                <a:spcPts val="0"/>
              </a:spcAft>
              <a:buNone/>
            </a:pPr>
            <a:r>
              <a:rPr b="0" i="0" lang="en-US" sz="2300" u="none" cap="none" strike="noStrike">
                <a:solidFill>
                  <a:srgbClr val="000000"/>
                </a:solidFill>
                <a:latin typeface="Montserrat"/>
                <a:ea typeface="Montserrat"/>
                <a:cs typeface="Montserrat"/>
                <a:sym typeface="Montserrat"/>
              </a:rPr>
              <a:t>Set a schedule to review and update SOPs regularly, especially when there are changes in the business, new technology, or process improvements.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217" name="Google Shape;217;p13"/>
          <p:cNvSpPr/>
          <p:nvPr/>
        </p:nvSpPr>
        <p:spPr>
          <a:xfrm rot="-5400000">
            <a:off x="-35094" y="1652652"/>
            <a:ext cx="18442820" cy="18372631"/>
          </a:xfrm>
          <a:custGeom>
            <a:rect b="b" l="l" r="r" t="t"/>
            <a:pathLst>
              <a:path extrusionOk="0" h="18372631" w="18442820">
                <a:moveTo>
                  <a:pt x="0" y="0"/>
                </a:moveTo>
                <a:lnTo>
                  <a:pt x="18442819" y="0"/>
                </a:lnTo>
                <a:lnTo>
                  <a:pt x="18442819" y="18372632"/>
                </a:lnTo>
                <a:lnTo>
                  <a:pt x="0" y="18372632"/>
                </a:lnTo>
                <a:lnTo>
                  <a:pt x="0" y="0"/>
                </a:lnTo>
                <a:close/>
              </a:path>
            </a:pathLst>
          </a:custGeom>
          <a:blipFill rotWithShape="1">
            <a:blip r:embed="rId4">
              <a:alphaModFix/>
            </a:blip>
            <a:stretch>
              <a:fillRect b="0" l="0" r="-32" t="-414"/>
            </a:stretch>
          </a:blipFill>
          <a:ln>
            <a:noFill/>
          </a:ln>
        </p:spPr>
      </p:sp>
      <p:sp>
        <p:nvSpPr>
          <p:cNvPr id="218" name="Google Shape;218;p13"/>
          <p:cNvSpPr txBox="1"/>
          <p:nvPr/>
        </p:nvSpPr>
        <p:spPr>
          <a:xfrm>
            <a:off x="4192701" y="542925"/>
            <a:ext cx="9240498" cy="96202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6299" u="none" cap="none" strike="noStrike">
                <a:solidFill>
                  <a:srgbClr val="000000"/>
                </a:solidFill>
                <a:latin typeface="Montserrat"/>
                <a:ea typeface="Montserrat"/>
                <a:cs typeface="Montserrat"/>
                <a:sym typeface="Montserrat"/>
              </a:rPr>
              <a:t>KEY TAKEAWAYS</a:t>
            </a:r>
            <a:endParaRPr/>
          </a:p>
        </p:txBody>
      </p:sp>
      <p:sp>
        <p:nvSpPr>
          <p:cNvPr id="219" name="Google Shape;219;p13"/>
          <p:cNvSpPr txBox="1"/>
          <p:nvPr/>
        </p:nvSpPr>
        <p:spPr>
          <a:xfrm>
            <a:off x="693263" y="3942454"/>
            <a:ext cx="16566037" cy="3781425"/>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i="0" lang="en-US" sz="4500" u="none" cap="none" strike="noStrike">
                <a:solidFill>
                  <a:srgbClr val="000000"/>
                </a:solidFill>
                <a:latin typeface="Montserrat"/>
                <a:ea typeface="Montserrat"/>
                <a:cs typeface="Montserrat"/>
                <a:sym typeface="Montserrat"/>
              </a:rPr>
              <a:t>The key practical work from this module is to develop </a:t>
            </a:r>
            <a:endParaRPr/>
          </a:p>
          <a:p>
            <a:pPr indent="0" lvl="0" marL="0" marR="0" rtl="0" algn="ctr">
              <a:lnSpc>
                <a:spcPct val="110000"/>
              </a:lnSpc>
              <a:spcBef>
                <a:spcPts val="0"/>
              </a:spcBef>
              <a:spcAft>
                <a:spcPts val="0"/>
              </a:spcAft>
              <a:buNone/>
            </a:pPr>
            <a:r>
              <a:rPr b="1" i="0" lang="en-US" sz="4500" u="none" cap="none" strike="noStrike">
                <a:solidFill>
                  <a:srgbClr val="00BF63"/>
                </a:solidFill>
                <a:latin typeface="Montserrat"/>
                <a:ea typeface="Montserrat"/>
                <a:cs typeface="Montserrat"/>
                <a:sym typeface="Montserrat"/>
              </a:rPr>
              <a:t>STANDARD OPERATING PROCEDURE (SOP)</a:t>
            </a:r>
            <a:endParaRPr/>
          </a:p>
          <a:p>
            <a:pPr indent="0" lvl="0" marL="0" marR="0" rtl="0" algn="ctr">
              <a:lnSpc>
                <a:spcPct val="110000"/>
              </a:lnSpc>
              <a:spcBef>
                <a:spcPts val="0"/>
              </a:spcBef>
              <a:spcAft>
                <a:spcPts val="0"/>
              </a:spcAft>
              <a:buNone/>
            </a:pPr>
            <a:r>
              <a:t/>
            </a:r>
            <a:endParaRPr b="1" i="0" sz="4500" u="none" cap="none" strike="noStrike">
              <a:solidFill>
                <a:srgbClr val="00BF63"/>
              </a:solidFill>
              <a:latin typeface="Montserrat"/>
              <a:ea typeface="Montserrat"/>
              <a:cs typeface="Montserrat"/>
              <a:sym typeface="Montserrat"/>
            </a:endParaRPr>
          </a:p>
          <a:p>
            <a:pPr indent="0" lvl="0" marL="0" marR="0" rtl="0" algn="ctr">
              <a:lnSpc>
                <a:spcPct val="110000"/>
              </a:lnSpc>
              <a:spcBef>
                <a:spcPts val="0"/>
              </a:spcBef>
              <a:spcAft>
                <a:spcPts val="0"/>
              </a:spcAft>
              <a:buNone/>
            </a:pPr>
            <a:r>
              <a:rPr b="1" i="0" lang="en-US" sz="4500" u="none" cap="none" strike="noStrike">
                <a:solidFill>
                  <a:srgbClr val="000000"/>
                </a:solidFill>
                <a:latin typeface="Montserrat"/>
                <a:ea typeface="Montserrat"/>
                <a:cs typeface="Montserrat"/>
                <a:sym typeface="Montserrat"/>
              </a:rPr>
              <a:t>The take-home activity should be done before your coaching session. A workbook is included to guide you.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225" name="Google Shape;225;p14"/>
          <p:cNvSpPr/>
          <p:nvPr/>
        </p:nvSpPr>
        <p:spPr>
          <a:xfrm rot="-5400000">
            <a:off x="-35094" y="1652652"/>
            <a:ext cx="18442820" cy="18372631"/>
          </a:xfrm>
          <a:custGeom>
            <a:rect b="b" l="l" r="r" t="t"/>
            <a:pathLst>
              <a:path extrusionOk="0" h="18372631" w="18442820">
                <a:moveTo>
                  <a:pt x="0" y="0"/>
                </a:moveTo>
                <a:lnTo>
                  <a:pt x="18442819" y="0"/>
                </a:lnTo>
                <a:lnTo>
                  <a:pt x="18442819" y="18372632"/>
                </a:lnTo>
                <a:lnTo>
                  <a:pt x="0" y="18372632"/>
                </a:lnTo>
                <a:lnTo>
                  <a:pt x="0" y="0"/>
                </a:lnTo>
                <a:close/>
              </a:path>
            </a:pathLst>
          </a:custGeom>
          <a:blipFill rotWithShape="1">
            <a:blip r:embed="rId4">
              <a:alphaModFix/>
            </a:blip>
            <a:stretch>
              <a:fillRect b="0" l="0" r="-32" t="-414"/>
            </a:stretch>
          </a:blipFill>
          <a:ln>
            <a:noFill/>
          </a:ln>
        </p:spPr>
      </p:sp>
      <p:sp>
        <p:nvSpPr>
          <p:cNvPr id="226" name="Google Shape;226;p14"/>
          <p:cNvSpPr txBox="1"/>
          <p:nvPr/>
        </p:nvSpPr>
        <p:spPr>
          <a:xfrm>
            <a:off x="4192701" y="542925"/>
            <a:ext cx="9690297" cy="96202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6299" u="none" cap="none" strike="noStrike">
                <a:solidFill>
                  <a:srgbClr val="000000"/>
                </a:solidFill>
                <a:latin typeface="Montserrat"/>
                <a:ea typeface="Montserrat"/>
                <a:cs typeface="Montserrat"/>
                <a:sym typeface="Montserrat"/>
              </a:rPr>
              <a:t>TAKE HOME ACTIVITY</a:t>
            </a:r>
            <a:endParaRPr/>
          </a:p>
        </p:txBody>
      </p:sp>
      <p:sp>
        <p:nvSpPr>
          <p:cNvPr id="227" name="Google Shape;227;p14"/>
          <p:cNvSpPr txBox="1"/>
          <p:nvPr/>
        </p:nvSpPr>
        <p:spPr>
          <a:xfrm>
            <a:off x="693263" y="5199754"/>
            <a:ext cx="16566037" cy="1266825"/>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i="0" lang="en-US" sz="4500" u="none" cap="none" strike="noStrike">
                <a:solidFill>
                  <a:srgbClr val="000000"/>
                </a:solidFill>
                <a:latin typeface="Montserrat"/>
                <a:ea typeface="Montserrat"/>
                <a:cs typeface="Montserrat"/>
                <a:sym typeface="Montserrat"/>
              </a:rPr>
              <a:t>Develop a Standard Operating Procedure (SOP) for a major process in your business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5"/>
          <p:cNvSpPr/>
          <p:nvPr/>
        </p:nvSpPr>
        <p:spPr>
          <a:xfrm>
            <a:off x="0" y="0"/>
            <a:ext cx="18288000" cy="1028700"/>
          </a:xfrm>
          <a:prstGeom prst="rect">
            <a:avLst/>
          </a:prstGeom>
          <a:solidFill>
            <a:srgbClr val="FFB9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nvSpPr>
        <p:spPr>
          <a:xfrm>
            <a:off x="294247" y="171450"/>
            <a:ext cx="17699507" cy="685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4500" u="none" cap="none" strike="noStrike">
                <a:solidFill>
                  <a:srgbClr val="FFFFFF"/>
                </a:solidFill>
                <a:latin typeface="Montserrat"/>
                <a:ea typeface="Montserrat"/>
                <a:cs typeface="Montserrat"/>
                <a:sym typeface="Montserrat"/>
              </a:rPr>
              <a:t>Standard Operating Precedure  Workbook</a:t>
            </a:r>
            <a:endParaRPr/>
          </a:p>
        </p:txBody>
      </p:sp>
      <p:sp>
        <p:nvSpPr>
          <p:cNvPr id="234" name="Google Shape;234;p15"/>
          <p:cNvSpPr/>
          <p:nvPr/>
        </p:nvSpPr>
        <p:spPr>
          <a:xfrm>
            <a:off x="5182024" y="1575313"/>
            <a:ext cx="7001978" cy="8078336"/>
          </a:xfrm>
          <a:custGeom>
            <a:rect b="b" l="l" r="r" t="t"/>
            <a:pathLst>
              <a:path extrusionOk="0" h="8078336" w="7001978">
                <a:moveTo>
                  <a:pt x="0" y="0"/>
                </a:moveTo>
                <a:lnTo>
                  <a:pt x="7001979" y="0"/>
                </a:lnTo>
                <a:lnTo>
                  <a:pt x="7001979" y="8078336"/>
                </a:lnTo>
                <a:lnTo>
                  <a:pt x="0" y="8078336"/>
                </a:lnTo>
                <a:lnTo>
                  <a:pt x="0" y="0"/>
                </a:lnTo>
                <a:close/>
              </a:path>
            </a:pathLst>
          </a:custGeom>
          <a:blipFill rotWithShape="1">
            <a:blip r:embed="rId3">
              <a:alphaModFix/>
            </a:blip>
            <a:stretch>
              <a:fillRect b="0" l="0" r="-2643"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B923"/>
        </a:solidFill>
      </p:bgPr>
    </p:bg>
    <p:spTree>
      <p:nvGrpSpPr>
        <p:cNvPr id="96" name="Shape 96"/>
        <p:cNvGrpSpPr/>
        <p:nvPr/>
      </p:nvGrpSpPr>
      <p:grpSpPr>
        <a:xfrm>
          <a:off x="0" y="0"/>
          <a:ext cx="0" cy="0"/>
          <a:chOff x="0" y="0"/>
          <a:chExt cx="0" cy="0"/>
        </a:xfrm>
      </p:grpSpPr>
      <p:sp>
        <p:nvSpPr>
          <p:cNvPr id="97" name="Google Shape;97;p2"/>
          <p:cNvSpPr/>
          <p:nvPr/>
        </p:nvSpPr>
        <p:spPr>
          <a:xfrm>
            <a:off x="0" y="9611226"/>
            <a:ext cx="18288000" cy="1351547"/>
          </a:xfrm>
          <a:custGeom>
            <a:rect b="b" l="l" r="r" t="t"/>
            <a:pathLst>
              <a:path extrusionOk="0" h="1351547" w="18288000">
                <a:moveTo>
                  <a:pt x="0" y="0"/>
                </a:moveTo>
                <a:lnTo>
                  <a:pt x="18288000" y="0"/>
                </a:lnTo>
                <a:lnTo>
                  <a:pt x="18288000" y="1351548"/>
                </a:lnTo>
                <a:lnTo>
                  <a:pt x="0" y="1351548"/>
                </a:lnTo>
                <a:lnTo>
                  <a:pt x="0" y="0"/>
                </a:lnTo>
                <a:close/>
              </a:path>
            </a:pathLst>
          </a:custGeom>
          <a:blipFill rotWithShape="1">
            <a:blip r:embed="rId3">
              <a:alphaModFix/>
            </a:blip>
            <a:stretch>
              <a:fillRect b="-1042591" l="-170" r="-7086" t="-308576"/>
            </a:stretch>
          </a:blipFill>
          <a:ln>
            <a:noFill/>
          </a:ln>
        </p:spPr>
      </p:sp>
      <p:cxnSp>
        <p:nvCxnSpPr>
          <p:cNvPr id="98" name="Google Shape;98;p2"/>
          <p:cNvCxnSpPr/>
          <p:nvPr/>
        </p:nvCxnSpPr>
        <p:spPr>
          <a:xfrm>
            <a:off x="1028700" y="1751768"/>
            <a:ext cx="16230600" cy="0"/>
          </a:xfrm>
          <a:prstGeom prst="straightConnector1">
            <a:avLst/>
          </a:prstGeom>
          <a:noFill/>
          <a:ln cap="flat" cmpd="sng" w="28575">
            <a:solidFill>
              <a:srgbClr val="000000"/>
            </a:solidFill>
            <a:prstDash val="solid"/>
            <a:round/>
            <a:headEnd len="sm" w="sm" type="none"/>
            <a:tailEnd len="sm" w="sm" type="none"/>
          </a:ln>
        </p:spPr>
      </p:cxnSp>
      <p:sp>
        <p:nvSpPr>
          <p:cNvPr id="99" name="Google Shape;99;p2"/>
          <p:cNvSpPr txBox="1"/>
          <p:nvPr/>
        </p:nvSpPr>
        <p:spPr>
          <a:xfrm>
            <a:off x="1506683" y="4045825"/>
            <a:ext cx="14794570" cy="10763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1" lang="en-US" sz="7000" u="none" cap="none" strike="noStrike">
                <a:solidFill>
                  <a:srgbClr val="000000"/>
                </a:solidFill>
                <a:latin typeface="Ultra"/>
                <a:ea typeface="Ultra"/>
                <a:cs typeface="Ultra"/>
                <a:sym typeface="Ultra"/>
              </a:rPr>
              <a:t>Operations and Scaling</a:t>
            </a:r>
            <a:endParaRPr/>
          </a:p>
        </p:txBody>
      </p:sp>
      <p:sp>
        <p:nvSpPr>
          <p:cNvPr id="100" name="Google Shape;100;p2"/>
          <p:cNvSpPr txBox="1"/>
          <p:nvPr/>
        </p:nvSpPr>
        <p:spPr>
          <a:xfrm>
            <a:off x="2061387" y="986593"/>
            <a:ext cx="5036818" cy="41275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1" i="0" lang="en-US" sz="2499" u="none" cap="none" strike="noStrike">
                <a:solidFill>
                  <a:srgbClr val="000000"/>
                </a:solidFill>
                <a:latin typeface="Montserrat"/>
                <a:ea typeface="Montserrat"/>
                <a:cs typeface="Montserrat"/>
                <a:sym typeface="Montserrat"/>
              </a:rPr>
              <a:t>HIVE INCUBATOR PROGRAM</a:t>
            </a:r>
            <a:endParaRPr/>
          </a:p>
        </p:txBody>
      </p:sp>
      <p:sp>
        <p:nvSpPr>
          <p:cNvPr id="101" name="Google Shape;101;p2"/>
          <p:cNvSpPr txBox="1"/>
          <p:nvPr/>
        </p:nvSpPr>
        <p:spPr>
          <a:xfrm>
            <a:off x="12222482" y="990600"/>
            <a:ext cx="5036818" cy="412750"/>
          </a:xfrm>
          <a:prstGeom prst="rect">
            <a:avLst/>
          </a:prstGeom>
          <a:noFill/>
          <a:ln>
            <a:noFill/>
          </a:ln>
        </p:spPr>
        <p:txBody>
          <a:bodyPr anchorCtr="0" anchor="t" bIns="0" lIns="0" spcFirstLastPara="1" rIns="0" wrap="square" tIns="0">
            <a:spAutoFit/>
          </a:bodyPr>
          <a:lstStyle/>
          <a:p>
            <a:pPr indent="0" lvl="0" marL="0" marR="0" rtl="0" algn="r">
              <a:lnSpc>
                <a:spcPct val="140016"/>
              </a:lnSpc>
              <a:spcBef>
                <a:spcPts val="0"/>
              </a:spcBef>
              <a:spcAft>
                <a:spcPts val="0"/>
              </a:spcAft>
              <a:buNone/>
            </a:pPr>
            <a:r>
              <a:rPr b="1" i="0" lang="en-US" sz="2499" u="none" cap="none" strike="noStrike">
                <a:solidFill>
                  <a:srgbClr val="000000"/>
                </a:solidFill>
                <a:latin typeface="Montserrat"/>
                <a:ea typeface="Montserrat"/>
                <a:cs typeface="Montserrat"/>
                <a:sym typeface="Montserrat"/>
              </a:rPr>
              <a:t>WEEK 10 SESSION DECK</a:t>
            </a:r>
            <a:endParaRPr/>
          </a:p>
        </p:txBody>
      </p:sp>
      <p:sp>
        <p:nvSpPr>
          <p:cNvPr id="102" name="Google Shape;102;p2"/>
          <p:cNvSpPr txBox="1"/>
          <p:nvPr/>
        </p:nvSpPr>
        <p:spPr>
          <a:xfrm>
            <a:off x="12222482" y="8266231"/>
            <a:ext cx="5036818" cy="412651"/>
          </a:xfrm>
          <a:prstGeom prst="rect">
            <a:avLst/>
          </a:prstGeom>
          <a:noFill/>
          <a:ln>
            <a:noFill/>
          </a:ln>
        </p:spPr>
        <p:txBody>
          <a:bodyPr anchorCtr="0" anchor="t" bIns="0" lIns="0" spcFirstLastPara="1" rIns="0" wrap="square" tIns="0">
            <a:spAutoFit/>
          </a:bodyPr>
          <a:lstStyle/>
          <a:p>
            <a:pPr indent="0" lvl="0" marL="0" marR="0" rtl="0" algn="r">
              <a:lnSpc>
                <a:spcPct val="140016"/>
              </a:lnSpc>
              <a:spcBef>
                <a:spcPts val="0"/>
              </a:spcBef>
              <a:spcAft>
                <a:spcPts val="0"/>
              </a:spcAft>
              <a:buNone/>
            </a:pPr>
            <a:r>
              <a:rPr b="0" i="0" lang="en-US" sz="2499" u="none" cap="none" strike="noStrike">
                <a:solidFill>
                  <a:srgbClr val="000000"/>
                </a:solidFill>
                <a:latin typeface="Montserrat"/>
                <a:ea typeface="Montserrat"/>
                <a:cs typeface="Montserrat"/>
                <a:sym typeface="Montserrat"/>
              </a:rPr>
              <a:t>Presented by</a:t>
            </a:r>
            <a:endParaRPr/>
          </a:p>
        </p:txBody>
      </p:sp>
      <p:sp>
        <p:nvSpPr>
          <p:cNvPr id="103" name="Google Shape;103;p2"/>
          <p:cNvSpPr txBox="1"/>
          <p:nvPr/>
        </p:nvSpPr>
        <p:spPr>
          <a:xfrm>
            <a:off x="1028700" y="8845550"/>
            <a:ext cx="5036700" cy="3846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1" i="0" lang="en-US" sz="2499" u="none" cap="none" strike="noStrike">
                <a:solidFill>
                  <a:srgbClr val="000000"/>
                </a:solidFill>
                <a:latin typeface="Montserrat"/>
                <a:ea typeface="Montserrat"/>
                <a:cs typeface="Montserrat"/>
                <a:sym typeface="Montserrat"/>
              </a:rPr>
              <a:t>A</a:t>
            </a:r>
            <a:r>
              <a:rPr b="1" lang="en-US" sz="2499">
                <a:latin typeface="Montserrat"/>
                <a:ea typeface="Montserrat"/>
                <a:cs typeface="Montserrat"/>
                <a:sym typeface="Montserrat"/>
              </a:rPr>
              <a:t>pril</a:t>
            </a:r>
            <a:r>
              <a:rPr b="1" i="0" lang="en-US" sz="2499" u="none" cap="none" strike="noStrike">
                <a:solidFill>
                  <a:srgbClr val="000000"/>
                </a:solidFill>
                <a:latin typeface="Montserrat"/>
                <a:ea typeface="Montserrat"/>
                <a:cs typeface="Montserrat"/>
                <a:sym typeface="Montserrat"/>
              </a:rPr>
              <a:t> 202</a:t>
            </a:r>
            <a:r>
              <a:rPr b="1" lang="en-US" sz="2499">
                <a:latin typeface="Montserrat"/>
                <a:ea typeface="Montserrat"/>
                <a:cs typeface="Montserrat"/>
                <a:sym typeface="Montserrat"/>
              </a:rPr>
              <a:t>5</a:t>
            </a:r>
            <a:endParaRPr b="1" sz="2499">
              <a:latin typeface="Montserrat"/>
              <a:ea typeface="Montserrat"/>
              <a:cs typeface="Montserrat"/>
              <a:sym typeface="Montserrat"/>
            </a:endParaRPr>
          </a:p>
        </p:txBody>
      </p:sp>
      <p:sp>
        <p:nvSpPr>
          <p:cNvPr id="104" name="Google Shape;104;p2"/>
          <p:cNvSpPr txBox="1"/>
          <p:nvPr/>
        </p:nvSpPr>
        <p:spPr>
          <a:xfrm>
            <a:off x="1506683" y="5436475"/>
            <a:ext cx="11193782" cy="41275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1" i="0" lang="en-US" sz="2499" u="none" cap="none" strike="noStrike">
                <a:solidFill>
                  <a:srgbClr val="000000"/>
                </a:solidFill>
                <a:latin typeface="Montserrat"/>
                <a:ea typeface="Montserrat"/>
                <a:cs typeface="Montserrat"/>
                <a:sym typeface="Montserrat"/>
              </a:rPr>
              <a:t>BUILDING STRUCTURE FOR SCALE</a:t>
            </a:r>
            <a:endParaRPr/>
          </a:p>
        </p:txBody>
      </p:sp>
      <p:sp>
        <p:nvSpPr>
          <p:cNvPr id="105" name="Google Shape;105;p2"/>
          <p:cNvSpPr/>
          <p:nvPr/>
        </p:nvSpPr>
        <p:spPr>
          <a:xfrm>
            <a:off x="1176398" y="908007"/>
            <a:ext cx="660570" cy="616037"/>
          </a:xfrm>
          <a:custGeom>
            <a:rect b="b" l="l" r="r" t="t"/>
            <a:pathLst>
              <a:path extrusionOk="0" h="616037" w="660570">
                <a:moveTo>
                  <a:pt x="0" y="0"/>
                </a:moveTo>
                <a:lnTo>
                  <a:pt x="660570" y="0"/>
                </a:lnTo>
                <a:lnTo>
                  <a:pt x="660570" y="616036"/>
                </a:lnTo>
                <a:lnTo>
                  <a:pt x="0" y="616036"/>
                </a:lnTo>
                <a:lnTo>
                  <a:pt x="0" y="0"/>
                </a:lnTo>
                <a:close/>
              </a:path>
            </a:pathLst>
          </a:custGeom>
          <a:blipFill rotWithShape="1">
            <a:blip r:embed="rId4">
              <a:alphaModFix/>
            </a:blip>
            <a:stretch>
              <a:fillRect b="-50856" l="-49323" r="-43332" t="-56883"/>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B923"/>
        </a:solidFill>
      </p:bgPr>
    </p:bg>
    <p:spTree>
      <p:nvGrpSpPr>
        <p:cNvPr id="109" name="Shape 109"/>
        <p:cNvGrpSpPr/>
        <p:nvPr/>
      </p:nvGrpSpPr>
      <p:grpSpPr>
        <a:xfrm>
          <a:off x="0" y="0"/>
          <a:ext cx="0" cy="0"/>
          <a:chOff x="0" y="0"/>
          <a:chExt cx="0" cy="0"/>
        </a:xfrm>
      </p:grpSpPr>
      <p:sp>
        <p:nvSpPr>
          <p:cNvPr id="110" name="Google Shape;110;p3"/>
          <p:cNvSpPr/>
          <p:nvPr/>
        </p:nvSpPr>
        <p:spPr>
          <a:xfrm>
            <a:off x="0" y="9611226"/>
            <a:ext cx="18288000" cy="1351547"/>
          </a:xfrm>
          <a:custGeom>
            <a:rect b="b" l="l" r="r" t="t"/>
            <a:pathLst>
              <a:path extrusionOk="0" h="1351547" w="18288000">
                <a:moveTo>
                  <a:pt x="0" y="0"/>
                </a:moveTo>
                <a:lnTo>
                  <a:pt x="18288000" y="0"/>
                </a:lnTo>
                <a:lnTo>
                  <a:pt x="18288000" y="1351548"/>
                </a:lnTo>
                <a:lnTo>
                  <a:pt x="0" y="1351548"/>
                </a:lnTo>
                <a:lnTo>
                  <a:pt x="0" y="0"/>
                </a:lnTo>
                <a:close/>
              </a:path>
            </a:pathLst>
          </a:custGeom>
          <a:blipFill rotWithShape="1">
            <a:blip r:embed="rId3">
              <a:alphaModFix/>
            </a:blip>
            <a:stretch>
              <a:fillRect b="-1042591" l="-170" r="-7086" t="-308576"/>
            </a:stretch>
          </a:blipFill>
          <a:ln>
            <a:noFill/>
          </a:ln>
        </p:spPr>
      </p:sp>
      <p:cxnSp>
        <p:nvCxnSpPr>
          <p:cNvPr id="111" name="Google Shape;111;p3"/>
          <p:cNvCxnSpPr/>
          <p:nvPr/>
        </p:nvCxnSpPr>
        <p:spPr>
          <a:xfrm>
            <a:off x="1028700" y="1751768"/>
            <a:ext cx="16230600" cy="0"/>
          </a:xfrm>
          <a:prstGeom prst="straightConnector1">
            <a:avLst/>
          </a:prstGeom>
          <a:noFill/>
          <a:ln cap="flat" cmpd="sng" w="28575">
            <a:solidFill>
              <a:srgbClr val="000000"/>
            </a:solidFill>
            <a:prstDash val="solid"/>
            <a:round/>
            <a:headEnd len="sm" w="sm" type="none"/>
            <a:tailEnd len="sm" w="sm" type="none"/>
          </a:ln>
        </p:spPr>
      </p:cxnSp>
      <p:sp>
        <p:nvSpPr>
          <p:cNvPr id="112" name="Google Shape;112;p3"/>
          <p:cNvSpPr txBox="1"/>
          <p:nvPr/>
        </p:nvSpPr>
        <p:spPr>
          <a:xfrm>
            <a:off x="2032438" y="647700"/>
            <a:ext cx="13856662" cy="762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5000" u="none" cap="none" strike="noStrike">
                <a:solidFill>
                  <a:srgbClr val="FFFFFF"/>
                </a:solidFill>
                <a:latin typeface="Montserrat"/>
                <a:ea typeface="Montserrat"/>
                <a:cs typeface="Montserrat"/>
                <a:sym typeface="Montserrat"/>
              </a:rPr>
              <a:t>Learning Agenda</a:t>
            </a:r>
            <a:endParaRPr/>
          </a:p>
        </p:txBody>
      </p:sp>
      <p:sp>
        <p:nvSpPr>
          <p:cNvPr id="113" name="Google Shape;113;p3"/>
          <p:cNvSpPr/>
          <p:nvPr/>
        </p:nvSpPr>
        <p:spPr>
          <a:xfrm rot="5400000">
            <a:off x="2250422" y="3015037"/>
            <a:ext cx="564361" cy="564840"/>
          </a:xfrm>
          <a:custGeom>
            <a:rect b="b" l="l" r="r" t="t"/>
            <a:pathLst>
              <a:path extrusionOk="0" h="564840" w="564361">
                <a:moveTo>
                  <a:pt x="0" y="0"/>
                </a:moveTo>
                <a:lnTo>
                  <a:pt x="564361" y="0"/>
                </a:lnTo>
                <a:lnTo>
                  <a:pt x="564361" y="564840"/>
                </a:lnTo>
                <a:lnTo>
                  <a:pt x="0" y="564840"/>
                </a:lnTo>
                <a:lnTo>
                  <a:pt x="0" y="0"/>
                </a:lnTo>
                <a:close/>
              </a:path>
            </a:pathLst>
          </a:custGeom>
          <a:blipFill rotWithShape="1">
            <a:blip r:embed="rId4">
              <a:alphaModFix/>
            </a:blip>
            <a:stretch>
              <a:fillRect b="0" l="-49" r="-32" t="0"/>
            </a:stretch>
          </a:blipFill>
          <a:ln>
            <a:noFill/>
          </a:ln>
        </p:spPr>
      </p:sp>
      <p:sp>
        <p:nvSpPr>
          <p:cNvPr id="114" name="Google Shape;114;p3"/>
          <p:cNvSpPr txBox="1"/>
          <p:nvPr/>
        </p:nvSpPr>
        <p:spPr>
          <a:xfrm>
            <a:off x="3361860" y="2909712"/>
            <a:ext cx="15250445" cy="6299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700" u="none" cap="none" strike="noStrike">
                <a:solidFill>
                  <a:srgbClr val="FFFFFF"/>
                </a:solidFill>
                <a:latin typeface="Montserrat"/>
                <a:ea typeface="Montserrat"/>
                <a:cs typeface="Montserrat"/>
                <a:sym typeface="Montserrat"/>
              </a:rPr>
              <a:t>Understand effective organization structure.</a:t>
            </a:r>
            <a:endParaRPr/>
          </a:p>
        </p:txBody>
      </p:sp>
      <p:sp>
        <p:nvSpPr>
          <p:cNvPr id="115" name="Google Shape;115;p3"/>
          <p:cNvSpPr/>
          <p:nvPr/>
        </p:nvSpPr>
        <p:spPr>
          <a:xfrm rot="5400000">
            <a:off x="2250422" y="4427912"/>
            <a:ext cx="564361" cy="564840"/>
          </a:xfrm>
          <a:custGeom>
            <a:rect b="b" l="l" r="r" t="t"/>
            <a:pathLst>
              <a:path extrusionOk="0" h="564840" w="564361">
                <a:moveTo>
                  <a:pt x="0" y="0"/>
                </a:moveTo>
                <a:lnTo>
                  <a:pt x="564361" y="0"/>
                </a:lnTo>
                <a:lnTo>
                  <a:pt x="564361" y="564840"/>
                </a:lnTo>
                <a:lnTo>
                  <a:pt x="0" y="564840"/>
                </a:lnTo>
                <a:lnTo>
                  <a:pt x="0" y="0"/>
                </a:lnTo>
                <a:close/>
              </a:path>
            </a:pathLst>
          </a:custGeom>
          <a:blipFill rotWithShape="1">
            <a:blip r:embed="rId4">
              <a:alphaModFix/>
            </a:blip>
            <a:stretch>
              <a:fillRect b="0" l="-49" r="-32" t="0"/>
            </a:stretch>
          </a:blipFill>
          <a:ln>
            <a:noFill/>
          </a:ln>
        </p:spPr>
      </p:sp>
      <p:sp>
        <p:nvSpPr>
          <p:cNvPr id="116" name="Google Shape;116;p3"/>
          <p:cNvSpPr txBox="1"/>
          <p:nvPr/>
        </p:nvSpPr>
        <p:spPr>
          <a:xfrm>
            <a:off x="3361860" y="4322587"/>
            <a:ext cx="13985866" cy="6299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700" u="none" cap="none" strike="noStrike">
                <a:solidFill>
                  <a:srgbClr val="FFFFFF"/>
                </a:solidFill>
                <a:latin typeface="Montserrat"/>
                <a:ea typeface="Montserrat"/>
                <a:cs typeface="Montserrat"/>
                <a:sym typeface="Montserrat"/>
              </a:rPr>
              <a:t>Standard Operating Procedures (SOPs)</a:t>
            </a:r>
            <a:endParaRPr/>
          </a:p>
        </p:txBody>
      </p:sp>
      <p:sp>
        <p:nvSpPr>
          <p:cNvPr id="117" name="Google Shape;117;p3"/>
          <p:cNvSpPr/>
          <p:nvPr/>
        </p:nvSpPr>
        <p:spPr>
          <a:xfrm rot="5400000">
            <a:off x="2250422" y="5840787"/>
            <a:ext cx="564361" cy="564840"/>
          </a:xfrm>
          <a:custGeom>
            <a:rect b="b" l="l" r="r" t="t"/>
            <a:pathLst>
              <a:path extrusionOk="0" h="564840" w="564361">
                <a:moveTo>
                  <a:pt x="0" y="0"/>
                </a:moveTo>
                <a:lnTo>
                  <a:pt x="564361" y="0"/>
                </a:lnTo>
                <a:lnTo>
                  <a:pt x="564361" y="564840"/>
                </a:lnTo>
                <a:lnTo>
                  <a:pt x="0" y="564840"/>
                </a:lnTo>
                <a:lnTo>
                  <a:pt x="0" y="0"/>
                </a:lnTo>
                <a:close/>
              </a:path>
            </a:pathLst>
          </a:custGeom>
          <a:blipFill rotWithShape="1">
            <a:blip r:embed="rId4">
              <a:alphaModFix/>
            </a:blip>
            <a:stretch>
              <a:fillRect b="0" l="-49" r="-32" t="0"/>
            </a:stretch>
          </a:blipFill>
          <a:ln>
            <a:noFill/>
          </a:ln>
        </p:spPr>
      </p:sp>
      <p:sp>
        <p:nvSpPr>
          <p:cNvPr id="118" name="Google Shape;118;p3"/>
          <p:cNvSpPr txBox="1"/>
          <p:nvPr/>
        </p:nvSpPr>
        <p:spPr>
          <a:xfrm>
            <a:off x="3361860" y="5733557"/>
            <a:ext cx="13254431" cy="6299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700" u="none" cap="none" strike="noStrike">
                <a:solidFill>
                  <a:srgbClr val="FFFFFF"/>
                </a:solidFill>
                <a:latin typeface="Montserrat"/>
                <a:ea typeface="Montserrat"/>
                <a:cs typeface="Montserrat"/>
                <a:sym typeface="Montserrat"/>
              </a:rPr>
              <a:t>Understanding Growth Strategy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p:nvPr/>
        </p:nvSpPr>
        <p:spPr>
          <a:xfrm>
            <a:off x="0" y="0"/>
            <a:ext cx="18288000" cy="1028700"/>
          </a:xfrm>
          <a:prstGeom prst="rect">
            <a:avLst/>
          </a:prstGeom>
          <a:solidFill>
            <a:srgbClr val="FFB9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txBox="1"/>
          <p:nvPr/>
        </p:nvSpPr>
        <p:spPr>
          <a:xfrm>
            <a:off x="294247" y="171450"/>
            <a:ext cx="17699507" cy="685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4500" u="none" cap="none" strike="noStrike">
                <a:solidFill>
                  <a:srgbClr val="FFFFFF"/>
                </a:solidFill>
                <a:latin typeface="Montserrat"/>
                <a:ea typeface="Montserrat"/>
                <a:cs typeface="Montserrat"/>
                <a:sym typeface="Montserrat"/>
              </a:rPr>
              <a:t>Understand Effective Organization Structure.</a:t>
            </a:r>
            <a:endParaRPr/>
          </a:p>
        </p:txBody>
      </p:sp>
      <p:sp>
        <p:nvSpPr>
          <p:cNvPr id="125" name="Google Shape;125;p4"/>
          <p:cNvSpPr txBox="1"/>
          <p:nvPr/>
        </p:nvSpPr>
        <p:spPr>
          <a:xfrm>
            <a:off x="1028700" y="2108518"/>
            <a:ext cx="7136485" cy="5400040"/>
          </a:xfrm>
          <a:prstGeom prst="rect">
            <a:avLst/>
          </a:prstGeom>
          <a:noFill/>
          <a:ln>
            <a:noFill/>
          </a:ln>
        </p:spPr>
        <p:txBody>
          <a:bodyPr anchorCtr="0" anchor="t" bIns="0" lIns="0" spcFirstLastPara="1" rIns="0" wrap="square" tIns="0">
            <a:spAutoFit/>
          </a:bodyPr>
          <a:lstStyle/>
          <a:p>
            <a:pPr indent="0" lvl="0" marL="0" marR="0" rtl="0" algn="l">
              <a:lnSpc>
                <a:spcPct val="155019"/>
              </a:lnSpc>
              <a:spcBef>
                <a:spcPts val="0"/>
              </a:spcBef>
              <a:spcAft>
                <a:spcPts val="0"/>
              </a:spcAft>
              <a:buNone/>
            </a:pPr>
            <a:r>
              <a:rPr b="0" i="0" lang="en-US" sz="2799" u="none" cap="none" strike="noStrike">
                <a:solidFill>
                  <a:srgbClr val="000000"/>
                </a:solidFill>
                <a:latin typeface="Arial"/>
                <a:ea typeface="Arial"/>
                <a:cs typeface="Arial"/>
                <a:sym typeface="Arial"/>
              </a:rPr>
              <a:t>An organizational structure is a system that defines how certain activities (such as task allocation, coordination, and supervision) are directed toward achieving business goals. It outlines roles, responsibilities, and the reporting hierarchy within a company.</a:t>
            </a:r>
            <a:endParaRPr/>
          </a:p>
          <a:p>
            <a:pPr indent="0" lvl="0" marL="0" marR="0" rtl="0" algn="l">
              <a:lnSpc>
                <a:spcPct val="155019"/>
              </a:lnSpc>
              <a:spcBef>
                <a:spcPts val="0"/>
              </a:spcBef>
              <a:spcAft>
                <a:spcPts val="0"/>
              </a:spcAft>
              <a:buNone/>
            </a:pPr>
            <a:r>
              <a:t/>
            </a:r>
            <a:endParaRPr b="0" i="0" sz="2799" u="none" cap="none" strike="noStrike">
              <a:solidFill>
                <a:srgbClr val="000000"/>
              </a:solidFill>
              <a:latin typeface="Arial"/>
              <a:ea typeface="Arial"/>
              <a:cs typeface="Arial"/>
              <a:sym typeface="Arial"/>
            </a:endParaRPr>
          </a:p>
          <a:p>
            <a:pPr indent="0" lvl="0" marL="0" marR="0" rtl="0" algn="l">
              <a:lnSpc>
                <a:spcPct val="155019"/>
              </a:lnSpc>
              <a:spcBef>
                <a:spcPts val="0"/>
              </a:spcBef>
              <a:spcAft>
                <a:spcPts val="0"/>
              </a:spcAft>
              <a:buNone/>
            </a:pPr>
            <a:r>
              <a:rPr b="0" i="0" lang="en-US" sz="2799" u="none" cap="none" strike="noStrike">
                <a:solidFill>
                  <a:srgbClr val="000000"/>
                </a:solidFill>
                <a:latin typeface="Arial"/>
                <a:ea typeface="Arial"/>
                <a:cs typeface="Arial"/>
                <a:sym typeface="Arial"/>
              </a:rPr>
              <a:t>In a startup, it’s important to have a flexible yet structured organization that can grow with the company.</a:t>
            </a:r>
            <a:endParaRPr/>
          </a:p>
        </p:txBody>
      </p:sp>
      <p:sp>
        <p:nvSpPr>
          <p:cNvPr id="126" name="Google Shape;126;p4"/>
          <p:cNvSpPr txBox="1"/>
          <p:nvPr/>
        </p:nvSpPr>
        <p:spPr>
          <a:xfrm>
            <a:off x="8736817" y="2108518"/>
            <a:ext cx="8729700" cy="6871800"/>
          </a:xfrm>
          <a:prstGeom prst="rect">
            <a:avLst/>
          </a:prstGeom>
          <a:noFill/>
          <a:ln>
            <a:noFill/>
          </a:ln>
        </p:spPr>
        <p:txBody>
          <a:bodyPr anchorCtr="0" anchor="t" bIns="0" lIns="0" spcFirstLastPara="1" rIns="0" wrap="square" tIns="0">
            <a:spAutoFit/>
          </a:bodyPr>
          <a:lstStyle/>
          <a:p>
            <a:pPr indent="-302260" lvl="1" marL="604519" marR="0" rtl="0" algn="l">
              <a:lnSpc>
                <a:spcPct val="115000"/>
              </a:lnSpc>
              <a:spcBef>
                <a:spcPts val="0"/>
              </a:spcBef>
              <a:spcAft>
                <a:spcPts val="0"/>
              </a:spcAft>
              <a:buClr>
                <a:srgbClr val="00BF63"/>
              </a:buClr>
              <a:buSzPts val="2799"/>
              <a:buFont typeface="Arial"/>
              <a:buChar char="•"/>
            </a:pPr>
            <a:r>
              <a:rPr b="1" i="0" lang="en-US" sz="2799" u="none" cap="none" strike="noStrike">
                <a:solidFill>
                  <a:srgbClr val="00BF63"/>
                </a:solidFill>
                <a:latin typeface="Arial"/>
                <a:ea typeface="Arial"/>
                <a:cs typeface="Arial"/>
                <a:sym typeface="Arial"/>
              </a:rPr>
              <a:t>Hierarchy</a:t>
            </a:r>
            <a:r>
              <a:rPr b="0" i="0" lang="en-US" sz="2799" u="none" cap="none" strike="noStrike">
                <a:solidFill>
                  <a:srgbClr val="000000"/>
                </a:solidFill>
                <a:latin typeface="Arial"/>
                <a:ea typeface="Arial"/>
                <a:cs typeface="Arial"/>
                <a:sym typeface="Arial"/>
              </a:rPr>
              <a:t>: The levels of management in the business, from executives to operational staff. It outlines who reports to whom.</a:t>
            </a:r>
            <a:endParaRPr/>
          </a:p>
          <a:p>
            <a:pPr indent="-302260" lvl="1" marL="604519" marR="0" rtl="0" algn="l">
              <a:lnSpc>
                <a:spcPct val="115000"/>
              </a:lnSpc>
              <a:spcBef>
                <a:spcPts val="0"/>
              </a:spcBef>
              <a:spcAft>
                <a:spcPts val="0"/>
              </a:spcAft>
              <a:buClr>
                <a:srgbClr val="00BF63"/>
              </a:buClr>
              <a:buSzPts val="2799"/>
              <a:buFont typeface="Arial"/>
              <a:buChar char="•"/>
            </a:pPr>
            <a:r>
              <a:rPr b="1" i="0" lang="en-US" sz="2799" u="none" cap="none" strike="noStrike">
                <a:solidFill>
                  <a:srgbClr val="00BF63"/>
                </a:solidFill>
                <a:latin typeface="Arial"/>
                <a:ea typeface="Arial"/>
                <a:cs typeface="Arial"/>
                <a:sym typeface="Arial"/>
              </a:rPr>
              <a:t>Roles and Responsibilities:</a:t>
            </a:r>
            <a:r>
              <a:rPr b="0" i="0" lang="en-US" sz="2799" u="none" cap="none" strike="noStrike">
                <a:solidFill>
                  <a:srgbClr val="000000"/>
                </a:solidFill>
                <a:latin typeface="Arial"/>
                <a:ea typeface="Arial"/>
                <a:cs typeface="Arial"/>
                <a:sym typeface="Arial"/>
              </a:rPr>
              <a:t> Defines who does what within the company, ensuring clarity and accountability.</a:t>
            </a:r>
            <a:endParaRPr/>
          </a:p>
          <a:p>
            <a:pPr indent="-302260" lvl="1" marL="604519" marR="0" rtl="0" algn="l">
              <a:lnSpc>
                <a:spcPct val="115000"/>
              </a:lnSpc>
              <a:spcBef>
                <a:spcPts val="0"/>
              </a:spcBef>
              <a:spcAft>
                <a:spcPts val="0"/>
              </a:spcAft>
              <a:buClr>
                <a:srgbClr val="00BF63"/>
              </a:buClr>
              <a:buSzPts val="2799"/>
              <a:buFont typeface="Arial"/>
              <a:buChar char="•"/>
            </a:pPr>
            <a:r>
              <a:rPr b="1" i="0" lang="en-US" sz="2799" u="none" cap="none" strike="noStrike">
                <a:solidFill>
                  <a:srgbClr val="00BF63"/>
                </a:solidFill>
                <a:latin typeface="Arial"/>
                <a:ea typeface="Arial"/>
                <a:cs typeface="Arial"/>
                <a:sym typeface="Arial"/>
              </a:rPr>
              <a:t>Decision-Making Process:</a:t>
            </a:r>
            <a:r>
              <a:rPr b="0" i="0" lang="en-US" sz="2799" u="none" cap="none" strike="noStrike">
                <a:solidFill>
                  <a:srgbClr val="000000"/>
                </a:solidFill>
                <a:latin typeface="Arial"/>
                <a:ea typeface="Arial"/>
                <a:cs typeface="Arial"/>
                <a:sym typeface="Arial"/>
              </a:rPr>
              <a:t> Describes how decisions are made—whether centralized (by a few leaders) or decentralized (spread across departments or teams).</a:t>
            </a:r>
            <a:endParaRPr/>
          </a:p>
          <a:p>
            <a:pPr indent="-302260" lvl="1" marL="604519" marR="0" rtl="0" algn="l">
              <a:lnSpc>
                <a:spcPct val="115000"/>
              </a:lnSpc>
              <a:spcBef>
                <a:spcPts val="0"/>
              </a:spcBef>
              <a:spcAft>
                <a:spcPts val="0"/>
              </a:spcAft>
              <a:buClr>
                <a:srgbClr val="00BF63"/>
              </a:buClr>
              <a:buSzPts val="2799"/>
              <a:buFont typeface="Arial"/>
              <a:buChar char="•"/>
            </a:pPr>
            <a:r>
              <a:rPr b="1" i="0" lang="en-US" sz="2799" u="none" cap="none" strike="noStrike">
                <a:solidFill>
                  <a:srgbClr val="00BF63"/>
                </a:solidFill>
                <a:latin typeface="Arial"/>
                <a:ea typeface="Arial"/>
                <a:cs typeface="Arial"/>
                <a:sym typeface="Arial"/>
              </a:rPr>
              <a:t>Communication Flow: </a:t>
            </a:r>
            <a:r>
              <a:rPr b="0" i="0" lang="en-US" sz="2799" u="none" cap="none" strike="noStrike">
                <a:solidFill>
                  <a:srgbClr val="000000"/>
                </a:solidFill>
                <a:latin typeface="Arial"/>
                <a:ea typeface="Arial"/>
                <a:cs typeface="Arial"/>
                <a:sym typeface="Arial"/>
              </a:rPr>
              <a:t>How information is shared across different levels of the organization. This can be vertical (top-down or bottom-up) or horizontal (across teams or departments).</a:t>
            </a:r>
            <a:endParaRPr/>
          </a:p>
        </p:txBody>
      </p:sp>
      <p:sp>
        <p:nvSpPr>
          <p:cNvPr id="127" name="Google Shape;127;p4"/>
          <p:cNvSpPr txBox="1"/>
          <p:nvPr/>
        </p:nvSpPr>
        <p:spPr>
          <a:xfrm>
            <a:off x="9144000" y="1297146"/>
            <a:ext cx="8322617" cy="542926"/>
          </a:xfrm>
          <a:prstGeom prst="rect">
            <a:avLst/>
          </a:prstGeom>
          <a:noFill/>
          <a:ln>
            <a:noFill/>
          </a:ln>
        </p:spPr>
        <p:txBody>
          <a:bodyPr anchorCtr="0" anchor="t" bIns="0" lIns="0" spcFirstLastPara="1" rIns="0" wrap="square" tIns="0">
            <a:spAutoFit/>
          </a:bodyPr>
          <a:lstStyle/>
          <a:p>
            <a:pPr indent="0" lvl="0" marL="0" marR="0" rtl="0" algn="ctr">
              <a:lnSpc>
                <a:spcPct val="155018"/>
              </a:lnSpc>
              <a:spcBef>
                <a:spcPts val="0"/>
              </a:spcBef>
              <a:spcAft>
                <a:spcPts val="0"/>
              </a:spcAft>
              <a:buNone/>
            </a:pPr>
            <a:r>
              <a:rPr b="1" i="0" lang="en-US" sz="2999" u="none" cap="none" strike="noStrike">
                <a:solidFill>
                  <a:srgbClr val="00BF63"/>
                </a:solidFill>
                <a:latin typeface="Montserrat SemiBold"/>
                <a:ea typeface="Montserrat SemiBold"/>
                <a:cs typeface="Montserrat SemiBold"/>
                <a:sym typeface="Montserrat SemiBold"/>
              </a:rPr>
              <a:t>Key Elements of Organizational Structure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5"/>
          <p:cNvGrpSpPr/>
          <p:nvPr/>
        </p:nvGrpSpPr>
        <p:grpSpPr>
          <a:xfrm>
            <a:off x="13630453" y="303163"/>
            <a:ext cx="4657547" cy="9983837"/>
            <a:chOff x="0" y="-85725"/>
            <a:chExt cx="1226679" cy="2629488"/>
          </a:xfrm>
        </p:grpSpPr>
        <p:sp>
          <p:nvSpPr>
            <p:cNvPr id="133" name="Google Shape;133;p5"/>
            <p:cNvSpPr/>
            <p:nvPr/>
          </p:nvSpPr>
          <p:spPr>
            <a:xfrm>
              <a:off x="0" y="0"/>
              <a:ext cx="1226679" cy="2543763"/>
            </a:xfrm>
            <a:custGeom>
              <a:rect b="b" l="l" r="r" t="t"/>
              <a:pathLst>
                <a:path extrusionOk="0" h="2543763" w="1226679">
                  <a:moveTo>
                    <a:pt x="0" y="0"/>
                  </a:moveTo>
                  <a:lnTo>
                    <a:pt x="1226679" y="0"/>
                  </a:lnTo>
                  <a:lnTo>
                    <a:pt x="1226679" y="2543763"/>
                  </a:lnTo>
                  <a:lnTo>
                    <a:pt x="0" y="2543763"/>
                  </a:lnTo>
                  <a:close/>
                </a:path>
              </a:pathLst>
            </a:custGeom>
            <a:solidFill>
              <a:srgbClr val="EFEFEF">
                <a:alpha val="49803"/>
              </a:srgbClr>
            </a:solidFill>
            <a:ln>
              <a:noFill/>
            </a:ln>
          </p:spPr>
        </p:sp>
        <p:sp>
          <p:nvSpPr>
            <p:cNvPr id="134" name="Google Shape;134;p5"/>
            <p:cNvSpPr txBox="1"/>
            <p:nvPr/>
          </p:nvSpPr>
          <p:spPr>
            <a:xfrm>
              <a:off x="0" y="-85725"/>
              <a:ext cx="1226679" cy="2629488"/>
            </a:xfrm>
            <a:prstGeom prst="rect">
              <a:avLst/>
            </a:prstGeom>
            <a:noFill/>
            <a:ln>
              <a:noFill/>
            </a:ln>
          </p:spPr>
          <p:txBody>
            <a:bodyPr anchorCtr="0" anchor="ctr" bIns="50800" lIns="50800" spcFirstLastPara="1" rIns="50800" wrap="square" tIns="50800">
              <a:noAutofit/>
            </a:bodyPr>
            <a:lstStyle/>
            <a:p>
              <a:pPr indent="0" lvl="0" marL="0" marR="0" rtl="0" algn="ctr">
                <a:lnSpc>
                  <a:spcPct val="215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5" name="Google Shape;135;p5"/>
          <p:cNvGrpSpPr/>
          <p:nvPr/>
        </p:nvGrpSpPr>
        <p:grpSpPr>
          <a:xfrm>
            <a:off x="4494630" y="531763"/>
            <a:ext cx="4657547" cy="9983837"/>
            <a:chOff x="0" y="-85725"/>
            <a:chExt cx="1226679" cy="2629488"/>
          </a:xfrm>
        </p:grpSpPr>
        <p:sp>
          <p:nvSpPr>
            <p:cNvPr id="136" name="Google Shape;136;p5"/>
            <p:cNvSpPr/>
            <p:nvPr/>
          </p:nvSpPr>
          <p:spPr>
            <a:xfrm>
              <a:off x="0" y="0"/>
              <a:ext cx="1226679" cy="2543763"/>
            </a:xfrm>
            <a:custGeom>
              <a:rect b="b" l="l" r="r" t="t"/>
              <a:pathLst>
                <a:path extrusionOk="0" h="2543763" w="1226679">
                  <a:moveTo>
                    <a:pt x="0" y="0"/>
                  </a:moveTo>
                  <a:lnTo>
                    <a:pt x="1226679" y="0"/>
                  </a:lnTo>
                  <a:lnTo>
                    <a:pt x="1226679" y="2543763"/>
                  </a:lnTo>
                  <a:lnTo>
                    <a:pt x="0" y="2543763"/>
                  </a:lnTo>
                  <a:close/>
                </a:path>
              </a:pathLst>
            </a:custGeom>
            <a:solidFill>
              <a:srgbClr val="EFEFEF">
                <a:alpha val="49803"/>
              </a:srgbClr>
            </a:solidFill>
            <a:ln>
              <a:noFill/>
            </a:ln>
          </p:spPr>
        </p:sp>
        <p:sp>
          <p:nvSpPr>
            <p:cNvPr id="137" name="Google Shape;137;p5"/>
            <p:cNvSpPr txBox="1"/>
            <p:nvPr/>
          </p:nvSpPr>
          <p:spPr>
            <a:xfrm>
              <a:off x="0" y="-85725"/>
              <a:ext cx="1226679" cy="2629488"/>
            </a:xfrm>
            <a:prstGeom prst="rect">
              <a:avLst/>
            </a:prstGeom>
            <a:noFill/>
            <a:ln>
              <a:noFill/>
            </a:ln>
          </p:spPr>
          <p:txBody>
            <a:bodyPr anchorCtr="0" anchor="ctr" bIns="50800" lIns="50800" spcFirstLastPara="1" rIns="50800" wrap="square" tIns="50800">
              <a:noAutofit/>
            </a:bodyPr>
            <a:lstStyle/>
            <a:p>
              <a:pPr indent="0" lvl="0" marL="0" marR="0" rtl="0" algn="ctr">
                <a:lnSpc>
                  <a:spcPct val="215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8" name="Google Shape;138;p5"/>
          <p:cNvSpPr/>
          <p:nvPr/>
        </p:nvSpPr>
        <p:spPr>
          <a:xfrm>
            <a:off x="0" y="0"/>
            <a:ext cx="18288000" cy="1028700"/>
          </a:xfrm>
          <a:prstGeom prst="rect">
            <a:avLst/>
          </a:prstGeom>
          <a:solidFill>
            <a:srgbClr val="FFB9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txBox="1"/>
          <p:nvPr/>
        </p:nvSpPr>
        <p:spPr>
          <a:xfrm>
            <a:off x="294247" y="171450"/>
            <a:ext cx="17699507" cy="685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4500" u="none" cap="none" strike="noStrike">
                <a:solidFill>
                  <a:srgbClr val="FFFFFF"/>
                </a:solidFill>
                <a:latin typeface="Montserrat"/>
                <a:ea typeface="Montserrat"/>
                <a:cs typeface="Montserrat"/>
                <a:sym typeface="Montserrat"/>
              </a:rPr>
              <a:t>Types of Organizational Structures</a:t>
            </a:r>
            <a:endParaRPr/>
          </a:p>
        </p:txBody>
      </p:sp>
      <p:sp>
        <p:nvSpPr>
          <p:cNvPr id="140" name="Google Shape;140;p5"/>
          <p:cNvSpPr txBox="1"/>
          <p:nvPr/>
        </p:nvSpPr>
        <p:spPr>
          <a:xfrm>
            <a:off x="84448" y="3673949"/>
            <a:ext cx="4133957" cy="450850"/>
          </a:xfrm>
          <a:prstGeom prst="rect">
            <a:avLst/>
          </a:prstGeom>
          <a:noFill/>
          <a:ln>
            <a:noFill/>
          </a:ln>
        </p:spPr>
        <p:txBody>
          <a:bodyPr anchorCtr="0" anchor="t" bIns="0" lIns="0" spcFirstLastPara="1" rIns="0" wrap="square" tIns="0">
            <a:spAutoFit/>
          </a:bodyPr>
          <a:lstStyle/>
          <a:p>
            <a:pPr indent="0" lvl="0" marL="0" marR="0" rtl="0" algn="ctr">
              <a:lnSpc>
                <a:spcPct val="155022"/>
              </a:lnSpc>
              <a:spcBef>
                <a:spcPts val="0"/>
              </a:spcBef>
              <a:spcAft>
                <a:spcPts val="0"/>
              </a:spcAft>
              <a:buNone/>
            </a:pPr>
            <a:r>
              <a:rPr b="1" i="0" lang="en-US" sz="2499" u="none" cap="none" strike="noStrike">
                <a:solidFill>
                  <a:srgbClr val="00BF63"/>
                </a:solidFill>
                <a:latin typeface="Montserrat SemiBold"/>
                <a:ea typeface="Montserrat SemiBold"/>
                <a:cs typeface="Montserrat SemiBold"/>
                <a:sym typeface="Montserrat SemiBold"/>
              </a:rPr>
              <a:t>Functional Structure</a:t>
            </a:r>
            <a:endParaRPr/>
          </a:p>
        </p:txBody>
      </p:sp>
      <p:sp>
        <p:nvSpPr>
          <p:cNvPr id="141" name="Google Shape;141;p5"/>
          <p:cNvSpPr txBox="1"/>
          <p:nvPr/>
        </p:nvSpPr>
        <p:spPr>
          <a:xfrm>
            <a:off x="227820" y="4582963"/>
            <a:ext cx="4200383" cy="2978784"/>
          </a:xfrm>
          <a:prstGeom prst="rect">
            <a:avLst/>
          </a:prstGeom>
          <a:noFill/>
          <a:ln>
            <a:noFill/>
          </a:ln>
        </p:spPr>
        <p:txBody>
          <a:bodyPr anchorCtr="0" anchor="t" bIns="0" lIns="0" spcFirstLastPara="1" rIns="0" wrap="square" tIns="0">
            <a:spAutoFit/>
          </a:bodyPr>
          <a:lstStyle/>
          <a:p>
            <a:pPr indent="0" lvl="0" marL="0" marR="0" rtl="0" algn="l">
              <a:lnSpc>
                <a:spcPct val="155000"/>
              </a:lnSpc>
              <a:spcBef>
                <a:spcPts val="0"/>
              </a:spcBef>
              <a:spcAft>
                <a:spcPts val="0"/>
              </a:spcAft>
              <a:buNone/>
            </a:pPr>
            <a:r>
              <a:rPr b="0" i="0" lang="en-US" sz="2200" u="none" cap="none" strike="noStrike">
                <a:solidFill>
                  <a:srgbClr val="000000"/>
                </a:solidFill>
                <a:latin typeface="Arial"/>
                <a:ea typeface="Arial"/>
                <a:cs typeface="Arial"/>
                <a:sym typeface="Arial"/>
              </a:rPr>
              <a:t>This structure divides the company based on specific functions (e.g., marketing, sales, finance, product development).</a:t>
            </a:r>
            <a:endParaRPr/>
          </a:p>
          <a:p>
            <a:pPr indent="0" lvl="0" marL="0" marR="0" rtl="0" algn="l">
              <a:lnSpc>
                <a:spcPct val="155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0" lvl="0" marL="0" marR="0" rtl="0" algn="l">
              <a:lnSpc>
                <a:spcPct val="155000"/>
              </a:lnSpc>
              <a:spcBef>
                <a:spcPts val="0"/>
              </a:spcBef>
              <a:spcAft>
                <a:spcPts val="0"/>
              </a:spcAft>
              <a:buNone/>
            </a:pPr>
            <a:r>
              <a:rPr b="0" i="0" lang="en-US" sz="2200" u="none" cap="none" strike="noStrike">
                <a:solidFill>
                  <a:srgbClr val="000000"/>
                </a:solidFill>
                <a:latin typeface="Arial"/>
                <a:ea typeface="Arial"/>
                <a:cs typeface="Arial"/>
                <a:sym typeface="Arial"/>
              </a:rPr>
              <a:t>It is best for startups with clear and specialized functions</a:t>
            </a:r>
            <a:endParaRPr/>
          </a:p>
        </p:txBody>
      </p:sp>
      <p:sp>
        <p:nvSpPr>
          <p:cNvPr id="142" name="Google Shape;142;p5"/>
          <p:cNvSpPr txBox="1"/>
          <p:nvPr/>
        </p:nvSpPr>
        <p:spPr>
          <a:xfrm>
            <a:off x="4609870" y="3673949"/>
            <a:ext cx="4133957" cy="450850"/>
          </a:xfrm>
          <a:prstGeom prst="rect">
            <a:avLst/>
          </a:prstGeom>
          <a:noFill/>
          <a:ln>
            <a:noFill/>
          </a:ln>
        </p:spPr>
        <p:txBody>
          <a:bodyPr anchorCtr="0" anchor="t" bIns="0" lIns="0" spcFirstLastPara="1" rIns="0" wrap="square" tIns="0">
            <a:spAutoFit/>
          </a:bodyPr>
          <a:lstStyle/>
          <a:p>
            <a:pPr indent="0" lvl="0" marL="0" marR="0" rtl="0" algn="ctr">
              <a:lnSpc>
                <a:spcPct val="155022"/>
              </a:lnSpc>
              <a:spcBef>
                <a:spcPts val="0"/>
              </a:spcBef>
              <a:spcAft>
                <a:spcPts val="0"/>
              </a:spcAft>
              <a:buNone/>
            </a:pPr>
            <a:r>
              <a:rPr b="1" i="0" lang="en-US" sz="2499" u="none" cap="none" strike="noStrike">
                <a:solidFill>
                  <a:srgbClr val="00BF63"/>
                </a:solidFill>
                <a:latin typeface="Montserrat SemiBold"/>
                <a:ea typeface="Montserrat SemiBold"/>
                <a:cs typeface="Montserrat SemiBold"/>
                <a:sym typeface="Montserrat SemiBold"/>
              </a:rPr>
              <a:t>Flat Structure</a:t>
            </a:r>
            <a:endParaRPr/>
          </a:p>
        </p:txBody>
      </p:sp>
      <p:sp>
        <p:nvSpPr>
          <p:cNvPr id="143" name="Google Shape;143;p5"/>
          <p:cNvSpPr txBox="1"/>
          <p:nvPr/>
        </p:nvSpPr>
        <p:spPr>
          <a:xfrm>
            <a:off x="4800370" y="4582963"/>
            <a:ext cx="4200383" cy="2550159"/>
          </a:xfrm>
          <a:prstGeom prst="rect">
            <a:avLst/>
          </a:prstGeom>
          <a:noFill/>
          <a:ln>
            <a:noFill/>
          </a:ln>
        </p:spPr>
        <p:txBody>
          <a:bodyPr anchorCtr="0" anchor="t" bIns="0" lIns="0" spcFirstLastPara="1" rIns="0" wrap="square" tIns="0">
            <a:spAutoFit/>
          </a:bodyPr>
          <a:lstStyle/>
          <a:p>
            <a:pPr indent="0" lvl="0" marL="0" marR="0" rtl="0" algn="l">
              <a:lnSpc>
                <a:spcPct val="155000"/>
              </a:lnSpc>
              <a:spcBef>
                <a:spcPts val="0"/>
              </a:spcBef>
              <a:spcAft>
                <a:spcPts val="0"/>
              </a:spcAft>
              <a:buNone/>
            </a:pPr>
            <a:r>
              <a:rPr b="0" i="0" lang="en-US" sz="2200" u="none" cap="none" strike="noStrike">
                <a:solidFill>
                  <a:srgbClr val="000000"/>
                </a:solidFill>
                <a:latin typeface="Arial"/>
                <a:ea typeface="Arial"/>
                <a:cs typeface="Arial"/>
                <a:sym typeface="Arial"/>
              </a:rPr>
              <a:t>This minimal hierarchy, with few or no levels between leadership and staff.</a:t>
            </a:r>
            <a:endParaRPr/>
          </a:p>
          <a:p>
            <a:pPr indent="0" lvl="0" marL="0" marR="0" rtl="0" algn="l">
              <a:lnSpc>
                <a:spcPct val="155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0" lvl="0" marL="0" marR="0" rtl="0" algn="l">
              <a:lnSpc>
                <a:spcPct val="155000"/>
              </a:lnSpc>
              <a:spcBef>
                <a:spcPts val="0"/>
              </a:spcBef>
              <a:spcAft>
                <a:spcPts val="0"/>
              </a:spcAft>
              <a:buNone/>
            </a:pPr>
            <a:r>
              <a:rPr b="0" i="0" lang="en-US" sz="2200" u="none" cap="none" strike="noStrike">
                <a:solidFill>
                  <a:srgbClr val="000000"/>
                </a:solidFill>
                <a:latin typeface="Arial"/>
                <a:ea typeface="Arial"/>
                <a:cs typeface="Arial"/>
                <a:sym typeface="Arial"/>
              </a:rPr>
              <a:t>It is best for early-stage startups with small teams.</a:t>
            </a:r>
            <a:endParaRPr/>
          </a:p>
        </p:txBody>
      </p:sp>
      <p:sp>
        <p:nvSpPr>
          <p:cNvPr id="144" name="Google Shape;144;p5"/>
          <p:cNvSpPr txBox="1"/>
          <p:nvPr/>
        </p:nvSpPr>
        <p:spPr>
          <a:xfrm>
            <a:off x="9219561" y="3673949"/>
            <a:ext cx="4133957" cy="450850"/>
          </a:xfrm>
          <a:prstGeom prst="rect">
            <a:avLst/>
          </a:prstGeom>
          <a:noFill/>
          <a:ln>
            <a:noFill/>
          </a:ln>
        </p:spPr>
        <p:txBody>
          <a:bodyPr anchorCtr="0" anchor="t" bIns="0" lIns="0" spcFirstLastPara="1" rIns="0" wrap="square" tIns="0">
            <a:spAutoFit/>
          </a:bodyPr>
          <a:lstStyle/>
          <a:p>
            <a:pPr indent="0" lvl="0" marL="0" marR="0" rtl="0" algn="ctr">
              <a:lnSpc>
                <a:spcPct val="155022"/>
              </a:lnSpc>
              <a:spcBef>
                <a:spcPts val="0"/>
              </a:spcBef>
              <a:spcAft>
                <a:spcPts val="0"/>
              </a:spcAft>
              <a:buNone/>
            </a:pPr>
            <a:r>
              <a:rPr b="1" i="0" lang="en-US" sz="2499" u="none" cap="none" strike="noStrike">
                <a:solidFill>
                  <a:srgbClr val="00BF63"/>
                </a:solidFill>
                <a:latin typeface="Montserrat SemiBold"/>
                <a:ea typeface="Montserrat SemiBold"/>
                <a:cs typeface="Montserrat SemiBold"/>
                <a:sym typeface="Montserrat SemiBold"/>
              </a:rPr>
              <a:t>Matrix Structure</a:t>
            </a:r>
            <a:endParaRPr/>
          </a:p>
        </p:txBody>
      </p:sp>
      <p:sp>
        <p:nvSpPr>
          <p:cNvPr id="145" name="Google Shape;145;p5"/>
          <p:cNvSpPr txBox="1"/>
          <p:nvPr/>
        </p:nvSpPr>
        <p:spPr>
          <a:xfrm>
            <a:off x="9291123" y="4582963"/>
            <a:ext cx="4200383" cy="4264659"/>
          </a:xfrm>
          <a:prstGeom prst="rect">
            <a:avLst/>
          </a:prstGeom>
          <a:noFill/>
          <a:ln>
            <a:noFill/>
          </a:ln>
        </p:spPr>
        <p:txBody>
          <a:bodyPr anchorCtr="0" anchor="t" bIns="0" lIns="0" spcFirstLastPara="1" rIns="0" wrap="square" tIns="0">
            <a:spAutoFit/>
          </a:bodyPr>
          <a:lstStyle/>
          <a:p>
            <a:pPr indent="0" lvl="0" marL="0" marR="0" rtl="0" algn="l">
              <a:lnSpc>
                <a:spcPct val="155000"/>
              </a:lnSpc>
              <a:spcBef>
                <a:spcPts val="0"/>
              </a:spcBef>
              <a:spcAft>
                <a:spcPts val="0"/>
              </a:spcAft>
              <a:buNone/>
            </a:pPr>
            <a:r>
              <a:rPr b="0" i="0" lang="en-US" sz="2200" u="none" cap="none" strike="noStrike">
                <a:solidFill>
                  <a:srgbClr val="000000"/>
                </a:solidFill>
                <a:latin typeface="Arial"/>
                <a:ea typeface="Arial"/>
                <a:cs typeface="Arial"/>
                <a:sym typeface="Arial"/>
              </a:rPr>
              <a:t>In this structure, employees report to multiple managers, usually both functional and project-based.</a:t>
            </a:r>
            <a:endParaRPr/>
          </a:p>
          <a:p>
            <a:pPr indent="0" lvl="0" marL="0" marR="0" rtl="0" algn="l">
              <a:lnSpc>
                <a:spcPct val="155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0" lvl="0" marL="0" marR="0" rtl="0" algn="l">
              <a:lnSpc>
                <a:spcPct val="155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0" lvl="0" marL="0" marR="0" rtl="0" algn="l">
              <a:lnSpc>
                <a:spcPct val="155000"/>
              </a:lnSpc>
              <a:spcBef>
                <a:spcPts val="0"/>
              </a:spcBef>
              <a:spcAft>
                <a:spcPts val="0"/>
              </a:spcAft>
              <a:buNone/>
            </a:pPr>
            <a:r>
              <a:rPr b="0" i="0" lang="en-US" sz="2200" u="none" cap="none" strike="noStrike">
                <a:solidFill>
                  <a:srgbClr val="000000"/>
                </a:solidFill>
                <a:latin typeface="Arial"/>
                <a:ea typeface="Arial"/>
                <a:cs typeface="Arial"/>
                <a:sym typeface="Arial"/>
              </a:rPr>
              <a:t>It is best for startups with multiple products or projects requiring cross-functional collaboration.</a:t>
            </a:r>
            <a:endParaRPr/>
          </a:p>
        </p:txBody>
      </p:sp>
      <p:sp>
        <p:nvSpPr>
          <p:cNvPr id="146" name="Google Shape;146;p5"/>
          <p:cNvSpPr txBox="1"/>
          <p:nvPr/>
        </p:nvSpPr>
        <p:spPr>
          <a:xfrm>
            <a:off x="13744044" y="3673949"/>
            <a:ext cx="4133957" cy="450850"/>
          </a:xfrm>
          <a:prstGeom prst="rect">
            <a:avLst/>
          </a:prstGeom>
          <a:noFill/>
          <a:ln>
            <a:noFill/>
          </a:ln>
        </p:spPr>
        <p:txBody>
          <a:bodyPr anchorCtr="0" anchor="t" bIns="0" lIns="0" spcFirstLastPara="1" rIns="0" wrap="square" tIns="0">
            <a:spAutoFit/>
          </a:bodyPr>
          <a:lstStyle/>
          <a:p>
            <a:pPr indent="0" lvl="0" marL="0" marR="0" rtl="0" algn="ctr">
              <a:lnSpc>
                <a:spcPct val="155022"/>
              </a:lnSpc>
              <a:spcBef>
                <a:spcPts val="0"/>
              </a:spcBef>
              <a:spcAft>
                <a:spcPts val="0"/>
              </a:spcAft>
              <a:buNone/>
            </a:pPr>
            <a:r>
              <a:rPr b="1" i="0" lang="en-US" sz="2499" u="none" cap="none" strike="noStrike">
                <a:solidFill>
                  <a:srgbClr val="00BF63"/>
                </a:solidFill>
                <a:latin typeface="Montserrat SemiBold"/>
                <a:ea typeface="Montserrat SemiBold"/>
                <a:cs typeface="Montserrat SemiBold"/>
                <a:sym typeface="Montserrat SemiBold"/>
              </a:rPr>
              <a:t>Divisional Structure</a:t>
            </a:r>
            <a:endParaRPr/>
          </a:p>
        </p:txBody>
      </p:sp>
      <p:sp>
        <p:nvSpPr>
          <p:cNvPr id="147" name="Google Shape;147;p5"/>
          <p:cNvSpPr txBox="1"/>
          <p:nvPr/>
        </p:nvSpPr>
        <p:spPr>
          <a:xfrm>
            <a:off x="13862982" y="4582963"/>
            <a:ext cx="4200383" cy="3836034"/>
          </a:xfrm>
          <a:prstGeom prst="rect">
            <a:avLst/>
          </a:prstGeom>
          <a:noFill/>
          <a:ln>
            <a:noFill/>
          </a:ln>
        </p:spPr>
        <p:txBody>
          <a:bodyPr anchorCtr="0" anchor="t" bIns="0" lIns="0" spcFirstLastPara="1" rIns="0" wrap="square" tIns="0">
            <a:spAutoFit/>
          </a:bodyPr>
          <a:lstStyle/>
          <a:p>
            <a:pPr indent="0" lvl="0" marL="0" marR="0" rtl="0" algn="l">
              <a:lnSpc>
                <a:spcPct val="155000"/>
              </a:lnSpc>
              <a:spcBef>
                <a:spcPts val="0"/>
              </a:spcBef>
              <a:spcAft>
                <a:spcPts val="0"/>
              </a:spcAft>
              <a:buNone/>
            </a:pPr>
            <a:r>
              <a:rPr b="0" i="0" lang="en-US" sz="2200" u="none" cap="none" strike="noStrike">
                <a:solidFill>
                  <a:srgbClr val="000000"/>
                </a:solidFill>
                <a:latin typeface="Arial"/>
                <a:ea typeface="Arial"/>
                <a:cs typeface="Arial"/>
                <a:sym typeface="Arial"/>
              </a:rPr>
              <a:t>This structure organizes the company into semi-autonomous divisions based on products, markets, or geographical locations.</a:t>
            </a:r>
            <a:endParaRPr/>
          </a:p>
          <a:p>
            <a:pPr indent="0" lvl="0" marL="0" marR="0" rtl="0" algn="l">
              <a:lnSpc>
                <a:spcPct val="155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0" lvl="0" marL="0" marR="0" rtl="0" algn="l">
              <a:lnSpc>
                <a:spcPct val="155000"/>
              </a:lnSpc>
              <a:spcBef>
                <a:spcPts val="0"/>
              </a:spcBef>
              <a:spcAft>
                <a:spcPts val="0"/>
              </a:spcAft>
              <a:buNone/>
            </a:pPr>
            <a:r>
              <a:rPr b="0" i="0" lang="en-US" sz="2200" u="none" cap="none" strike="noStrike">
                <a:solidFill>
                  <a:srgbClr val="000000"/>
                </a:solidFill>
                <a:latin typeface="Arial"/>
                <a:ea typeface="Arial"/>
                <a:cs typeface="Arial"/>
                <a:sym typeface="Arial"/>
              </a:rPr>
              <a:t>It is best for startups expanding into different markets or launching multiple products.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p:nvPr/>
        </p:nvSpPr>
        <p:spPr>
          <a:xfrm>
            <a:off x="0" y="0"/>
            <a:ext cx="18288000" cy="1028700"/>
          </a:xfrm>
          <a:prstGeom prst="rect">
            <a:avLst/>
          </a:prstGeom>
          <a:solidFill>
            <a:srgbClr val="FFB9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txBox="1"/>
          <p:nvPr/>
        </p:nvSpPr>
        <p:spPr>
          <a:xfrm>
            <a:off x="294247" y="171450"/>
            <a:ext cx="17699507" cy="685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4500" u="none" cap="none" strike="noStrike">
                <a:solidFill>
                  <a:srgbClr val="FFFFFF"/>
                </a:solidFill>
                <a:latin typeface="Montserrat"/>
                <a:ea typeface="Montserrat"/>
                <a:cs typeface="Montserrat"/>
                <a:sym typeface="Montserrat"/>
              </a:rPr>
              <a:t>Steps-by-Steps on Designing Organizational Structure</a:t>
            </a:r>
            <a:endParaRPr/>
          </a:p>
        </p:txBody>
      </p:sp>
      <p:sp>
        <p:nvSpPr>
          <p:cNvPr id="154" name="Google Shape;154;p6"/>
          <p:cNvSpPr txBox="1"/>
          <p:nvPr/>
        </p:nvSpPr>
        <p:spPr>
          <a:xfrm>
            <a:off x="852864" y="1537018"/>
            <a:ext cx="7807395" cy="6689090"/>
          </a:xfrm>
          <a:prstGeom prst="rect">
            <a:avLst/>
          </a:prstGeom>
          <a:noFill/>
          <a:ln>
            <a:noFill/>
          </a:ln>
        </p:spPr>
        <p:txBody>
          <a:bodyPr anchorCtr="0" anchor="t" bIns="0" lIns="0" spcFirstLastPara="1" rIns="0" wrap="square" tIns="0">
            <a:spAutoFit/>
          </a:bodyPr>
          <a:lstStyle/>
          <a:p>
            <a:pPr indent="0" lvl="0" marL="0" marR="0" rtl="0" algn="l">
              <a:lnSpc>
                <a:spcPct val="155000"/>
              </a:lnSpc>
              <a:spcBef>
                <a:spcPts val="0"/>
              </a:spcBef>
              <a:spcAft>
                <a:spcPts val="0"/>
              </a:spcAft>
              <a:buNone/>
            </a:pPr>
            <a:r>
              <a:rPr b="1" i="0" lang="en-US" sz="2300" u="none" cap="none" strike="noStrike">
                <a:solidFill>
                  <a:srgbClr val="00BF63"/>
                </a:solidFill>
                <a:latin typeface="Montserrat"/>
                <a:ea typeface="Montserrat"/>
                <a:cs typeface="Montserrat"/>
                <a:sym typeface="Montserrat"/>
              </a:rPr>
              <a:t>1. Identify Your Startup’s Needs</a:t>
            </a:r>
            <a:endParaRPr/>
          </a:p>
          <a:p>
            <a:pPr indent="0" lvl="0" marL="0" marR="0" rtl="0" algn="l">
              <a:lnSpc>
                <a:spcPct val="155000"/>
              </a:lnSpc>
              <a:spcBef>
                <a:spcPts val="0"/>
              </a:spcBef>
              <a:spcAft>
                <a:spcPts val="0"/>
              </a:spcAft>
              <a:buNone/>
            </a:pPr>
            <a:r>
              <a:rPr b="0" i="0" lang="en-US" sz="2300" u="none" cap="none" strike="noStrike">
                <a:solidFill>
                  <a:srgbClr val="000000"/>
                </a:solidFill>
                <a:latin typeface="Montserrat"/>
                <a:ea typeface="Montserrat"/>
                <a:cs typeface="Montserrat"/>
                <a:sym typeface="Montserrat"/>
              </a:rPr>
              <a:t>Consider your current team size, goals, and operational needs.</a:t>
            </a:r>
            <a:endParaRPr/>
          </a:p>
          <a:p>
            <a:pPr indent="0" lvl="0" marL="0" marR="0" rtl="0" algn="l">
              <a:lnSpc>
                <a:spcPct val="155000"/>
              </a:lnSpc>
              <a:spcBef>
                <a:spcPts val="0"/>
              </a:spcBef>
              <a:spcAft>
                <a:spcPts val="0"/>
              </a:spcAft>
              <a:buNone/>
            </a:pPr>
            <a:r>
              <a:t/>
            </a:r>
            <a:endParaRPr b="0" i="0" sz="2300" u="none" cap="none" strike="noStrike">
              <a:solidFill>
                <a:srgbClr val="000000"/>
              </a:solidFill>
              <a:latin typeface="Montserrat"/>
              <a:ea typeface="Montserrat"/>
              <a:cs typeface="Montserrat"/>
              <a:sym typeface="Montserrat"/>
            </a:endParaRPr>
          </a:p>
          <a:p>
            <a:pPr indent="0" lvl="0" marL="0" marR="0" rtl="0" algn="l">
              <a:lnSpc>
                <a:spcPct val="155000"/>
              </a:lnSpc>
              <a:spcBef>
                <a:spcPts val="0"/>
              </a:spcBef>
              <a:spcAft>
                <a:spcPts val="0"/>
              </a:spcAft>
              <a:buNone/>
            </a:pPr>
            <a:r>
              <a:rPr b="1" i="0" lang="en-US" sz="2300" u="none" cap="none" strike="noStrike">
                <a:solidFill>
                  <a:srgbClr val="FFB923"/>
                </a:solidFill>
                <a:latin typeface="Montserrat"/>
                <a:ea typeface="Montserrat"/>
                <a:cs typeface="Montserrat"/>
                <a:sym typeface="Montserrat"/>
              </a:rPr>
              <a:t>Question to Ask:</a:t>
            </a:r>
            <a:endParaRPr/>
          </a:p>
          <a:p>
            <a:pPr indent="-248284" lvl="1" marL="496571" marR="0" rtl="0" algn="l">
              <a:lnSpc>
                <a:spcPct val="155000"/>
              </a:lnSpc>
              <a:spcBef>
                <a:spcPts val="0"/>
              </a:spcBef>
              <a:spcAft>
                <a:spcPts val="0"/>
              </a:spcAft>
              <a:buClr>
                <a:srgbClr val="000000"/>
              </a:buClr>
              <a:buSzPts val="2300"/>
              <a:buFont typeface="Arial"/>
              <a:buChar char="•"/>
            </a:pPr>
            <a:r>
              <a:rPr b="0" i="0" lang="en-US" sz="2300" u="none" cap="none" strike="noStrike">
                <a:solidFill>
                  <a:srgbClr val="000000"/>
                </a:solidFill>
                <a:latin typeface="Montserrat"/>
                <a:ea typeface="Montserrat"/>
                <a:cs typeface="Montserrat"/>
                <a:sym typeface="Montserrat"/>
              </a:rPr>
              <a:t>What are the key functions we need to operate (e.g., sales, marketing, development)?</a:t>
            </a:r>
            <a:endParaRPr/>
          </a:p>
          <a:p>
            <a:pPr indent="0" lvl="0" marL="0" marR="0" rtl="0" algn="l">
              <a:lnSpc>
                <a:spcPct val="155000"/>
              </a:lnSpc>
              <a:spcBef>
                <a:spcPts val="0"/>
              </a:spcBef>
              <a:spcAft>
                <a:spcPts val="0"/>
              </a:spcAft>
              <a:buNone/>
            </a:pPr>
            <a:r>
              <a:t/>
            </a:r>
            <a:endParaRPr b="0" i="0" sz="2300" u="none" cap="none" strike="noStrike">
              <a:solidFill>
                <a:srgbClr val="000000"/>
              </a:solidFill>
              <a:latin typeface="Montserrat"/>
              <a:ea typeface="Montserrat"/>
              <a:cs typeface="Montserrat"/>
              <a:sym typeface="Montserrat"/>
            </a:endParaRPr>
          </a:p>
          <a:p>
            <a:pPr indent="0" lvl="0" marL="0" marR="0" rtl="0" algn="l">
              <a:lnSpc>
                <a:spcPct val="155000"/>
              </a:lnSpc>
              <a:spcBef>
                <a:spcPts val="0"/>
              </a:spcBef>
              <a:spcAft>
                <a:spcPts val="0"/>
              </a:spcAft>
              <a:buNone/>
            </a:pPr>
            <a:r>
              <a:rPr b="1" i="0" lang="en-US" sz="2300" u="none" cap="none" strike="noStrike">
                <a:solidFill>
                  <a:srgbClr val="00BF63"/>
                </a:solidFill>
                <a:latin typeface="Montserrat"/>
                <a:ea typeface="Montserrat"/>
                <a:cs typeface="Montserrat"/>
                <a:sym typeface="Montserrat"/>
              </a:rPr>
              <a:t>2. Define Key Roles and Responsibilities</a:t>
            </a:r>
            <a:endParaRPr/>
          </a:p>
          <a:p>
            <a:pPr indent="0" lvl="0" marL="0" marR="0" rtl="0" algn="l">
              <a:lnSpc>
                <a:spcPct val="155000"/>
              </a:lnSpc>
              <a:spcBef>
                <a:spcPts val="0"/>
              </a:spcBef>
              <a:spcAft>
                <a:spcPts val="0"/>
              </a:spcAft>
              <a:buNone/>
            </a:pPr>
            <a:r>
              <a:rPr b="0" i="0" lang="en-US" sz="2300" u="none" cap="none" strike="noStrike">
                <a:solidFill>
                  <a:srgbClr val="000000"/>
                </a:solidFill>
                <a:latin typeface="Montserrat"/>
                <a:ea typeface="Montserrat"/>
                <a:cs typeface="Montserrat"/>
                <a:sym typeface="Montserrat"/>
              </a:rPr>
              <a:t>Write down the essential roles that your business requires. For early-stage startups, these may overlap.</a:t>
            </a:r>
            <a:endParaRPr/>
          </a:p>
          <a:p>
            <a:pPr indent="0" lvl="0" marL="0" marR="0" rtl="0" algn="l">
              <a:lnSpc>
                <a:spcPct val="155000"/>
              </a:lnSpc>
              <a:spcBef>
                <a:spcPts val="0"/>
              </a:spcBef>
              <a:spcAft>
                <a:spcPts val="0"/>
              </a:spcAft>
              <a:buNone/>
            </a:pPr>
            <a:r>
              <a:t/>
            </a:r>
            <a:endParaRPr b="0" i="0" sz="2300" u="none" cap="none" strike="noStrike">
              <a:solidFill>
                <a:srgbClr val="000000"/>
              </a:solidFill>
              <a:latin typeface="Montserrat"/>
              <a:ea typeface="Montserrat"/>
              <a:cs typeface="Montserrat"/>
              <a:sym typeface="Montserrat"/>
            </a:endParaRPr>
          </a:p>
          <a:p>
            <a:pPr indent="0" lvl="0" marL="0" marR="0" rtl="0" algn="l">
              <a:lnSpc>
                <a:spcPct val="155000"/>
              </a:lnSpc>
              <a:spcBef>
                <a:spcPts val="0"/>
              </a:spcBef>
              <a:spcAft>
                <a:spcPts val="0"/>
              </a:spcAft>
              <a:buNone/>
            </a:pPr>
            <a:r>
              <a:rPr b="1" i="0" lang="en-US" sz="2300" u="none" cap="none" strike="noStrike">
                <a:solidFill>
                  <a:srgbClr val="FFB923"/>
                </a:solidFill>
                <a:latin typeface="Montserrat"/>
                <a:ea typeface="Montserrat"/>
                <a:cs typeface="Montserrat"/>
                <a:sym typeface="Montserrat"/>
              </a:rPr>
              <a:t>Question to Ask:</a:t>
            </a:r>
            <a:endParaRPr/>
          </a:p>
          <a:p>
            <a:pPr indent="-248284" lvl="1" marL="496571" marR="0" rtl="0" algn="l">
              <a:lnSpc>
                <a:spcPct val="155000"/>
              </a:lnSpc>
              <a:spcBef>
                <a:spcPts val="0"/>
              </a:spcBef>
              <a:spcAft>
                <a:spcPts val="0"/>
              </a:spcAft>
              <a:buClr>
                <a:srgbClr val="000000"/>
              </a:buClr>
              <a:buSzPts val="2300"/>
              <a:buFont typeface="Arial"/>
              <a:buChar char="•"/>
            </a:pPr>
            <a:r>
              <a:rPr b="0" i="0" lang="en-US" sz="2300" u="none" cap="none" strike="noStrike">
                <a:solidFill>
                  <a:srgbClr val="000000"/>
                </a:solidFill>
                <a:latin typeface="Montserrat"/>
                <a:ea typeface="Montserrat"/>
                <a:cs typeface="Montserrat"/>
                <a:sym typeface="Montserrat"/>
              </a:rPr>
              <a:t>Who is responsible for critical tasks, and who do they report to?</a:t>
            </a:r>
            <a:endParaRPr/>
          </a:p>
        </p:txBody>
      </p:sp>
      <p:sp>
        <p:nvSpPr>
          <p:cNvPr id="155" name="Google Shape;155;p6"/>
          <p:cNvSpPr txBox="1"/>
          <p:nvPr/>
        </p:nvSpPr>
        <p:spPr>
          <a:xfrm>
            <a:off x="9317558" y="1537018"/>
            <a:ext cx="8287200" cy="768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2300" u="none" cap="none" strike="noStrike">
                <a:solidFill>
                  <a:srgbClr val="00BF63"/>
                </a:solidFill>
                <a:latin typeface="Montserrat"/>
                <a:ea typeface="Montserrat"/>
                <a:cs typeface="Montserrat"/>
                <a:sym typeface="Montserrat"/>
              </a:rPr>
              <a:t>3. Choose an Organizational Structure</a:t>
            </a:r>
            <a:endParaRPr/>
          </a:p>
          <a:p>
            <a:pPr indent="0" lvl="0" marL="0" marR="0" rtl="0" algn="l">
              <a:lnSpc>
                <a:spcPct val="115000"/>
              </a:lnSpc>
              <a:spcBef>
                <a:spcPts val="0"/>
              </a:spcBef>
              <a:spcAft>
                <a:spcPts val="0"/>
              </a:spcAft>
              <a:buNone/>
            </a:pPr>
            <a:r>
              <a:rPr b="0" i="0" lang="en-US" sz="2300" u="none" cap="none" strike="noStrike">
                <a:solidFill>
                  <a:srgbClr val="000000"/>
                </a:solidFill>
                <a:latin typeface="Montserrat"/>
                <a:ea typeface="Montserrat"/>
                <a:cs typeface="Montserrat"/>
                <a:sym typeface="Montserrat"/>
              </a:rPr>
              <a:t>Based on your startup’s size and needs, select a structure (e.g., functional, flat, matrix).</a:t>
            </a:r>
            <a:endParaRPr/>
          </a:p>
          <a:p>
            <a:pPr indent="0" lvl="0" marL="0" marR="0" rtl="0" algn="l">
              <a:lnSpc>
                <a:spcPct val="115000"/>
              </a:lnSpc>
              <a:spcBef>
                <a:spcPts val="0"/>
              </a:spcBef>
              <a:spcAft>
                <a:spcPts val="0"/>
              </a:spcAft>
              <a:buNone/>
            </a:pPr>
            <a:r>
              <a:t/>
            </a:r>
            <a:endParaRPr b="0" i="0" sz="23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None/>
            </a:pPr>
            <a:r>
              <a:rPr b="1" i="0" lang="en-US" sz="2300" u="none" cap="none" strike="noStrike">
                <a:solidFill>
                  <a:srgbClr val="FFB923"/>
                </a:solidFill>
                <a:latin typeface="Montserrat"/>
                <a:ea typeface="Montserrat"/>
                <a:cs typeface="Montserrat"/>
                <a:sym typeface="Montserrat"/>
              </a:rPr>
              <a:t>Question to Ask:</a:t>
            </a:r>
            <a:endParaRPr/>
          </a:p>
          <a:p>
            <a:pPr indent="-248284" lvl="1" marL="496571" marR="0" rtl="0" algn="l">
              <a:lnSpc>
                <a:spcPct val="115000"/>
              </a:lnSpc>
              <a:spcBef>
                <a:spcPts val="0"/>
              </a:spcBef>
              <a:spcAft>
                <a:spcPts val="0"/>
              </a:spcAft>
              <a:buClr>
                <a:srgbClr val="000000"/>
              </a:buClr>
              <a:buSzPts val="2300"/>
              <a:buFont typeface="Arial"/>
              <a:buChar char="•"/>
            </a:pPr>
            <a:r>
              <a:rPr b="0" i="0" lang="en-US" sz="2300" u="none" cap="none" strike="noStrike">
                <a:solidFill>
                  <a:srgbClr val="000000"/>
                </a:solidFill>
                <a:latin typeface="Montserrat"/>
                <a:ea typeface="Montserrat"/>
                <a:cs typeface="Montserrat"/>
                <a:sym typeface="Montserrat"/>
              </a:rPr>
              <a:t>What structure helps us work efficiently today and can scale as we grow?</a:t>
            </a:r>
            <a:endParaRPr/>
          </a:p>
          <a:p>
            <a:pPr indent="0" lvl="0" marL="0" marR="0" rtl="0" algn="l">
              <a:lnSpc>
                <a:spcPct val="115000"/>
              </a:lnSpc>
              <a:spcBef>
                <a:spcPts val="0"/>
              </a:spcBef>
              <a:spcAft>
                <a:spcPts val="0"/>
              </a:spcAft>
              <a:buNone/>
            </a:pPr>
            <a:r>
              <a:t/>
            </a:r>
            <a:endParaRPr b="0" i="0" sz="23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None/>
            </a:pPr>
            <a:r>
              <a:rPr b="1" i="0" lang="en-US" sz="2300" u="none" cap="none" strike="noStrike">
                <a:solidFill>
                  <a:srgbClr val="00BF63"/>
                </a:solidFill>
                <a:latin typeface="Montserrat"/>
                <a:ea typeface="Montserrat"/>
                <a:cs typeface="Montserrat"/>
                <a:sym typeface="Montserrat"/>
              </a:rPr>
              <a:t>4. Create a Clear Reporting Hierarchy:</a:t>
            </a:r>
            <a:endParaRPr/>
          </a:p>
          <a:p>
            <a:pPr indent="0" lvl="0" marL="0" marR="0" rtl="0" algn="l">
              <a:lnSpc>
                <a:spcPct val="115000"/>
              </a:lnSpc>
              <a:spcBef>
                <a:spcPts val="0"/>
              </a:spcBef>
              <a:spcAft>
                <a:spcPts val="0"/>
              </a:spcAft>
              <a:buNone/>
            </a:pPr>
            <a:r>
              <a:rPr b="0" i="0" lang="en-US" sz="2300" u="none" cap="none" strike="noStrike">
                <a:solidFill>
                  <a:srgbClr val="000000"/>
                </a:solidFill>
                <a:latin typeface="Montserrat"/>
                <a:ea typeface="Montserrat"/>
                <a:cs typeface="Montserrat"/>
                <a:sym typeface="Montserrat"/>
              </a:rPr>
              <a:t>Make sure everyone knows who they report to, to ensure accountability and smooth decision-making.</a:t>
            </a:r>
            <a:endParaRPr/>
          </a:p>
          <a:p>
            <a:pPr indent="0" lvl="0" marL="0" marR="0" rtl="0" algn="l">
              <a:lnSpc>
                <a:spcPct val="115000"/>
              </a:lnSpc>
              <a:spcBef>
                <a:spcPts val="0"/>
              </a:spcBef>
              <a:spcAft>
                <a:spcPts val="0"/>
              </a:spcAft>
              <a:buNone/>
            </a:pPr>
            <a:r>
              <a:t/>
            </a:r>
            <a:endParaRPr b="0" i="0" sz="23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None/>
            </a:pPr>
            <a:r>
              <a:rPr b="1" i="0" lang="en-US" sz="2300" u="none" cap="none" strike="noStrike">
                <a:solidFill>
                  <a:srgbClr val="FFB923"/>
                </a:solidFill>
                <a:latin typeface="Montserrat"/>
                <a:ea typeface="Montserrat"/>
                <a:cs typeface="Montserrat"/>
                <a:sym typeface="Montserrat"/>
              </a:rPr>
              <a:t>Question to Ask:</a:t>
            </a:r>
            <a:endParaRPr/>
          </a:p>
          <a:p>
            <a:pPr indent="-248284" lvl="1" marL="496571" marR="0" rtl="0" algn="l">
              <a:lnSpc>
                <a:spcPct val="115000"/>
              </a:lnSpc>
              <a:spcBef>
                <a:spcPts val="0"/>
              </a:spcBef>
              <a:spcAft>
                <a:spcPts val="0"/>
              </a:spcAft>
              <a:buClr>
                <a:srgbClr val="000000"/>
              </a:buClr>
              <a:buSzPts val="2300"/>
              <a:buFont typeface="Arial"/>
              <a:buChar char="•"/>
            </a:pPr>
            <a:r>
              <a:rPr b="0" i="0" lang="en-US" sz="2300" u="none" cap="none" strike="noStrike">
                <a:solidFill>
                  <a:srgbClr val="000000"/>
                </a:solidFill>
                <a:latin typeface="Montserrat"/>
                <a:ea typeface="Montserrat"/>
                <a:cs typeface="Montserrat"/>
                <a:sym typeface="Montserrat"/>
              </a:rPr>
              <a:t>Does each team member understand their role and who they report to?</a:t>
            </a:r>
            <a:endParaRPr/>
          </a:p>
          <a:p>
            <a:pPr indent="0" lvl="0" marL="0" marR="0" rtl="0" algn="l">
              <a:lnSpc>
                <a:spcPct val="115000"/>
              </a:lnSpc>
              <a:spcBef>
                <a:spcPts val="0"/>
              </a:spcBef>
              <a:spcAft>
                <a:spcPts val="0"/>
              </a:spcAft>
              <a:buNone/>
            </a:pPr>
            <a:r>
              <a:t/>
            </a:r>
            <a:endParaRPr b="0" i="0" sz="23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None/>
            </a:pPr>
            <a:r>
              <a:rPr b="1" i="0" lang="en-US" sz="2300" u="none" cap="none" strike="noStrike">
                <a:solidFill>
                  <a:srgbClr val="00BF63"/>
                </a:solidFill>
                <a:latin typeface="Montserrat"/>
                <a:ea typeface="Montserrat"/>
                <a:cs typeface="Montserrat"/>
                <a:sym typeface="Montserrat"/>
              </a:rPr>
              <a:t>5. Communicate the Structure to Your Team</a:t>
            </a:r>
            <a:endParaRPr/>
          </a:p>
          <a:p>
            <a:pPr indent="0" lvl="0" marL="0" marR="0" rtl="0" algn="l">
              <a:lnSpc>
                <a:spcPct val="115000"/>
              </a:lnSpc>
              <a:spcBef>
                <a:spcPts val="0"/>
              </a:spcBef>
              <a:spcAft>
                <a:spcPts val="0"/>
              </a:spcAft>
              <a:buNone/>
            </a:pPr>
            <a:r>
              <a:rPr b="0" i="0" lang="en-US" sz="2300" u="none" cap="none" strike="noStrike">
                <a:solidFill>
                  <a:srgbClr val="000000"/>
                </a:solidFill>
                <a:latin typeface="Montserrat"/>
                <a:ea typeface="Montserrat"/>
                <a:cs typeface="Montserrat"/>
                <a:sym typeface="Montserrat"/>
              </a:rPr>
              <a:t>Share the structure with your team to ensure transparency and reduce confusion.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161" name="Google Shape;161;p7"/>
          <p:cNvSpPr/>
          <p:nvPr/>
        </p:nvSpPr>
        <p:spPr>
          <a:xfrm rot="-5400000">
            <a:off x="-35094" y="1652652"/>
            <a:ext cx="18442820" cy="18372631"/>
          </a:xfrm>
          <a:custGeom>
            <a:rect b="b" l="l" r="r" t="t"/>
            <a:pathLst>
              <a:path extrusionOk="0" h="18372631" w="18442820">
                <a:moveTo>
                  <a:pt x="0" y="0"/>
                </a:moveTo>
                <a:lnTo>
                  <a:pt x="18442819" y="0"/>
                </a:lnTo>
                <a:lnTo>
                  <a:pt x="18442819" y="18372632"/>
                </a:lnTo>
                <a:lnTo>
                  <a:pt x="0" y="18372632"/>
                </a:lnTo>
                <a:lnTo>
                  <a:pt x="0" y="0"/>
                </a:lnTo>
                <a:close/>
              </a:path>
            </a:pathLst>
          </a:custGeom>
          <a:blipFill rotWithShape="1">
            <a:blip r:embed="rId4">
              <a:alphaModFix/>
            </a:blip>
            <a:stretch>
              <a:fillRect b="0" l="0" r="-32" t="-414"/>
            </a:stretch>
          </a:blipFill>
          <a:ln>
            <a:noFill/>
          </a:ln>
        </p:spPr>
      </p:sp>
      <p:sp>
        <p:nvSpPr>
          <p:cNvPr id="162" name="Google Shape;162;p7"/>
          <p:cNvSpPr txBox="1"/>
          <p:nvPr/>
        </p:nvSpPr>
        <p:spPr>
          <a:xfrm>
            <a:off x="5632134" y="542925"/>
            <a:ext cx="8346826" cy="96202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6299" u="none" cap="none" strike="noStrike">
                <a:solidFill>
                  <a:srgbClr val="000000"/>
                </a:solidFill>
                <a:latin typeface="Montserrat"/>
                <a:ea typeface="Montserrat"/>
                <a:cs typeface="Montserrat"/>
                <a:sym typeface="Montserrat"/>
              </a:rPr>
              <a:t>ACTIVITY</a:t>
            </a:r>
            <a:endParaRPr/>
          </a:p>
        </p:txBody>
      </p:sp>
      <p:sp>
        <p:nvSpPr>
          <p:cNvPr id="163" name="Google Shape;163;p7"/>
          <p:cNvSpPr txBox="1"/>
          <p:nvPr/>
        </p:nvSpPr>
        <p:spPr>
          <a:xfrm>
            <a:off x="693263" y="5199754"/>
            <a:ext cx="16566037" cy="1266825"/>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i="0" lang="en-US" sz="4500" u="none" cap="none" strike="noStrike">
                <a:solidFill>
                  <a:srgbClr val="000000"/>
                </a:solidFill>
                <a:latin typeface="Montserrat"/>
                <a:ea typeface="Montserrat"/>
                <a:cs typeface="Montserrat"/>
                <a:sym typeface="Montserrat"/>
              </a:rPr>
              <a:t>Design an organizational structure based on the stage of your business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p:nvPr/>
        </p:nvSpPr>
        <p:spPr>
          <a:xfrm>
            <a:off x="0" y="0"/>
            <a:ext cx="18288000" cy="1028700"/>
          </a:xfrm>
          <a:prstGeom prst="rect">
            <a:avLst/>
          </a:prstGeom>
          <a:solidFill>
            <a:srgbClr val="FFB9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txBox="1"/>
          <p:nvPr/>
        </p:nvSpPr>
        <p:spPr>
          <a:xfrm>
            <a:off x="294247" y="171450"/>
            <a:ext cx="17699507" cy="685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4500" u="none" cap="none" strike="noStrike">
                <a:solidFill>
                  <a:srgbClr val="FFFFFF"/>
                </a:solidFill>
                <a:latin typeface="Montserrat"/>
                <a:ea typeface="Montserrat"/>
                <a:cs typeface="Montserrat"/>
                <a:sym typeface="Montserrat"/>
              </a:rPr>
              <a:t>Standard operating Procedures </a:t>
            </a:r>
            <a:endParaRPr/>
          </a:p>
        </p:txBody>
      </p:sp>
      <p:sp>
        <p:nvSpPr>
          <p:cNvPr id="170" name="Google Shape;170;p8"/>
          <p:cNvSpPr txBox="1"/>
          <p:nvPr/>
        </p:nvSpPr>
        <p:spPr>
          <a:xfrm>
            <a:off x="1028700" y="1792446"/>
            <a:ext cx="7923300" cy="81858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799" u="none" cap="none" strike="noStrike">
                <a:solidFill>
                  <a:srgbClr val="000000"/>
                </a:solidFill>
                <a:latin typeface="Arial"/>
                <a:ea typeface="Arial"/>
                <a:cs typeface="Arial"/>
                <a:sym typeface="Arial"/>
              </a:rPr>
              <a:t>A Standard Operating Procedure (SOP) is a step-by-step document that outlines how specific tasks or processes should be carried out to ensure consistency and efficiency. It acts as a guide for employees to follow so that tasks are performed in a standardized way.</a:t>
            </a:r>
            <a:endParaRPr/>
          </a:p>
          <a:p>
            <a:pPr indent="0" lvl="0" marL="0" marR="0" rtl="0" algn="l">
              <a:lnSpc>
                <a:spcPct val="150000"/>
              </a:lnSpc>
              <a:spcBef>
                <a:spcPts val="0"/>
              </a:spcBef>
              <a:spcAft>
                <a:spcPts val="0"/>
              </a:spcAft>
              <a:buNone/>
            </a:pPr>
            <a:r>
              <a:t/>
            </a:r>
            <a:endParaRPr b="0" i="0" sz="2799"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2799" u="none" cap="none" strike="noStrike">
                <a:solidFill>
                  <a:srgbClr val="000000"/>
                </a:solidFill>
                <a:latin typeface="Arial"/>
                <a:ea typeface="Arial"/>
                <a:cs typeface="Arial"/>
                <a:sym typeface="Arial"/>
              </a:rPr>
              <a:t>SOPs provide the policies, processes and standards needed for an organization to succeed. They reduce errors, increase efficiency and enhance profitability. They also create a safe work environment and produce guidelines for how to resolve issues and overcome obstacles.</a:t>
            </a:r>
            <a:endParaRPr/>
          </a:p>
        </p:txBody>
      </p:sp>
      <p:sp>
        <p:nvSpPr>
          <p:cNvPr id="171" name="Google Shape;171;p8"/>
          <p:cNvSpPr txBox="1"/>
          <p:nvPr/>
        </p:nvSpPr>
        <p:spPr>
          <a:xfrm>
            <a:off x="9144000" y="2395855"/>
            <a:ext cx="8729800" cy="5400040"/>
          </a:xfrm>
          <a:prstGeom prst="rect">
            <a:avLst/>
          </a:prstGeom>
          <a:noFill/>
          <a:ln>
            <a:noFill/>
          </a:ln>
        </p:spPr>
        <p:txBody>
          <a:bodyPr anchorCtr="0" anchor="t" bIns="0" lIns="0" spcFirstLastPara="1" rIns="0" wrap="square" tIns="0">
            <a:spAutoFit/>
          </a:bodyPr>
          <a:lstStyle/>
          <a:p>
            <a:pPr indent="-302260" lvl="1" marL="604519" marR="0" rtl="0" algn="l">
              <a:lnSpc>
                <a:spcPct val="155019"/>
              </a:lnSpc>
              <a:spcBef>
                <a:spcPts val="0"/>
              </a:spcBef>
              <a:spcAft>
                <a:spcPts val="0"/>
              </a:spcAft>
              <a:buClr>
                <a:srgbClr val="00BF63"/>
              </a:buClr>
              <a:buSzPts val="2799"/>
              <a:buFont typeface="Arial"/>
              <a:buChar char="•"/>
            </a:pPr>
            <a:r>
              <a:rPr b="1" i="0" lang="en-US" sz="2799" u="none" cap="none" strike="noStrike">
                <a:solidFill>
                  <a:srgbClr val="00BF63"/>
                </a:solidFill>
                <a:latin typeface="Arial"/>
                <a:ea typeface="Arial"/>
                <a:cs typeface="Arial"/>
                <a:sym typeface="Arial"/>
              </a:rPr>
              <a:t>Consistency</a:t>
            </a:r>
            <a:r>
              <a:rPr b="0" i="0" lang="en-US" sz="2799" u="none" cap="none" strike="noStrike">
                <a:solidFill>
                  <a:srgbClr val="000000"/>
                </a:solidFill>
                <a:latin typeface="Arial"/>
                <a:ea typeface="Arial"/>
                <a:cs typeface="Arial"/>
                <a:sym typeface="Arial"/>
              </a:rPr>
              <a:t>: Ensures that processes are carried out the same way each time, reducing errors and variability.</a:t>
            </a:r>
            <a:endParaRPr/>
          </a:p>
          <a:p>
            <a:pPr indent="-302260" lvl="1" marL="604519" marR="0" rtl="0" algn="l">
              <a:lnSpc>
                <a:spcPct val="155019"/>
              </a:lnSpc>
              <a:spcBef>
                <a:spcPts val="0"/>
              </a:spcBef>
              <a:spcAft>
                <a:spcPts val="0"/>
              </a:spcAft>
              <a:buClr>
                <a:srgbClr val="00BF63"/>
              </a:buClr>
              <a:buSzPts val="2799"/>
              <a:buFont typeface="Arial"/>
              <a:buChar char="•"/>
            </a:pPr>
            <a:r>
              <a:rPr b="1" i="0" lang="en-US" sz="2799" u="none" cap="none" strike="noStrike">
                <a:solidFill>
                  <a:srgbClr val="00BF63"/>
                </a:solidFill>
                <a:latin typeface="Arial"/>
                <a:ea typeface="Arial"/>
                <a:cs typeface="Arial"/>
                <a:sym typeface="Arial"/>
              </a:rPr>
              <a:t>Efficiency:</a:t>
            </a:r>
            <a:r>
              <a:rPr b="0" i="0" lang="en-US" sz="2799" u="none" cap="none" strike="noStrike">
                <a:solidFill>
                  <a:srgbClr val="000000"/>
                </a:solidFill>
                <a:latin typeface="Arial"/>
                <a:ea typeface="Arial"/>
                <a:cs typeface="Arial"/>
                <a:sym typeface="Arial"/>
              </a:rPr>
              <a:t> Helps streamline operations, reducing wasted time and resources.</a:t>
            </a:r>
            <a:endParaRPr/>
          </a:p>
          <a:p>
            <a:pPr indent="-302260" lvl="1" marL="604519" marR="0" rtl="0" algn="l">
              <a:lnSpc>
                <a:spcPct val="155019"/>
              </a:lnSpc>
              <a:spcBef>
                <a:spcPts val="0"/>
              </a:spcBef>
              <a:spcAft>
                <a:spcPts val="0"/>
              </a:spcAft>
              <a:buClr>
                <a:srgbClr val="00BF63"/>
              </a:buClr>
              <a:buSzPts val="2799"/>
              <a:buFont typeface="Arial"/>
              <a:buChar char="•"/>
            </a:pPr>
            <a:r>
              <a:rPr b="1" i="0" lang="en-US" sz="2799" u="none" cap="none" strike="noStrike">
                <a:solidFill>
                  <a:srgbClr val="00BF63"/>
                </a:solidFill>
                <a:latin typeface="Arial"/>
                <a:ea typeface="Arial"/>
                <a:cs typeface="Arial"/>
                <a:sym typeface="Arial"/>
              </a:rPr>
              <a:t>Training:</a:t>
            </a:r>
            <a:r>
              <a:rPr b="0" i="0" lang="en-US" sz="2799" u="none" cap="none" strike="noStrike">
                <a:solidFill>
                  <a:srgbClr val="000000"/>
                </a:solidFill>
                <a:latin typeface="Arial"/>
                <a:ea typeface="Arial"/>
                <a:cs typeface="Arial"/>
                <a:sym typeface="Arial"/>
              </a:rPr>
              <a:t> New employees can quickly learn how to carry out tasks by following clear procedures.</a:t>
            </a:r>
            <a:endParaRPr/>
          </a:p>
          <a:p>
            <a:pPr indent="-302260" lvl="1" marL="604519" marR="0" rtl="0" algn="l">
              <a:lnSpc>
                <a:spcPct val="155019"/>
              </a:lnSpc>
              <a:spcBef>
                <a:spcPts val="0"/>
              </a:spcBef>
              <a:spcAft>
                <a:spcPts val="0"/>
              </a:spcAft>
              <a:buClr>
                <a:srgbClr val="00BF63"/>
              </a:buClr>
              <a:buSzPts val="2799"/>
              <a:buFont typeface="Arial"/>
              <a:buChar char="•"/>
            </a:pPr>
            <a:r>
              <a:rPr b="1" i="0" lang="en-US" sz="2799" u="none" cap="none" strike="noStrike">
                <a:solidFill>
                  <a:srgbClr val="00BF63"/>
                </a:solidFill>
                <a:latin typeface="Arial"/>
                <a:ea typeface="Arial"/>
                <a:cs typeface="Arial"/>
                <a:sym typeface="Arial"/>
              </a:rPr>
              <a:t>Scalability: </a:t>
            </a:r>
            <a:r>
              <a:rPr b="0" i="0" lang="en-US" sz="2799" u="none" cap="none" strike="noStrike">
                <a:solidFill>
                  <a:srgbClr val="000000"/>
                </a:solidFill>
                <a:latin typeface="Arial"/>
                <a:ea typeface="Arial"/>
                <a:cs typeface="Arial"/>
                <a:sym typeface="Arial"/>
              </a:rPr>
              <a:t>As the startup grows, SOPs help maintain quality and performance, even as the team expands.</a:t>
            </a:r>
            <a:endParaRPr/>
          </a:p>
        </p:txBody>
      </p:sp>
      <p:sp>
        <p:nvSpPr>
          <p:cNvPr id="172" name="Google Shape;172;p8"/>
          <p:cNvSpPr txBox="1"/>
          <p:nvPr/>
        </p:nvSpPr>
        <p:spPr>
          <a:xfrm>
            <a:off x="9144000" y="1520984"/>
            <a:ext cx="8322617" cy="542926"/>
          </a:xfrm>
          <a:prstGeom prst="rect">
            <a:avLst/>
          </a:prstGeom>
          <a:noFill/>
          <a:ln>
            <a:noFill/>
          </a:ln>
        </p:spPr>
        <p:txBody>
          <a:bodyPr anchorCtr="0" anchor="t" bIns="0" lIns="0" spcFirstLastPara="1" rIns="0" wrap="square" tIns="0">
            <a:spAutoFit/>
          </a:bodyPr>
          <a:lstStyle/>
          <a:p>
            <a:pPr indent="0" lvl="0" marL="0" marR="0" rtl="0" algn="ctr">
              <a:lnSpc>
                <a:spcPct val="155018"/>
              </a:lnSpc>
              <a:spcBef>
                <a:spcPts val="0"/>
              </a:spcBef>
              <a:spcAft>
                <a:spcPts val="0"/>
              </a:spcAft>
              <a:buNone/>
            </a:pPr>
            <a:r>
              <a:rPr b="1" i="0" lang="en-US" sz="2999" u="none" cap="none" strike="noStrike">
                <a:solidFill>
                  <a:srgbClr val="00BF63"/>
                </a:solidFill>
                <a:latin typeface="Montserrat SemiBold"/>
                <a:ea typeface="Montserrat SemiBold"/>
                <a:cs typeface="Montserrat SemiBold"/>
                <a:sym typeface="Montserrat SemiBold"/>
              </a:rPr>
              <a:t>Why SOPs Are Important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9"/>
          <p:cNvGrpSpPr/>
          <p:nvPr/>
        </p:nvGrpSpPr>
        <p:grpSpPr>
          <a:xfrm>
            <a:off x="8836095" y="349518"/>
            <a:ext cx="9451905" cy="9983837"/>
            <a:chOff x="0" y="-85725"/>
            <a:chExt cx="2489391" cy="2629488"/>
          </a:xfrm>
        </p:grpSpPr>
        <p:sp>
          <p:nvSpPr>
            <p:cNvPr id="178" name="Google Shape;178;p9"/>
            <p:cNvSpPr/>
            <p:nvPr/>
          </p:nvSpPr>
          <p:spPr>
            <a:xfrm>
              <a:off x="0" y="0"/>
              <a:ext cx="2489391" cy="2543763"/>
            </a:xfrm>
            <a:custGeom>
              <a:rect b="b" l="l" r="r" t="t"/>
              <a:pathLst>
                <a:path extrusionOk="0" h="2543763" w="2489391">
                  <a:moveTo>
                    <a:pt x="0" y="0"/>
                  </a:moveTo>
                  <a:lnTo>
                    <a:pt x="2489391" y="0"/>
                  </a:lnTo>
                  <a:lnTo>
                    <a:pt x="2489391" y="2543763"/>
                  </a:lnTo>
                  <a:lnTo>
                    <a:pt x="0" y="2543763"/>
                  </a:lnTo>
                  <a:close/>
                </a:path>
              </a:pathLst>
            </a:custGeom>
            <a:solidFill>
              <a:srgbClr val="EFEFEF">
                <a:alpha val="49803"/>
              </a:srgbClr>
            </a:solidFill>
            <a:ln>
              <a:noFill/>
            </a:ln>
          </p:spPr>
        </p:sp>
        <p:sp>
          <p:nvSpPr>
            <p:cNvPr id="179" name="Google Shape;179;p9"/>
            <p:cNvSpPr txBox="1"/>
            <p:nvPr/>
          </p:nvSpPr>
          <p:spPr>
            <a:xfrm>
              <a:off x="0" y="-85725"/>
              <a:ext cx="2489391" cy="2629488"/>
            </a:xfrm>
            <a:prstGeom prst="rect">
              <a:avLst/>
            </a:prstGeom>
            <a:noFill/>
            <a:ln>
              <a:noFill/>
            </a:ln>
          </p:spPr>
          <p:txBody>
            <a:bodyPr anchorCtr="0" anchor="ctr" bIns="50800" lIns="50800" spcFirstLastPara="1" rIns="50800" wrap="square" tIns="50800">
              <a:noAutofit/>
            </a:bodyPr>
            <a:lstStyle/>
            <a:p>
              <a:pPr indent="0" lvl="0" marL="0" marR="0" rtl="0" algn="ctr">
                <a:lnSpc>
                  <a:spcPct val="215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0" name="Google Shape;180;p9"/>
          <p:cNvSpPr/>
          <p:nvPr/>
        </p:nvSpPr>
        <p:spPr>
          <a:xfrm>
            <a:off x="0" y="0"/>
            <a:ext cx="18288000" cy="1028700"/>
          </a:xfrm>
          <a:prstGeom prst="rect">
            <a:avLst/>
          </a:prstGeom>
          <a:solidFill>
            <a:srgbClr val="FFB9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txBox="1"/>
          <p:nvPr/>
        </p:nvSpPr>
        <p:spPr>
          <a:xfrm>
            <a:off x="294247" y="171450"/>
            <a:ext cx="17699507" cy="685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4500" u="none" cap="none" strike="noStrike">
                <a:solidFill>
                  <a:srgbClr val="FFFFFF"/>
                </a:solidFill>
                <a:latin typeface="Montserrat"/>
                <a:ea typeface="Montserrat"/>
                <a:cs typeface="Montserrat"/>
                <a:sym typeface="Montserrat"/>
              </a:rPr>
              <a:t>Steps to Create an SOP</a:t>
            </a:r>
            <a:endParaRPr/>
          </a:p>
        </p:txBody>
      </p:sp>
      <p:sp>
        <p:nvSpPr>
          <p:cNvPr id="182" name="Google Shape;182;p9"/>
          <p:cNvSpPr txBox="1"/>
          <p:nvPr/>
        </p:nvSpPr>
        <p:spPr>
          <a:xfrm>
            <a:off x="1028700" y="2121535"/>
            <a:ext cx="7807500" cy="6053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2300" u="none" cap="none" strike="noStrike">
                <a:solidFill>
                  <a:srgbClr val="00BF63"/>
                </a:solidFill>
                <a:latin typeface="Montserrat"/>
                <a:ea typeface="Montserrat"/>
                <a:cs typeface="Montserrat"/>
                <a:sym typeface="Montserrat"/>
              </a:rPr>
              <a:t>1. Identify Key Processes</a:t>
            </a:r>
            <a:endParaRPr/>
          </a:p>
          <a:p>
            <a:pPr indent="0" lvl="0" marL="0" marR="0" rtl="0" algn="l">
              <a:lnSpc>
                <a:spcPct val="115000"/>
              </a:lnSpc>
              <a:spcBef>
                <a:spcPts val="0"/>
              </a:spcBef>
              <a:spcAft>
                <a:spcPts val="0"/>
              </a:spcAft>
              <a:buNone/>
            </a:pPr>
            <a:r>
              <a:rPr b="0" i="0" lang="en-US" sz="2300" u="none" cap="none" strike="noStrike">
                <a:solidFill>
                  <a:srgbClr val="000000"/>
                </a:solidFill>
                <a:latin typeface="Montserrat"/>
                <a:ea typeface="Montserrat"/>
                <a:cs typeface="Montserrat"/>
                <a:sym typeface="Montserrat"/>
              </a:rPr>
              <a:t>Start by identifying the critical processes in your business that need SOPs. Prioritize processes that are repeated often, involve multiple team members, or are prone to errors (e.g., product assembly, customer onboarding, inventory management).</a:t>
            </a:r>
            <a:endParaRPr/>
          </a:p>
          <a:p>
            <a:pPr indent="0" lvl="0" marL="0" marR="0" rtl="0" algn="l">
              <a:lnSpc>
                <a:spcPct val="115000"/>
              </a:lnSpc>
              <a:spcBef>
                <a:spcPts val="0"/>
              </a:spcBef>
              <a:spcAft>
                <a:spcPts val="0"/>
              </a:spcAft>
              <a:buNone/>
            </a:pPr>
            <a:r>
              <a:t/>
            </a:r>
            <a:endParaRPr b="0" i="0" sz="23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None/>
            </a:pPr>
            <a:r>
              <a:rPr b="1" i="0" lang="en-US" sz="2300" u="none" cap="none" strike="noStrike">
                <a:solidFill>
                  <a:srgbClr val="00BF63"/>
                </a:solidFill>
                <a:latin typeface="Montserrat"/>
                <a:ea typeface="Montserrat"/>
                <a:cs typeface="Montserrat"/>
                <a:sym typeface="Montserrat"/>
              </a:rPr>
              <a:t>2.</a:t>
            </a:r>
            <a:r>
              <a:rPr b="0" i="0" lang="en-US" sz="2300" u="none" cap="none" strike="noStrike">
                <a:solidFill>
                  <a:srgbClr val="00BF63"/>
                </a:solidFill>
                <a:latin typeface="Montserrat"/>
                <a:ea typeface="Montserrat"/>
                <a:cs typeface="Montserrat"/>
                <a:sym typeface="Montserrat"/>
              </a:rPr>
              <a:t> </a:t>
            </a:r>
            <a:r>
              <a:rPr b="1" i="0" lang="en-US" sz="2300" u="none" cap="none" strike="noStrike">
                <a:solidFill>
                  <a:srgbClr val="00BF63"/>
                </a:solidFill>
                <a:latin typeface="Montserrat"/>
                <a:ea typeface="Montserrat"/>
                <a:cs typeface="Montserrat"/>
                <a:sym typeface="Montserrat"/>
              </a:rPr>
              <a:t>Break Down the Process</a:t>
            </a:r>
            <a:endParaRPr/>
          </a:p>
          <a:p>
            <a:pPr indent="0" lvl="0" marL="0" marR="0" rtl="0" algn="l">
              <a:lnSpc>
                <a:spcPct val="115000"/>
              </a:lnSpc>
              <a:spcBef>
                <a:spcPts val="0"/>
              </a:spcBef>
              <a:spcAft>
                <a:spcPts val="0"/>
              </a:spcAft>
              <a:buNone/>
            </a:pPr>
            <a:r>
              <a:rPr b="0" i="0" lang="en-US" sz="2300" u="none" cap="none" strike="noStrike">
                <a:solidFill>
                  <a:srgbClr val="000000"/>
                </a:solidFill>
                <a:latin typeface="Montserrat"/>
                <a:ea typeface="Montserrat"/>
                <a:cs typeface="Montserrat"/>
                <a:sym typeface="Montserrat"/>
              </a:rPr>
              <a:t>Outline the process from start to finish. Write down each step involved in the process in the order it happens. Be detailed, but avoid overcomplicating it.</a:t>
            </a:r>
            <a:endParaRPr/>
          </a:p>
          <a:p>
            <a:pPr indent="0" lvl="0" marL="0" marR="0" rtl="0" algn="l">
              <a:lnSpc>
                <a:spcPct val="115000"/>
              </a:lnSpc>
              <a:spcBef>
                <a:spcPts val="0"/>
              </a:spcBef>
              <a:spcAft>
                <a:spcPts val="0"/>
              </a:spcAft>
              <a:buNone/>
            </a:pPr>
            <a:r>
              <a:t/>
            </a:r>
            <a:endParaRPr b="0" i="0" sz="23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None/>
            </a:pPr>
            <a:r>
              <a:rPr b="1" i="0" lang="en-US" sz="2300" u="none" cap="none" strike="noStrike">
                <a:solidFill>
                  <a:srgbClr val="00BF63"/>
                </a:solidFill>
                <a:latin typeface="Montserrat"/>
                <a:ea typeface="Montserrat"/>
                <a:cs typeface="Montserrat"/>
                <a:sym typeface="Montserrat"/>
              </a:rPr>
              <a:t>3. Assign Responsibilities</a:t>
            </a:r>
            <a:endParaRPr/>
          </a:p>
          <a:p>
            <a:pPr indent="0" lvl="0" marL="0" marR="0" rtl="0" algn="l">
              <a:lnSpc>
                <a:spcPct val="115000"/>
              </a:lnSpc>
              <a:spcBef>
                <a:spcPts val="0"/>
              </a:spcBef>
              <a:spcAft>
                <a:spcPts val="0"/>
              </a:spcAft>
              <a:buNone/>
            </a:pPr>
            <a:r>
              <a:rPr b="0" i="0" lang="en-US" sz="2300" u="none" cap="none" strike="noStrike">
                <a:solidFill>
                  <a:srgbClr val="000000"/>
                </a:solidFill>
                <a:latin typeface="Montserrat"/>
                <a:ea typeface="Montserrat"/>
                <a:cs typeface="Montserrat"/>
                <a:sym typeface="Montserrat"/>
              </a:rPr>
              <a:t>Clearly define who is responsible for each step. This ensures accountability and prevents confusion.</a:t>
            </a:r>
            <a:endParaRPr/>
          </a:p>
        </p:txBody>
      </p:sp>
      <p:sp>
        <p:nvSpPr>
          <p:cNvPr id="183" name="Google Shape;183;p9"/>
          <p:cNvSpPr txBox="1"/>
          <p:nvPr/>
        </p:nvSpPr>
        <p:spPr>
          <a:xfrm>
            <a:off x="9394328" y="2121535"/>
            <a:ext cx="8287206" cy="6241415"/>
          </a:xfrm>
          <a:prstGeom prst="rect">
            <a:avLst/>
          </a:prstGeom>
          <a:noFill/>
          <a:ln>
            <a:noFill/>
          </a:ln>
        </p:spPr>
        <p:txBody>
          <a:bodyPr anchorCtr="0" anchor="t" bIns="0" lIns="0" spcFirstLastPara="1" rIns="0" wrap="square" tIns="0">
            <a:spAutoFit/>
          </a:bodyPr>
          <a:lstStyle/>
          <a:p>
            <a:pPr indent="0" lvl="0" marL="0" marR="0" rtl="0" algn="l">
              <a:lnSpc>
                <a:spcPct val="155000"/>
              </a:lnSpc>
              <a:spcBef>
                <a:spcPts val="0"/>
              </a:spcBef>
              <a:spcAft>
                <a:spcPts val="0"/>
              </a:spcAft>
              <a:buNone/>
            </a:pPr>
            <a:r>
              <a:rPr b="1" i="0" lang="en-US" sz="2300" u="none" cap="none" strike="noStrike">
                <a:solidFill>
                  <a:srgbClr val="00BF63"/>
                </a:solidFill>
                <a:latin typeface="Montserrat"/>
                <a:ea typeface="Montserrat"/>
                <a:cs typeface="Montserrat"/>
                <a:sym typeface="Montserrat"/>
              </a:rPr>
              <a:t>4. Test the SOP</a:t>
            </a:r>
            <a:endParaRPr/>
          </a:p>
          <a:p>
            <a:pPr indent="0" lvl="0" marL="0" marR="0" rtl="0" algn="l">
              <a:lnSpc>
                <a:spcPct val="155000"/>
              </a:lnSpc>
              <a:spcBef>
                <a:spcPts val="0"/>
              </a:spcBef>
              <a:spcAft>
                <a:spcPts val="0"/>
              </a:spcAft>
              <a:buNone/>
            </a:pPr>
            <a:r>
              <a:rPr b="0" i="0" lang="en-US" sz="2300" u="none" cap="none" strike="noStrike">
                <a:solidFill>
                  <a:srgbClr val="000000"/>
                </a:solidFill>
                <a:latin typeface="Montserrat"/>
                <a:ea typeface="Montserrat"/>
                <a:cs typeface="Montserrat"/>
                <a:sym typeface="Montserrat"/>
              </a:rPr>
              <a:t>Before finalizing the SOP, test it with the team to ensure it is easy to follow and effective. If there are gaps or ambiguities, revise the SOP accordingly.</a:t>
            </a:r>
            <a:endParaRPr/>
          </a:p>
          <a:p>
            <a:pPr indent="0" lvl="0" marL="0" marR="0" rtl="0" algn="l">
              <a:lnSpc>
                <a:spcPct val="155000"/>
              </a:lnSpc>
              <a:spcBef>
                <a:spcPts val="0"/>
              </a:spcBef>
              <a:spcAft>
                <a:spcPts val="0"/>
              </a:spcAft>
              <a:buNone/>
            </a:pPr>
            <a:r>
              <a:t/>
            </a:r>
            <a:endParaRPr b="0" i="0" sz="2300" u="none" cap="none" strike="noStrike">
              <a:solidFill>
                <a:srgbClr val="000000"/>
              </a:solidFill>
              <a:latin typeface="Montserrat"/>
              <a:ea typeface="Montserrat"/>
              <a:cs typeface="Montserrat"/>
              <a:sym typeface="Montserrat"/>
            </a:endParaRPr>
          </a:p>
          <a:p>
            <a:pPr indent="0" lvl="0" marL="0" marR="0" rtl="0" algn="l">
              <a:lnSpc>
                <a:spcPct val="155000"/>
              </a:lnSpc>
              <a:spcBef>
                <a:spcPts val="0"/>
              </a:spcBef>
              <a:spcAft>
                <a:spcPts val="0"/>
              </a:spcAft>
              <a:buNone/>
            </a:pPr>
            <a:r>
              <a:rPr b="1" i="0" lang="en-US" sz="2300" u="none" cap="none" strike="noStrike">
                <a:solidFill>
                  <a:srgbClr val="00BF63"/>
                </a:solidFill>
                <a:latin typeface="Montserrat"/>
                <a:ea typeface="Montserrat"/>
                <a:cs typeface="Montserrat"/>
                <a:sym typeface="Montserrat"/>
              </a:rPr>
              <a:t>5. Document and Share</a:t>
            </a:r>
            <a:endParaRPr/>
          </a:p>
          <a:p>
            <a:pPr indent="0" lvl="0" marL="0" marR="0" rtl="0" algn="l">
              <a:lnSpc>
                <a:spcPct val="155000"/>
              </a:lnSpc>
              <a:spcBef>
                <a:spcPts val="0"/>
              </a:spcBef>
              <a:spcAft>
                <a:spcPts val="0"/>
              </a:spcAft>
              <a:buNone/>
            </a:pPr>
            <a:r>
              <a:rPr b="0" i="0" lang="en-US" sz="2300" u="none" cap="none" strike="noStrike">
                <a:solidFill>
                  <a:srgbClr val="000000"/>
                </a:solidFill>
                <a:latin typeface="Montserrat"/>
                <a:ea typeface="Montserrat"/>
                <a:cs typeface="Montserrat"/>
                <a:sym typeface="Montserrat"/>
              </a:rPr>
              <a:t>Once finalized, store the SOP in a shared location (e.g., a cloud-based platform) where all team members can access it. Make sure everyone knows where to find it.</a:t>
            </a:r>
            <a:endParaRPr/>
          </a:p>
          <a:p>
            <a:pPr indent="0" lvl="0" marL="0" marR="0" rtl="0" algn="l">
              <a:lnSpc>
                <a:spcPct val="155000"/>
              </a:lnSpc>
              <a:spcBef>
                <a:spcPts val="0"/>
              </a:spcBef>
              <a:spcAft>
                <a:spcPts val="0"/>
              </a:spcAft>
              <a:buNone/>
            </a:pPr>
            <a:r>
              <a:t/>
            </a:r>
            <a:endParaRPr b="0" i="0" sz="2300" u="none" cap="none" strike="noStrike">
              <a:solidFill>
                <a:srgbClr val="000000"/>
              </a:solidFill>
              <a:latin typeface="Montserrat"/>
              <a:ea typeface="Montserrat"/>
              <a:cs typeface="Montserrat"/>
              <a:sym typeface="Montserrat"/>
            </a:endParaRPr>
          </a:p>
          <a:p>
            <a:pPr indent="0" lvl="0" marL="0" marR="0" rtl="0" algn="l">
              <a:lnSpc>
                <a:spcPct val="155000"/>
              </a:lnSpc>
              <a:spcBef>
                <a:spcPts val="0"/>
              </a:spcBef>
              <a:spcAft>
                <a:spcPts val="0"/>
              </a:spcAft>
              <a:buNone/>
            </a:pPr>
            <a:r>
              <a:rPr b="1" i="0" lang="en-US" sz="2300" u="none" cap="none" strike="noStrike">
                <a:solidFill>
                  <a:srgbClr val="00BF63"/>
                </a:solidFill>
                <a:latin typeface="Montserrat"/>
                <a:ea typeface="Montserrat"/>
                <a:cs typeface="Montserrat"/>
                <a:sym typeface="Montserrat"/>
              </a:rPr>
              <a:t>6. Review Regularly</a:t>
            </a:r>
            <a:endParaRPr/>
          </a:p>
          <a:p>
            <a:pPr indent="0" lvl="0" marL="0" marR="0" rtl="0" algn="l">
              <a:lnSpc>
                <a:spcPct val="155000"/>
              </a:lnSpc>
              <a:spcBef>
                <a:spcPts val="0"/>
              </a:spcBef>
              <a:spcAft>
                <a:spcPts val="0"/>
              </a:spcAft>
              <a:buNone/>
            </a:pPr>
            <a:r>
              <a:rPr b="0" i="0" lang="en-US" sz="2300" u="none" cap="none" strike="noStrike">
                <a:solidFill>
                  <a:srgbClr val="000000"/>
                </a:solidFill>
                <a:latin typeface="Montserrat"/>
                <a:ea typeface="Montserrat"/>
                <a:cs typeface="Montserrat"/>
                <a:sym typeface="Montserrat"/>
              </a:rPr>
              <a:t>Set a schedule to review and update SOPs regularly, especially when there are changes in the business, new technology, or process improvements.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