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seyitan Awojobi" userId="bd63d6306eeefdeb" providerId="LiveId" clId="{E55865A1-C86A-4CCE-BB44-F18C55DF8FCF}"/>
    <pc:docChg chg="custSel addSld modSld">
      <pc:chgData name="Oluwaseyitan Awojobi" userId="bd63d6306eeefdeb" providerId="LiveId" clId="{E55865A1-C86A-4CCE-BB44-F18C55DF8FCF}" dt="2018-04-24T22:40:44.622" v="257" actId="20577"/>
      <pc:docMkLst>
        <pc:docMk/>
      </pc:docMkLst>
      <pc:sldChg chg="modSp">
        <pc:chgData name="Oluwaseyitan Awojobi" userId="bd63d6306eeefdeb" providerId="LiveId" clId="{E55865A1-C86A-4CCE-BB44-F18C55DF8FCF}" dt="2018-04-24T22:29:46.332" v="2" actId="688"/>
        <pc:sldMkLst>
          <pc:docMk/>
          <pc:sldMk cId="509997950" sldId="261"/>
        </pc:sldMkLst>
        <pc:picChg chg="mod">
          <ac:chgData name="Oluwaseyitan Awojobi" userId="bd63d6306eeefdeb" providerId="LiveId" clId="{E55865A1-C86A-4CCE-BB44-F18C55DF8FCF}" dt="2018-04-24T22:29:46.332" v="2" actId="688"/>
          <ac:picMkLst>
            <pc:docMk/>
            <pc:sldMk cId="509997950" sldId="261"/>
            <ac:picMk id="4098" creationId="{10AC2F0B-B79A-45A0-839C-A1CED15380E0}"/>
          </ac:picMkLst>
        </pc:picChg>
      </pc:sldChg>
      <pc:sldChg chg="modSp add">
        <pc:chgData name="Oluwaseyitan Awojobi" userId="bd63d6306eeefdeb" providerId="LiveId" clId="{E55865A1-C86A-4CCE-BB44-F18C55DF8FCF}" dt="2018-04-24T22:40:44.622" v="257" actId="20577"/>
        <pc:sldMkLst>
          <pc:docMk/>
          <pc:sldMk cId="1703572245" sldId="265"/>
        </pc:sldMkLst>
        <pc:spChg chg="mod">
          <ac:chgData name="Oluwaseyitan Awojobi" userId="bd63d6306eeefdeb" providerId="LiveId" clId="{E55865A1-C86A-4CCE-BB44-F18C55DF8FCF}" dt="2018-04-24T22:30:47.626" v="31" actId="20577"/>
          <ac:spMkLst>
            <pc:docMk/>
            <pc:sldMk cId="1703572245" sldId="265"/>
            <ac:spMk id="2" creationId="{F0131E1F-CAD3-4B74-BA45-61E86D72CAE0}"/>
          </ac:spMkLst>
        </pc:spChg>
        <pc:spChg chg="mod">
          <ac:chgData name="Oluwaseyitan Awojobi" userId="bd63d6306eeefdeb" providerId="LiveId" clId="{E55865A1-C86A-4CCE-BB44-F18C55DF8FCF}" dt="2018-04-24T22:40:44.622" v="257" actId="20577"/>
          <ac:spMkLst>
            <pc:docMk/>
            <pc:sldMk cId="1703572245" sldId="265"/>
            <ac:spMk id="3" creationId="{C74F5766-076F-44A1-B451-7EEF0A70CA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FA96-3978-4B44-9409-A537AFDD0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1400D-1B3E-430D-99DE-FD0392C5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A283-AAF7-46CA-8FC4-C8222843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FD68-0959-4323-A3AC-44A45D69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F095-01CB-4C6D-9D1B-00C8A84B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53EF-2F93-4325-B70A-BBF17FF5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61F1-D759-48A5-A935-5FF7253B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7AD2-F71B-4435-A6AC-BFFFA21D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35FF-9D38-4FB7-A1BE-92BBF44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1EDF-2743-470D-88AD-6481D207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1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2C543-FB9B-43D5-BA6B-CCB92090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3215-027E-4F05-BC7F-6620814E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E649-E512-4664-A246-4C30716D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77C9-5D07-42E3-814B-35E9EB29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930-CABE-4B37-B6FA-A4D78FFB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C8C-9A80-47E3-9259-16D4C811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67A-C97D-4AFD-B044-A6708E63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A39C-D219-4100-915D-9D9826C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0934-C702-431F-9F59-8BBBA880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FBA0-6C43-4E47-A3B0-5C0FE54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DDBC-F517-430E-B9C7-C474D031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7E48-86C7-4662-8C76-E80A9912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7A89-899E-4FF4-A8C1-B056D061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9204-DEC2-4AAF-B7F9-35D4DBD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496B-277E-4B9E-9E22-764FB8FC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81E7-F278-4609-AC30-53655700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DCB-C963-4C7F-9447-BC7B2E3A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D9CAA-0E8A-4BC5-910E-61A65BF2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E6C0-204B-4789-817B-F489100C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2ABC-9CEB-4AB4-B25D-B489AA1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491C-7A93-46ED-AF5A-B9B4D17B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1890-16D7-4380-B9B2-9F258B0F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E864-690F-4D98-865D-AA8048A9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523D-F880-4282-B69D-A86675B4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A4B5E-2789-49C8-8042-0957833C6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8410-27DF-4ACC-9A2C-0B9F9FB92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69D8A-AEFC-4666-99EB-04056BAC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90387-568B-4949-A2BA-BD0CEFB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EE5A1-B51C-41B4-AFDB-9E0D0DA3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79E-3943-48A4-8882-EABC718F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1B63-AC29-4DCE-8E1D-6CA90E09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845AF-12EB-42C8-86A4-08EC8BC1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93AD-24AF-4F44-AFDE-77B7F9AC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ED4E0-1747-4D4B-A2BF-9FCBC3F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398DE-AC36-478A-86DD-98C65A1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0C86-05B7-497C-81F8-05D00FF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CFC4-BC8B-4023-AA36-EDF5AB3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F2FD-21F3-423B-A9BE-D3498FD9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BED6-E8DE-47D4-A9C0-63D23B8A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B21F5-EEDB-408A-8AEE-E8A5D684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2DB16-8743-4131-B464-2CB4FBFE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B9F3A-B8A3-49E6-B91C-54E4900B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7B47-01C3-4D54-B712-0EB98811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48F7-647F-4117-91A7-A9C2020B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F722-1669-4821-8B2A-930D87908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45B4-7119-4B34-9F3E-195AAD56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8D52-A0F4-4497-8CC6-7A22848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98AE-C96D-4D05-BC47-E694BB8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8F47D-8EDC-4394-978B-862EFCC8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825F-239A-4332-9032-B139A3C3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6213-5D8B-4B14-AB43-36CB484B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464B-7203-43F6-A15A-EEF16E289FF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F4E4-909D-460C-8CC9-6003D6A1B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C05C-7B8E-45CF-B8D7-74C6B9C7F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BB34-0EE8-498C-89E5-25C22F926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C4AA2EF-9A20-4757-9661-7CF2C521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5667D-FC63-4D2F-9913-2299C5EB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DSCI 5340 Final Project Using ARIMA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354E3-59DE-400C-BF67-F2973BC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50" y="4843002"/>
            <a:ext cx="5811230" cy="1564777"/>
          </a:xfrm>
        </p:spPr>
        <p:txBody>
          <a:bodyPr anchor="ctr">
            <a:normAutofit/>
          </a:bodyPr>
          <a:lstStyle/>
          <a:p>
            <a:pPr algn="l"/>
            <a:r>
              <a:rPr lang="en-US" sz="1500" dirty="0">
                <a:solidFill>
                  <a:srgbClr val="1B1B1B"/>
                </a:solidFill>
              </a:rPr>
              <a:t>Team Members: </a:t>
            </a:r>
            <a:br>
              <a:rPr lang="en-US" sz="1500" dirty="0">
                <a:solidFill>
                  <a:srgbClr val="1B1B1B"/>
                </a:solidFill>
              </a:rPr>
            </a:br>
            <a:r>
              <a:rPr lang="en-US" sz="1500" dirty="0">
                <a:solidFill>
                  <a:srgbClr val="1B1B1B"/>
                </a:solidFill>
              </a:rPr>
              <a:t>Oluwaseyitan Awojobi</a:t>
            </a:r>
            <a:br>
              <a:rPr lang="en-US" sz="1500" dirty="0">
                <a:solidFill>
                  <a:srgbClr val="1B1B1B"/>
                </a:solidFill>
              </a:rPr>
            </a:br>
            <a:r>
              <a:rPr lang="en-US" sz="1500" dirty="0">
                <a:solidFill>
                  <a:srgbClr val="1B1B1B"/>
                </a:solidFill>
              </a:rPr>
              <a:t>Giorgio </a:t>
            </a:r>
            <a:r>
              <a:rPr lang="en-US" sz="1500" dirty="0" err="1">
                <a:solidFill>
                  <a:srgbClr val="1B1B1B"/>
                </a:solidFill>
              </a:rPr>
              <a:t>Saez</a:t>
            </a:r>
            <a:br>
              <a:rPr lang="en-US" sz="1500" dirty="0">
                <a:solidFill>
                  <a:srgbClr val="1B1B1B"/>
                </a:solidFill>
              </a:rPr>
            </a:br>
            <a:r>
              <a:rPr lang="en-US" sz="1500" dirty="0">
                <a:solidFill>
                  <a:srgbClr val="1B1B1B"/>
                </a:solidFill>
              </a:rPr>
              <a:t>Mike Pratt</a:t>
            </a:r>
            <a:br>
              <a:rPr lang="en-US" sz="1500" dirty="0">
                <a:solidFill>
                  <a:srgbClr val="1B1B1B"/>
                </a:solidFill>
              </a:rPr>
            </a:br>
            <a:r>
              <a:rPr lang="en-US" sz="1500" dirty="0" err="1">
                <a:solidFill>
                  <a:srgbClr val="1B1B1B"/>
                </a:solidFill>
              </a:rPr>
              <a:t>Tomisin</a:t>
            </a:r>
            <a:r>
              <a:rPr lang="en-US" sz="1500" dirty="0">
                <a:solidFill>
                  <a:srgbClr val="1B1B1B"/>
                </a:solidFill>
              </a:rPr>
              <a:t> </a:t>
            </a:r>
            <a:r>
              <a:rPr lang="en-US" sz="1500" dirty="0" err="1">
                <a:solidFill>
                  <a:srgbClr val="1B1B1B"/>
                </a:solidFill>
              </a:rPr>
              <a:t>Oloniyo</a:t>
            </a:r>
            <a:endParaRPr lang="en-US" sz="1500" dirty="0">
              <a:solidFill>
                <a:srgbClr val="1B1B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E1F-CAD3-4B74-BA45-61E86D72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ACF and PACF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5766-076F-44A1-B451-7EEF0A7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ACF and PACF Plots show that the model is a good fit as there is no lag protruding out of the lag </a:t>
            </a:r>
            <a:r>
              <a:rPr lang="en-US"/>
              <a:t>residuals threshold.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22F0-2030-42E6-80FD-A092E04B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1500-3D0F-4017-A6A1-9A82A8D6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running this analysis, we forecast the sales of homes for the years 2015 to 2017. With a dataset of 200 from 1965 to 2014. </a:t>
            </a:r>
            <a:br>
              <a:rPr lang="en-US" dirty="0"/>
            </a:br>
            <a:r>
              <a:rPr lang="en-US" dirty="0"/>
              <a:t>Using the quarterly sales, the home sales is used as the dependent variable while the home vacancy rate and homeownership rate are used as the predictor variable.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analysis was done using SPSS and Minitab. </a:t>
            </a:r>
          </a:p>
        </p:txBody>
      </p:sp>
    </p:spTree>
    <p:extLst>
      <p:ext uri="{BB962C8B-B14F-4D97-AF65-F5344CB8AC3E}">
        <p14:creationId xmlns:p14="http://schemas.microsoft.com/office/powerpoint/2010/main" val="33134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7D3-C3CF-4E50-982C-E7F7497B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 Used: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4361F6-4456-42CF-B451-81D502137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68616"/>
              </p:ext>
            </p:extLst>
          </p:nvPr>
        </p:nvGraphicFramePr>
        <p:xfrm>
          <a:off x="1378225" y="2743200"/>
          <a:ext cx="7275444" cy="1371600"/>
        </p:xfrm>
        <a:graphic>
          <a:graphicData uri="http://schemas.openxmlformats.org/drawingml/2006/table">
            <a:tbl>
              <a:tblPr/>
              <a:tblGrid>
                <a:gridCol w="1249318">
                  <a:extLst>
                    <a:ext uri="{9D8B030D-6E8A-4147-A177-3AD203B41FA5}">
                      <a16:colId xmlns:a16="http://schemas.microsoft.com/office/drawing/2014/main" val="2893248287"/>
                    </a:ext>
                  </a:extLst>
                </a:gridCol>
                <a:gridCol w="2553754">
                  <a:extLst>
                    <a:ext uri="{9D8B030D-6E8A-4147-A177-3AD203B41FA5}">
                      <a16:colId xmlns:a16="http://schemas.microsoft.com/office/drawing/2014/main" val="2534556809"/>
                    </a:ext>
                  </a:extLst>
                </a:gridCol>
                <a:gridCol w="1230947">
                  <a:extLst>
                    <a:ext uri="{9D8B030D-6E8A-4147-A177-3AD203B41FA5}">
                      <a16:colId xmlns:a16="http://schemas.microsoft.com/office/drawing/2014/main" val="2762635235"/>
                    </a:ext>
                  </a:extLst>
                </a:gridCol>
                <a:gridCol w="2241425">
                  <a:extLst>
                    <a:ext uri="{9D8B030D-6E8A-4147-A177-3AD203B41FA5}">
                      <a16:colId xmlns:a16="http://schemas.microsoft.com/office/drawing/2014/main" val="57503592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b="1" i="0" u="none" strike="noStrike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</a:rPr>
                        <a:t>Model 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9222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fontAlgn="b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</a:rPr>
                        <a:t>Model Type</a:t>
                      </a:r>
                      <a:endParaRPr lang="en-US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1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</a:rPr>
                        <a:t>Model ID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b="0" i="0" u="none" strike="noStrike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</a:rPr>
                        <a:t>Home Sales (1'000s)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b="0" i="0" u="none" strike="noStrike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b="0" i="0" u="none" strike="noStrike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</a:rPr>
                        <a:t>ARIMA(5,1,1)(0,1,1)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87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299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57C429-D832-45B6-A1BA-D5C17BA8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lh5.googleusercontent.com/uSZ5pYECcid5bcRMnfCBTA57o176fT4xkmIV9b3crMruaUuFZZr_ODykiuWEsat1wSMsob_qAECKGgUlnU98EgCHHGgfgB6tFYSnR98ay5zLzxaE8dMM-NnGcxVZRNm8kigvisPygVWy9QA5bA">
            <a:extLst>
              <a:ext uri="{FF2B5EF4-FFF2-40B4-BE49-F238E27FC236}">
                <a16:creationId xmlns:a16="http://schemas.microsoft.com/office/drawing/2014/main" id="{1D305CCF-50C9-4931-B046-261FDA71A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245725"/>
            <a:ext cx="6553545" cy="43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2A6C34-4CE9-4909-B6F4-30227B61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D6329-5D50-4221-B0D7-49355BE7BE7E}"/>
              </a:ext>
            </a:extLst>
          </p:cNvPr>
          <p:cNvSpPr txBox="1"/>
          <p:nvPr/>
        </p:nvSpPr>
        <p:spPr>
          <a:xfrm>
            <a:off x="5512904" y="5883965"/>
            <a:ext cx="200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Minitab</a:t>
            </a:r>
          </a:p>
        </p:txBody>
      </p:sp>
    </p:spTree>
    <p:extLst>
      <p:ext uri="{BB962C8B-B14F-4D97-AF65-F5344CB8AC3E}">
        <p14:creationId xmlns:p14="http://schemas.microsoft.com/office/powerpoint/2010/main" val="986191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5.googleusercontent.com/Qm3C-0KQcr1Ao-VDS1FirScaoQeZh9f4YOf9N2PtzBp3JsJ6UDlvVDKhFeQXWD7GX9QhOL943s5yzCgTZWZwC8FYclMvsYuRmmO8fuvbCsAMEdTxeII3p860pSMnRtcwIqmMyAPNYa9daRbZ2A">
            <a:extLst>
              <a:ext uri="{FF2B5EF4-FFF2-40B4-BE49-F238E27FC236}">
                <a16:creationId xmlns:a16="http://schemas.microsoft.com/office/drawing/2014/main" id="{F3173308-8A40-4DC3-8064-418AF2423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007963"/>
            <a:ext cx="11496821" cy="25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C1A38-B253-46A0-B793-D0CFFF9D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Ljung Box</a:t>
            </a:r>
          </a:p>
        </p:txBody>
      </p:sp>
    </p:spTree>
    <p:extLst>
      <p:ext uri="{BB962C8B-B14F-4D97-AF65-F5344CB8AC3E}">
        <p14:creationId xmlns:p14="http://schemas.microsoft.com/office/powerpoint/2010/main" val="635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lh6.googleusercontent.com/yEuU7bShqE63KhemLLNMoUHZXlBuh04H7V0nogw4nvJqKCxopoHXtFUQw33R2riXImgjWcoQjdRNetkAW4G2Ezl_NjJzniI3IcLJXl79k7TFVf0_nKHEPIaNPJg4nuI5rDXv1tfGVVRZUBB-JQ">
            <a:extLst>
              <a:ext uri="{FF2B5EF4-FFF2-40B4-BE49-F238E27FC236}">
                <a16:creationId xmlns:a16="http://schemas.microsoft.com/office/drawing/2014/main" id="{9C68E030-1A9E-4BDD-9247-7ABCCCD362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473030"/>
            <a:ext cx="11496821" cy="16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954F8-282F-44F9-B4CC-E22161E3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10657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0549E6-BE78-452D-82D2-A54056B8A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57212"/>
            <a:ext cx="7188199" cy="3540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C58BC-B8D7-433A-B27E-0DE874A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Actuals</a:t>
            </a:r>
          </a:p>
        </p:txBody>
      </p:sp>
    </p:spTree>
    <p:extLst>
      <p:ext uri="{BB962C8B-B14F-4D97-AF65-F5344CB8AC3E}">
        <p14:creationId xmlns:p14="http://schemas.microsoft.com/office/powerpoint/2010/main" val="31712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528B-9833-4971-B523-F81B7F72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and Partial ACF</a:t>
            </a:r>
          </a:p>
        </p:txBody>
      </p:sp>
      <p:pic>
        <p:nvPicPr>
          <p:cNvPr id="4098" name="Picture 2" descr="https://lh5.googleusercontent.com/PNcqOtqhW1p6vNxI1QQJCm-0_3RORbzTPRnf6w5pdZ-hPVSypCDd71Rdh-JnSHvNFw-eqlQpwXh1nD9KKGNuTtqncXyer2v28A_l-TF8djN0Ou8uxmf1vHfZkigw41FaBy2STOtpljI_xzcQfA">
            <a:extLst>
              <a:ext uri="{FF2B5EF4-FFF2-40B4-BE49-F238E27FC236}">
                <a16:creationId xmlns:a16="http://schemas.microsoft.com/office/drawing/2014/main" id="{10AC2F0B-B79A-45A0-839C-A1CED15380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80731" y="1825625"/>
            <a:ext cx="54305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93D2-D33E-498B-93A0-5BCF6B6A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0C6BC-67D7-45F4-B888-AB9DAFAD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ARIMA: The model used in forecasting result: Autoregression:5, Differencing: 1, Moving Average: 1</a:t>
            </a:r>
          </a:p>
          <a:p>
            <a:r>
              <a:rPr lang="en-US" dirty="0"/>
              <a:t>The time series plot shows that the data is non-stationary</a:t>
            </a:r>
          </a:p>
          <a:p>
            <a:r>
              <a:rPr lang="en-US" dirty="0"/>
              <a:t>A high P-Value is evident in the </a:t>
            </a:r>
            <a:r>
              <a:rPr lang="en-US" dirty="0" err="1"/>
              <a:t>Ljung</a:t>
            </a:r>
            <a:r>
              <a:rPr lang="en-US" dirty="0"/>
              <a:t> box test which shows that the result is significant. The higher the p-value, the better.</a:t>
            </a:r>
          </a:p>
          <a:p>
            <a:r>
              <a:rPr lang="en-US" dirty="0"/>
              <a:t>The forecasted home sales value is closely related to the actual values. The actual values also fall in between the upper limit and lower limit interval.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6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DSCI 5340 Final Project Using ARIMA Model</vt:lpstr>
      <vt:lpstr>Introduction </vt:lpstr>
      <vt:lpstr>ARIMA Model Used:</vt:lpstr>
      <vt:lpstr>Time Series Plot</vt:lpstr>
      <vt:lpstr>Ljung Box</vt:lpstr>
      <vt:lpstr>Forecast</vt:lpstr>
      <vt:lpstr>Actuals</vt:lpstr>
      <vt:lpstr>Autocorrelation and Partial ACF</vt:lpstr>
      <vt:lpstr>Description of Analysis</vt:lpstr>
      <vt:lpstr>Analysis of ACF and PACF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5340 Final Project Using ARIMA Model</dc:title>
  <dc:creator>Oluwaseyitan Awojobi</dc:creator>
  <cp:lastModifiedBy>Oluwaseyitan Awojobi</cp:lastModifiedBy>
  <cp:revision>4</cp:revision>
  <dcterms:created xsi:type="dcterms:W3CDTF">2018-04-24T21:46:22Z</dcterms:created>
  <dcterms:modified xsi:type="dcterms:W3CDTF">2018-04-24T22:40:47Z</dcterms:modified>
</cp:coreProperties>
</file>