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71" r:id="rId4"/>
    <p:sldId id="272" r:id="rId5"/>
    <p:sldId id="270" r:id="rId6"/>
    <p:sldId id="269" r:id="rId7"/>
    <p:sldId id="273" r:id="rId8"/>
    <p:sldId id="274" r:id="rId9"/>
    <p:sldId id="275" r:id="rId10"/>
    <p:sldId id="276" r:id="rId11"/>
    <p:sldId id="277" r:id="rId12"/>
    <p:sldId id="282" r:id="rId13"/>
    <p:sldId id="280" r:id="rId14"/>
    <p:sldId id="279" r:id="rId15"/>
    <p:sldId id="28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90"/>
  </p:normalViewPr>
  <p:slideViewPr>
    <p:cSldViewPr snapToGrid="0">
      <p:cViewPr varScale="1">
        <p:scale>
          <a:sx n="114" d="100"/>
          <a:sy n="114" d="100"/>
        </p:scale>
        <p:origin x="4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7/21/22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7/21/22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7/21/22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7/21/22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0CC22B5-8500-2C45-91DE-A596A6DF1C3B}"/>
              </a:ext>
            </a:extLst>
          </p:cNvPr>
          <p:cNvSpPr txBox="1"/>
          <p:nvPr/>
        </p:nvSpPr>
        <p:spPr>
          <a:xfrm>
            <a:off x="7464614" y="1783959"/>
            <a:ext cx="4087306" cy="288911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dirty="0">
                <a:solidFill>
                  <a:schemeClr val="accent2"/>
                </a:solidFill>
                <a:latin typeface="+mj-lt"/>
                <a:ea typeface="+mj-ea"/>
                <a:cs typeface="+mj-cs"/>
              </a:rPr>
              <a:t>Exploratory Data Analysis</a:t>
            </a:r>
          </a:p>
          <a:p>
            <a:pPr>
              <a:lnSpc>
                <a:spcPct val="90000"/>
              </a:lnSpc>
              <a:spcBef>
                <a:spcPct val="0"/>
              </a:spcBef>
              <a:spcAft>
                <a:spcPts val="600"/>
              </a:spcAft>
            </a:pPr>
            <a:r>
              <a:rPr lang="en-US" sz="3000" dirty="0">
                <a:latin typeface="+mj-lt"/>
                <a:ea typeface="+mj-ea"/>
                <a:cs typeface="+mj-cs"/>
              </a:rPr>
              <a:t>G2M insight for cab investment firm</a:t>
            </a:r>
          </a:p>
          <a:p>
            <a:pPr>
              <a:lnSpc>
                <a:spcPct val="90000"/>
              </a:lnSpc>
              <a:spcBef>
                <a:spcPct val="0"/>
              </a:spcBef>
              <a:spcAft>
                <a:spcPts val="600"/>
              </a:spcAft>
            </a:pPr>
            <a:endParaRPr lang="en-US" sz="3000" dirty="0">
              <a:latin typeface="+mj-lt"/>
              <a:ea typeface="+mj-ea"/>
              <a:cs typeface="+mj-cs"/>
            </a:endParaRPr>
          </a:p>
          <a:p>
            <a:pPr>
              <a:lnSpc>
                <a:spcPct val="90000"/>
              </a:lnSpc>
              <a:spcBef>
                <a:spcPct val="0"/>
              </a:spcBef>
              <a:spcAft>
                <a:spcPts val="600"/>
              </a:spcAft>
            </a:pPr>
            <a:r>
              <a:rPr lang="en-US" sz="3000" b="1" dirty="0">
                <a:latin typeface="+mj-lt"/>
                <a:ea typeface="+mj-ea"/>
                <a:cs typeface="+mj-cs"/>
              </a:rPr>
              <a:t>20</a:t>
            </a:r>
            <a:r>
              <a:rPr lang="en-US" sz="3000" b="1" baseline="30000" dirty="0">
                <a:latin typeface="+mj-lt"/>
                <a:ea typeface="+mj-ea"/>
                <a:cs typeface="+mj-cs"/>
              </a:rPr>
              <a:t>th</a:t>
            </a:r>
            <a:r>
              <a:rPr lang="en-US" sz="3000" b="1" dirty="0">
                <a:latin typeface="+mj-lt"/>
                <a:ea typeface="+mj-ea"/>
                <a:cs typeface="+mj-cs"/>
              </a:rPr>
              <a:t> July 2022</a:t>
            </a:r>
          </a:p>
        </p:txBody>
      </p:sp>
      <p:sp>
        <p:nvSpPr>
          <p:cNvPr id="16" name="Freeform: Shape 15">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Graphical user interface&#10;&#10;Description automatically generated">
            <a:extLst>
              <a:ext uri="{FF2B5EF4-FFF2-40B4-BE49-F238E27FC236}">
                <a16:creationId xmlns:a16="http://schemas.microsoft.com/office/drawing/2014/main" id="{841DC996-1A4B-4D4F-A733-3A00E5ABC2BB}"/>
              </a:ext>
            </a:extLst>
          </p:cNvPr>
          <p:cNvPicPr>
            <a:picLocks noChangeAspect="1"/>
          </p:cNvPicPr>
          <p:nvPr/>
        </p:nvPicPr>
        <p:blipFill rotWithShape="1">
          <a:blip r:embed="rId2">
            <a:extLst>
              <a:ext uri="{28A0092B-C50C-407E-A947-70E740481C1C}">
                <a14:useLocalDpi xmlns:a14="http://schemas.microsoft.com/office/drawing/2010/main" val="0"/>
              </a:ext>
            </a:extLst>
          </a:blip>
          <a:srcRect r="2" b="2428"/>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28776" y="1628776"/>
            <a:ext cx="6858002" cy="3600450"/>
          </a:xfrm>
          <a:solidFill>
            <a:srgbClr val="3B3B3B"/>
          </a:solidFill>
        </p:spPr>
        <p:txBody>
          <a:bodyPr vert="vert270" anchor="t" anchorCtr="0">
            <a:normAutofit/>
          </a:bodyPr>
          <a:lstStyle/>
          <a:p>
            <a:pPr>
              <a:lnSpc>
                <a:spcPct val="150000"/>
              </a:lnSpc>
            </a:pPr>
            <a:br>
              <a:rPr lang="en-US" dirty="0"/>
            </a:br>
            <a:r>
              <a:rPr lang="en-US" sz="4400" b="1" dirty="0">
                <a:solidFill>
                  <a:srgbClr val="FF6600"/>
                </a:solidFill>
                <a:latin typeface="Times New Roman" panose="02020603050405020304" pitchFamily="18" charset="0"/>
                <a:cs typeface="Times New Roman" panose="02020603050405020304" pitchFamily="18" charset="0"/>
              </a:rPr>
              <a:t>Monthly Ride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1A7536C5-A6C7-C54D-C1F8-F49874EC30E9}"/>
              </a:ext>
            </a:extLst>
          </p:cNvPr>
          <p:cNvPicPr>
            <a:picLocks noChangeAspect="1"/>
          </p:cNvPicPr>
          <p:nvPr/>
        </p:nvPicPr>
        <p:blipFill>
          <a:blip r:embed="rId3"/>
          <a:stretch>
            <a:fillRect/>
          </a:stretch>
        </p:blipFill>
        <p:spPr>
          <a:xfrm>
            <a:off x="3600451" y="0"/>
            <a:ext cx="8591550" cy="6858000"/>
          </a:xfrm>
          <a:prstGeom prst="rect">
            <a:avLst/>
          </a:prstGeom>
        </p:spPr>
      </p:pic>
    </p:spTree>
    <p:extLst>
      <p:ext uri="{BB962C8B-B14F-4D97-AF65-F5344CB8AC3E}">
        <p14:creationId xmlns:p14="http://schemas.microsoft.com/office/powerpoint/2010/main" val="2411869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28776" y="1628776"/>
            <a:ext cx="6858002" cy="3600450"/>
          </a:xfrm>
          <a:solidFill>
            <a:srgbClr val="3B3B3B"/>
          </a:solidFill>
        </p:spPr>
        <p:txBody>
          <a:bodyPr vert="vert270" anchor="t" anchorCtr="0">
            <a:normAutofit/>
          </a:bodyPr>
          <a:lstStyle/>
          <a:p>
            <a:pPr>
              <a:lnSpc>
                <a:spcPct val="150000"/>
              </a:lnSpc>
            </a:pPr>
            <a:br>
              <a:rPr lang="en-US" dirty="0"/>
            </a:br>
            <a:r>
              <a:rPr lang="en-US" sz="4400" b="1" dirty="0">
                <a:solidFill>
                  <a:srgbClr val="FF6600"/>
                </a:solidFill>
                <a:latin typeface="Times New Roman" panose="02020603050405020304" pitchFamily="18" charset="0"/>
                <a:cs typeface="Times New Roman" panose="02020603050405020304" pitchFamily="18" charset="0"/>
              </a:rPr>
              <a:t>Number of Customer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C69D0A6E-E420-7E05-8D4A-1A0CBB578730}"/>
              </a:ext>
            </a:extLst>
          </p:cNvPr>
          <p:cNvPicPr>
            <a:picLocks noChangeAspect="1"/>
          </p:cNvPicPr>
          <p:nvPr/>
        </p:nvPicPr>
        <p:blipFill>
          <a:blip r:embed="rId3"/>
          <a:stretch>
            <a:fillRect/>
          </a:stretch>
        </p:blipFill>
        <p:spPr>
          <a:xfrm>
            <a:off x="3600450" y="0"/>
            <a:ext cx="8591549" cy="6858000"/>
          </a:xfrm>
          <a:prstGeom prst="rect">
            <a:avLst/>
          </a:prstGeom>
        </p:spPr>
      </p:pic>
    </p:spTree>
    <p:extLst>
      <p:ext uri="{BB962C8B-B14F-4D97-AF65-F5344CB8AC3E}">
        <p14:creationId xmlns:p14="http://schemas.microsoft.com/office/powerpoint/2010/main" val="119188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28776" y="1628776"/>
            <a:ext cx="6858002" cy="3600450"/>
          </a:xfrm>
          <a:solidFill>
            <a:srgbClr val="3B3B3B"/>
          </a:solidFill>
        </p:spPr>
        <p:txBody>
          <a:bodyPr vert="vert270" anchor="t" anchorCtr="0">
            <a:normAutofit/>
          </a:bodyPr>
          <a:lstStyle/>
          <a:p>
            <a:pPr>
              <a:lnSpc>
                <a:spcPct val="150000"/>
              </a:lnSpc>
            </a:pPr>
            <a:br>
              <a:rPr lang="en-US" dirty="0"/>
            </a:br>
            <a:r>
              <a:rPr lang="en-US" sz="4400" b="1" dirty="0">
                <a:solidFill>
                  <a:srgbClr val="FF6600"/>
                </a:solidFill>
                <a:latin typeface="Times New Roman" panose="02020603050405020304" pitchFamily="18" charset="0"/>
                <a:cs typeface="Times New Roman" panose="02020603050405020304" pitchFamily="18" charset="0"/>
              </a:rPr>
              <a:t>Number of Customer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465722A6-E04F-E501-F1FE-5A250E5B66C7}"/>
              </a:ext>
            </a:extLst>
          </p:cNvPr>
          <p:cNvPicPr>
            <a:picLocks noChangeAspect="1"/>
          </p:cNvPicPr>
          <p:nvPr/>
        </p:nvPicPr>
        <p:blipFill>
          <a:blip r:embed="rId3"/>
          <a:stretch>
            <a:fillRect/>
          </a:stretch>
        </p:blipFill>
        <p:spPr>
          <a:xfrm>
            <a:off x="3600450" y="-2"/>
            <a:ext cx="8708948" cy="6858000"/>
          </a:xfrm>
          <a:prstGeom prst="rect">
            <a:avLst/>
          </a:prstGeom>
        </p:spPr>
      </p:pic>
    </p:spTree>
    <p:extLst>
      <p:ext uri="{BB962C8B-B14F-4D97-AF65-F5344CB8AC3E}">
        <p14:creationId xmlns:p14="http://schemas.microsoft.com/office/powerpoint/2010/main" val="3310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28776" y="1628776"/>
            <a:ext cx="6858002" cy="3600450"/>
          </a:xfrm>
          <a:solidFill>
            <a:srgbClr val="3B3B3B"/>
          </a:solidFill>
        </p:spPr>
        <p:txBody>
          <a:bodyPr vert="vert270" anchor="t" anchorCtr="0">
            <a:normAutofit/>
          </a:bodyPr>
          <a:lstStyle/>
          <a:p>
            <a:pPr>
              <a:lnSpc>
                <a:spcPct val="150000"/>
              </a:lnSpc>
            </a:pPr>
            <a:br>
              <a:rPr lang="en-US" sz="4400" b="1" dirty="0">
                <a:solidFill>
                  <a:srgbClr val="FF6600"/>
                </a:solidFill>
                <a:latin typeface="Times New Roman" panose="02020603050405020304" pitchFamily="18" charset="0"/>
                <a:cs typeface="Times New Roman" panose="02020603050405020304" pitchFamily="18" charset="0"/>
              </a:rPr>
            </a:br>
            <a:r>
              <a:rPr lang="en-US" sz="4400" b="1" dirty="0">
                <a:solidFill>
                  <a:srgbClr val="FF6600"/>
                </a:solidFill>
                <a:latin typeface="Times New Roman" panose="02020603050405020304" pitchFamily="18" charset="0"/>
                <a:cs typeface="Times New Roman" panose="02020603050405020304" pitchFamily="18" charset="0"/>
              </a:rPr>
              <a:t>Customer </a:t>
            </a:r>
            <a:r>
              <a:rPr lang="en-US" sz="4400" b="1" dirty="0" err="1">
                <a:solidFill>
                  <a:srgbClr val="FF6600"/>
                </a:solidFill>
                <a:latin typeface="Times New Roman" panose="02020603050405020304" pitchFamily="18" charset="0"/>
                <a:cs typeface="Times New Roman" panose="02020603050405020304" pitchFamily="18" charset="0"/>
              </a:rPr>
              <a:t>Daywise</a:t>
            </a:r>
            <a:r>
              <a:rPr lang="en-US" sz="4400" b="1" dirty="0">
                <a:solidFill>
                  <a:srgbClr val="FF6600"/>
                </a:solidFill>
                <a:latin typeface="Times New Roman" panose="02020603050405020304" pitchFamily="18" charset="0"/>
                <a:cs typeface="Times New Roman" panose="02020603050405020304" pitchFamily="18" charset="0"/>
              </a:rPr>
              <a:t>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9" name="Picture 8">
            <a:extLst>
              <a:ext uri="{FF2B5EF4-FFF2-40B4-BE49-F238E27FC236}">
                <a16:creationId xmlns:a16="http://schemas.microsoft.com/office/drawing/2014/main" id="{28EB5498-3AA3-49C7-7BA1-34A255E8005C}"/>
              </a:ext>
            </a:extLst>
          </p:cNvPr>
          <p:cNvPicPr>
            <a:picLocks noChangeAspect="1"/>
          </p:cNvPicPr>
          <p:nvPr/>
        </p:nvPicPr>
        <p:blipFill>
          <a:blip r:embed="rId3"/>
          <a:stretch>
            <a:fillRect/>
          </a:stretch>
        </p:blipFill>
        <p:spPr>
          <a:xfrm>
            <a:off x="3356275" y="0"/>
            <a:ext cx="8835725" cy="6858000"/>
          </a:xfrm>
          <a:prstGeom prst="rect">
            <a:avLst/>
          </a:prstGeom>
        </p:spPr>
      </p:pic>
    </p:spTree>
    <p:extLst>
      <p:ext uri="{BB962C8B-B14F-4D97-AF65-F5344CB8AC3E}">
        <p14:creationId xmlns:p14="http://schemas.microsoft.com/office/powerpoint/2010/main" val="3223267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28776" y="1628776"/>
            <a:ext cx="6858002" cy="3600450"/>
          </a:xfrm>
          <a:solidFill>
            <a:srgbClr val="3B3B3B"/>
          </a:solidFill>
        </p:spPr>
        <p:txBody>
          <a:bodyPr vert="vert270" anchor="t" anchorCtr="0"/>
          <a:lstStyle/>
          <a:p>
            <a:pPr>
              <a:lnSpc>
                <a:spcPct val="150000"/>
              </a:lnSpc>
            </a:pPr>
            <a:br>
              <a:rPr lang="en-US" dirty="0"/>
            </a:br>
            <a:r>
              <a:rPr lang="en-US" sz="4400" b="1" dirty="0">
                <a:solidFill>
                  <a:srgbClr val="FF6600"/>
                </a:solidFill>
                <a:latin typeface="Times New Roman" panose="02020603050405020304" pitchFamily="18" charset="0"/>
                <a:cs typeface="Times New Roman" panose="02020603050405020304" pitchFamily="18" charset="0"/>
              </a:rPr>
              <a:t>Profit Forecast for the year 2019</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4C7736B0-2B2B-D6A1-57B6-15E57588B23A}"/>
              </a:ext>
            </a:extLst>
          </p:cNvPr>
          <p:cNvPicPr>
            <a:picLocks noChangeAspect="1"/>
          </p:cNvPicPr>
          <p:nvPr/>
        </p:nvPicPr>
        <p:blipFill>
          <a:blip r:embed="rId3"/>
          <a:stretch>
            <a:fillRect/>
          </a:stretch>
        </p:blipFill>
        <p:spPr>
          <a:xfrm>
            <a:off x="3600450" y="0"/>
            <a:ext cx="8591550" cy="6858000"/>
          </a:xfrm>
          <a:prstGeom prst="rect">
            <a:avLst/>
          </a:prstGeom>
        </p:spPr>
      </p:pic>
    </p:spTree>
    <p:extLst>
      <p:ext uri="{BB962C8B-B14F-4D97-AF65-F5344CB8AC3E}">
        <p14:creationId xmlns:p14="http://schemas.microsoft.com/office/powerpoint/2010/main" val="617183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28776" y="1628776"/>
            <a:ext cx="6858002" cy="3600450"/>
          </a:xfrm>
          <a:solidFill>
            <a:srgbClr val="3B3B3B"/>
          </a:solidFill>
        </p:spPr>
        <p:txBody>
          <a:bodyPr vert="vert270" anchor="t" anchorCtr="0"/>
          <a:lstStyle/>
          <a:p>
            <a:pPr>
              <a:lnSpc>
                <a:spcPct val="150000"/>
              </a:lnSpc>
            </a:pPr>
            <a:br>
              <a:rPr lang="en-US" dirty="0"/>
            </a:br>
            <a:r>
              <a:rPr lang="en-US" sz="4400" b="1" dirty="0">
                <a:solidFill>
                  <a:srgbClr val="FF6600"/>
                </a:solidFill>
                <a:latin typeface="Times New Roman" panose="02020603050405020304" pitchFamily="18" charset="0"/>
                <a:cs typeface="Times New Roman" panose="02020603050405020304" pitchFamily="18" charset="0"/>
              </a:rPr>
              <a:t>Recommendations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4467223" y="-866773"/>
            <a:ext cx="6858004" cy="8591550"/>
          </a:xfrm>
        </p:spPr>
        <p:txBody>
          <a:bodyPr vert="vert270">
            <a:normAutofit lnSpcReduction="10000"/>
          </a:bodyPr>
          <a:lstStyle/>
          <a:p>
            <a:endParaRPr lang="en-US" sz="1400" dirty="0">
              <a:solidFill>
                <a:srgbClr val="FF6600"/>
              </a:solidFill>
              <a:latin typeface="Times New Roman" panose="02020603050405020304" pitchFamily="18" charset="0"/>
              <a:cs typeface="Times New Roman" panose="02020603050405020304" pitchFamily="18" charset="0"/>
            </a:endParaRPr>
          </a:p>
          <a:p>
            <a:pPr algn="just">
              <a:lnSpc>
                <a:spcPct val="150000"/>
              </a:lnSpc>
            </a:pPr>
            <a:r>
              <a:rPr lang="en-US" sz="1400" dirty="0">
                <a:solidFill>
                  <a:srgbClr val="FF6600"/>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We compared both cab companies based on the following criteria and determined that Yellow cab was superior to Pink cab:</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Profit Analysis: The Yellow cab generated more profit than the green cab for the year period (2016 – 2018). On a yearly basis, Yellow cab was seen to have a significant increase in profit in the year 2016 and 2017 but a drop in 2018. Pink cab also generated profit for the stated period but there was a significant gap between the profit generated by Yellow cab and Pink cab</a:t>
            </a:r>
            <a:r>
              <a:rPr lang="en-US" sz="1400" dirty="0">
                <a:solidFill>
                  <a:srgbClr val="FF6600"/>
                </a:solidFill>
                <a:latin typeface="Times New Roman" panose="02020603050405020304" pitchFamily="18" charset="0"/>
                <a:cs typeface="Times New Roman" panose="02020603050405020304" pitchFamily="18" charset="0"/>
              </a:rPr>
              <a:t>.</a:t>
            </a:r>
          </a:p>
          <a:p>
            <a:pPr marL="457200" indent="-4572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Number of trips Analysis: The number of trips made by in a year by the yellow cab is almost times three of that of the pink cab.</a:t>
            </a:r>
          </a:p>
          <a:p>
            <a:pPr marL="457200" indent="-4572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Profit forecast for 2019: Both Yellow and Pink cab are forecasted to experience a loss in their profit for the year 2019, but the loss of the Pink cab is seen to be more than that of the Yellow cab.</a:t>
            </a:r>
          </a:p>
          <a:p>
            <a:pPr marL="457200" indent="-4572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Number of  customers: the Yellow cab is is seen to have more customer base than the Pink cab in every city. There by explaining the reason of the gap between the profit of both companies. A </a:t>
            </a:r>
            <a:r>
              <a:rPr lang="en-US" sz="1400" dirty="0" err="1">
                <a:latin typeface="Times New Roman" panose="02020603050405020304" pitchFamily="18" charset="0"/>
                <a:cs typeface="Times New Roman" panose="02020603050405020304" pitchFamily="18" charset="0"/>
              </a:rPr>
              <a:t>daywise</a:t>
            </a:r>
            <a:r>
              <a:rPr lang="en-US" sz="1400" dirty="0">
                <a:latin typeface="Times New Roman" panose="02020603050405020304" pitchFamily="18" charset="0"/>
                <a:cs typeface="Times New Roman" panose="02020603050405020304" pitchFamily="18" charset="0"/>
              </a:rPr>
              <a:t> analysis of the usage of the cabs was also provided to show which cab is mostly used by customers.</a:t>
            </a:r>
          </a:p>
          <a:p>
            <a:pPr marL="457200" indent="-457200"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Monthly trip analysis: The Yellow cab is seen to have made more trips than the pink cab on a monthly basis.</a:t>
            </a:r>
          </a:p>
          <a:p>
            <a:pPr algn="just">
              <a:lnSpc>
                <a:spcPct val="150000"/>
              </a:lnSpc>
            </a:pPr>
            <a:endParaRPr lang="en-US" sz="140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Based on the basis of  the above point,  we will recommend investment on Yellow cab.</a:t>
            </a:r>
          </a:p>
          <a:p>
            <a:pPr marL="457200" indent="-457200" algn="just">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1400" dirty="0">
              <a:solidFill>
                <a:srgbClr val="FF6600"/>
              </a:solidFill>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1400" dirty="0">
              <a:solidFill>
                <a:srgbClr val="FF6600"/>
              </a:solidFill>
              <a:latin typeface="Times New Roman" panose="02020603050405020304" pitchFamily="18" charset="0"/>
              <a:cs typeface="Times New Roman" panose="02020603050405020304" pitchFamily="18" charset="0"/>
            </a:endParaRPr>
          </a:p>
          <a:p>
            <a:endParaRPr lang="en-US" sz="1400" dirty="0">
              <a:solidFill>
                <a:srgbClr val="FF6600"/>
              </a:solidFill>
              <a:latin typeface="Times New Roman" panose="02020603050405020304" pitchFamily="18" charset="0"/>
              <a:cs typeface="Times New Roman" panose="02020603050405020304" pitchFamily="18" charset="0"/>
            </a:endParaRPr>
          </a:p>
          <a:p>
            <a:endParaRPr lang="en-US" sz="1400" dirty="0">
              <a:solidFill>
                <a:srgbClr val="FF6600"/>
              </a:solidFill>
              <a:latin typeface="Times New Roman" panose="02020603050405020304" pitchFamily="18" charset="0"/>
              <a:cs typeface="Times New Roman" panose="02020603050405020304" pitchFamily="18" charset="0"/>
            </a:endParaRPr>
          </a:p>
          <a:p>
            <a:endParaRPr lang="en-US" sz="1400" dirty="0">
              <a:solidFill>
                <a:srgbClr val="FF66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0256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861854" cy="717514"/>
            <a:chOff x="0" y="1479558"/>
            <a:chExt cx="1861854" cy="717514"/>
          </a:xfrm>
          <a:solidFill>
            <a:schemeClr val="bg1"/>
          </a:solidFill>
        </p:grpSpPr>
        <p:sp>
          <p:nvSpPr>
            <p:cNvPr id="14" name="Freeform: Shape 13">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5" name="Freeform: Shape 14">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17" name="Freeform: Shape 16">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8992" y="-34538"/>
            <a:ext cx="6655405"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5194" y="-23905"/>
            <a:ext cx="6705251"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6886" y="-23905"/>
            <a:ext cx="6705251"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2638563" y="2374268"/>
            <a:ext cx="5338511" cy="1055142"/>
          </a:xfrm>
        </p:spPr>
        <p:txBody>
          <a:bodyPr>
            <a:normAutofit/>
          </a:bodyPr>
          <a:lstStyle/>
          <a:p>
            <a:r>
              <a:rPr lang="en-US" sz="4400" dirty="0">
                <a:solidFill>
                  <a:schemeClr val="bg1"/>
                </a:solidFill>
                <a:latin typeface="Times New Roman" panose="02020603050405020304" pitchFamily="18" charset="0"/>
                <a:cs typeface="Times New Roman" panose="02020603050405020304" pitchFamily="18" charset="0"/>
              </a:rPr>
              <a:t>Thank You</a:t>
            </a:r>
          </a:p>
          <a:p>
            <a:endParaRPr lang="en-US" sz="2000" dirty="0">
              <a:solidFill>
                <a:schemeClr val="bg1"/>
              </a:solidFill>
            </a:endParaRPr>
          </a:p>
        </p:txBody>
      </p:sp>
      <p:sp>
        <p:nvSpPr>
          <p:cNvPr id="23"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4716" y="188494"/>
            <a:ext cx="1048371"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83101" y="3578317"/>
            <a:ext cx="1054466" cy="469689"/>
            <a:chOff x="9841624" y="4115729"/>
            <a:chExt cx="602169" cy="268223"/>
          </a:xfrm>
          <a:solidFill>
            <a:schemeClr val="bg1"/>
          </a:solidFill>
        </p:grpSpPr>
        <p:sp>
          <p:nvSpPr>
            <p:cNvPr id="28" name="Freeform: Shape 2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4" name="Oval 33">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4525" y="4910353"/>
            <a:ext cx="468090"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Freeform: Shape 37">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Freeform: Shape 39">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2467" y="4200769"/>
            <a:ext cx="2769534"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CB5DFCDA-694D-4637-8E9B-038575194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952075" cy="6858000"/>
          </a:xfrm>
          <a:custGeom>
            <a:avLst/>
            <a:gdLst>
              <a:gd name="connsiteX0" fmla="*/ 9952075 w 9952075"/>
              <a:gd name="connsiteY0" fmla="*/ 6858000 h 6858000"/>
              <a:gd name="connsiteX1" fmla="*/ 108694 w 9952075"/>
              <a:gd name="connsiteY1" fmla="*/ 6858000 h 6858000"/>
              <a:gd name="connsiteX2" fmla="*/ 79127 w 9952075"/>
              <a:gd name="connsiteY2" fmla="*/ 6681235 h 6858000"/>
              <a:gd name="connsiteX3" fmla="*/ 0 w 9952075"/>
              <a:gd name="connsiteY3" fmla="*/ 5565888 h 6858000"/>
              <a:gd name="connsiteX4" fmla="*/ 2190696 w 9952075"/>
              <a:gd name="connsiteY4" fmla="*/ 145339 h 6858000"/>
              <a:gd name="connsiteX5" fmla="*/ 2339431 w 9952075"/>
              <a:gd name="connsiteY5" fmla="*/ 0 h 6858000"/>
              <a:gd name="connsiteX6" fmla="*/ 9952075 w 9952075"/>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52075" h="6858000">
                <a:moveTo>
                  <a:pt x="9952075"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9952075"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4DB276E-BFF1-43F5-AB90-7ABA4B9A9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9652017" cy="6858000"/>
          </a:xfrm>
          <a:custGeom>
            <a:avLst/>
            <a:gdLst>
              <a:gd name="connsiteX0" fmla="*/ 9652017 w 9652017"/>
              <a:gd name="connsiteY0" fmla="*/ 6858000 h 6858000"/>
              <a:gd name="connsiteX1" fmla="*/ 112827 w 9652017"/>
              <a:gd name="connsiteY1" fmla="*/ 6858000 h 6858000"/>
              <a:gd name="connsiteX2" fmla="*/ 76084 w 9652017"/>
              <a:gd name="connsiteY2" fmla="*/ 6638337 h 6858000"/>
              <a:gd name="connsiteX3" fmla="*/ 0 w 9652017"/>
              <a:gd name="connsiteY3" fmla="*/ 5565888 h 6858000"/>
              <a:gd name="connsiteX4" fmla="*/ 2157501 w 9652017"/>
              <a:gd name="connsiteY4" fmla="*/ 301488 h 6858000"/>
              <a:gd name="connsiteX5" fmla="*/ 2472310 w 9652017"/>
              <a:gd name="connsiteY5" fmla="*/ 0 h 6858000"/>
              <a:gd name="connsiteX6" fmla="*/ 9652017 w 9652017"/>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52017" h="6858000">
                <a:moveTo>
                  <a:pt x="9652017" y="6858000"/>
                </a:moveTo>
                <a:lnTo>
                  <a:pt x="112827" y="6858000"/>
                </a:lnTo>
                <a:lnTo>
                  <a:pt x="76084" y="6638337"/>
                </a:lnTo>
                <a:cubicBezTo>
                  <a:pt x="25944" y="6288079"/>
                  <a:pt x="0" y="5930014"/>
                  <a:pt x="0" y="5565888"/>
                </a:cubicBezTo>
                <a:cubicBezTo>
                  <a:pt x="0" y="3514654"/>
                  <a:pt x="823309" y="1655711"/>
                  <a:pt x="2157501" y="301488"/>
                </a:cubicBezTo>
                <a:lnTo>
                  <a:pt x="2472310" y="0"/>
                </a:lnTo>
                <a:lnTo>
                  <a:pt x="9652017" y="0"/>
                </a:lnTo>
                <a:close/>
              </a:path>
            </a:pathLst>
          </a:custGeom>
          <a:solidFill>
            <a:schemeClr val="bg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38200" y="365126"/>
            <a:ext cx="7757694" cy="1288238"/>
          </a:xfrm>
        </p:spPr>
        <p:txBody>
          <a:bodyPr vert="horz" lIns="91440" tIns="45720" rIns="91440" bIns="45720" rtlCol="0" anchor="b" anchorCtr="0">
            <a:normAutofit/>
          </a:bodyPr>
          <a:lstStyle/>
          <a:p>
            <a:pPr algn="l"/>
            <a:br>
              <a:rPr lang="en-US" sz="2100" kern="1200">
                <a:solidFill>
                  <a:schemeClr val="tx1"/>
                </a:solidFill>
                <a:latin typeface="+mj-lt"/>
                <a:ea typeface="+mj-ea"/>
                <a:cs typeface="+mj-cs"/>
              </a:rPr>
            </a:br>
            <a:br>
              <a:rPr lang="en-US" sz="2100" kern="1200">
                <a:solidFill>
                  <a:schemeClr val="tx1"/>
                </a:solidFill>
                <a:latin typeface="+mj-lt"/>
                <a:ea typeface="+mj-ea"/>
                <a:cs typeface="+mj-cs"/>
              </a:rPr>
            </a:br>
            <a:br>
              <a:rPr lang="en-US" sz="2100" kern="1200">
                <a:solidFill>
                  <a:schemeClr val="tx1"/>
                </a:solidFill>
                <a:latin typeface="+mj-lt"/>
                <a:ea typeface="+mj-ea"/>
                <a:cs typeface="+mj-cs"/>
              </a:rPr>
            </a:br>
            <a:r>
              <a:rPr lang="en-US" sz="2100" b="1" kern="1200">
                <a:solidFill>
                  <a:schemeClr val="tx1"/>
                </a:solidFill>
                <a:latin typeface="+mj-lt"/>
                <a:ea typeface="+mj-ea"/>
                <a:cs typeface="+mj-cs"/>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a:off x="838198" y="1956390"/>
            <a:ext cx="7322290" cy="3907465"/>
          </a:xfrm>
        </p:spPr>
        <p:txBody>
          <a:bodyPr vert="horz" lIns="91440" tIns="45720" rIns="91440" bIns="45720" rtlCol="0" anchor="t">
            <a:normAutofit/>
          </a:bodyPr>
          <a:lstStyle/>
          <a:p>
            <a:pPr indent="-228600" algn="l">
              <a:buFont typeface="Arial" panose="020B0604020202020204" pitchFamily="34" charset="0"/>
              <a:buChar char="•"/>
            </a:pPr>
            <a:endParaRPr lang="en-US"/>
          </a:p>
          <a:p>
            <a:pPr indent="-228600" algn="l">
              <a:buFont typeface="Arial" panose="020B0604020202020204" pitchFamily="34" charset="0"/>
              <a:buChar char="•"/>
            </a:pPr>
            <a:r>
              <a:rPr lang="en-US"/>
              <a:t>         Executive Summary</a:t>
            </a:r>
          </a:p>
          <a:p>
            <a:pPr indent="-228600" algn="l">
              <a:buFont typeface="Arial" panose="020B0604020202020204" pitchFamily="34" charset="0"/>
              <a:buChar char="•"/>
            </a:pPr>
            <a:r>
              <a:rPr lang="en-US"/>
              <a:t>         Problem Statement</a:t>
            </a:r>
          </a:p>
          <a:p>
            <a:pPr indent="-228600" algn="l">
              <a:buFont typeface="Arial" panose="020B0604020202020204" pitchFamily="34" charset="0"/>
              <a:buChar char="•"/>
            </a:pPr>
            <a:r>
              <a:rPr lang="en-US"/>
              <a:t>         Approach</a:t>
            </a:r>
          </a:p>
          <a:p>
            <a:pPr indent="-228600" algn="l">
              <a:buFont typeface="Arial" panose="020B0604020202020204" pitchFamily="34" charset="0"/>
              <a:buChar char="•"/>
            </a:pPr>
            <a:r>
              <a:rPr lang="en-US"/>
              <a:t>         EDA</a:t>
            </a:r>
          </a:p>
          <a:p>
            <a:pPr indent="-228600" algn="l">
              <a:buFont typeface="Arial" panose="020B0604020202020204" pitchFamily="34" charset="0"/>
              <a:buChar char="•"/>
            </a:pPr>
            <a:r>
              <a:rPr lang="en-US"/>
              <a:t>         EDA Summary</a:t>
            </a:r>
          </a:p>
          <a:p>
            <a:pPr indent="-228600" algn="l">
              <a:buFont typeface="Arial" panose="020B0604020202020204" pitchFamily="34" charset="0"/>
              <a:buChar char="•"/>
            </a:pPr>
            <a:r>
              <a:rPr lang="en-US"/>
              <a:t>         Recommendations</a:t>
            </a:r>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endParaRPr lang="en-US"/>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38200" y="963877"/>
            <a:ext cx="3494362" cy="4930246"/>
          </a:xfrm>
        </p:spPr>
        <p:txBody>
          <a:bodyPr vert="horz" lIns="91440" tIns="45720" rIns="91440" bIns="45720" rtlCol="0" anchor="ctr" anchorCtr="0">
            <a:normAutofit/>
          </a:bodyPr>
          <a:lstStyle/>
          <a:p>
            <a:pPr algn="r"/>
            <a:r>
              <a:rPr lang="en-US" sz="4400" kern="1200" dirty="0">
                <a:solidFill>
                  <a:schemeClr val="tx1"/>
                </a:solidFill>
                <a:latin typeface="Times New Roman" panose="02020603050405020304" pitchFamily="18" charset="0"/>
                <a:cs typeface="Times New Roman" panose="02020603050405020304" pitchFamily="18" charset="0"/>
              </a:rPr>
              <a:t>Executive Summary</a:t>
            </a:r>
            <a:br>
              <a:rPr lang="en-US" sz="4400" kern="1200" dirty="0">
                <a:solidFill>
                  <a:schemeClr val="tx1"/>
                </a:solidFill>
                <a:latin typeface="Times New Roman" panose="02020603050405020304" pitchFamily="18" charset="0"/>
                <a:cs typeface="Times New Roman" panose="02020603050405020304" pitchFamily="18" charset="0"/>
              </a:rPr>
            </a:br>
            <a:endParaRPr lang="en-US" sz="4400" b="1" kern="1200"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FB39BF4B-DB74-632D-A3F5-5396947D124B}"/>
              </a:ext>
            </a:extLst>
          </p:cNvPr>
          <p:cNvSpPr>
            <a:spLocks noGrp="1"/>
          </p:cNvSpPr>
          <p:nvPr>
            <p:ph type="subTitle" idx="1"/>
          </p:nvPr>
        </p:nvSpPr>
        <p:spPr>
          <a:xfrm>
            <a:off x="4976031" y="963877"/>
            <a:ext cx="6377769" cy="4930246"/>
          </a:xfrm>
        </p:spPr>
        <p:txBody>
          <a:bodyPr vert="horz" lIns="91440" tIns="45720" rIns="91440" bIns="45720" rtlCol="0" anchor="ctr">
            <a:noAutofit/>
          </a:bodyPr>
          <a:lstStyle/>
          <a:p>
            <a:pPr indent="-228600" algn="l">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342900" indent="-228600" algn="l">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US-based private company XYZ. It is considering investing in the taxi business as a result of the industry's impressive recent expansion and the presence of numerous significant players; nevertheless, in accordance with their Go-to-Market(G2M) approach, they first want to fully comprehend the market.</a:t>
            </a:r>
          </a:p>
          <a:p>
            <a:pPr marL="342900" indent="-228600" algn="l">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goal is to offer XYZ firm useful insights to assist in choosing the best company for investment.</a:t>
            </a:r>
          </a:p>
          <a:p>
            <a:pPr marL="342900" indent="-228600" algn="l">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indent="-228600" algn="l">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There are four sections to the analysis which includes:</a:t>
            </a:r>
          </a:p>
          <a:p>
            <a:pPr indent="-228600" algn="l">
              <a:lnSpc>
                <a:spcPct val="150000"/>
              </a:lnSpc>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800100" lvl="1" indent="-228600" algn="l">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Data Understanding</a:t>
            </a:r>
          </a:p>
          <a:p>
            <a:pPr marL="800100" lvl="1" indent="-228600" algn="l">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estimating revenue and the number of trips for each sort of cab</a:t>
            </a:r>
          </a:p>
          <a:p>
            <a:pPr marL="800100" lvl="1" indent="-228600" algn="l">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identifying the most profitable taxi service</a:t>
            </a:r>
          </a:p>
          <a:p>
            <a:pPr marL="800100" lvl="1" indent="-228600" algn="l">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Investment recommendations</a:t>
            </a:r>
          </a:p>
          <a:p>
            <a:pPr marL="342900" indent="-228600" algn="l">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pic>
        <p:nvPicPr>
          <p:cNvPr id="4" name="Picture 3" descr="Graphical user interface&#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52181995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a:off x="838200" y="963877"/>
            <a:ext cx="3494362" cy="4930246"/>
          </a:xfrm>
        </p:spPr>
        <p:txBody>
          <a:bodyPr vert="horz" lIns="91440" tIns="45720" rIns="91440" bIns="45720" rtlCol="0" anchor="ctr" anchorCtr="0">
            <a:normAutofit/>
          </a:bodyPr>
          <a:lstStyle/>
          <a:p>
            <a:pPr algn="r"/>
            <a:r>
              <a:rPr lang="en-US" sz="4400" kern="1200" dirty="0">
                <a:solidFill>
                  <a:schemeClr val="tx1"/>
                </a:solidFill>
                <a:latin typeface="Times New Roman" panose="02020603050405020304" pitchFamily="18" charset="0"/>
                <a:cs typeface="Times New Roman" panose="02020603050405020304" pitchFamily="18" charset="0"/>
              </a:rPr>
              <a:t>Data Exploration</a:t>
            </a:r>
            <a:br>
              <a:rPr lang="en-US" sz="4400" kern="1200" dirty="0">
                <a:solidFill>
                  <a:schemeClr val="tx1"/>
                </a:solidFill>
                <a:latin typeface="Times New Roman" panose="02020603050405020304" pitchFamily="18" charset="0"/>
                <a:cs typeface="Times New Roman" panose="02020603050405020304" pitchFamily="18" charset="0"/>
              </a:rPr>
            </a:br>
            <a:endParaRPr lang="en-US" sz="4400" b="1" kern="1200" dirty="0">
              <a:solidFill>
                <a:schemeClr val="tx1"/>
              </a:solidFill>
              <a:latin typeface="Times New Roman" panose="02020603050405020304" pitchFamily="18" charset="0"/>
              <a:cs typeface="Times New Roman" panose="02020603050405020304" pitchFamily="18" charset="0"/>
            </a:endParaRPr>
          </a:p>
        </p:txBody>
      </p:sp>
      <p:cxnSp>
        <p:nvCxnSpPr>
          <p:cNvPr id="50" name="Straight Connector 4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FB39BF4B-DB74-632D-A3F5-5396947D124B}"/>
              </a:ext>
            </a:extLst>
          </p:cNvPr>
          <p:cNvSpPr>
            <a:spLocks noGrp="1"/>
          </p:cNvSpPr>
          <p:nvPr>
            <p:ph type="subTitle" idx="1"/>
          </p:nvPr>
        </p:nvSpPr>
        <p:spPr>
          <a:xfrm>
            <a:off x="4976031" y="963877"/>
            <a:ext cx="6377769" cy="4930246"/>
          </a:xfrm>
        </p:spPr>
        <p:txBody>
          <a:bodyPr vert="horz" lIns="91440" tIns="45720" rIns="91440" bIns="45720" rtlCol="0" anchor="ctr">
            <a:normAutofit/>
          </a:bodyPr>
          <a:lstStyle/>
          <a:p>
            <a:pPr indent="-228600" algn="l">
              <a:buFont typeface="Arial" panose="020B0604020202020204" pitchFamily="34" charset="0"/>
              <a:buChar char="•"/>
            </a:pPr>
            <a:endParaRPr lang="en-US" sz="1500" dirty="0"/>
          </a:p>
          <a:p>
            <a:pPr marL="285750" indent="-228600" algn="l">
              <a:buFont typeface="Arial" panose="020B0604020202020204" pitchFamily="34" charset="0"/>
              <a:buChar char="•"/>
            </a:pPr>
            <a:r>
              <a:rPr lang="en-US" sz="1500" dirty="0"/>
              <a:t>Total number of features used for the analysis was 17 of which 3 features were derived.</a:t>
            </a:r>
          </a:p>
          <a:p>
            <a:pPr marL="285750" indent="-228600" algn="l">
              <a:buFont typeface="Arial" panose="020B0604020202020204" pitchFamily="34" charset="0"/>
              <a:buChar char="•"/>
            </a:pPr>
            <a:r>
              <a:rPr lang="en-US" sz="1500" dirty="0"/>
              <a:t>The ”Date of Travel” feature format was changed to use the format of  dd/mm/</a:t>
            </a:r>
            <a:r>
              <a:rPr lang="en-US" sz="1500" dirty="0" err="1"/>
              <a:t>yyy</a:t>
            </a:r>
            <a:endParaRPr lang="en-US" sz="1500" dirty="0"/>
          </a:p>
          <a:p>
            <a:pPr marL="285750" indent="-228600" algn="l">
              <a:buFont typeface="Arial" panose="020B0604020202020204" pitchFamily="34" charset="0"/>
              <a:buChar char="•"/>
            </a:pPr>
            <a:r>
              <a:rPr lang="en-US" sz="1500" dirty="0"/>
              <a:t>The total number of datapoints: 359,392</a:t>
            </a:r>
          </a:p>
          <a:p>
            <a:pPr marL="285750" indent="-228600" algn="l">
              <a:buFont typeface="Arial" panose="020B0604020202020204" pitchFamily="34" charset="0"/>
              <a:buChar char="•"/>
            </a:pPr>
            <a:endParaRPr lang="en-US" sz="1500" dirty="0"/>
          </a:p>
          <a:p>
            <a:pPr indent="-228600" algn="l">
              <a:buFont typeface="Arial" panose="020B0604020202020204" pitchFamily="34" charset="0"/>
              <a:buChar char="•"/>
            </a:pPr>
            <a:r>
              <a:rPr lang="en-US" sz="1500" dirty="0"/>
              <a:t>The initial dataset consisted of four (3) .csv files of which three of the files (</a:t>
            </a:r>
            <a:r>
              <a:rPr lang="en-US" sz="1500" dirty="0" err="1"/>
              <a:t>cab.csv</a:t>
            </a:r>
            <a:r>
              <a:rPr lang="en-US" sz="1500" dirty="0"/>
              <a:t>, </a:t>
            </a:r>
            <a:r>
              <a:rPr lang="en-US" sz="1500" dirty="0" err="1"/>
              <a:t>transactionID.csv</a:t>
            </a:r>
            <a:r>
              <a:rPr lang="en-US" sz="1500" dirty="0"/>
              <a:t> and </a:t>
            </a:r>
            <a:r>
              <a:rPr lang="en-US" sz="1500" dirty="0" err="1"/>
              <a:t>customerID.csv</a:t>
            </a:r>
            <a:r>
              <a:rPr lang="en-US" sz="1500" dirty="0"/>
              <a:t>) were joined to form one data reducing the number of data files to two (2)</a:t>
            </a:r>
          </a:p>
          <a:p>
            <a:pPr indent="-228600" algn="l">
              <a:buFont typeface="Arial" panose="020B0604020202020204" pitchFamily="34" charset="0"/>
              <a:buChar char="•"/>
            </a:pPr>
            <a:endParaRPr lang="en-US" sz="1500" dirty="0"/>
          </a:p>
          <a:p>
            <a:pPr indent="-228600" algn="l">
              <a:buFont typeface="Arial" panose="020B0604020202020204" pitchFamily="34" charset="0"/>
              <a:buChar char="•"/>
            </a:pPr>
            <a:r>
              <a:rPr lang="en-US" sz="1500" dirty="0"/>
              <a:t>Assumptions:</a:t>
            </a:r>
          </a:p>
          <a:p>
            <a:pPr marL="285750" indent="-228600" algn="l">
              <a:buFont typeface="Arial" panose="020B0604020202020204" pitchFamily="34" charset="0"/>
              <a:buChar char="•"/>
            </a:pPr>
            <a:r>
              <a:rPr lang="en-US" sz="1500" dirty="0"/>
              <a:t>Profit of rides was calculated using </a:t>
            </a:r>
            <a:r>
              <a:rPr lang="en-US" sz="1500" dirty="0" err="1"/>
              <a:t>Price_charged</a:t>
            </a:r>
            <a:r>
              <a:rPr lang="en-US" sz="1500" dirty="0"/>
              <a:t> and </a:t>
            </a:r>
            <a:r>
              <a:rPr lang="en-US" sz="1500" dirty="0" err="1"/>
              <a:t>Cost_of_trip</a:t>
            </a:r>
            <a:r>
              <a:rPr lang="en-US" sz="1500" dirty="0"/>
              <a:t>.</a:t>
            </a:r>
          </a:p>
          <a:p>
            <a:pPr marL="285750" indent="-228600" algn="l">
              <a:buFont typeface="Arial" panose="020B0604020202020204" pitchFamily="34" charset="0"/>
              <a:buChar char="•"/>
            </a:pPr>
            <a:r>
              <a:rPr lang="en-US" sz="1500" dirty="0" err="1"/>
              <a:t>Age_rank</a:t>
            </a:r>
            <a:r>
              <a:rPr lang="en-US" sz="1500" dirty="0"/>
              <a:t> was created using a custom created age range where 0 -18 were assumed to be “teenagers”,  19 – 24 as “</a:t>
            </a:r>
            <a:r>
              <a:rPr lang="en-US" sz="1500" dirty="0" err="1"/>
              <a:t>yadults</a:t>
            </a:r>
            <a:r>
              <a:rPr lang="en-US" sz="1500" dirty="0"/>
              <a:t>”, 25 – 39 as “adult” and 39 and above as “</a:t>
            </a:r>
            <a:r>
              <a:rPr lang="en-US" sz="1500" dirty="0" err="1"/>
              <a:t>older_adults</a:t>
            </a:r>
            <a:r>
              <a:rPr lang="en-US" sz="1500" dirty="0"/>
              <a:t>”</a:t>
            </a:r>
          </a:p>
          <a:p>
            <a:pPr indent="-228600" algn="l">
              <a:buFont typeface="Arial" panose="020B0604020202020204" pitchFamily="34" charset="0"/>
              <a:buChar char="•"/>
            </a:pPr>
            <a:r>
              <a:rPr lang="en-US" sz="1500" dirty="0"/>
              <a:t> </a:t>
            </a:r>
          </a:p>
        </p:txBody>
      </p:sp>
      <p:pic>
        <p:nvPicPr>
          <p:cNvPr id="4" name="Picture 3" descr="Graphical user interface&#10;&#10;Description automatically generated">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3" name="TextBox 2">
            <a:extLst>
              <a:ext uri="{FF2B5EF4-FFF2-40B4-BE49-F238E27FC236}">
                <a16:creationId xmlns:a16="http://schemas.microsoft.com/office/drawing/2014/main" id="{0CE66CC6-B3DA-B4FA-B7BC-2030485E2B3F}"/>
              </a:ext>
            </a:extLst>
          </p:cNvPr>
          <p:cNvSpPr txBox="1"/>
          <p:nvPr/>
        </p:nvSpPr>
        <p:spPr>
          <a:xfrm>
            <a:off x="1137424" y="108166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7491944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89691" y="1589690"/>
            <a:ext cx="6858002" cy="3678621"/>
          </a:xfrm>
          <a:solidFill>
            <a:srgbClr val="3B3B3B"/>
          </a:solidFill>
        </p:spPr>
        <p:txBody>
          <a:bodyPr vert="vert270" anchor="t" anchorCtr="0"/>
          <a:lstStyle/>
          <a:p>
            <a:pPr>
              <a:lnSpc>
                <a:spcPct val="150000"/>
              </a:lnSpc>
            </a:pPr>
            <a:br>
              <a:rPr lang="en-US" sz="4400" b="1" dirty="0">
                <a:solidFill>
                  <a:srgbClr val="FF6600"/>
                </a:solidFill>
                <a:latin typeface="Times New Roman" panose="02020603050405020304" pitchFamily="18" charset="0"/>
                <a:cs typeface="Times New Roman" panose="02020603050405020304" pitchFamily="18" charset="0"/>
              </a:rPr>
            </a:br>
            <a:r>
              <a:rPr lang="en-US" sz="4400" b="1" dirty="0">
                <a:solidFill>
                  <a:srgbClr val="FF6600"/>
                </a:solidFill>
                <a:latin typeface="Times New Roman" panose="02020603050405020304" pitchFamily="18" charset="0"/>
                <a:cs typeface="Times New Roman" panose="02020603050405020304" pitchFamily="18" charset="0"/>
              </a:rPr>
              <a:t>Total Profit Analysis for three consecutive years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24E5EE9C-8459-5025-9D75-B20E9FDE455F}"/>
              </a:ext>
            </a:extLst>
          </p:cNvPr>
          <p:cNvPicPr>
            <a:picLocks noChangeAspect="1"/>
          </p:cNvPicPr>
          <p:nvPr/>
        </p:nvPicPr>
        <p:blipFill>
          <a:blip r:embed="rId3"/>
          <a:stretch>
            <a:fillRect/>
          </a:stretch>
        </p:blipFill>
        <p:spPr>
          <a:xfrm>
            <a:off x="3678621" y="0"/>
            <a:ext cx="8493420" cy="6858000"/>
          </a:xfrm>
          <a:prstGeom prst="rect">
            <a:avLst/>
          </a:prstGeom>
        </p:spPr>
      </p:pic>
    </p:spTree>
    <p:extLst>
      <p:ext uri="{BB962C8B-B14F-4D97-AF65-F5344CB8AC3E}">
        <p14:creationId xmlns:p14="http://schemas.microsoft.com/office/powerpoint/2010/main" val="4169330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28776" y="1628776"/>
            <a:ext cx="6858002" cy="3600450"/>
          </a:xfrm>
          <a:solidFill>
            <a:srgbClr val="3B3B3B"/>
          </a:solidFill>
        </p:spPr>
        <p:txBody>
          <a:bodyPr vert="vert270" anchor="t" anchorCtr="0"/>
          <a:lstStyle/>
          <a:p>
            <a:pPr>
              <a:lnSpc>
                <a:spcPct val="150000"/>
              </a:lnSpc>
            </a:pPr>
            <a:br>
              <a:rPr lang="en-US" sz="4400" b="1" dirty="0">
                <a:solidFill>
                  <a:srgbClr val="FF6600"/>
                </a:solidFill>
                <a:latin typeface="Times New Roman" panose="02020603050405020304" pitchFamily="18" charset="0"/>
                <a:cs typeface="Times New Roman" panose="02020603050405020304" pitchFamily="18" charset="0"/>
              </a:rPr>
            </a:br>
            <a:br>
              <a:rPr lang="en-US" sz="4400" b="1" dirty="0">
                <a:solidFill>
                  <a:srgbClr val="FF6600"/>
                </a:solidFill>
                <a:latin typeface="Times New Roman" panose="02020603050405020304" pitchFamily="18" charset="0"/>
                <a:cs typeface="Times New Roman" panose="02020603050405020304" pitchFamily="18" charset="0"/>
              </a:rPr>
            </a:br>
            <a:r>
              <a:rPr lang="en-US" sz="4400" b="1" dirty="0">
                <a:solidFill>
                  <a:srgbClr val="FF6600"/>
                </a:solidFill>
                <a:latin typeface="Times New Roman" panose="02020603050405020304" pitchFamily="18" charset="0"/>
                <a:cs typeface="Times New Roman" panose="02020603050405020304" pitchFamily="18" charset="0"/>
              </a:rPr>
              <a:t>Yearly profit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21EA20C9-3D29-0DBA-5115-0C4F0A15CF9E}"/>
              </a:ext>
            </a:extLst>
          </p:cNvPr>
          <p:cNvPicPr>
            <a:picLocks noChangeAspect="1"/>
          </p:cNvPicPr>
          <p:nvPr/>
        </p:nvPicPr>
        <p:blipFill>
          <a:blip r:embed="rId3"/>
          <a:stretch>
            <a:fillRect/>
          </a:stretch>
        </p:blipFill>
        <p:spPr>
          <a:xfrm>
            <a:off x="3600451" y="-2"/>
            <a:ext cx="8672512" cy="6858000"/>
          </a:xfrm>
          <a:prstGeom prst="rect">
            <a:avLst/>
          </a:prstGeom>
        </p:spPr>
      </p:pic>
    </p:spTree>
    <p:extLst>
      <p:ext uri="{BB962C8B-B14F-4D97-AF65-F5344CB8AC3E}">
        <p14:creationId xmlns:p14="http://schemas.microsoft.com/office/powerpoint/2010/main" val="1670412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14488" y="1614488"/>
            <a:ext cx="6858002" cy="3629025"/>
          </a:xfrm>
          <a:solidFill>
            <a:srgbClr val="3B3B3B"/>
          </a:solidFill>
        </p:spPr>
        <p:txBody>
          <a:bodyPr vert="vert270" anchor="t" anchorCtr="0"/>
          <a:lstStyle/>
          <a:p>
            <a:pPr>
              <a:lnSpc>
                <a:spcPct val="150000"/>
              </a:lnSpc>
            </a:pPr>
            <a:br>
              <a:rPr lang="en-US" sz="4400" b="1" dirty="0">
                <a:solidFill>
                  <a:srgbClr val="FF6600"/>
                </a:solidFill>
                <a:latin typeface="Times New Roman" panose="02020603050405020304" pitchFamily="18" charset="0"/>
                <a:cs typeface="Times New Roman" panose="02020603050405020304" pitchFamily="18" charset="0"/>
              </a:rPr>
            </a:br>
            <a:br>
              <a:rPr lang="en-US" sz="4400" b="1" dirty="0">
                <a:solidFill>
                  <a:srgbClr val="FF6600"/>
                </a:solidFill>
                <a:latin typeface="Times New Roman" panose="02020603050405020304" pitchFamily="18" charset="0"/>
                <a:cs typeface="Times New Roman" panose="02020603050405020304" pitchFamily="18" charset="0"/>
              </a:rPr>
            </a:br>
            <a:r>
              <a:rPr lang="en-US" sz="4400" b="1" dirty="0">
                <a:solidFill>
                  <a:srgbClr val="FF6600"/>
                </a:solidFill>
                <a:latin typeface="Times New Roman" panose="02020603050405020304" pitchFamily="18" charset="0"/>
                <a:cs typeface="Times New Roman" panose="02020603050405020304" pitchFamily="18" charset="0"/>
              </a:rPr>
              <a:t>Profit Analysis by Cities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6ADE8E05-9654-189E-E923-7D5A5FBC123D}"/>
              </a:ext>
            </a:extLst>
          </p:cNvPr>
          <p:cNvPicPr>
            <a:picLocks noChangeAspect="1"/>
          </p:cNvPicPr>
          <p:nvPr/>
        </p:nvPicPr>
        <p:blipFill>
          <a:blip r:embed="rId3"/>
          <a:stretch>
            <a:fillRect/>
          </a:stretch>
        </p:blipFill>
        <p:spPr>
          <a:xfrm>
            <a:off x="3629025" y="0"/>
            <a:ext cx="8562975" cy="6858000"/>
          </a:xfrm>
          <a:prstGeom prst="rect">
            <a:avLst/>
          </a:prstGeom>
        </p:spPr>
      </p:pic>
    </p:spTree>
    <p:extLst>
      <p:ext uri="{BB962C8B-B14F-4D97-AF65-F5344CB8AC3E}">
        <p14:creationId xmlns:p14="http://schemas.microsoft.com/office/powerpoint/2010/main" val="106492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628776" y="1628776"/>
            <a:ext cx="6858002" cy="3600450"/>
          </a:xfrm>
          <a:solidFill>
            <a:srgbClr val="3B3B3B"/>
          </a:solidFill>
        </p:spPr>
        <p:txBody>
          <a:bodyPr vert="vert270" anchor="t" anchorCtr="0"/>
          <a:lstStyle/>
          <a:p>
            <a:pPr>
              <a:lnSpc>
                <a:spcPct val="150000"/>
              </a:lnSpc>
            </a:pPr>
            <a:br>
              <a:rPr lang="en-US" dirty="0"/>
            </a:br>
            <a:r>
              <a:rPr lang="en-US" sz="4400" b="1" dirty="0">
                <a:solidFill>
                  <a:srgbClr val="FF6600"/>
                </a:solidFill>
                <a:latin typeface="Times New Roman" panose="02020603050405020304" pitchFamily="18" charset="0"/>
                <a:cs typeface="Times New Roman" panose="02020603050405020304" pitchFamily="18" charset="0"/>
              </a:rPr>
              <a:t>Yearly count of trips Analysis</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6" name="Picture 5">
            <a:extLst>
              <a:ext uri="{FF2B5EF4-FFF2-40B4-BE49-F238E27FC236}">
                <a16:creationId xmlns:a16="http://schemas.microsoft.com/office/drawing/2014/main" id="{B861EC71-BCD3-ABF5-0403-57CBD9C78A62}"/>
              </a:ext>
            </a:extLst>
          </p:cNvPr>
          <p:cNvPicPr>
            <a:picLocks noChangeAspect="1"/>
          </p:cNvPicPr>
          <p:nvPr/>
        </p:nvPicPr>
        <p:blipFill>
          <a:blip r:embed="rId3"/>
          <a:stretch>
            <a:fillRect/>
          </a:stretch>
        </p:blipFill>
        <p:spPr>
          <a:xfrm>
            <a:off x="3600451" y="0"/>
            <a:ext cx="8591550" cy="6858000"/>
          </a:xfrm>
          <a:prstGeom prst="rect">
            <a:avLst/>
          </a:prstGeom>
        </p:spPr>
      </p:pic>
    </p:spTree>
    <p:extLst>
      <p:ext uri="{BB962C8B-B14F-4D97-AF65-F5344CB8AC3E}">
        <p14:creationId xmlns:p14="http://schemas.microsoft.com/office/powerpoint/2010/main" val="2305283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1568670" y="1568670"/>
            <a:ext cx="6858002" cy="3720661"/>
          </a:xfrm>
          <a:solidFill>
            <a:srgbClr val="3B3B3B"/>
          </a:solidFill>
        </p:spPr>
        <p:txBody>
          <a:bodyPr vert="vert270" anchor="t" anchorCtr="0"/>
          <a:lstStyle/>
          <a:p>
            <a:pPr>
              <a:lnSpc>
                <a:spcPct val="150000"/>
              </a:lnSpc>
            </a:pPr>
            <a:br>
              <a:rPr lang="en-US" dirty="0"/>
            </a:br>
            <a:r>
              <a:rPr lang="en-US" sz="4400" b="1" dirty="0">
                <a:solidFill>
                  <a:srgbClr val="FF6600"/>
                </a:solidFill>
                <a:latin typeface="Times New Roman" panose="02020603050405020304" pitchFamily="18" charset="0"/>
                <a:cs typeface="Times New Roman" panose="02020603050405020304" pitchFamily="18" charset="0"/>
              </a:rPr>
              <a:t>Age-group Profit Analysis Contribution</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Picture 4">
            <a:extLst>
              <a:ext uri="{FF2B5EF4-FFF2-40B4-BE49-F238E27FC236}">
                <a16:creationId xmlns:a16="http://schemas.microsoft.com/office/drawing/2014/main" id="{E9583BC2-B331-3781-5472-A5E5F450D9E5}"/>
              </a:ext>
            </a:extLst>
          </p:cNvPr>
          <p:cNvPicPr>
            <a:picLocks noChangeAspect="1"/>
          </p:cNvPicPr>
          <p:nvPr/>
        </p:nvPicPr>
        <p:blipFill>
          <a:blip r:embed="rId3"/>
          <a:stretch>
            <a:fillRect/>
          </a:stretch>
        </p:blipFill>
        <p:spPr>
          <a:xfrm>
            <a:off x="4071938" y="0"/>
            <a:ext cx="8120062" cy="6858000"/>
          </a:xfrm>
          <a:prstGeom prst="rect">
            <a:avLst/>
          </a:prstGeom>
        </p:spPr>
      </p:pic>
    </p:spTree>
    <p:extLst>
      <p:ext uri="{BB962C8B-B14F-4D97-AF65-F5344CB8AC3E}">
        <p14:creationId xmlns:p14="http://schemas.microsoft.com/office/powerpoint/2010/main" val="30640492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Office Theme</Template>
  <TotalTime>1340</TotalTime>
  <Words>654</Words>
  <Application>Microsoft Macintosh PowerPoint</Application>
  <PresentationFormat>Widescreen</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   Agenda</vt:lpstr>
      <vt:lpstr>Executive Summary </vt:lpstr>
      <vt:lpstr>Data Exploration </vt:lpstr>
      <vt:lpstr> Total Profit Analysis for three consecutive years</vt:lpstr>
      <vt:lpstr>  Yearly profit Analysis</vt:lpstr>
      <vt:lpstr>  Profit Analysis by Cities</vt:lpstr>
      <vt:lpstr> Yearly count of trips Analysis</vt:lpstr>
      <vt:lpstr> Age-group Profit Analysis Contribution</vt:lpstr>
      <vt:lpstr> Monthly Ride Analysis</vt:lpstr>
      <vt:lpstr> Number of Customer Analysis</vt:lpstr>
      <vt:lpstr> Number of Customer Analysis</vt:lpstr>
      <vt:lpstr> Customer Daywise Analysis</vt:lpstr>
      <vt:lpstr> Profit Forecast for the year 2019</vt:lpstr>
      <vt:lpstr>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Samiat Bola-Matanmi (s5409021)</dc:creator>
  <cp:lastModifiedBy>Samiat Bola-Matanmi (s5409021)</cp:lastModifiedBy>
  <cp:revision>5</cp:revision>
  <dcterms:created xsi:type="dcterms:W3CDTF">2022-07-20T15:57:42Z</dcterms:created>
  <dcterms:modified xsi:type="dcterms:W3CDTF">2022-07-21T15:44:34Z</dcterms:modified>
</cp:coreProperties>
</file>