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p:cViewPr varScale="1">
        <p:scale>
          <a:sx n="160" d="100"/>
          <a:sy n="16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8EBEF-54B2-3E47-8B2C-8C252045A67F}" type="datetimeFigureOut">
              <a:rPr lang="en-US" smtClean="0"/>
              <a:t>5/21/23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AE436-391B-BC48-B980-2D708F1C6153}" type="slidenum">
              <a:rPr lang="en-US" smtClean="0"/>
              <a:t>‹#›</a:t>
            </a:fld>
            <a:endParaRPr lang="en-US"/>
          </a:p>
        </p:txBody>
      </p:sp>
    </p:spTree>
    <p:extLst>
      <p:ext uri="{BB962C8B-B14F-4D97-AF65-F5344CB8AC3E}">
        <p14:creationId xmlns:p14="http://schemas.microsoft.com/office/powerpoint/2010/main" val="1388793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AE436-391B-BC48-B980-2D708F1C6153}" type="slidenum">
              <a:rPr lang="en-US" smtClean="0"/>
              <a:t>6</a:t>
            </a:fld>
            <a:endParaRPr lang="en-US"/>
          </a:p>
        </p:txBody>
      </p:sp>
    </p:spTree>
    <p:extLst>
      <p:ext uri="{BB962C8B-B14F-4D97-AF65-F5344CB8AC3E}">
        <p14:creationId xmlns:p14="http://schemas.microsoft.com/office/powerpoint/2010/main" val="1459727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5/21/23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DB37-9AF8-CC65-8D4C-F948D513C864}"/>
              </a:ext>
            </a:extLst>
          </p:cNvPr>
          <p:cNvSpPr>
            <a:spLocks noGrp="1"/>
          </p:cNvSpPr>
          <p:nvPr>
            <p:ph type="ctrTitle"/>
          </p:nvPr>
        </p:nvSpPr>
        <p:spPr/>
        <p:txBody>
          <a:bodyPr/>
          <a:lstStyle/>
          <a:p>
            <a:r>
              <a:rPr lang="en-US" dirty="0"/>
              <a:t>Implementing deep learning models for automated plant disease classification</a:t>
            </a:r>
          </a:p>
        </p:txBody>
      </p:sp>
      <p:sp>
        <p:nvSpPr>
          <p:cNvPr id="3" name="Subtitle 2">
            <a:extLst>
              <a:ext uri="{FF2B5EF4-FFF2-40B4-BE49-F238E27FC236}">
                <a16:creationId xmlns:a16="http://schemas.microsoft.com/office/drawing/2014/main" id="{D40031AF-53F2-9A13-74F9-F56228CFAF6E}"/>
              </a:ext>
            </a:extLst>
          </p:cNvPr>
          <p:cNvSpPr>
            <a:spLocks noGrp="1"/>
          </p:cNvSpPr>
          <p:nvPr>
            <p:ph type="subTitle" idx="1"/>
          </p:nvPr>
        </p:nvSpPr>
        <p:spPr/>
        <p:txBody>
          <a:bodyPr/>
          <a:lstStyle/>
          <a:p>
            <a:r>
              <a:rPr lang="en-US" dirty="0"/>
              <a:t>By Samiat bola-</a:t>
            </a:r>
            <a:r>
              <a:rPr lang="en-US" dirty="0" err="1"/>
              <a:t>matanmi</a:t>
            </a:r>
            <a:endParaRPr lang="en-US" dirty="0"/>
          </a:p>
        </p:txBody>
      </p:sp>
    </p:spTree>
    <p:extLst>
      <p:ext uri="{BB962C8B-B14F-4D97-AF65-F5344CB8AC3E}">
        <p14:creationId xmlns:p14="http://schemas.microsoft.com/office/powerpoint/2010/main" val="27995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B806-C856-C335-6D2F-E076FE5B4425}"/>
              </a:ext>
            </a:extLst>
          </p:cNvPr>
          <p:cNvSpPr>
            <a:spLocks noGrp="1"/>
          </p:cNvSpPr>
          <p:nvPr>
            <p:ph type="title"/>
          </p:nvPr>
        </p:nvSpPr>
        <p:spPr/>
        <p:txBody>
          <a:bodyPr/>
          <a:lstStyle/>
          <a:p>
            <a:r>
              <a:rPr lang="en-US" dirty="0"/>
              <a:t>Result (CONTD.)</a:t>
            </a:r>
          </a:p>
        </p:txBody>
      </p:sp>
      <p:sp>
        <p:nvSpPr>
          <p:cNvPr id="3" name="Text Placeholder 2">
            <a:extLst>
              <a:ext uri="{FF2B5EF4-FFF2-40B4-BE49-F238E27FC236}">
                <a16:creationId xmlns:a16="http://schemas.microsoft.com/office/drawing/2014/main" id="{9D52B317-89AE-28B0-3399-2E0C573C2593}"/>
              </a:ext>
            </a:extLst>
          </p:cNvPr>
          <p:cNvSpPr>
            <a:spLocks noGrp="1"/>
          </p:cNvSpPr>
          <p:nvPr>
            <p:ph type="body" idx="1"/>
          </p:nvPr>
        </p:nvSpPr>
        <p:spPr/>
        <p:txBody>
          <a:bodyPr/>
          <a:lstStyle/>
          <a:p>
            <a:r>
              <a:rPr lang="en-US" cap="none" dirty="0"/>
              <a:t>Classification report for inceptionv3 with unaugmented dataset</a:t>
            </a:r>
          </a:p>
        </p:txBody>
      </p:sp>
      <p:pic>
        <p:nvPicPr>
          <p:cNvPr id="8" name="Content Placeholder 7" descr="A picture containing text, screenshot, number, pattern&#10;&#10;Description automatically generated">
            <a:extLst>
              <a:ext uri="{FF2B5EF4-FFF2-40B4-BE49-F238E27FC236}">
                <a16:creationId xmlns:a16="http://schemas.microsoft.com/office/drawing/2014/main" id="{8B6B4DF2-298F-81B3-B2C7-1CF3E77DA9A4}"/>
              </a:ext>
            </a:extLst>
          </p:cNvPr>
          <p:cNvPicPr>
            <a:picLocks noGrp="1" noChangeAspect="1"/>
          </p:cNvPicPr>
          <p:nvPr>
            <p:ph sz="quarter" idx="13"/>
          </p:nvPr>
        </p:nvPicPr>
        <p:blipFill>
          <a:blip r:embed="rId2"/>
          <a:stretch>
            <a:fillRect/>
          </a:stretch>
        </p:blipFill>
        <p:spPr>
          <a:xfrm>
            <a:off x="1280160" y="3051175"/>
            <a:ext cx="3816625" cy="3188308"/>
          </a:xfrm>
        </p:spPr>
      </p:pic>
      <p:sp>
        <p:nvSpPr>
          <p:cNvPr id="5" name="Text Placeholder 4">
            <a:extLst>
              <a:ext uri="{FF2B5EF4-FFF2-40B4-BE49-F238E27FC236}">
                <a16:creationId xmlns:a16="http://schemas.microsoft.com/office/drawing/2014/main" id="{02217647-8FCE-A94C-E907-D5BE730212E1}"/>
              </a:ext>
            </a:extLst>
          </p:cNvPr>
          <p:cNvSpPr>
            <a:spLocks noGrp="1"/>
          </p:cNvSpPr>
          <p:nvPr>
            <p:ph type="body" sz="quarter" idx="3"/>
          </p:nvPr>
        </p:nvSpPr>
        <p:spPr/>
        <p:txBody>
          <a:bodyPr/>
          <a:lstStyle/>
          <a:p>
            <a:r>
              <a:rPr lang="en-US" cap="none" dirty="0"/>
              <a:t>Classification report for inceptionv3 on augmented dataset</a:t>
            </a:r>
          </a:p>
        </p:txBody>
      </p:sp>
      <p:pic>
        <p:nvPicPr>
          <p:cNvPr id="10" name="Content Placeholder 9" descr="A picture containing text, screenshot, menu, pattern&#10;&#10;Description automatically generated">
            <a:extLst>
              <a:ext uri="{FF2B5EF4-FFF2-40B4-BE49-F238E27FC236}">
                <a16:creationId xmlns:a16="http://schemas.microsoft.com/office/drawing/2014/main" id="{EF4E5B9F-674D-8E5E-40A3-06C18C387169}"/>
              </a:ext>
            </a:extLst>
          </p:cNvPr>
          <p:cNvPicPr>
            <a:picLocks noGrp="1" noChangeAspect="1"/>
          </p:cNvPicPr>
          <p:nvPr>
            <p:ph sz="quarter" idx="14"/>
          </p:nvPr>
        </p:nvPicPr>
        <p:blipFill>
          <a:blip r:embed="rId3"/>
          <a:stretch>
            <a:fillRect/>
          </a:stretch>
        </p:blipFill>
        <p:spPr>
          <a:xfrm>
            <a:off x="6750658" y="3051175"/>
            <a:ext cx="3816625" cy="3023622"/>
          </a:xfrm>
        </p:spPr>
      </p:pic>
    </p:spTree>
    <p:extLst>
      <p:ext uri="{BB962C8B-B14F-4D97-AF65-F5344CB8AC3E}">
        <p14:creationId xmlns:p14="http://schemas.microsoft.com/office/powerpoint/2010/main" val="317684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CFD1-6719-49FA-87BE-D05E30FDA7C8}"/>
              </a:ext>
            </a:extLst>
          </p:cNvPr>
          <p:cNvSpPr>
            <a:spLocks noGrp="1"/>
          </p:cNvSpPr>
          <p:nvPr>
            <p:ph type="title"/>
          </p:nvPr>
        </p:nvSpPr>
        <p:spPr/>
        <p:txBody>
          <a:bodyPr/>
          <a:lstStyle/>
          <a:p>
            <a:r>
              <a:rPr lang="en-US" dirty="0"/>
              <a:t>Result (Contd.)</a:t>
            </a:r>
          </a:p>
        </p:txBody>
      </p:sp>
      <p:sp>
        <p:nvSpPr>
          <p:cNvPr id="3" name="Text Placeholder 2">
            <a:extLst>
              <a:ext uri="{FF2B5EF4-FFF2-40B4-BE49-F238E27FC236}">
                <a16:creationId xmlns:a16="http://schemas.microsoft.com/office/drawing/2014/main" id="{C0A9C6A1-3867-8F5D-9314-361E3C02F27A}"/>
              </a:ext>
            </a:extLst>
          </p:cNvPr>
          <p:cNvSpPr>
            <a:spLocks noGrp="1"/>
          </p:cNvSpPr>
          <p:nvPr>
            <p:ph type="body" idx="1"/>
          </p:nvPr>
        </p:nvSpPr>
        <p:spPr/>
        <p:txBody>
          <a:bodyPr/>
          <a:lstStyle/>
          <a:p>
            <a:r>
              <a:rPr lang="en-US" cap="none" dirty="0"/>
              <a:t>Classification report for VGG16 with unaugmented dataset</a:t>
            </a:r>
          </a:p>
        </p:txBody>
      </p:sp>
      <p:pic>
        <p:nvPicPr>
          <p:cNvPr id="8" name="Content Placeholder 7" descr="A picture containing text, screenshot, number, pattern&#10;&#10;Description automatically generated">
            <a:extLst>
              <a:ext uri="{FF2B5EF4-FFF2-40B4-BE49-F238E27FC236}">
                <a16:creationId xmlns:a16="http://schemas.microsoft.com/office/drawing/2014/main" id="{993E2F8B-A826-A937-1C38-12333EBAC2DC}"/>
              </a:ext>
            </a:extLst>
          </p:cNvPr>
          <p:cNvPicPr>
            <a:picLocks noGrp="1" noChangeAspect="1"/>
          </p:cNvPicPr>
          <p:nvPr>
            <p:ph sz="quarter" idx="13"/>
          </p:nvPr>
        </p:nvPicPr>
        <p:blipFill>
          <a:blip r:embed="rId2"/>
          <a:stretch>
            <a:fillRect/>
          </a:stretch>
        </p:blipFill>
        <p:spPr>
          <a:xfrm>
            <a:off x="1145702" y="3051175"/>
            <a:ext cx="3307807" cy="2975914"/>
          </a:xfrm>
        </p:spPr>
      </p:pic>
      <p:sp>
        <p:nvSpPr>
          <p:cNvPr id="5" name="Text Placeholder 4">
            <a:extLst>
              <a:ext uri="{FF2B5EF4-FFF2-40B4-BE49-F238E27FC236}">
                <a16:creationId xmlns:a16="http://schemas.microsoft.com/office/drawing/2014/main" id="{8E8E3E89-0FD3-6BDB-B50F-D242F54298E5}"/>
              </a:ext>
            </a:extLst>
          </p:cNvPr>
          <p:cNvSpPr>
            <a:spLocks noGrp="1"/>
          </p:cNvSpPr>
          <p:nvPr>
            <p:ph type="body" sz="quarter" idx="3"/>
          </p:nvPr>
        </p:nvSpPr>
        <p:spPr/>
        <p:txBody>
          <a:bodyPr/>
          <a:lstStyle/>
          <a:p>
            <a:r>
              <a:rPr lang="en-US" cap="none" dirty="0"/>
              <a:t>Classification report for VGG16 with augmented dataset</a:t>
            </a:r>
          </a:p>
        </p:txBody>
      </p:sp>
      <p:pic>
        <p:nvPicPr>
          <p:cNvPr id="10" name="Content Placeholder 9" descr="A picture containing text, screenshot, menu, pattern&#10;&#10;Description automatically generated">
            <a:extLst>
              <a:ext uri="{FF2B5EF4-FFF2-40B4-BE49-F238E27FC236}">
                <a16:creationId xmlns:a16="http://schemas.microsoft.com/office/drawing/2014/main" id="{8B9A9F58-3B3A-37D0-2267-7A26D1F1D2D8}"/>
              </a:ext>
            </a:extLst>
          </p:cNvPr>
          <p:cNvPicPr>
            <a:picLocks noGrp="1" noChangeAspect="1"/>
          </p:cNvPicPr>
          <p:nvPr>
            <p:ph sz="quarter" idx="14"/>
          </p:nvPr>
        </p:nvPicPr>
        <p:blipFill>
          <a:blip r:embed="rId3"/>
          <a:stretch>
            <a:fillRect/>
          </a:stretch>
        </p:blipFill>
        <p:spPr>
          <a:xfrm>
            <a:off x="7227737" y="3051175"/>
            <a:ext cx="3395206" cy="2975914"/>
          </a:xfrm>
        </p:spPr>
      </p:pic>
    </p:spTree>
    <p:extLst>
      <p:ext uri="{BB962C8B-B14F-4D97-AF65-F5344CB8AC3E}">
        <p14:creationId xmlns:p14="http://schemas.microsoft.com/office/powerpoint/2010/main" val="79187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7053-FCB1-E698-5E37-1C5367F7A684}"/>
              </a:ext>
            </a:extLst>
          </p:cNvPr>
          <p:cNvSpPr>
            <a:spLocks noGrp="1"/>
          </p:cNvSpPr>
          <p:nvPr>
            <p:ph type="title"/>
          </p:nvPr>
        </p:nvSpPr>
        <p:spPr/>
        <p:txBody>
          <a:bodyPr/>
          <a:lstStyle/>
          <a:p>
            <a:r>
              <a:rPr lang="en-US" dirty="0"/>
              <a:t>Result (Contd.)</a:t>
            </a:r>
          </a:p>
        </p:txBody>
      </p:sp>
      <p:sp>
        <p:nvSpPr>
          <p:cNvPr id="3" name="Text Placeholder 2">
            <a:extLst>
              <a:ext uri="{FF2B5EF4-FFF2-40B4-BE49-F238E27FC236}">
                <a16:creationId xmlns:a16="http://schemas.microsoft.com/office/drawing/2014/main" id="{2DA77A84-5C86-9464-F861-BCD4D1B60D61}"/>
              </a:ext>
            </a:extLst>
          </p:cNvPr>
          <p:cNvSpPr>
            <a:spLocks noGrp="1"/>
          </p:cNvSpPr>
          <p:nvPr>
            <p:ph type="body" idx="1"/>
          </p:nvPr>
        </p:nvSpPr>
        <p:spPr/>
        <p:txBody>
          <a:bodyPr/>
          <a:lstStyle/>
          <a:p>
            <a:r>
              <a:rPr lang="en-US" cap="none" dirty="0"/>
              <a:t>Classification report for resnet50 with unaugmented dataset</a:t>
            </a:r>
          </a:p>
        </p:txBody>
      </p:sp>
      <p:pic>
        <p:nvPicPr>
          <p:cNvPr id="14" name="Content Placeholder 13" descr="A picture containing text, screenshot, menu, number&#10;&#10;Description automatically generated">
            <a:extLst>
              <a:ext uri="{FF2B5EF4-FFF2-40B4-BE49-F238E27FC236}">
                <a16:creationId xmlns:a16="http://schemas.microsoft.com/office/drawing/2014/main" id="{4EC3416D-A972-D6C0-CAD6-7634493B8140}"/>
              </a:ext>
            </a:extLst>
          </p:cNvPr>
          <p:cNvPicPr>
            <a:picLocks noGrp="1" noChangeAspect="1"/>
          </p:cNvPicPr>
          <p:nvPr>
            <p:ph sz="quarter" idx="13"/>
          </p:nvPr>
        </p:nvPicPr>
        <p:blipFill>
          <a:blip r:embed="rId2"/>
          <a:stretch>
            <a:fillRect/>
          </a:stretch>
        </p:blipFill>
        <p:spPr>
          <a:xfrm>
            <a:off x="1712181" y="3051175"/>
            <a:ext cx="3392555" cy="3188308"/>
          </a:xfrm>
        </p:spPr>
      </p:pic>
      <p:sp>
        <p:nvSpPr>
          <p:cNvPr id="5" name="Text Placeholder 4">
            <a:extLst>
              <a:ext uri="{FF2B5EF4-FFF2-40B4-BE49-F238E27FC236}">
                <a16:creationId xmlns:a16="http://schemas.microsoft.com/office/drawing/2014/main" id="{A1EEF8B1-09F0-2DDD-B24A-FD5797186F2B}"/>
              </a:ext>
            </a:extLst>
          </p:cNvPr>
          <p:cNvSpPr>
            <a:spLocks noGrp="1"/>
          </p:cNvSpPr>
          <p:nvPr>
            <p:ph type="body" sz="quarter" idx="3"/>
          </p:nvPr>
        </p:nvSpPr>
        <p:spPr/>
        <p:txBody>
          <a:bodyPr/>
          <a:lstStyle/>
          <a:p>
            <a:r>
              <a:rPr lang="en-US" cap="none" dirty="0"/>
              <a:t>Classification report for resnet50 with augmented dataset</a:t>
            </a:r>
          </a:p>
        </p:txBody>
      </p:sp>
      <p:pic>
        <p:nvPicPr>
          <p:cNvPr id="12" name="Content Placeholder 11" descr="A picture containing text, screenshot, menu, number&#10;&#10;Description automatically generated">
            <a:extLst>
              <a:ext uri="{FF2B5EF4-FFF2-40B4-BE49-F238E27FC236}">
                <a16:creationId xmlns:a16="http://schemas.microsoft.com/office/drawing/2014/main" id="{D7223682-5BC0-E34F-4B06-AD08F2038D62}"/>
              </a:ext>
            </a:extLst>
          </p:cNvPr>
          <p:cNvPicPr>
            <a:picLocks noGrp="1" noChangeAspect="1"/>
          </p:cNvPicPr>
          <p:nvPr>
            <p:ph sz="quarter" idx="14"/>
          </p:nvPr>
        </p:nvPicPr>
        <p:blipFill>
          <a:blip r:embed="rId3"/>
          <a:stretch>
            <a:fillRect/>
          </a:stretch>
        </p:blipFill>
        <p:spPr>
          <a:xfrm>
            <a:off x="7331103" y="3051175"/>
            <a:ext cx="3148716" cy="2896401"/>
          </a:xfrm>
        </p:spPr>
      </p:pic>
    </p:spTree>
    <p:extLst>
      <p:ext uri="{BB962C8B-B14F-4D97-AF65-F5344CB8AC3E}">
        <p14:creationId xmlns:p14="http://schemas.microsoft.com/office/powerpoint/2010/main" val="252601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4D88-1A8B-9F39-AE17-F53D0A7AD008}"/>
              </a:ext>
            </a:extLst>
          </p:cNvPr>
          <p:cNvSpPr>
            <a:spLocks noGrp="1"/>
          </p:cNvSpPr>
          <p:nvPr>
            <p:ph type="title"/>
          </p:nvPr>
        </p:nvSpPr>
        <p:spPr/>
        <p:txBody>
          <a:bodyPr/>
          <a:lstStyle/>
          <a:p>
            <a:r>
              <a:rPr lang="en-US" dirty="0"/>
              <a:t>Result (CONTD.)</a:t>
            </a:r>
          </a:p>
        </p:txBody>
      </p:sp>
      <p:sp>
        <p:nvSpPr>
          <p:cNvPr id="3" name="Text Placeholder 2">
            <a:extLst>
              <a:ext uri="{FF2B5EF4-FFF2-40B4-BE49-F238E27FC236}">
                <a16:creationId xmlns:a16="http://schemas.microsoft.com/office/drawing/2014/main" id="{731BE678-6224-5D3A-DB6B-4D376059460B}"/>
              </a:ext>
            </a:extLst>
          </p:cNvPr>
          <p:cNvSpPr>
            <a:spLocks noGrp="1"/>
          </p:cNvSpPr>
          <p:nvPr>
            <p:ph type="body" idx="1"/>
          </p:nvPr>
        </p:nvSpPr>
        <p:spPr/>
        <p:txBody>
          <a:bodyPr/>
          <a:lstStyle/>
          <a:p>
            <a:r>
              <a:rPr lang="en-US" cap="none" dirty="0"/>
              <a:t>Inceptionv3 performance after sample weighting </a:t>
            </a:r>
          </a:p>
        </p:txBody>
      </p:sp>
      <p:pic>
        <p:nvPicPr>
          <p:cNvPr id="8" name="Content Placeholder 7" descr="A picture containing text, screenshot, number, menu&#10;&#10;Description automatically generated">
            <a:extLst>
              <a:ext uri="{FF2B5EF4-FFF2-40B4-BE49-F238E27FC236}">
                <a16:creationId xmlns:a16="http://schemas.microsoft.com/office/drawing/2014/main" id="{EF8FE375-86EC-87ED-5D08-C76765B689A9}"/>
              </a:ext>
            </a:extLst>
          </p:cNvPr>
          <p:cNvPicPr>
            <a:picLocks noGrp="1" noChangeAspect="1"/>
          </p:cNvPicPr>
          <p:nvPr>
            <p:ph sz="quarter" idx="13"/>
          </p:nvPr>
        </p:nvPicPr>
        <p:blipFill>
          <a:blip r:embed="rId2"/>
          <a:stretch>
            <a:fillRect/>
          </a:stretch>
        </p:blipFill>
        <p:spPr>
          <a:xfrm>
            <a:off x="1145703" y="3051175"/>
            <a:ext cx="3712544" cy="3188308"/>
          </a:xfrm>
        </p:spPr>
      </p:pic>
      <p:sp>
        <p:nvSpPr>
          <p:cNvPr id="5" name="Text Placeholder 4">
            <a:extLst>
              <a:ext uri="{FF2B5EF4-FFF2-40B4-BE49-F238E27FC236}">
                <a16:creationId xmlns:a16="http://schemas.microsoft.com/office/drawing/2014/main" id="{8C12B97F-E38C-B950-DA51-3413EDB1CF39}"/>
              </a:ext>
            </a:extLst>
          </p:cNvPr>
          <p:cNvSpPr>
            <a:spLocks noGrp="1"/>
          </p:cNvSpPr>
          <p:nvPr>
            <p:ph type="body" sz="quarter" idx="3"/>
          </p:nvPr>
        </p:nvSpPr>
        <p:spPr/>
        <p:txBody>
          <a:bodyPr/>
          <a:lstStyle/>
          <a:p>
            <a:r>
              <a:rPr lang="en-US" cap="none" dirty="0"/>
              <a:t>Vgg16 performance after sample weighting</a:t>
            </a:r>
          </a:p>
        </p:txBody>
      </p:sp>
      <p:pic>
        <p:nvPicPr>
          <p:cNvPr id="10" name="Content Placeholder 9" descr="A picture containing text, screenshot, menu, pattern&#10;&#10;Description automatically generated">
            <a:extLst>
              <a:ext uri="{FF2B5EF4-FFF2-40B4-BE49-F238E27FC236}">
                <a16:creationId xmlns:a16="http://schemas.microsoft.com/office/drawing/2014/main" id="{3374D3D9-8FE9-5A8E-13C7-1B339EF98233}"/>
              </a:ext>
            </a:extLst>
          </p:cNvPr>
          <p:cNvPicPr>
            <a:picLocks noGrp="1" noChangeAspect="1"/>
          </p:cNvPicPr>
          <p:nvPr>
            <p:ph sz="quarter" idx="14"/>
          </p:nvPr>
        </p:nvPicPr>
        <p:blipFill>
          <a:blip r:embed="rId3"/>
          <a:stretch>
            <a:fillRect/>
          </a:stretch>
        </p:blipFill>
        <p:spPr>
          <a:xfrm>
            <a:off x="6758609" y="3051175"/>
            <a:ext cx="3506525" cy="2896401"/>
          </a:xfrm>
        </p:spPr>
      </p:pic>
    </p:spTree>
    <p:extLst>
      <p:ext uri="{BB962C8B-B14F-4D97-AF65-F5344CB8AC3E}">
        <p14:creationId xmlns:p14="http://schemas.microsoft.com/office/powerpoint/2010/main" val="22189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CF38-115C-6371-CF83-3649E24599D2}"/>
              </a:ext>
            </a:extLst>
          </p:cNvPr>
          <p:cNvSpPr>
            <a:spLocks noGrp="1"/>
          </p:cNvSpPr>
          <p:nvPr>
            <p:ph type="title"/>
          </p:nvPr>
        </p:nvSpPr>
        <p:spPr/>
        <p:txBody>
          <a:bodyPr/>
          <a:lstStyle/>
          <a:p>
            <a:r>
              <a:rPr lang="en-US" dirty="0"/>
              <a:t>RESULT (CONTD.)</a:t>
            </a:r>
          </a:p>
        </p:txBody>
      </p:sp>
      <p:sp>
        <p:nvSpPr>
          <p:cNvPr id="3" name="Text Placeholder 2">
            <a:extLst>
              <a:ext uri="{FF2B5EF4-FFF2-40B4-BE49-F238E27FC236}">
                <a16:creationId xmlns:a16="http://schemas.microsoft.com/office/drawing/2014/main" id="{14C7DDB7-E11F-A1DF-3569-0A9E2FB64488}"/>
              </a:ext>
            </a:extLst>
          </p:cNvPr>
          <p:cNvSpPr>
            <a:spLocks noGrp="1"/>
          </p:cNvSpPr>
          <p:nvPr>
            <p:ph type="body" idx="1"/>
          </p:nvPr>
        </p:nvSpPr>
        <p:spPr/>
        <p:txBody>
          <a:bodyPr/>
          <a:lstStyle/>
          <a:p>
            <a:r>
              <a:rPr lang="en-US" cap="none" dirty="0"/>
              <a:t>Resnet50 performance after sample weighting</a:t>
            </a:r>
          </a:p>
        </p:txBody>
      </p:sp>
      <p:pic>
        <p:nvPicPr>
          <p:cNvPr id="8" name="Content Placeholder 7" descr="A picture containing text, screenshot, menu, number&#10;&#10;Description automatically generated">
            <a:extLst>
              <a:ext uri="{FF2B5EF4-FFF2-40B4-BE49-F238E27FC236}">
                <a16:creationId xmlns:a16="http://schemas.microsoft.com/office/drawing/2014/main" id="{E1CAF337-2980-AF2B-23D0-732A4DD93418}"/>
              </a:ext>
            </a:extLst>
          </p:cNvPr>
          <p:cNvPicPr>
            <a:picLocks noGrp="1" noChangeAspect="1"/>
          </p:cNvPicPr>
          <p:nvPr>
            <p:ph sz="quarter" idx="13"/>
          </p:nvPr>
        </p:nvPicPr>
        <p:blipFill>
          <a:blip r:embed="rId2"/>
          <a:stretch>
            <a:fillRect/>
          </a:stretch>
        </p:blipFill>
        <p:spPr>
          <a:xfrm>
            <a:off x="1145703" y="3051175"/>
            <a:ext cx="3350420" cy="3445041"/>
          </a:xfrm>
        </p:spPr>
      </p:pic>
    </p:spTree>
    <p:extLst>
      <p:ext uri="{BB962C8B-B14F-4D97-AF65-F5344CB8AC3E}">
        <p14:creationId xmlns:p14="http://schemas.microsoft.com/office/powerpoint/2010/main" val="11558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2769DE-8FEC-1FA7-6EBB-8CF5B1708AF0}"/>
              </a:ext>
            </a:extLst>
          </p:cNvPr>
          <p:cNvSpPr txBox="1"/>
          <p:nvPr/>
        </p:nvSpPr>
        <p:spPr>
          <a:xfrm>
            <a:off x="4879451" y="2838616"/>
            <a:ext cx="4850295" cy="369332"/>
          </a:xfrm>
          <a:prstGeom prst="rect">
            <a:avLst/>
          </a:prstGeom>
          <a:noFill/>
        </p:spPr>
        <p:txBody>
          <a:bodyPr wrap="square" rtlCol="0">
            <a:spAutoFit/>
          </a:bodyPr>
          <a:lstStyle/>
          <a:p>
            <a:r>
              <a:rPr lang="en-US" dirty="0"/>
              <a:t>THANK YOU</a:t>
            </a:r>
          </a:p>
        </p:txBody>
      </p:sp>
    </p:spTree>
    <p:extLst>
      <p:ext uri="{BB962C8B-B14F-4D97-AF65-F5344CB8AC3E}">
        <p14:creationId xmlns:p14="http://schemas.microsoft.com/office/powerpoint/2010/main" val="22832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FC90-AECC-A857-B33A-B68C8B564238}"/>
              </a:ext>
            </a:extLst>
          </p:cNvPr>
          <p:cNvSpPr>
            <a:spLocks noGrp="1"/>
          </p:cNvSpPr>
          <p:nvPr>
            <p:ph type="title"/>
          </p:nvPr>
        </p:nvSpPr>
        <p:spPr/>
        <p:txBody>
          <a:bodyPr/>
          <a:lstStyle/>
          <a:p>
            <a:r>
              <a:rPr lang="en-US" cap="none" dirty="0"/>
              <a:t>Content</a:t>
            </a:r>
          </a:p>
        </p:txBody>
      </p:sp>
      <p:sp>
        <p:nvSpPr>
          <p:cNvPr id="3" name="Content Placeholder 2">
            <a:extLst>
              <a:ext uri="{FF2B5EF4-FFF2-40B4-BE49-F238E27FC236}">
                <a16:creationId xmlns:a16="http://schemas.microsoft.com/office/drawing/2014/main" id="{9C1D23F1-7533-0483-03D7-C68F51753B82}"/>
              </a:ext>
            </a:extLst>
          </p:cNvPr>
          <p:cNvSpPr>
            <a:spLocks noGrp="1"/>
          </p:cNvSpPr>
          <p:nvPr>
            <p:ph sz="quarter" idx="13"/>
          </p:nvPr>
        </p:nvSpPr>
        <p:spPr/>
        <p:txBody>
          <a:bodyPr/>
          <a:lstStyle/>
          <a:p>
            <a:r>
              <a:rPr lang="en-US" cap="none" dirty="0"/>
              <a:t>Problem Statement</a:t>
            </a:r>
          </a:p>
          <a:p>
            <a:r>
              <a:rPr lang="en-US" cap="none" dirty="0"/>
              <a:t>Objectives</a:t>
            </a:r>
          </a:p>
          <a:p>
            <a:r>
              <a:rPr lang="en-US" cap="none" dirty="0"/>
              <a:t>Research Questions</a:t>
            </a:r>
          </a:p>
          <a:p>
            <a:r>
              <a:rPr lang="en-US" cap="none" dirty="0"/>
              <a:t>Methodology</a:t>
            </a:r>
          </a:p>
          <a:p>
            <a:r>
              <a:rPr lang="en-US" cap="none" dirty="0"/>
              <a:t>Result</a:t>
            </a:r>
          </a:p>
        </p:txBody>
      </p:sp>
    </p:spTree>
    <p:extLst>
      <p:ext uri="{BB962C8B-B14F-4D97-AF65-F5344CB8AC3E}">
        <p14:creationId xmlns:p14="http://schemas.microsoft.com/office/powerpoint/2010/main" val="67796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1D52-63C9-5DD0-76FA-F4EB428DEED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9ACFC53-80D6-B494-4684-7304847415C9}"/>
              </a:ext>
            </a:extLst>
          </p:cNvPr>
          <p:cNvSpPr>
            <a:spLocks noGrp="1"/>
          </p:cNvSpPr>
          <p:nvPr>
            <p:ph sz="quarter" idx="13"/>
          </p:nvPr>
        </p:nvSpPr>
        <p:spPr/>
        <p:txBody>
          <a:bodyPr>
            <a:normAutofit fontScale="25000" lnSpcReduction="20000"/>
          </a:bodyPr>
          <a:lstStyle/>
          <a:p>
            <a:pPr marL="0" indent="0">
              <a:buNone/>
            </a:pPr>
            <a:r>
              <a:rPr lang="en-GB" sz="5600" cap="none" dirty="0">
                <a:effectLst/>
                <a:latin typeface="Times New Roman" panose="02020603050405020304" pitchFamily="18" charset="0"/>
                <a:cs typeface="Times New Roman" panose="02020603050405020304" pitchFamily="18" charset="0"/>
              </a:rPr>
              <a:t>Plant diseases can significantly impact agriculture, food security, and the environment. Accurately identifying and diagnosing plant diseases is essential for effective disease management and control. However, traditional methods of disease diagnosis can be time- consuming, subjective, and prone to human error. </a:t>
            </a:r>
            <a:endParaRPr lang="en-GB" sz="5600" cap="none" dirty="0">
              <a:latin typeface="Times New Roman" panose="02020603050405020304" pitchFamily="18" charset="0"/>
              <a:cs typeface="Times New Roman" panose="02020603050405020304" pitchFamily="18" charset="0"/>
            </a:endParaRPr>
          </a:p>
          <a:p>
            <a:pPr marL="0" indent="0">
              <a:buNone/>
            </a:pPr>
            <a:r>
              <a:rPr lang="en-GB" sz="5600" cap="none" dirty="0">
                <a:effectLst/>
                <a:latin typeface="Times New Roman" panose="02020603050405020304" pitchFamily="18" charset="0"/>
                <a:cs typeface="Times New Roman" panose="02020603050405020304" pitchFamily="18" charset="0"/>
              </a:rPr>
              <a:t>Machine learning techniques have shown promising plant disease detection results in recent years. However, several challenges remain associated with using machine learning for plant disease detection, including the limited availability of high-quality data, difficulty integrating multiple sources of information, and poor performance to real-world data. </a:t>
            </a:r>
            <a:endParaRPr lang="en-GB" sz="5600" cap="none" dirty="0">
              <a:latin typeface="Times New Roman" panose="02020603050405020304" pitchFamily="18" charset="0"/>
              <a:cs typeface="Times New Roman" panose="02020603050405020304" pitchFamily="18" charset="0"/>
            </a:endParaRPr>
          </a:p>
          <a:p>
            <a:pPr marL="0" indent="0">
              <a:buNone/>
            </a:pPr>
            <a:r>
              <a:rPr lang="en-GB" sz="5600" cap="none" dirty="0">
                <a:effectLst/>
                <a:latin typeface="Times New Roman" panose="02020603050405020304" pitchFamily="18" charset="0"/>
                <a:cs typeface="Times New Roman" panose="02020603050405020304" pitchFamily="18" charset="0"/>
              </a:rPr>
              <a:t>The problem of plant disease detection using machine learning is to develop an accurate, fast, and scalable approach for identifying and classifying plant diseases based on images of </a:t>
            </a:r>
            <a:endParaRPr lang="en-GB" sz="5600" cap="none" dirty="0">
              <a:latin typeface="Times New Roman" panose="02020603050405020304" pitchFamily="18" charset="0"/>
              <a:cs typeface="Times New Roman" panose="02020603050405020304" pitchFamily="18" charset="0"/>
            </a:endParaRPr>
          </a:p>
          <a:p>
            <a:pPr marL="0" indent="0">
              <a:buNone/>
            </a:pPr>
            <a:r>
              <a:rPr lang="en-GB" sz="5600" cap="none" dirty="0">
                <a:effectLst/>
                <a:latin typeface="Times New Roman" panose="02020603050405020304" pitchFamily="18" charset="0"/>
                <a:cs typeface="Times New Roman" panose="02020603050405020304" pitchFamily="18" charset="0"/>
              </a:rPr>
              <a:t>13 </a:t>
            </a:r>
            <a:endParaRPr lang="en-GB" sz="5600" cap="none" dirty="0">
              <a:latin typeface="Times New Roman" panose="02020603050405020304" pitchFamily="18" charset="0"/>
              <a:cs typeface="Times New Roman" panose="02020603050405020304" pitchFamily="18" charset="0"/>
            </a:endParaRPr>
          </a:p>
          <a:p>
            <a:pPr marL="0" indent="0">
              <a:buNone/>
            </a:pPr>
            <a:r>
              <a:rPr lang="en-GB" sz="5600" cap="none" dirty="0">
                <a:effectLst/>
                <a:latin typeface="Times New Roman" panose="02020603050405020304" pitchFamily="18" charset="0"/>
                <a:cs typeface="Times New Roman" panose="02020603050405020304" pitchFamily="18" charset="0"/>
              </a:rPr>
              <a:t>Plant diseases. The approach should handle complex and variable data, be robust to noisy and incomplete data and provide a clear and interpretable diagnosis. </a:t>
            </a:r>
            <a:endParaRPr lang="en-GB" sz="5600" cap="none" dirty="0">
              <a:latin typeface="Times New Roman" panose="02020603050405020304" pitchFamily="18" charset="0"/>
              <a:cs typeface="Times New Roman" panose="02020603050405020304" pitchFamily="18" charset="0"/>
            </a:endParaRPr>
          </a:p>
          <a:p>
            <a:pPr marL="0" indent="0">
              <a:buNone/>
            </a:pPr>
            <a:r>
              <a:rPr lang="en-GB" sz="5600" cap="none" dirty="0">
                <a:effectLst/>
                <a:latin typeface="Times New Roman" panose="02020603050405020304" pitchFamily="18" charset="0"/>
                <a:cs typeface="Times New Roman" panose="02020603050405020304" pitchFamily="18" charset="0"/>
              </a:rPr>
              <a:t>The solution to this problem would have important implications for agriculture, food security, and the environment, providing a powerful tool for managing and controlling plant diseases, improving crop health, and increasing yields. </a:t>
            </a:r>
            <a:endParaRPr lang="en-GB" sz="5600" cap="none"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2228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C3CD-01DF-979A-07FB-5413B629A65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790E717-4EBD-EC03-8D06-AD6F4EB02B47}"/>
              </a:ext>
            </a:extLst>
          </p:cNvPr>
          <p:cNvSpPr>
            <a:spLocks noGrp="1"/>
          </p:cNvSpPr>
          <p:nvPr>
            <p:ph sz="quarter" idx="13"/>
          </p:nvPr>
        </p:nvSpPr>
        <p:spPr/>
        <p:txBody>
          <a:bodyPr/>
          <a:lstStyle/>
          <a:p>
            <a:r>
              <a:rPr lang="en-GB" cap="none" dirty="0">
                <a:effectLst/>
                <a:latin typeface="Times New Roman" panose="02020603050405020304" pitchFamily="18" charset="0"/>
                <a:cs typeface="Times New Roman" panose="02020603050405020304" pitchFamily="18" charset="0"/>
              </a:rPr>
              <a:t>To train multiple deep learning models on the selected dataset using pre-trained models approach. </a:t>
            </a:r>
            <a:endParaRPr lang="en-GB" cap="none" dirty="0">
              <a:latin typeface="Times New Roman" panose="02020603050405020304" pitchFamily="18" charset="0"/>
              <a:cs typeface="Times New Roman" panose="02020603050405020304" pitchFamily="18" charset="0"/>
            </a:endParaRPr>
          </a:p>
          <a:p>
            <a:r>
              <a:rPr lang="en-GB" cap="none" dirty="0">
                <a:effectLst/>
                <a:latin typeface="Times New Roman" panose="02020603050405020304" pitchFamily="18" charset="0"/>
                <a:cs typeface="Times New Roman" panose="02020603050405020304" pitchFamily="18" charset="0"/>
              </a:rPr>
              <a:t>To evaluate and compare the performance of each model using different evaluation metrics. </a:t>
            </a:r>
            <a:endParaRPr lang="en-GB" cap="none"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0616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5E61-104A-8C28-5842-28C9C1545F98}"/>
              </a:ext>
            </a:extLst>
          </p:cNvPr>
          <p:cNvSpPr>
            <a:spLocks noGrp="1"/>
          </p:cNvSpPr>
          <p:nvPr>
            <p:ph type="title"/>
          </p:nvPr>
        </p:nvSpPr>
        <p:spPr/>
        <p:txBody>
          <a:bodyPr/>
          <a:lstStyle/>
          <a:p>
            <a:r>
              <a:rPr lang="en-US" dirty="0"/>
              <a:t>Research questions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D677E-70CE-45FF-51F0-C4D42639F570}"/>
                  </a:ext>
                </a:extLst>
              </p:cNvPr>
              <p:cNvSpPr>
                <a:spLocks noGrp="1"/>
              </p:cNvSpPr>
              <p:nvPr>
                <p:ph sz="quarter" idx="13"/>
              </p:nvPr>
            </p:nvSpPr>
            <p:spPr/>
            <p:txBody>
              <a:bodyPr>
                <a:normAutofit/>
              </a:bodyPr>
              <a:lstStyle/>
              <a:p>
                <a:r>
                  <a:rPr lang="en-GB" cap="none" dirty="0">
                    <a:effectLst/>
                    <a:latin typeface="Times New Roman" panose="02020603050405020304" pitchFamily="18" charset="0"/>
                    <a:cs typeface="Times New Roman" panose="02020603050405020304" pitchFamily="18" charset="0"/>
                  </a:rPr>
                  <a:t>Can a deep learning model detect and classify plant disease from leaf images? </a:t>
                </a:r>
                <a:endParaRPr lang="en-GB" cap="none" dirty="0">
                  <a:latin typeface="Times New Roman" panose="02020603050405020304" pitchFamily="18" charset="0"/>
                  <a:cs typeface="Times New Roman" panose="02020603050405020304" pitchFamily="18" charset="0"/>
                </a:endParaRPr>
              </a:p>
              <a:p>
                <a:r>
                  <a:rPr lang="en-GB" cap="none" dirty="0">
                    <a:effectLst/>
                    <a:latin typeface="Times New Roman" panose="02020603050405020304" pitchFamily="18" charset="0"/>
                    <a:cs typeface="Times New Roman" panose="02020603050405020304" pitchFamily="18" charset="0"/>
                  </a:rPr>
                  <a:t>Can different deep learning models be applied to detect and classify plant disease? </a:t>
                </a:r>
                <a:endParaRPr lang="en-GB" cap="none" dirty="0">
                  <a:latin typeface="Times New Roman" panose="02020603050405020304" pitchFamily="18" charset="0"/>
                  <a:cs typeface="Times New Roman" panose="02020603050405020304" pitchFamily="18" charset="0"/>
                </a:endParaRPr>
              </a:p>
              <a:p>
                <a:r>
                  <a:rPr lang="en-GB" cap="none" dirty="0">
                    <a:effectLst/>
                    <a:latin typeface="Times New Roman" panose="02020603050405020304" pitchFamily="18" charset="0"/>
                    <a:cs typeface="Times New Roman" panose="02020603050405020304" pitchFamily="18" charset="0"/>
                  </a:rPr>
                  <a:t>Is there any difference in the performance of different deep learning models in plant disease detection and classification? I.E.</a:t>
                </a:r>
              </a:p>
              <a:p>
                <a:pPr marL="0" indent="0">
                  <a:buNone/>
                </a:pPr>
                <a:r>
                  <a:rPr lang="en-GB" cap="none" dirty="0">
                    <a:latin typeface="Times New Roman" panose="02020603050405020304" pitchFamily="18" charset="0"/>
                    <a:cs typeface="Times New Roman" panose="02020603050405020304" pitchFamily="18" charset="0"/>
                  </a:rPr>
                  <a:t>	</a:t>
                </a:r>
                <a:r>
                  <a:rPr lang="en-GB" cap="none" dirty="0">
                    <a:effectLst/>
                    <a:latin typeface="Times New Roman" panose="02020603050405020304" pitchFamily="18" charset="0"/>
                    <a:cs typeface="Times New Roman" panose="02020603050405020304" pitchFamily="18" charset="0"/>
                  </a:rPr>
                  <a:t>H0: resnet50 = inceptionv3 = VGG16 </a:t>
                </a:r>
              </a:p>
              <a:p>
                <a:pPr marL="0" indent="0">
                  <a:buNone/>
                </a:pPr>
                <a:r>
                  <a:rPr lang="en-GB" cap="none" dirty="0">
                    <a:effectLst/>
                    <a:latin typeface="Times New Roman" panose="02020603050405020304" pitchFamily="18" charset="0"/>
                    <a:cs typeface="Times New Roman" panose="02020603050405020304" pitchFamily="18" charset="0"/>
                  </a:rPr>
                  <a:t>	HA: resnet50 </a:t>
                </a:r>
                <a14:m>
                  <m:oMath xmlns:m="http://schemas.openxmlformats.org/officeDocument/2006/math">
                    <m:r>
                      <a:rPr lang="en-GB" i="1" cap="none"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GB" cap="none" dirty="0">
                    <a:effectLst/>
                    <a:latin typeface="Times New Roman" panose="02020603050405020304" pitchFamily="18" charset="0"/>
                    <a:cs typeface="Times New Roman" panose="02020603050405020304" pitchFamily="18" charset="0"/>
                  </a:rPr>
                  <a:t> inceptionv3 </a:t>
                </a:r>
                <a14:m>
                  <m:oMath xmlns:m="http://schemas.openxmlformats.org/officeDocument/2006/math">
                    <m:r>
                      <a:rPr lang="en-GB" i="1" cap="none"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GB" cap="none" dirty="0">
                    <a:effectLst/>
                    <a:latin typeface="Times New Roman" panose="02020603050405020304" pitchFamily="18" charset="0"/>
                    <a:cs typeface="Times New Roman" panose="02020603050405020304" pitchFamily="18" charset="0"/>
                  </a:rPr>
                  <a:t> VGG16 </a:t>
                </a:r>
                <a:endParaRPr lang="en-GB" cap="none" dirty="0">
                  <a:latin typeface="Times New Roman" panose="02020603050405020304" pitchFamily="18" charset="0"/>
                  <a:cs typeface="Times New Roman" panose="02020603050405020304" pitchFamily="18" charset="0"/>
                </a:endParaRPr>
              </a:p>
              <a:p>
                <a:r>
                  <a:rPr lang="en-GB" cap="none" dirty="0">
                    <a:effectLst/>
                    <a:latin typeface="Times New Roman" panose="02020603050405020304" pitchFamily="18" charset="0"/>
                    <a:cs typeface="Times New Roman" panose="02020603050405020304" pitchFamily="18" charset="0"/>
                  </a:rPr>
                  <a:t>Does data augmentation affect the performance of a model? </a:t>
                </a:r>
                <a:endParaRPr lang="en-GB" cap="none" dirty="0">
                  <a:latin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638D677E-70CE-45FF-51F0-C4D42639F570}"/>
                  </a:ext>
                </a:extLst>
              </p:cNvPr>
              <p:cNvSpPr>
                <a:spLocks noGrp="1" noRot="1" noChangeAspect="1" noMove="1" noResize="1" noEditPoints="1" noAdjustHandles="1" noChangeArrowheads="1" noChangeShapeType="1" noTextEdit="1"/>
              </p:cNvSpPr>
              <p:nvPr>
                <p:ph sz="quarter" idx="13"/>
              </p:nvPr>
            </p:nvSpPr>
            <p:spPr>
              <a:blipFill>
                <a:blip r:embed="rId2"/>
                <a:stretch>
                  <a:fillRect l="-612"/>
                </a:stretch>
              </a:blipFill>
            </p:spPr>
            <p:txBody>
              <a:bodyPr/>
              <a:lstStyle/>
              <a:p>
                <a:r>
                  <a:rPr lang="en-US">
                    <a:noFill/>
                  </a:rPr>
                  <a:t> </a:t>
                </a:r>
              </a:p>
            </p:txBody>
          </p:sp>
        </mc:Fallback>
      </mc:AlternateContent>
    </p:spTree>
    <p:extLst>
      <p:ext uri="{BB962C8B-B14F-4D97-AF65-F5344CB8AC3E}">
        <p14:creationId xmlns:p14="http://schemas.microsoft.com/office/powerpoint/2010/main" val="15949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7130-3305-AC5A-7909-A679F0F5211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E6B02AC-3766-5BB5-42B5-55E675E6F2B9}"/>
              </a:ext>
            </a:extLst>
          </p:cNvPr>
          <p:cNvSpPr>
            <a:spLocks noGrp="1"/>
          </p:cNvSpPr>
          <p:nvPr>
            <p:ph sz="quarter" idx="13"/>
          </p:nvPr>
        </p:nvSpPr>
        <p:spPr/>
        <p:txBody>
          <a:bodyPr/>
          <a:lstStyle/>
          <a:p>
            <a:pPr marL="0" indent="0">
              <a:buNone/>
            </a:pPr>
            <a:r>
              <a:rPr lang="en-US" cap="none" dirty="0"/>
              <a:t>Models trained are RESNET50, INCEPTIONV3 AND VGG16</a:t>
            </a:r>
          </a:p>
        </p:txBody>
      </p:sp>
      <p:sp>
        <p:nvSpPr>
          <p:cNvPr id="6" name="Rounded Rectangle 5">
            <a:extLst>
              <a:ext uri="{FF2B5EF4-FFF2-40B4-BE49-F238E27FC236}">
                <a16:creationId xmlns:a16="http://schemas.microsoft.com/office/drawing/2014/main" id="{9501DB3A-0E6C-9C07-ED1D-E88A10D13FAE}"/>
              </a:ext>
            </a:extLst>
          </p:cNvPr>
          <p:cNvSpPr/>
          <p:nvPr/>
        </p:nvSpPr>
        <p:spPr>
          <a:xfrm>
            <a:off x="1123122" y="3091070"/>
            <a:ext cx="1321904" cy="954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Acquisition</a:t>
            </a:r>
          </a:p>
        </p:txBody>
      </p:sp>
      <p:sp>
        <p:nvSpPr>
          <p:cNvPr id="7" name="Rounded Rectangle 6">
            <a:extLst>
              <a:ext uri="{FF2B5EF4-FFF2-40B4-BE49-F238E27FC236}">
                <a16:creationId xmlns:a16="http://schemas.microsoft.com/office/drawing/2014/main" id="{6FBD973F-1EF3-0235-D682-4328558A2E75}"/>
              </a:ext>
            </a:extLst>
          </p:cNvPr>
          <p:cNvSpPr/>
          <p:nvPr/>
        </p:nvSpPr>
        <p:spPr>
          <a:xfrm>
            <a:off x="3538330" y="3091070"/>
            <a:ext cx="1451113" cy="954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8" name="Rounded Rectangle 7">
            <a:extLst>
              <a:ext uri="{FF2B5EF4-FFF2-40B4-BE49-F238E27FC236}">
                <a16:creationId xmlns:a16="http://schemas.microsoft.com/office/drawing/2014/main" id="{B3A457DF-2EFE-BEBA-206C-7939010A634F}"/>
              </a:ext>
            </a:extLst>
          </p:cNvPr>
          <p:cNvSpPr/>
          <p:nvPr/>
        </p:nvSpPr>
        <p:spPr>
          <a:xfrm>
            <a:off x="5705062" y="3091070"/>
            <a:ext cx="1570381" cy="10038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Augmentation</a:t>
            </a:r>
          </a:p>
        </p:txBody>
      </p:sp>
      <p:sp>
        <p:nvSpPr>
          <p:cNvPr id="9" name="Rounded Rectangle 8">
            <a:extLst>
              <a:ext uri="{FF2B5EF4-FFF2-40B4-BE49-F238E27FC236}">
                <a16:creationId xmlns:a16="http://schemas.microsoft.com/office/drawing/2014/main" id="{663B723F-DDA7-21E8-12F0-AEDD89EB8D77}"/>
              </a:ext>
            </a:extLst>
          </p:cNvPr>
          <p:cNvSpPr/>
          <p:nvPr/>
        </p:nvSpPr>
        <p:spPr>
          <a:xfrm>
            <a:off x="7921487" y="3140766"/>
            <a:ext cx="1580322" cy="9044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 pre-trained model</a:t>
            </a:r>
          </a:p>
        </p:txBody>
      </p:sp>
      <p:sp>
        <p:nvSpPr>
          <p:cNvPr id="10" name="Rounded Rectangle 9">
            <a:extLst>
              <a:ext uri="{FF2B5EF4-FFF2-40B4-BE49-F238E27FC236}">
                <a16:creationId xmlns:a16="http://schemas.microsoft.com/office/drawing/2014/main" id="{16EB19C7-B54D-4FCD-0852-0AB83578C42F}"/>
              </a:ext>
            </a:extLst>
          </p:cNvPr>
          <p:cNvSpPr/>
          <p:nvPr/>
        </p:nvSpPr>
        <p:spPr>
          <a:xfrm>
            <a:off x="8090452" y="4721087"/>
            <a:ext cx="1690279" cy="8746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fine-tuning</a:t>
            </a:r>
          </a:p>
        </p:txBody>
      </p:sp>
      <p:sp>
        <p:nvSpPr>
          <p:cNvPr id="11" name="Rounded Rectangle 10">
            <a:extLst>
              <a:ext uri="{FF2B5EF4-FFF2-40B4-BE49-F238E27FC236}">
                <a16:creationId xmlns:a16="http://schemas.microsoft.com/office/drawing/2014/main" id="{AF0F3A01-1E8B-F965-A1B5-71F1A7834AA3}"/>
              </a:ext>
            </a:extLst>
          </p:cNvPr>
          <p:cNvSpPr/>
          <p:nvPr/>
        </p:nvSpPr>
        <p:spPr>
          <a:xfrm>
            <a:off x="5953539" y="4790661"/>
            <a:ext cx="1530626" cy="834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training and validation</a:t>
            </a:r>
          </a:p>
        </p:txBody>
      </p:sp>
      <p:sp>
        <p:nvSpPr>
          <p:cNvPr id="12" name="Rounded Rectangle 11">
            <a:extLst>
              <a:ext uri="{FF2B5EF4-FFF2-40B4-BE49-F238E27FC236}">
                <a16:creationId xmlns:a16="http://schemas.microsoft.com/office/drawing/2014/main" id="{F4DBD60B-E81B-872E-AA82-53D5C2FFBE42}"/>
              </a:ext>
            </a:extLst>
          </p:cNvPr>
          <p:cNvSpPr/>
          <p:nvPr/>
        </p:nvSpPr>
        <p:spPr>
          <a:xfrm>
            <a:off x="3816626" y="4790661"/>
            <a:ext cx="1441174" cy="834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Evaluation</a:t>
            </a:r>
          </a:p>
        </p:txBody>
      </p:sp>
      <p:cxnSp>
        <p:nvCxnSpPr>
          <p:cNvPr id="14" name="Straight Arrow Connector 13">
            <a:extLst>
              <a:ext uri="{FF2B5EF4-FFF2-40B4-BE49-F238E27FC236}">
                <a16:creationId xmlns:a16="http://schemas.microsoft.com/office/drawing/2014/main" id="{CEC180FB-53C7-BE8B-865D-E12BD6794F03}"/>
              </a:ext>
            </a:extLst>
          </p:cNvPr>
          <p:cNvCxnSpPr>
            <a:stCxn id="6" idx="3"/>
            <a:endCxn id="7" idx="1"/>
          </p:cNvCxnSpPr>
          <p:nvPr/>
        </p:nvCxnSpPr>
        <p:spPr>
          <a:xfrm>
            <a:off x="2445026" y="3568148"/>
            <a:ext cx="1093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8E5EC6-DDC7-C307-181C-AA1C54E3DABD}"/>
              </a:ext>
            </a:extLst>
          </p:cNvPr>
          <p:cNvCxnSpPr>
            <a:stCxn id="7" idx="3"/>
          </p:cNvCxnSpPr>
          <p:nvPr/>
        </p:nvCxnSpPr>
        <p:spPr>
          <a:xfrm>
            <a:off x="4989443" y="3568148"/>
            <a:ext cx="7156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F1CF4C-2332-DC36-9CC1-39D590A8F9CB}"/>
              </a:ext>
            </a:extLst>
          </p:cNvPr>
          <p:cNvCxnSpPr/>
          <p:nvPr/>
        </p:nvCxnSpPr>
        <p:spPr>
          <a:xfrm>
            <a:off x="7275443" y="3568148"/>
            <a:ext cx="646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C9AE46-D041-612E-F55B-FAA809FD07C8}"/>
              </a:ext>
            </a:extLst>
          </p:cNvPr>
          <p:cNvCxnSpPr/>
          <p:nvPr/>
        </p:nvCxnSpPr>
        <p:spPr>
          <a:xfrm>
            <a:off x="8716617" y="4045226"/>
            <a:ext cx="0" cy="67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3F9FBC6-55A4-0AC3-9907-8E288016D8C4}"/>
              </a:ext>
            </a:extLst>
          </p:cNvPr>
          <p:cNvCxnSpPr/>
          <p:nvPr/>
        </p:nvCxnSpPr>
        <p:spPr>
          <a:xfrm flipH="1">
            <a:off x="7484165" y="5168348"/>
            <a:ext cx="606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DDA1AB3-E19F-9EAB-3264-368AD246AF13}"/>
              </a:ext>
            </a:extLst>
          </p:cNvPr>
          <p:cNvCxnSpPr/>
          <p:nvPr/>
        </p:nvCxnSpPr>
        <p:spPr>
          <a:xfrm flipH="1">
            <a:off x="5257800" y="5208104"/>
            <a:ext cx="695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1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1D7C-690B-E6DC-A2A0-95D7704D8BDE}"/>
              </a:ext>
            </a:extLst>
          </p:cNvPr>
          <p:cNvSpPr>
            <a:spLocks noGrp="1"/>
          </p:cNvSpPr>
          <p:nvPr>
            <p:ph type="title"/>
          </p:nvPr>
        </p:nvSpPr>
        <p:spPr/>
        <p:txBody>
          <a:bodyPr/>
          <a:lstStyle/>
          <a:p>
            <a:r>
              <a:rPr lang="en-US" dirty="0"/>
              <a:t>RESULT</a:t>
            </a:r>
          </a:p>
        </p:txBody>
      </p:sp>
      <p:sp>
        <p:nvSpPr>
          <p:cNvPr id="3" name="Text Placeholder 2">
            <a:extLst>
              <a:ext uri="{FF2B5EF4-FFF2-40B4-BE49-F238E27FC236}">
                <a16:creationId xmlns:a16="http://schemas.microsoft.com/office/drawing/2014/main" id="{8DE10C6E-6060-0855-1ACD-E1CD185127F8}"/>
              </a:ext>
            </a:extLst>
          </p:cNvPr>
          <p:cNvSpPr>
            <a:spLocks noGrp="1"/>
          </p:cNvSpPr>
          <p:nvPr>
            <p:ph type="body" idx="1"/>
          </p:nvPr>
        </p:nvSpPr>
        <p:spPr>
          <a:xfrm>
            <a:off x="1146328" y="2214694"/>
            <a:ext cx="4873474" cy="836318"/>
          </a:xfrm>
        </p:spPr>
        <p:txBody>
          <a:bodyPr/>
          <a:lstStyle/>
          <a:p>
            <a:r>
              <a:rPr lang="en-US" cap="none" dirty="0"/>
              <a:t>Inceptionv3 accuracy and loss on unaugmented dataset</a:t>
            </a:r>
          </a:p>
        </p:txBody>
      </p:sp>
      <p:pic>
        <p:nvPicPr>
          <p:cNvPr id="8" name="Content Placeholder 7" descr="A picture containing text, plot, line, diagram&#10;&#10;Description automatically generated">
            <a:extLst>
              <a:ext uri="{FF2B5EF4-FFF2-40B4-BE49-F238E27FC236}">
                <a16:creationId xmlns:a16="http://schemas.microsoft.com/office/drawing/2014/main" id="{20A05050-F806-8A6B-AAE1-9311CC76808C}"/>
              </a:ext>
            </a:extLst>
          </p:cNvPr>
          <p:cNvPicPr>
            <a:picLocks noGrp="1" noChangeAspect="1"/>
          </p:cNvPicPr>
          <p:nvPr>
            <p:ph sz="quarter" idx="13"/>
          </p:nvPr>
        </p:nvPicPr>
        <p:blipFill>
          <a:blip r:embed="rId2"/>
          <a:stretch>
            <a:fillRect/>
          </a:stretch>
        </p:blipFill>
        <p:spPr>
          <a:xfrm>
            <a:off x="1805715" y="3051175"/>
            <a:ext cx="3322770" cy="2740025"/>
          </a:xfrm>
        </p:spPr>
      </p:pic>
      <p:sp>
        <p:nvSpPr>
          <p:cNvPr id="5" name="Text Placeholder 4">
            <a:extLst>
              <a:ext uri="{FF2B5EF4-FFF2-40B4-BE49-F238E27FC236}">
                <a16:creationId xmlns:a16="http://schemas.microsoft.com/office/drawing/2014/main" id="{B0955860-7DA3-4AAB-8B04-4A9B3B376C07}"/>
              </a:ext>
            </a:extLst>
          </p:cNvPr>
          <p:cNvSpPr>
            <a:spLocks noGrp="1"/>
          </p:cNvSpPr>
          <p:nvPr>
            <p:ph type="body" sz="quarter" idx="3"/>
          </p:nvPr>
        </p:nvSpPr>
        <p:spPr/>
        <p:txBody>
          <a:bodyPr/>
          <a:lstStyle/>
          <a:p>
            <a:r>
              <a:rPr lang="en-US" cap="none" dirty="0"/>
              <a:t>Inceptionv3 accuracy and loss on augmented dataset</a:t>
            </a:r>
          </a:p>
        </p:txBody>
      </p:sp>
      <p:pic>
        <p:nvPicPr>
          <p:cNvPr id="10" name="Content Placeholder 9" descr="A picture containing text, plot, line, diagram&#10;&#10;Description automatically generated">
            <a:extLst>
              <a:ext uri="{FF2B5EF4-FFF2-40B4-BE49-F238E27FC236}">
                <a16:creationId xmlns:a16="http://schemas.microsoft.com/office/drawing/2014/main" id="{BD0664A0-1E8F-4DEC-2AB4-FFA985A1141F}"/>
              </a:ext>
            </a:extLst>
          </p:cNvPr>
          <p:cNvPicPr>
            <a:picLocks noGrp="1" noChangeAspect="1"/>
          </p:cNvPicPr>
          <p:nvPr>
            <p:ph sz="quarter" idx="14"/>
          </p:nvPr>
        </p:nvPicPr>
        <p:blipFill>
          <a:blip r:embed="rId3"/>
          <a:stretch>
            <a:fillRect/>
          </a:stretch>
        </p:blipFill>
        <p:spPr>
          <a:xfrm>
            <a:off x="7060110" y="3051175"/>
            <a:ext cx="3329579" cy="2740025"/>
          </a:xfrm>
        </p:spPr>
      </p:pic>
    </p:spTree>
    <p:extLst>
      <p:ext uri="{BB962C8B-B14F-4D97-AF65-F5344CB8AC3E}">
        <p14:creationId xmlns:p14="http://schemas.microsoft.com/office/powerpoint/2010/main" val="205557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7B24-A262-2F88-F1B3-F5F6F99E671F}"/>
              </a:ext>
            </a:extLst>
          </p:cNvPr>
          <p:cNvSpPr>
            <a:spLocks noGrp="1"/>
          </p:cNvSpPr>
          <p:nvPr>
            <p:ph type="title"/>
          </p:nvPr>
        </p:nvSpPr>
        <p:spPr/>
        <p:txBody>
          <a:bodyPr/>
          <a:lstStyle/>
          <a:p>
            <a:r>
              <a:rPr lang="en-US" dirty="0"/>
              <a:t>Result (contd.)</a:t>
            </a:r>
          </a:p>
        </p:txBody>
      </p:sp>
      <p:sp>
        <p:nvSpPr>
          <p:cNvPr id="3" name="Text Placeholder 2">
            <a:extLst>
              <a:ext uri="{FF2B5EF4-FFF2-40B4-BE49-F238E27FC236}">
                <a16:creationId xmlns:a16="http://schemas.microsoft.com/office/drawing/2014/main" id="{A6221867-4F09-FE06-B780-D1B096E9519E}"/>
              </a:ext>
            </a:extLst>
          </p:cNvPr>
          <p:cNvSpPr>
            <a:spLocks noGrp="1"/>
          </p:cNvSpPr>
          <p:nvPr>
            <p:ph type="body" idx="1"/>
          </p:nvPr>
        </p:nvSpPr>
        <p:spPr/>
        <p:txBody>
          <a:bodyPr/>
          <a:lstStyle/>
          <a:p>
            <a:r>
              <a:rPr lang="en-US" cap="none" dirty="0"/>
              <a:t>VGG16 accuracy and loss for unaugmented dataset</a:t>
            </a:r>
          </a:p>
        </p:txBody>
      </p:sp>
      <p:pic>
        <p:nvPicPr>
          <p:cNvPr id="8" name="Content Placeholder 7" descr="A picture containing text, plot, line, diagram&#10;&#10;Description automatically generated">
            <a:extLst>
              <a:ext uri="{FF2B5EF4-FFF2-40B4-BE49-F238E27FC236}">
                <a16:creationId xmlns:a16="http://schemas.microsoft.com/office/drawing/2014/main" id="{C082342C-B356-6DC2-A51E-BDF1F5F655AA}"/>
              </a:ext>
            </a:extLst>
          </p:cNvPr>
          <p:cNvPicPr>
            <a:picLocks noGrp="1" noChangeAspect="1"/>
          </p:cNvPicPr>
          <p:nvPr>
            <p:ph sz="quarter" idx="13"/>
          </p:nvPr>
        </p:nvPicPr>
        <p:blipFill>
          <a:blip r:embed="rId2"/>
          <a:stretch>
            <a:fillRect/>
          </a:stretch>
        </p:blipFill>
        <p:spPr>
          <a:xfrm>
            <a:off x="1805715" y="3051175"/>
            <a:ext cx="3322770" cy="2740025"/>
          </a:xfrm>
        </p:spPr>
      </p:pic>
      <p:sp>
        <p:nvSpPr>
          <p:cNvPr id="5" name="Text Placeholder 4">
            <a:extLst>
              <a:ext uri="{FF2B5EF4-FFF2-40B4-BE49-F238E27FC236}">
                <a16:creationId xmlns:a16="http://schemas.microsoft.com/office/drawing/2014/main" id="{62F8A3CE-B0C5-1CF3-0C5C-52EA26F944C4}"/>
              </a:ext>
            </a:extLst>
          </p:cNvPr>
          <p:cNvSpPr>
            <a:spLocks noGrp="1"/>
          </p:cNvSpPr>
          <p:nvPr>
            <p:ph type="body" sz="quarter" idx="3"/>
          </p:nvPr>
        </p:nvSpPr>
        <p:spPr/>
        <p:txBody>
          <a:bodyPr/>
          <a:lstStyle/>
          <a:p>
            <a:r>
              <a:rPr lang="en-US" cap="none" dirty="0"/>
              <a:t>VGG16 accuracy and loss for augmented dataset</a:t>
            </a:r>
          </a:p>
        </p:txBody>
      </p:sp>
      <p:pic>
        <p:nvPicPr>
          <p:cNvPr id="10" name="Content Placeholder 9" descr="A picture containing text, plot, line, diagram&#10;&#10;Description automatically generated">
            <a:extLst>
              <a:ext uri="{FF2B5EF4-FFF2-40B4-BE49-F238E27FC236}">
                <a16:creationId xmlns:a16="http://schemas.microsoft.com/office/drawing/2014/main" id="{02064BAA-2383-5B99-B8CD-8F129633E46F}"/>
              </a:ext>
            </a:extLst>
          </p:cNvPr>
          <p:cNvPicPr>
            <a:picLocks noGrp="1" noChangeAspect="1"/>
          </p:cNvPicPr>
          <p:nvPr>
            <p:ph sz="quarter" idx="14"/>
          </p:nvPr>
        </p:nvPicPr>
        <p:blipFill>
          <a:blip r:embed="rId3"/>
          <a:stretch>
            <a:fillRect/>
          </a:stretch>
        </p:blipFill>
        <p:spPr>
          <a:xfrm>
            <a:off x="7060110" y="3051175"/>
            <a:ext cx="3329579" cy="2740025"/>
          </a:xfrm>
        </p:spPr>
      </p:pic>
    </p:spTree>
    <p:extLst>
      <p:ext uri="{BB962C8B-B14F-4D97-AF65-F5344CB8AC3E}">
        <p14:creationId xmlns:p14="http://schemas.microsoft.com/office/powerpoint/2010/main" val="99203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2DF6-1DBC-B1BB-270B-F32E340DEADA}"/>
              </a:ext>
            </a:extLst>
          </p:cNvPr>
          <p:cNvSpPr>
            <a:spLocks noGrp="1"/>
          </p:cNvSpPr>
          <p:nvPr>
            <p:ph type="title"/>
          </p:nvPr>
        </p:nvSpPr>
        <p:spPr/>
        <p:txBody>
          <a:bodyPr/>
          <a:lstStyle/>
          <a:p>
            <a:r>
              <a:rPr lang="en-US" dirty="0"/>
              <a:t>Result (Contd.)</a:t>
            </a:r>
          </a:p>
        </p:txBody>
      </p:sp>
      <p:sp>
        <p:nvSpPr>
          <p:cNvPr id="3" name="Text Placeholder 2">
            <a:extLst>
              <a:ext uri="{FF2B5EF4-FFF2-40B4-BE49-F238E27FC236}">
                <a16:creationId xmlns:a16="http://schemas.microsoft.com/office/drawing/2014/main" id="{E5335424-09D4-4D4F-A488-81CC234009B7}"/>
              </a:ext>
            </a:extLst>
          </p:cNvPr>
          <p:cNvSpPr>
            <a:spLocks noGrp="1"/>
          </p:cNvSpPr>
          <p:nvPr>
            <p:ph type="body" idx="1"/>
          </p:nvPr>
        </p:nvSpPr>
        <p:spPr/>
        <p:txBody>
          <a:bodyPr/>
          <a:lstStyle/>
          <a:p>
            <a:r>
              <a:rPr lang="en-US" cap="none" dirty="0"/>
              <a:t>Resnet50 accuracy and loss for unaugmented dataset</a:t>
            </a:r>
          </a:p>
        </p:txBody>
      </p:sp>
      <p:pic>
        <p:nvPicPr>
          <p:cNvPr id="8" name="Content Placeholder 7" descr="A picture containing text, plot, line, diagram&#10;&#10;Description automatically generated">
            <a:extLst>
              <a:ext uri="{FF2B5EF4-FFF2-40B4-BE49-F238E27FC236}">
                <a16:creationId xmlns:a16="http://schemas.microsoft.com/office/drawing/2014/main" id="{624B6F4E-5F38-2F42-6DEA-7F220BFB1BC6}"/>
              </a:ext>
            </a:extLst>
          </p:cNvPr>
          <p:cNvPicPr>
            <a:picLocks noGrp="1" noChangeAspect="1"/>
          </p:cNvPicPr>
          <p:nvPr>
            <p:ph sz="quarter" idx="13"/>
          </p:nvPr>
        </p:nvPicPr>
        <p:blipFill>
          <a:blip r:embed="rId2"/>
          <a:stretch>
            <a:fillRect/>
          </a:stretch>
        </p:blipFill>
        <p:spPr>
          <a:xfrm>
            <a:off x="1802310" y="3051175"/>
            <a:ext cx="3329579" cy="2740025"/>
          </a:xfrm>
        </p:spPr>
      </p:pic>
      <p:sp>
        <p:nvSpPr>
          <p:cNvPr id="5" name="Text Placeholder 4">
            <a:extLst>
              <a:ext uri="{FF2B5EF4-FFF2-40B4-BE49-F238E27FC236}">
                <a16:creationId xmlns:a16="http://schemas.microsoft.com/office/drawing/2014/main" id="{D7E47349-DDD2-6F90-0748-2272D65B8FF7}"/>
              </a:ext>
            </a:extLst>
          </p:cNvPr>
          <p:cNvSpPr>
            <a:spLocks noGrp="1"/>
          </p:cNvSpPr>
          <p:nvPr>
            <p:ph type="body" sz="quarter" idx="3"/>
          </p:nvPr>
        </p:nvSpPr>
        <p:spPr/>
        <p:txBody>
          <a:bodyPr/>
          <a:lstStyle/>
          <a:p>
            <a:r>
              <a:rPr lang="en-US" cap="none" dirty="0"/>
              <a:t>Resnet50 accuracy and loss for augmented dataset</a:t>
            </a:r>
          </a:p>
        </p:txBody>
      </p:sp>
      <p:pic>
        <p:nvPicPr>
          <p:cNvPr id="10" name="Content Placeholder 9" descr="A picture containing text, plot, line, screenshot&#10;&#10;Description automatically generated">
            <a:extLst>
              <a:ext uri="{FF2B5EF4-FFF2-40B4-BE49-F238E27FC236}">
                <a16:creationId xmlns:a16="http://schemas.microsoft.com/office/drawing/2014/main" id="{5BCE0CFD-407B-8E0C-6AA3-D9E27C32162C}"/>
              </a:ext>
            </a:extLst>
          </p:cNvPr>
          <p:cNvPicPr>
            <a:picLocks noGrp="1" noChangeAspect="1"/>
          </p:cNvPicPr>
          <p:nvPr>
            <p:ph sz="quarter" idx="14"/>
          </p:nvPr>
        </p:nvPicPr>
        <p:blipFill>
          <a:blip r:embed="rId3"/>
          <a:stretch>
            <a:fillRect/>
          </a:stretch>
        </p:blipFill>
        <p:spPr>
          <a:xfrm>
            <a:off x="7060110" y="3051175"/>
            <a:ext cx="3329579" cy="2740025"/>
          </a:xfrm>
        </p:spPr>
      </p:pic>
    </p:spTree>
    <p:extLst>
      <p:ext uri="{BB962C8B-B14F-4D97-AF65-F5344CB8AC3E}">
        <p14:creationId xmlns:p14="http://schemas.microsoft.com/office/powerpoint/2010/main" val="38015879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340</TotalTime>
  <Words>484</Words>
  <Application>Microsoft Macintosh PowerPoint</Application>
  <PresentationFormat>Widescreen</PresentationFormat>
  <Paragraphs>59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Times New Roman</vt:lpstr>
      <vt:lpstr>Tw Cen MT</vt:lpstr>
      <vt:lpstr>Droplet</vt:lpstr>
      <vt:lpstr>Implementing deep learning models for automated plant disease classification</vt:lpstr>
      <vt:lpstr>Content</vt:lpstr>
      <vt:lpstr>Problem statement</vt:lpstr>
      <vt:lpstr>Objectives</vt:lpstr>
      <vt:lpstr>Research questions</vt:lpstr>
      <vt:lpstr>Methodology</vt:lpstr>
      <vt:lpstr>RESULT</vt:lpstr>
      <vt:lpstr>Result (contd.)</vt:lpstr>
      <vt:lpstr>Result (Contd.)</vt:lpstr>
      <vt:lpstr>Result (CONTD.)</vt:lpstr>
      <vt:lpstr>Result (Contd.)</vt:lpstr>
      <vt:lpstr>Result (Contd.)</vt:lpstr>
      <vt:lpstr>Result (CONTD.)</vt:lpstr>
      <vt:lpstr>RESULT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deep learning models for automated plant disease classification</dc:title>
  <dc:creator>Samiat Bola-Matanmi (s5409021)</dc:creator>
  <cp:lastModifiedBy>Samiat Bola-Matanmi (s5409021)</cp:lastModifiedBy>
  <cp:revision>2</cp:revision>
  <dcterms:created xsi:type="dcterms:W3CDTF">2023-05-21T11:27:16Z</dcterms:created>
  <dcterms:modified xsi:type="dcterms:W3CDTF">2023-05-21T17:07:37Z</dcterms:modified>
</cp:coreProperties>
</file>