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CAA046-477E-4349-93CA-BF2FD6F86BFD}"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22564-E0A7-45EE-9574-07CD766586E2}" type="slidenum">
              <a:rPr lang="en-US" smtClean="0"/>
              <a:t>‹#›</a:t>
            </a:fld>
            <a:endParaRPr lang="en-US"/>
          </a:p>
        </p:txBody>
      </p:sp>
    </p:spTree>
    <p:extLst>
      <p:ext uri="{BB962C8B-B14F-4D97-AF65-F5344CB8AC3E}">
        <p14:creationId xmlns:p14="http://schemas.microsoft.com/office/powerpoint/2010/main" val="286749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AA046-477E-4349-93CA-BF2FD6F86BFD}"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22564-E0A7-45EE-9574-07CD766586E2}" type="slidenum">
              <a:rPr lang="en-US" smtClean="0"/>
              <a:t>‹#›</a:t>
            </a:fld>
            <a:endParaRPr lang="en-US"/>
          </a:p>
        </p:txBody>
      </p:sp>
    </p:spTree>
    <p:extLst>
      <p:ext uri="{BB962C8B-B14F-4D97-AF65-F5344CB8AC3E}">
        <p14:creationId xmlns:p14="http://schemas.microsoft.com/office/powerpoint/2010/main" val="1963318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AA046-477E-4349-93CA-BF2FD6F86BFD}"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22564-E0A7-45EE-9574-07CD766586E2}" type="slidenum">
              <a:rPr lang="en-US" smtClean="0"/>
              <a:t>‹#›</a:t>
            </a:fld>
            <a:endParaRPr lang="en-US"/>
          </a:p>
        </p:txBody>
      </p:sp>
    </p:spTree>
    <p:extLst>
      <p:ext uri="{BB962C8B-B14F-4D97-AF65-F5344CB8AC3E}">
        <p14:creationId xmlns:p14="http://schemas.microsoft.com/office/powerpoint/2010/main" val="2646033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AA046-477E-4349-93CA-BF2FD6F86BFD}"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22564-E0A7-45EE-9574-07CD766586E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94646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AA046-477E-4349-93CA-BF2FD6F86BFD}"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22564-E0A7-45EE-9574-07CD766586E2}" type="slidenum">
              <a:rPr lang="en-US" smtClean="0"/>
              <a:t>‹#›</a:t>
            </a:fld>
            <a:endParaRPr lang="en-US"/>
          </a:p>
        </p:txBody>
      </p:sp>
    </p:spTree>
    <p:extLst>
      <p:ext uri="{BB962C8B-B14F-4D97-AF65-F5344CB8AC3E}">
        <p14:creationId xmlns:p14="http://schemas.microsoft.com/office/powerpoint/2010/main" val="2325651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CAA046-477E-4349-93CA-BF2FD6F86BFD}" type="datetimeFigureOut">
              <a:rPr lang="en-US" smtClean="0"/>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C22564-E0A7-45EE-9574-07CD766586E2}" type="slidenum">
              <a:rPr lang="en-US" smtClean="0"/>
              <a:t>‹#›</a:t>
            </a:fld>
            <a:endParaRPr lang="en-US"/>
          </a:p>
        </p:txBody>
      </p:sp>
    </p:spTree>
    <p:extLst>
      <p:ext uri="{BB962C8B-B14F-4D97-AF65-F5344CB8AC3E}">
        <p14:creationId xmlns:p14="http://schemas.microsoft.com/office/powerpoint/2010/main" val="3561080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ACAA046-477E-4349-93CA-BF2FD6F86BFD}" type="datetimeFigureOut">
              <a:rPr lang="en-US" smtClean="0"/>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C22564-E0A7-45EE-9574-07CD766586E2}" type="slidenum">
              <a:rPr lang="en-US" smtClean="0"/>
              <a:t>‹#›</a:t>
            </a:fld>
            <a:endParaRPr lang="en-US"/>
          </a:p>
        </p:txBody>
      </p:sp>
    </p:spTree>
    <p:extLst>
      <p:ext uri="{BB962C8B-B14F-4D97-AF65-F5344CB8AC3E}">
        <p14:creationId xmlns:p14="http://schemas.microsoft.com/office/powerpoint/2010/main" val="3855497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AA046-477E-4349-93CA-BF2FD6F86BFD}"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22564-E0A7-45EE-9574-07CD766586E2}" type="slidenum">
              <a:rPr lang="en-US" smtClean="0"/>
              <a:t>‹#›</a:t>
            </a:fld>
            <a:endParaRPr lang="en-US"/>
          </a:p>
        </p:txBody>
      </p:sp>
    </p:spTree>
    <p:extLst>
      <p:ext uri="{BB962C8B-B14F-4D97-AF65-F5344CB8AC3E}">
        <p14:creationId xmlns:p14="http://schemas.microsoft.com/office/powerpoint/2010/main" val="3166355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AA046-477E-4349-93CA-BF2FD6F86BFD}"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22564-E0A7-45EE-9574-07CD766586E2}" type="slidenum">
              <a:rPr lang="en-US" smtClean="0"/>
              <a:t>‹#›</a:t>
            </a:fld>
            <a:endParaRPr lang="en-US"/>
          </a:p>
        </p:txBody>
      </p:sp>
    </p:spTree>
    <p:extLst>
      <p:ext uri="{BB962C8B-B14F-4D97-AF65-F5344CB8AC3E}">
        <p14:creationId xmlns:p14="http://schemas.microsoft.com/office/powerpoint/2010/main" val="92183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AA046-477E-4349-93CA-BF2FD6F86BFD}"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22564-E0A7-45EE-9574-07CD766586E2}" type="slidenum">
              <a:rPr lang="en-US" smtClean="0"/>
              <a:t>‹#›</a:t>
            </a:fld>
            <a:endParaRPr lang="en-US"/>
          </a:p>
        </p:txBody>
      </p:sp>
    </p:spTree>
    <p:extLst>
      <p:ext uri="{BB962C8B-B14F-4D97-AF65-F5344CB8AC3E}">
        <p14:creationId xmlns:p14="http://schemas.microsoft.com/office/powerpoint/2010/main" val="350382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CAA046-477E-4349-93CA-BF2FD6F86BFD}"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C22564-E0A7-45EE-9574-07CD766586E2}" type="slidenum">
              <a:rPr lang="en-US" smtClean="0"/>
              <a:t>‹#›</a:t>
            </a:fld>
            <a:endParaRPr lang="en-US"/>
          </a:p>
        </p:txBody>
      </p:sp>
    </p:spTree>
    <p:extLst>
      <p:ext uri="{BB962C8B-B14F-4D97-AF65-F5344CB8AC3E}">
        <p14:creationId xmlns:p14="http://schemas.microsoft.com/office/powerpoint/2010/main" val="2637105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CAA046-477E-4349-93CA-BF2FD6F86BFD}"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22564-E0A7-45EE-9574-07CD766586E2}" type="slidenum">
              <a:rPr lang="en-US" smtClean="0"/>
              <a:t>‹#›</a:t>
            </a:fld>
            <a:endParaRPr lang="en-US"/>
          </a:p>
        </p:txBody>
      </p:sp>
    </p:spTree>
    <p:extLst>
      <p:ext uri="{BB962C8B-B14F-4D97-AF65-F5344CB8AC3E}">
        <p14:creationId xmlns:p14="http://schemas.microsoft.com/office/powerpoint/2010/main" val="2883519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CAA046-477E-4349-93CA-BF2FD6F86BFD}" type="datetimeFigureOut">
              <a:rPr lang="en-US" smtClean="0"/>
              <a:t>1/28/2025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C22564-E0A7-45EE-9574-07CD766586E2}" type="slidenum">
              <a:rPr lang="en-US" smtClean="0"/>
              <a:t>‹#›</a:t>
            </a:fld>
            <a:endParaRPr lang="en-US"/>
          </a:p>
        </p:txBody>
      </p:sp>
    </p:spTree>
    <p:extLst>
      <p:ext uri="{BB962C8B-B14F-4D97-AF65-F5344CB8AC3E}">
        <p14:creationId xmlns:p14="http://schemas.microsoft.com/office/powerpoint/2010/main" val="382236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CAA046-477E-4349-93CA-BF2FD6F86BFD}" type="datetimeFigureOut">
              <a:rPr lang="en-US" smtClean="0"/>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C22564-E0A7-45EE-9574-07CD766586E2}" type="slidenum">
              <a:rPr lang="en-US" smtClean="0"/>
              <a:t>‹#›</a:t>
            </a:fld>
            <a:endParaRPr lang="en-US"/>
          </a:p>
        </p:txBody>
      </p:sp>
    </p:spTree>
    <p:extLst>
      <p:ext uri="{BB962C8B-B14F-4D97-AF65-F5344CB8AC3E}">
        <p14:creationId xmlns:p14="http://schemas.microsoft.com/office/powerpoint/2010/main" val="4000638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AA046-477E-4349-93CA-BF2FD6F86BFD}" type="datetimeFigureOut">
              <a:rPr lang="en-US" smtClean="0"/>
              <a:t>1/28/2025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C22564-E0A7-45EE-9574-07CD766586E2}" type="slidenum">
              <a:rPr lang="en-US" smtClean="0"/>
              <a:t>‹#›</a:t>
            </a:fld>
            <a:endParaRPr lang="en-US"/>
          </a:p>
        </p:txBody>
      </p:sp>
    </p:spTree>
    <p:extLst>
      <p:ext uri="{BB962C8B-B14F-4D97-AF65-F5344CB8AC3E}">
        <p14:creationId xmlns:p14="http://schemas.microsoft.com/office/powerpoint/2010/main" val="581673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CAA046-477E-4349-93CA-BF2FD6F86BFD}"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22564-E0A7-45EE-9574-07CD766586E2}" type="slidenum">
              <a:rPr lang="en-US" smtClean="0"/>
              <a:t>‹#›</a:t>
            </a:fld>
            <a:endParaRPr lang="en-US"/>
          </a:p>
        </p:txBody>
      </p:sp>
    </p:spTree>
    <p:extLst>
      <p:ext uri="{BB962C8B-B14F-4D97-AF65-F5344CB8AC3E}">
        <p14:creationId xmlns:p14="http://schemas.microsoft.com/office/powerpoint/2010/main" val="261807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CAA046-477E-4349-93CA-BF2FD6F86BFD}"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C22564-E0A7-45EE-9574-07CD766586E2}" type="slidenum">
              <a:rPr lang="en-US" smtClean="0"/>
              <a:t>‹#›</a:t>
            </a:fld>
            <a:endParaRPr lang="en-US"/>
          </a:p>
        </p:txBody>
      </p:sp>
    </p:spTree>
    <p:extLst>
      <p:ext uri="{BB962C8B-B14F-4D97-AF65-F5344CB8AC3E}">
        <p14:creationId xmlns:p14="http://schemas.microsoft.com/office/powerpoint/2010/main" val="1995047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ACAA046-477E-4349-93CA-BF2FD6F86BFD}" type="datetimeFigureOut">
              <a:rPr lang="en-US" smtClean="0"/>
              <a:t>1/28/2025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DC22564-E0A7-45EE-9574-07CD766586E2}" type="slidenum">
              <a:rPr lang="en-US" smtClean="0"/>
              <a:t>‹#›</a:t>
            </a:fld>
            <a:endParaRPr lang="en-US"/>
          </a:p>
        </p:txBody>
      </p:sp>
    </p:spTree>
    <p:extLst>
      <p:ext uri="{BB962C8B-B14F-4D97-AF65-F5344CB8AC3E}">
        <p14:creationId xmlns:p14="http://schemas.microsoft.com/office/powerpoint/2010/main" val="106364348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C7D99B-8B93-449A-83CC-6A15EB6B2801}"/>
              </a:ext>
            </a:extLst>
          </p:cNvPr>
          <p:cNvSpPr>
            <a:spLocks noGrp="1"/>
          </p:cNvSpPr>
          <p:nvPr>
            <p:ph type="ctrTitle"/>
          </p:nvPr>
        </p:nvSpPr>
        <p:spPr>
          <a:xfrm>
            <a:off x="3792070" y="765105"/>
            <a:ext cx="7751002" cy="3078686"/>
          </a:xfrm>
        </p:spPr>
        <p:txBody>
          <a:bodyPr>
            <a:normAutofit/>
          </a:bodyPr>
          <a:lstStyle/>
          <a:p>
            <a:r>
              <a:rPr lang="en-US" sz="5500" dirty="0">
                <a:solidFill>
                  <a:schemeClr val="tx1"/>
                </a:solidFill>
                <a:latin typeface="Book Antiqua" panose="02040602050305030304" pitchFamily="18" charset="0"/>
              </a:rPr>
              <a:t>SENG402: Software Quality Management and Testing</a:t>
            </a:r>
          </a:p>
        </p:txBody>
      </p:sp>
      <p:sp>
        <p:nvSpPr>
          <p:cNvPr id="6" name="Subtitle 2">
            <a:extLst>
              <a:ext uri="{FF2B5EF4-FFF2-40B4-BE49-F238E27FC236}">
                <a16:creationId xmlns:a16="http://schemas.microsoft.com/office/drawing/2014/main" id="{AA1FDEA0-6E89-4609-AC6A-1A96B675D353}"/>
              </a:ext>
            </a:extLst>
          </p:cNvPr>
          <p:cNvSpPr>
            <a:spLocks noGrp="1"/>
          </p:cNvSpPr>
          <p:nvPr>
            <p:ph type="subTitle" idx="1"/>
          </p:nvPr>
        </p:nvSpPr>
        <p:spPr>
          <a:xfrm>
            <a:off x="3788229" y="4140886"/>
            <a:ext cx="7770871" cy="1021498"/>
          </a:xfrm>
        </p:spPr>
        <p:txBody>
          <a:bodyPr>
            <a:noAutofit/>
          </a:bodyPr>
          <a:lstStyle/>
          <a:p>
            <a:r>
              <a:rPr lang="en-US" sz="3000" dirty="0">
                <a:latin typeface="Book Antiqua" panose="02040602050305030304" pitchFamily="18" charset="0"/>
              </a:rPr>
              <a:t>Week 1: Introduction to Software Quality Management (SQM)</a:t>
            </a:r>
          </a:p>
        </p:txBody>
      </p:sp>
      <p:sp>
        <p:nvSpPr>
          <p:cNvPr id="8" name="TextBox 7">
            <a:extLst>
              <a:ext uri="{FF2B5EF4-FFF2-40B4-BE49-F238E27FC236}">
                <a16:creationId xmlns:a16="http://schemas.microsoft.com/office/drawing/2014/main" id="{2606BA00-03B3-4A29-B65B-98549F79392B}"/>
              </a:ext>
            </a:extLst>
          </p:cNvPr>
          <p:cNvSpPr txBox="1"/>
          <p:nvPr/>
        </p:nvSpPr>
        <p:spPr>
          <a:xfrm>
            <a:off x="6494105" y="6398301"/>
            <a:ext cx="4859087" cy="369332"/>
          </a:xfrm>
          <a:prstGeom prst="rect">
            <a:avLst/>
          </a:prstGeom>
          <a:noFill/>
        </p:spPr>
        <p:txBody>
          <a:bodyPr wrap="none" rtlCol="0">
            <a:spAutoFit/>
          </a:bodyPr>
          <a:lstStyle/>
          <a:p>
            <a:r>
              <a:rPr lang="en-US" dirty="0"/>
              <a:t>Prepared by: Adesoji A. Adegbola @2024/2025</a:t>
            </a:r>
          </a:p>
        </p:txBody>
      </p:sp>
      <p:cxnSp>
        <p:nvCxnSpPr>
          <p:cNvPr id="10" name="Straight Connector 9">
            <a:extLst>
              <a:ext uri="{FF2B5EF4-FFF2-40B4-BE49-F238E27FC236}">
                <a16:creationId xmlns:a16="http://schemas.microsoft.com/office/drawing/2014/main" id="{AB272DDC-D3CE-4621-AEFE-98F62D018D32}"/>
              </a:ext>
            </a:extLst>
          </p:cNvPr>
          <p:cNvCxnSpPr/>
          <p:nvPr/>
        </p:nvCxnSpPr>
        <p:spPr>
          <a:xfrm>
            <a:off x="6354147" y="4068147"/>
            <a:ext cx="2705877"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014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1" indent="-344488">
              <a:buFont typeface="Wingdings" panose="05000000000000000000" pitchFamily="2" charset="2"/>
              <a:buChar char="§"/>
            </a:pPr>
            <a:r>
              <a:rPr lang="en-US" sz="3500" dirty="0">
                <a:solidFill>
                  <a:schemeClr val="tx1"/>
                </a:solidFill>
                <a:latin typeface="Bookman Old Style" panose="02050604050505020204" pitchFamily="18" charset="0"/>
              </a:rPr>
              <a:t>The nonconformances are regarded as defects or the absence of quality.</a:t>
            </a:r>
          </a:p>
          <a:p>
            <a:pPr marL="344488" lvl="1" indent="-344488">
              <a:buFont typeface="Wingdings" panose="05000000000000000000" pitchFamily="2" charset="2"/>
              <a:buChar char="§"/>
            </a:pPr>
            <a:r>
              <a:rPr lang="en-US" sz="3500" dirty="0">
                <a:solidFill>
                  <a:schemeClr val="tx1"/>
                </a:solidFill>
                <a:latin typeface="Bookman Old Style" panose="02050604050505020204" pitchFamily="18" charset="0"/>
              </a:rPr>
              <a:t>If a Cadillac conforms to all the requirements of a Cadillac, then it is a quality car. If a Honda City conforms to all the requirements of a Honda City, then it is also a quality car. </a:t>
            </a:r>
          </a:p>
          <a:p>
            <a:pPr marL="344488" lvl="1" indent="-344488">
              <a:buFont typeface="Wingdings" panose="05000000000000000000" pitchFamily="2" charset="2"/>
              <a:buChar char="§"/>
            </a:pPr>
            <a:r>
              <a:rPr lang="en-US" sz="3500" dirty="0">
                <a:solidFill>
                  <a:schemeClr val="tx1"/>
                </a:solidFill>
                <a:latin typeface="Bookman Old Style" panose="02050604050505020204" pitchFamily="18" charset="0"/>
              </a:rPr>
              <a:t>The two cars may be different in style, performance, and economy. But if both measure up to the standards set for them, then both are quality cars.</a:t>
            </a:r>
          </a:p>
          <a:p>
            <a:pPr>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Professional View of Quality</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782510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1" indent="-344488">
              <a:buFont typeface="Wingdings" panose="05000000000000000000" pitchFamily="2" charset="2"/>
              <a:buChar char="§"/>
            </a:pPr>
            <a:r>
              <a:rPr lang="en-US" sz="3500" dirty="0">
                <a:solidFill>
                  <a:schemeClr val="tx1"/>
                </a:solidFill>
                <a:latin typeface="Bookman Old Style" panose="02050604050505020204" pitchFamily="18" charset="0"/>
              </a:rPr>
              <a:t>The "fitness for use" definition takes customers' requirements and expectations into account, which involves whether the products or services fit their uses. </a:t>
            </a:r>
          </a:p>
          <a:p>
            <a:pPr marL="344488" lvl="1" indent="-344488">
              <a:buFont typeface="Wingdings" panose="05000000000000000000" pitchFamily="2" charset="2"/>
              <a:buChar char="§"/>
            </a:pPr>
            <a:r>
              <a:rPr lang="en-US" sz="3500" dirty="0">
                <a:solidFill>
                  <a:schemeClr val="tx1"/>
                </a:solidFill>
                <a:latin typeface="Bookman Old Style" panose="02050604050505020204" pitchFamily="18" charset="0"/>
              </a:rPr>
              <a:t>Since different customers may use the products in different ways, it means that products must possess multiple elements of fitness for use.</a:t>
            </a:r>
          </a:p>
          <a:p>
            <a:pPr marL="344488" lvl="1" indent="-344488">
              <a:buFont typeface="Wingdings" panose="05000000000000000000" pitchFamily="2" charset="2"/>
              <a:buChar char="§"/>
            </a:pPr>
            <a:r>
              <a:rPr lang="en-US" sz="3500" dirty="0">
                <a:solidFill>
                  <a:schemeClr val="tx1"/>
                </a:solidFill>
                <a:latin typeface="Bookman Old Style" panose="02050604050505020204" pitchFamily="18" charset="0"/>
              </a:rPr>
              <a:t>According to </a:t>
            </a:r>
            <a:r>
              <a:rPr lang="en-US" sz="3500" dirty="0" err="1">
                <a:solidFill>
                  <a:schemeClr val="tx1"/>
                </a:solidFill>
                <a:latin typeface="Bookman Old Style" panose="02050604050505020204" pitchFamily="18" charset="0"/>
              </a:rPr>
              <a:t>Juran</a:t>
            </a:r>
            <a:r>
              <a:rPr lang="en-US" sz="3500" dirty="0">
                <a:solidFill>
                  <a:schemeClr val="tx1"/>
                </a:solidFill>
                <a:latin typeface="Bookman Old Style" panose="02050604050505020204" pitchFamily="18" charset="0"/>
              </a:rPr>
              <a:t>, each element is a quality characteristic and can be classified as a parameter for fitness. </a:t>
            </a:r>
          </a:p>
          <a:p>
            <a:pPr>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Professional View of Quality</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996678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1" indent="-344488">
              <a:buFont typeface="Wingdings" panose="05000000000000000000" pitchFamily="2" charset="2"/>
              <a:buChar char="§"/>
            </a:pPr>
            <a:r>
              <a:rPr lang="en-US" sz="3500" dirty="0">
                <a:solidFill>
                  <a:schemeClr val="tx1"/>
                </a:solidFill>
                <a:latin typeface="Bookman Old Style" panose="02050604050505020204" pitchFamily="18" charset="0"/>
              </a:rPr>
              <a:t>The two most important parameters are the quality of design and quality of conformance.</a:t>
            </a:r>
          </a:p>
          <a:p>
            <a:pPr marL="344488" lvl="1" indent="-344488">
              <a:buFont typeface="Wingdings" panose="05000000000000000000" pitchFamily="2" charset="2"/>
              <a:buChar char="§"/>
            </a:pPr>
            <a:r>
              <a:rPr lang="en-US" sz="3500" dirty="0">
                <a:solidFill>
                  <a:schemeClr val="tx1"/>
                </a:solidFill>
                <a:latin typeface="Bookman Old Style" panose="02050604050505020204" pitchFamily="18" charset="0"/>
              </a:rPr>
              <a:t>Quality of design in popular terminology is known as grades or models, which are related to the spectrum of purchasing power. </a:t>
            </a:r>
          </a:p>
          <a:p>
            <a:pPr marL="344488" lvl="1" indent="-344488">
              <a:buFont typeface="Wingdings" panose="05000000000000000000" pitchFamily="2" charset="2"/>
              <a:buChar char="§"/>
            </a:pPr>
            <a:r>
              <a:rPr lang="en-US" sz="3500" dirty="0">
                <a:solidFill>
                  <a:schemeClr val="tx1"/>
                </a:solidFill>
                <a:latin typeface="Bookman Old Style" panose="02050604050505020204" pitchFamily="18" charset="0"/>
              </a:rPr>
              <a:t>For example, all automobiles provide the user with transportation services. However, models differ in size, comfort, performance, style, economy, and status</a:t>
            </a: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Professional View of Quality</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681085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1" indent="-344488">
              <a:buFont typeface="Wingdings" panose="05000000000000000000" pitchFamily="2" charset="2"/>
              <a:buChar char="§"/>
            </a:pPr>
            <a:r>
              <a:rPr lang="en-US" sz="3500" dirty="0">
                <a:solidFill>
                  <a:schemeClr val="tx1"/>
                </a:solidFill>
                <a:latin typeface="Bookman Old Style" panose="02050604050505020204" pitchFamily="18" charset="0"/>
              </a:rPr>
              <a:t>In contrast, quality of conformance is the extent to which the product conforms to the intent of the design.</a:t>
            </a:r>
          </a:p>
          <a:p>
            <a:pPr marL="344488" lvl="1" indent="-344488">
              <a:buFont typeface="Wingdings" panose="05000000000000000000" pitchFamily="2" charset="2"/>
              <a:buChar char="§"/>
            </a:pPr>
            <a:r>
              <a:rPr lang="en-US" sz="3500" dirty="0">
                <a:solidFill>
                  <a:schemeClr val="tx1"/>
                </a:solidFill>
                <a:latin typeface="Bookman Old Style" panose="02050604050505020204" pitchFamily="18" charset="0"/>
              </a:rPr>
              <a:t>In other words, design quality can be regarded as the determination of requirements and specifications, and quality of conformance is conformance to requirements.</a:t>
            </a:r>
          </a:p>
          <a:p>
            <a:pPr marL="344488" lvl="1" indent="-344488">
              <a:buFont typeface="Wingdings" panose="05000000000000000000" pitchFamily="2" charset="2"/>
              <a:buChar char="§"/>
            </a:pPr>
            <a:r>
              <a:rPr lang="en-US" sz="3500" dirty="0">
                <a:solidFill>
                  <a:schemeClr val="tx1"/>
                </a:solidFill>
                <a:latin typeface="Bookman Old Style" panose="02050604050505020204" pitchFamily="18" charset="0"/>
              </a:rPr>
              <a:t>The two definitions of quality (conformance to requirements and fitness for use), therefore, are essentially similar. </a:t>
            </a: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Professional View of Quality</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434573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1" indent="-344488">
              <a:buFont typeface="Wingdings" panose="05000000000000000000" pitchFamily="2" charset="2"/>
              <a:buChar char="§"/>
            </a:pPr>
            <a:r>
              <a:rPr lang="en-US" sz="3500" dirty="0">
                <a:solidFill>
                  <a:schemeClr val="tx1"/>
                </a:solidFill>
                <a:latin typeface="Bookman Old Style" panose="02050604050505020204" pitchFamily="18" charset="0"/>
              </a:rPr>
              <a:t>The difference is that the fitness for use concept implies a more significant role in customers' requirements and expectations.</a:t>
            </a: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Professional View of Quality</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991252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1" indent="-344488">
              <a:buFont typeface="Wingdings" panose="05000000000000000000" pitchFamily="2" charset="2"/>
              <a:buChar char="§"/>
            </a:pPr>
            <a:r>
              <a:rPr lang="en-US" sz="3500" dirty="0" err="1">
                <a:solidFill>
                  <a:schemeClr val="tx1"/>
                </a:solidFill>
                <a:latin typeface="Bookman Old Style" panose="02050604050505020204" pitchFamily="18" charset="0"/>
              </a:rPr>
              <a:t>Kitchenham</a:t>
            </a:r>
            <a:r>
              <a:rPr lang="en-US" sz="3500" dirty="0">
                <a:solidFill>
                  <a:schemeClr val="tx1"/>
                </a:solidFill>
                <a:latin typeface="Bookman Old Style" panose="02050604050505020204" pitchFamily="18" charset="0"/>
              </a:rPr>
              <a:t> and </a:t>
            </a:r>
            <a:r>
              <a:rPr lang="en-US" sz="3500" dirty="0" err="1">
                <a:solidFill>
                  <a:schemeClr val="tx1"/>
                </a:solidFill>
                <a:latin typeface="Bookman Old Style" panose="02050604050505020204" pitchFamily="18" charset="0"/>
              </a:rPr>
              <a:t>Pfleeger’s</a:t>
            </a:r>
            <a:r>
              <a:rPr lang="en-US" sz="3500" dirty="0">
                <a:solidFill>
                  <a:schemeClr val="tx1"/>
                </a:solidFill>
                <a:latin typeface="Bookman Old Style" panose="02050604050505020204" pitchFamily="18" charset="0"/>
              </a:rPr>
              <a:t> article on software quality gives a brief explanation of software quality. </a:t>
            </a:r>
          </a:p>
          <a:p>
            <a:pPr marL="344488" lvl="1" indent="-344488">
              <a:buFont typeface="Wingdings" panose="05000000000000000000" pitchFamily="2" charset="2"/>
              <a:buChar char="§"/>
            </a:pPr>
            <a:r>
              <a:rPr lang="en-US" sz="3500" dirty="0">
                <a:solidFill>
                  <a:schemeClr val="tx1"/>
                </a:solidFill>
                <a:latin typeface="Bookman Old Style" panose="02050604050505020204" pitchFamily="18" charset="0"/>
              </a:rPr>
              <a:t>They discuss five views of quality comprehensively as follows:</a:t>
            </a:r>
          </a:p>
          <a:p>
            <a:pPr marL="650488" lvl="2" indent="-344488">
              <a:buFont typeface="Wingdings" panose="05000000000000000000" pitchFamily="2" charset="2"/>
              <a:buChar char="§"/>
            </a:pPr>
            <a:r>
              <a:rPr lang="en-US" sz="3500" b="1" dirty="0">
                <a:solidFill>
                  <a:schemeClr val="tx1"/>
                </a:solidFill>
                <a:latin typeface="Bookman Old Style" panose="02050604050505020204" pitchFamily="18" charset="0"/>
              </a:rPr>
              <a:t>Transcendental View: </a:t>
            </a:r>
            <a:r>
              <a:rPr lang="en-US" sz="3500" dirty="0">
                <a:solidFill>
                  <a:schemeClr val="tx1"/>
                </a:solidFill>
                <a:latin typeface="Bookman Old Style" panose="02050604050505020204" pitchFamily="18" charset="0"/>
              </a:rPr>
              <a:t>It envisages quality as something that can be recognized but is difficult to define.</a:t>
            </a: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Other Views of Quality</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851015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650488" lvl="2" indent="-344488">
              <a:buFont typeface="Wingdings" panose="05000000000000000000" pitchFamily="2" charset="2"/>
              <a:buChar char="§"/>
            </a:pPr>
            <a:r>
              <a:rPr lang="en-US" sz="3500" b="1" dirty="0">
                <a:solidFill>
                  <a:schemeClr val="tx1"/>
                </a:solidFill>
                <a:latin typeface="Bookman Old Style" panose="02050604050505020204" pitchFamily="18" charset="0"/>
              </a:rPr>
              <a:t>User View: </a:t>
            </a:r>
            <a:r>
              <a:rPr lang="en-US" sz="3500" dirty="0">
                <a:solidFill>
                  <a:schemeClr val="tx1"/>
                </a:solidFill>
                <a:latin typeface="Bookman Old Style" panose="02050604050505020204" pitchFamily="18" charset="0"/>
              </a:rPr>
              <a:t>It perceives quality as fitness for purpose. According to this view, while evaluating the quality of a product, one must ask the key question: “Does the product satisfy user needs and expectations?”</a:t>
            </a:r>
          </a:p>
          <a:p>
            <a:pPr marL="650488" lvl="2" indent="-344488">
              <a:buFont typeface="Wingdings" panose="05000000000000000000" pitchFamily="2" charset="2"/>
              <a:buChar char="§"/>
            </a:pPr>
            <a:r>
              <a:rPr lang="en-US" sz="3500" b="1" dirty="0">
                <a:solidFill>
                  <a:schemeClr val="tx1"/>
                </a:solidFill>
                <a:latin typeface="Bookman Old Style" panose="02050604050505020204" pitchFamily="18" charset="0"/>
              </a:rPr>
              <a:t>Manufacturing View: </a:t>
            </a:r>
            <a:r>
              <a:rPr lang="en-US" sz="3500" dirty="0">
                <a:solidFill>
                  <a:schemeClr val="tx1"/>
                </a:solidFill>
                <a:latin typeface="Bookman Old Style" panose="02050604050505020204" pitchFamily="18" charset="0"/>
              </a:rPr>
              <a:t>Here quality is understood as conformance to the specification. The quality level of a product is determined by the extent to which the product meets its specifications.</a:t>
            </a: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Other Views of Quality</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183911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650488" lvl="2" indent="-344488">
              <a:buFont typeface="Wingdings" panose="05000000000000000000" pitchFamily="2" charset="2"/>
              <a:buChar char="§"/>
            </a:pPr>
            <a:r>
              <a:rPr lang="en-US" sz="3500" b="1" dirty="0">
                <a:solidFill>
                  <a:schemeClr val="tx1"/>
                </a:solidFill>
                <a:latin typeface="Bookman Old Style" panose="02050604050505020204" pitchFamily="18" charset="0"/>
              </a:rPr>
              <a:t>Product View: </a:t>
            </a:r>
            <a:r>
              <a:rPr lang="en-US" sz="3500" dirty="0">
                <a:solidFill>
                  <a:schemeClr val="tx1"/>
                </a:solidFill>
                <a:latin typeface="Bookman Old Style" panose="02050604050505020204" pitchFamily="18" charset="0"/>
              </a:rPr>
              <a:t>In this case, quality is viewed as tied to the inherent characteristics of the product. A product’s inherent characteristics, that is, internal qualities, determine its external qualities.</a:t>
            </a:r>
          </a:p>
          <a:p>
            <a:pPr marL="650488" lvl="2" indent="-344488">
              <a:buFont typeface="Wingdings" panose="05000000000000000000" pitchFamily="2" charset="2"/>
              <a:buChar char="§"/>
            </a:pPr>
            <a:r>
              <a:rPr lang="en-US" sz="3500" b="1" dirty="0">
                <a:solidFill>
                  <a:schemeClr val="tx1"/>
                </a:solidFill>
                <a:latin typeface="Bookman Old Style" panose="02050604050505020204" pitchFamily="18" charset="0"/>
              </a:rPr>
              <a:t>Value-Based View: </a:t>
            </a:r>
            <a:r>
              <a:rPr lang="en-US" sz="3500" dirty="0">
                <a:solidFill>
                  <a:schemeClr val="tx1"/>
                </a:solidFill>
                <a:latin typeface="Bookman Old Style" panose="02050604050505020204" pitchFamily="18" charset="0"/>
              </a:rPr>
              <a:t>Quality, in this perspective, depends on the amount a customer is willing to pay for it</a:t>
            </a: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Other Views of Quality</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792364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FE1B-59D2-4B6F-8583-C47E593D9752}"/>
              </a:ext>
            </a:extLst>
          </p:cNvPr>
          <p:cNvSpPr>
            <a:spLocks noGrp="1"/>
          </p:cNvSpPr>
          <p:nvPr>
            <p:ph type="title"/>
          </p:nvPr>
        </p:nvSpPr>
        <p:spPr>
          <a:xfrm>
            <a:off x="913795" y="2721429"/>
            <a:ext cx="10353762" cy="1897224"/>
          </a:xfrm>
        </p:spPr>
        <p:txBody>
          <a:bodyPr>
            <a:noAutofit/>
          </a:bodyPr>
          <a:lstStyle/>
          <a:p>
            <a:r>
              <a:rPr lang="en-US" sz="4500" b="1" dirty="0">
                <a:solidFill>
                  <a:schemeClr val="tx1"/>
                </a:solidFill>
                <a:effectLst/>
                <a:latin typeface="Book Antiqua" panose="02040602050305030304" pitchFamily="18" charset="0"/>
              </a:rPr>
              <a:t>2.0</a:t>
            </a:r>
            <a:br>
              <a:rPr lang="en-US" sz="4500" b="1" dirty="0">
                <a:solidFill>
                  <a:schemeClr val="tx1"/>
                </a:solidFill>
                <a:effectLst/>
                <a:latin typeface="Book Antiqua" panose="02040602050305030304" pitchFamily="18" charset="0"/>
              </a:rPr>
            </a:br>
            <a:r>
              <a:rPr lang="en-US" sz="4500" b="1" dirty="0">
                <a:solidFill>
                  <a:schemeClr val="tx1"/>
                </a:solidFill>
                <a:effectLst/>
                <a:latin typeface="Book Antiqua" panose="02040602050305030304" pitchFamily="18" charset="0"/>
              </a:rPr>
              <a:t>SOFTWARE QUALITY</a:t>
            </a:r>
          </a:p>
        </p:txBody>
      </p:sp>
    </p:spTree>
    <p:extLst>
      <p:ext uri="{BB962C8B-B14F-4D97-AF65-F5344CB8AC3E}">
        <p14:creationId xmlns:p14="http://schemas.microsoft.com/office/powerpoint/2010/main" val="1388517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650488" lvl="2" indent="-344488">
              <a:buFont typeface="Wingdings" panose="05000000000000000000" pitchFamily="2" charset="2"/>
              <a:buChar char="§"/>
            </a:pPr>
            <a:r>
              <a:rPr lang="en-US" sz="3500" dirty="0">
                <a:solidFill>
                  <a:schemeClr val="tx1"/>
                </a:solidFill>
                <a:latin typeface="Bookman Old Style" panose="02050604050505020204" pitchFamily="18" charset="0"/>
              </a:rPr>
              <a:t>Software quality as defined by IEEE is:</a:t>
            </a:r>
          </a:p>
          <a:p>
            <a:pPr marL="1010488" lvl="3" indent="-344488">
              <a:buFont typeface="Wingdings" panose="05000000000000000000" pitchFamily="2" charset="2"/>
              <a:buChar char="§"/>
            </a:pPr>
            <a:r>
              <a:rPr lang="en-US" sz="3500" dirty="0">
                <a:solidFill>
                  <a:schemeClr val="tx1"/>
                </a:solidFill>
                <a:latin typeface="Bookman Old Style" panose="02050604050505020204" pitchFamily="18" charset="0"/>
              </a:rPr>
              <a:t>The degree to which a system, component, or process meets specified requirements.</a:t>
            </a:r>
          </a:p>
          <a:p>
            <a:pPr marL="1010488" lvl="3" indent="-344488">
              <a:buFont typeface="Wingdings" panose="05000000000000000000" pitchFamily="2" charset="2"/>
              <a:buChar char="§"/>
            </a:pPr>
            <a:r>
              <a:rPr lang="en-US" sz="3500" dirty="0">
                <a:solidFill>
                  <a:schemeClr val="tx1"/>
                </a:solidFill>
                <a:latin typeface="Bookman Old Style" panose="02050604050505020204" pitchFamily="18" charset="0"/>
              </a:rPr>
              <a:t>The degree to which a system, component, or process meets customer or user needs or expectations.</a:t>
            </a: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Software Quality - Definition</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4019637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FE1B-59D2-4B6F-8583-C47E593D9752}"/>
              </a:ext>
            </a:extLst>
          </p:cNvPr>
          <p:cNvSpPr>
            <a:spLocks noGrp="1"/>
          </p:cNvSpPr>
          <p:nvPr>
            <p:ph type="title"/>
          </p:nvPr>
        </p:nvSpPr>
        <p:spPr>
          <a:xfrm>
            <a:off x="913795" y="2721429"/>
            <a:ext cx="10353762" cy="1841240"/>
          </a:xfrm>
        </p:spPr>
        <p:txBody>
          <a:bodyPr>
            <a:noAutofit/>
          </a:bodyPr>
          <a:lstStyle/>
          <a:p>
            <a:r>
              <a:rPr lang="en-US" sz="4500" b="1" dirty="0">
                <a:solidFill>
                  <a:schemeClr val="tx1"/>
                </a:solidFill>
                <a:effectLst/>
                <a:latin typeface="Book Antiqua" panose="02040602050305030304" pitchFamily="18" charset="0"/>
              </a:rPr>
              <a:t>1.0</a:t>
            </a:r>
            <a:br>
              <a:rPr lang="en-US" sz="4500" b="1" dirty="0">
                <a:solidFill>
                  <a:schemeClr val="tx1"/>
                </a:solidFill>
                <a:effectLst/>
                <a:latin typeface="Book Antiqua" panose="02040602050305030304" pitchFamily="18" charset="0"/>
              </a:rPr>
            </a:br>
            <a:r>
              <a:rPr lang="en-US" sz="4500" b="1" dirty="0">
                <a:solidFill>
                  <a:schemeClr val="tx1"/>
                </a:solidFill>
                <a:effectLst/>
                <a:latin typeface="Book Antiqua" panose="02040602050305030304" pitchFamily="18" charset="0"/>
              </a:rPr>
              <a:t>QUALITY FUNDAMENTAL CONCEPTS</a:t>
            </a:r>
          </a:p>
        </p:txBody>
      </p:sp>
    </p:spTree>
    <p:extLst>
      <p:ext uri="{BB962C8B-B14F-4D97-AF65-F5344CB8AC3E}">
        <p14:creationId xmlns:p14="http://schemas.microsoft.com/office/powerpoint/2010/main" val="589533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650488" lvl="2" indent="-344488">
              <a:buFont typeface="Wingdings" panose="05000000000000000000" pitchFamily="2" charset="2"/>
              <a:buChar char="§"/>
            </a:pPr>
            <a:r>
              <a:rPr lang="en-US" sz="3500" dirty="0">
                <a:solidFill>
                  <a:schemeClr val="tx1"/>
                </a:solidFill>
                <a:latin typeface="Bookman Old Style" panose="02050604050505020204" pitchFamily="18" charset="0"/>
              </a:rPr>
              <a:t>Pressman defined Software Quality as Conformance to explicitly stated functional and performance requirements, explicitly documented development standards, and implicit characteristics that are expected of all professionally developed software</a:t>
            </a:r>
          </a:p>
          <a:p>
            <a:pPr marL="650488" lvl="2" indent="-344488">
              <a:buFont typeface="Wingdings" panose="05000000000000000000" pitchFamily="2" charset="2"/>
              <a:buChar char="§"/>
            </a:pPr>
            <a:r>
              <a:rPr lang="en-US" sz="3500" dirty="0">
                <a:solidFill>
                  <a:schemeClr val="tx1"/>
                </a:solidFill>
                <a:latin typeface="Bookman Old Style" panose="02050604050505020204" pitchFamily="18" charset="0"/>
              </a:rPr>
              <a:t>Pressman’s definition suggests three requirements for quality assurance that are to be met by the developer:</a:t>
            </a: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Software Quality - Definition</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370677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650488" lvl="2" indent="-344488">
              <a:buFont typeface="Wingdings" panose="05000000000000000000" pitchFamily="2" charset="2"/>
              <a:buChar char="§"/>
            </a:pPr>
            <a:r>
              <a:rPr lang="en-US" sz="3500" b="1" dirty="0">
                <a:solidFill>
                  <a:schemeClr val="tx1"/>
                </a:solidFill>
                <a:latin typeface="Bookman Old Style" panose="02050604050505020204" pitchFamily="18" charset="0"/>
              </a:rPr>
              <a:t>Firstly, </a:t>
            </a:r>
            <a:r>
              <a:rPr lang="en-US" sz="3500" dirty="0">
                <a:solidFill>
                  <a:schemeClr val="tx1"/>
                </a:solidFill>
                <a:latin typeface="Bookman Old Style" panose="02050604050505020204" pitchFamily="18" charset="0"/>
              </a:rPr>
              <a:t>Specific functional requirements, that refer mainly to the outputs of the software system.</a:t>
            </a:r>
          </a:p>
          <a:p>
            <a:pPr marL="650488" lvl="2" indent="-344488">
              <a:buFont typeface="Wingdings" panose="05000000000000000000" pitchFamily="2" charset="2"/>
              <a:buChar char="§"/>
            </a:pPr>
            <a:r>
              <a:rPr lang="en-US" sz="3500" b="1" dirty="0">
                <a:solidFill>
                  <a:schemeClr val="tx1"/>
                </a:solidFill>
                <a:latin typeface="Bookman Old Style" panose="02050604050505020204" pitchFamily="18" charset="0"/>
              </a:rPr>
              <a:t>Secondly, </a:t>
            </a:r>
            <a:r>
              <a:rPr lang="en-US" sz="3500" dirty="0">
                <a:solidFill>
                  <a:schemeClr val="tx1"/>
                </a:solidFill>
                <a:latin typeface="Bookman Old Style" panose="02050604050505020204" pitchFamily="18" charset="0"/>
              </a:rPr>
              <a:t>The software quality standards mentioned in the contract.</a:t>
            </a:r>
          </a:p>
          <a:p>
            <a:pPr marL="650488" lvl="2" indent="-344488">
              <a:buFont typeface="Wingdings" panose="05000000000000000000" pitchFamily="2" charset="2"/>
              <a:buChar char="§"/>
            </a:pPr>
            <a:r>
              <a:rPr lang="en-US" sz="3500" b="1" dirty="0">
                <a:solidFill>
                  <a:schemeClr val="tx1"/>
                </a:solidFill>
                <a:latin typeface="Bookman Old Style" panose="02050604050505020204" pitchFamily="18" charset="0"/>
              </a:rPr>
              <a:t>Thirdly, </a:t>
            </a:r>
            <a:r>
              <a:rPr lang="en-US" sz="3500" dirty="0">
                <a:solidFill>
                  <a:schemeClr val="tx1"/>
                </a:solidFill>
                <a:latin typeface="Bookman Old Style" panose="02050604050505020204" pitchFamily="18" charset="0"/>
              </a:rPr>
              <a:t>Good Software Engineering Practices, reflecting state-of-the-art professional practices, to be met by the developer even though not explicitly mentioned in the contract</a:t>
            </a:r>
          </a:p>
          <a:p>
            <a:pPr marL="650488" lvl="2"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Software Quality - Definition</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607217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650488" lvl="2" indent="-344488">
              <a:buFont typeface="Wingdings" panose="05000000000000000000" pitchFamily="2" charset="2"/>
              <a:buChar char="§"/>
            </a:pPr>
            <a:r>
              <a:rPr lang="en-US" sz="3500" dirty="0">
                <a:solidFill>
                  <a:schemeClr val="tx1"/>
                </a:solidFill>
                <a:latin typeface="Bookman Old Style" panose="02050604050505020204" pitchFamily="18" charset="0"/>
              </a:rPr>
              <a:t>Software quality assurance is (by IEEE):</a:t>
            </a:r>
          </a:p>
          <a:p>
            <a:pPr marL="1010488" lvl="3" indent="-344488">
              <a:buFont typeface="Wingdings" panose="05000000000000000000" pitchFamily="2" charset="2"/>
              <a:buChar char="§"/>
            </a:pPr>
            <a:r>
              <a:rPr lang="en-US" sz="3500" dirty="0">
                <a:solidFill>
                  <a:schemeClr val="tx1"/>
                </a:solidFill>
                <a:latin typeface="Bookman Old Style" panose="02050604050505020204" pitchFamily="18" charset="0"/>
              </a:rPr>
              <a:t>A planned and systematic pattern of all actions necessary to provide adequate confidence that an item or product conforms to established technical requirements.</a:t>
            </a:r>
          </a:p>
          <a:p>
            <a:pPr marL="1010488" lvl="3" indent="-344488">
              <a:buFont typeface="Wingdings" panose="05000000000000000000" pitchFamily="2" charset="2"/>
              <a:buChar char="§"/>
            </a:pPr>
            <a:r>
              <a:rPr lang="en-US" sz="3500" dirty="0">
                <a:solidFill>
                  <a:schemeClr val="tx1"/>
                </a:solidFill>
                <a:latin typeface="Bookman Old Style" panose="02050604050505020204" pitchFamily="18" charset="0"/>
              </a:rPr>
              <a:t>A set of activities designed to evaluate the process by which the products are developed or manufactured. Contrast with quality control. </a:t>
            </a:r>
          </a:p>
          <a:p>
            <a:pPr marL="650488" lvl="2"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Software Quality </a:t>
            </a:r>
            <a:r>
              <a:rPr lang="en-US" b="1" dirty="0">
                <a:solidFill>
                  <a:schemeClr val="bg1"/>
                </a:solidFill>
                <a:latin typeface="Bookman Old Style" panose="02050604050505020204" pitchFamily="18" charset="0"/>
              </a:rPr>
              <a:t>Assurance</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031593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2" indent="-344488">
              <a:buFont typeface="Wingdings" panose="05000000000000000000" pitchFamily="2" charset="2"/>
              <a:buChar char="§"/>
            </a:pPr>
            <a:r>
              <a:rPr lang="en-US" sz="3500" dirty="0">
                <a:solidFill>
                  <a:schemeClr val="tx1"/>
                </a:solidFill>
                <a:latin typeface="Bookman Old Style" panose="02050604050505020204" pitchFamily="18" charset="0"/>
              </a:rPr>
              <a:t>This definition may be characterized in the following:</a:t>
            </a:r>
          </a:p>
          <a:p>
            <a:pPr marL="344488" lvl="2" indent="-344488">
              <a:buFont typeface="Wingdings" panose="05000000000000000000" pitchFamily="2" charset="2"/>
              <a:buChar char="§"/>
            </a:pPr>
            <a:r>
              <a:rPr lang="en-US" sz="3500" dirty="0">
                <a:solidFill>
                  <a:schemeClr val="tx1"/>
                </a:solidFill>
                <a:latin typeface="Bookman Old Style" panose="02050604050505020204" pitchFamily="18" charset="0"/>
              </a:rPr>
              <a:t>Plan and implement systematically. SQA is based on planning and the application of a variety of actions that are integrated into all the stages of the software development process. This is done in order to substantiate the client’s confidence that the software product will meet all the technical requirements.</a:t>
            </a: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Software Quality </a:t>
            </a:r>
            <a:r>
              <a:rPr lang="en-US" b="1" dirty="0">
                <a:solidFill>
                  <a:schemeClr val="bg1"/>
                </a:solidFill>
                <a:latin typeface="Bookman Old Style" panose="02050604050505020204" pitchFamily="18" charset="0"/>
              </a:rPr>
              <a:t>Assurance</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749529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2" indent="-344488">
              <a:buFont typeface="Wingdings" panose="05000000000000000000" pitchFamily="2" charset="2"/>
              <a:buChar char="§"/>
            </a:pPr>
            <a:r>
              <a:rPr lang="en-US" sz="3500" dirty="0">
                <a:solidFill>
                  <a:schemeClr val="tx1"/>
                </a:solidFill>
                <a:latin typeface="Bookman Old Style" panose="02050604050505020204" pitchFamily="18" charset="0"/>
              </a:rPr>
              <a:t>Refer to the software development process.</a:t>
            </a:r>
          </a:p>
          <a:p>
            <a:pPr marL="344488" lvl="2" indent="-344488">
              <a:buFont typeface="Wingdings" panose="05000000000000000000" pitchFamily="2" charset="2"/>
              <a:buChar char="§"/>
            </a:pPr>
            <a:r>
              <a:rPr lang="en-US" sz="3500" dirty="0">
                <a:solidFill>
                  <a:schemeClr val="tx1"/>
                </a:solidFill>
                <a:latin typeface="Bookman Old Style" panose="02050604050505020204" pitchFamily="18" charset="0"/>
              </a:rPr>
              <a:t>Refer to the specifications of the technical requirements.</a:t>
            </a:r>
          </a:p>
          <a:p>
            <a:pPr marL="344488" lvl="2" indent="-344488">
              <a:buFont typeface="Wingdings" panose="05000000000000000000" pitchFamily="2" charset="2"/>
              <a:buChar char="§"/>
            </a:pPr>
            <a:r>
              <a:rPr lang="en-US" sz="3500" dirty="0">
                <a:solidFill>
                  <a:schemeClr val="tx1"/>
                </a:solidFill>
                <a:latin typeface="Bookman Old Style" panose="02050604050505020204" pitchFamily="18" charset="0"/>
              </a:rPr>
              <a:t>There are some limitations to the IEEE definition above:</a:t>
            </a:r>
          </a:p>
          <a:p>
            <a:pPr marL="704488" lvl="3" indent="-344488">
              <a:buFont typeface="Wingdings" panose="05000000000000000000" pitchFamily="2" charset="2"/>
              <a:buChar char="§"/>
            </a:pPr>
            <a:r>
              <a:rPr lang="en-US" sz="3500" dirty="0">
                <a:solidFill>
                  <a:schemeClr val="tx1"/>
                </a:solidFill>
                <a:latin typeface="Bookman Old Style" panose="02050604050505020204" pitchFamily="18" charset="0"/>
              </a:rPr>
              <a:t>SQA should not be limited to the development process. Instead, it should be extended to cover the long years of service subsequent to product delivery.</a:t>
            </a: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Software Quality </a:t>
            </a:r>
            <a:r>
              <a:rPr lang="en-US" b="1" dirty="0">
                <a:solidFill>
                  <a:schemeClr val="bg1"/>
                </a:solidFill>
                <a:latin typeface="Bookman Old Style" panose="02050604050505020204" pitchFamily="18" charset="0"/>
              </a:rPr>
              <a:t>Assurance</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0339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704488" lvl="3" indent="-344488">
              <a:buFont typeface="Wingdings" panose="05000000000000000000" pitchFamily="2" charset="2"/>
              <a:buChar char="§"/>
            </a:pPr>
            <a:r>
              <a:rPr lang="en-US" sz="3500" dirty="0">
                <a:solidFill>
                  <a:schemeClr val="tx1"/>
                </a:solidFill>
                <a:latin typeface="Bookman Old Style" panose="02050604050505020204" pitchFamily="18" charset="0"/>
              </a:rPr>
              <a:t>SQA actions should not be limited to the technical aspects of the functional requirements but should include also activities that deal with scheduling and the budget.</a:t>
            </a:r>
          </a:p>
          <a:p>
            <a:pPr marL="704488" lvl="3"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Software Quality </a:t>
            </a:r>
            <a:r>
              <a:rPr lang="en-US" b="1" dirty="0">
                <a:solidFill>
                  <a:schemeClr val="bg1"/>
                </a:solidFill>
                <a:latin typeface="Bookman Old Style" panose="02050604050505020204" pitchFamily="18" charset="0"/>
              </a:rPr>
              <a:t>Assurance</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612457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704488" lvl="3" indent="-344488">
              <a:buFont typeface="Wingdings" panose="05000000000000000000" pitchFamily="2" charset="2"/>
              <a:buChar char="§"/>
            </a:pPr>
            <a:r>
              <a:rPr lang="en-US" sz="3500" dirty="0">
                <a:solidFill>
                  <a:schemeClr val="tx1"/>
                </a:solidFill>
                <a:latin typeface="Bookman Old Style" panose="02050604050505020204" pitchFamily="18" charset="0"/>
              </a:rPr>
              <a:t>Software quality assurance is:</a:t>
            </a:r>
          </a:p>
          <a:p>
            <a:pPr marL="704488" lvl="3" indent="-344488">
              <a:buFont typeface="Wingdings" panose="05000000000000000000" pitchFamily="2" charset="2"/>
              <a:buChar char="§"/>
            </a:pPr>
            <a:r>
              <a:rPr lang="en-US" sz="3500" dirty="0">
                <a:solidFill>
                  <a:schemeClr val="tx1"/>
                </a:solidFill>
                <a:latin typeface="Bookman Old Style" panose="02050604050505020204" pitchFamily="18" charset="0"/>
              </a:rPr>
              <a:t>A systematic, planned set of actions necessary to provide adequate confidence that the software development process or the maintenance process of a software system product conforms to established functional technical requirements as well as with the managerial requirements of keeping the schedule and operating within the budgetary confines.</a:t>
            </a:r>
          </a:p>
          <a:p>
            <a:pPr marL="704488" lvl="3"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Software Quality </a:t>
            </a:r>
            <a:r>
              <a:rPr lang="en-US" b="1" dirty="0">
                <a:solidFill>
                  <a:schemeClr val="bg1"/>
                </a:solidFill>
                <a:latin typeface="Bookman Old Style" panose="02050604050505020204" pitchFamily="18" charset="0"/>
              </a:rPr>
              <a:t>Assurance</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412080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Two phrases are constantly repeated within the context of software quality: “Quality control” and “quality assurance”. Are they synonymous? How are they related? </a:t>
            </a:r>
          </a:p>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These two terms represent separate and distinct concepts: </a:t>
            </a:r>
          </a:p>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Quality control is defined as “a set of activities designed to evaluate the quality of a developed or manufactured product” (IEEE, 1991); in other words, activities whose main objective is the withholding of any product that does not qualify</a:t>
            </a: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SQ</a:t>
            </a:r>
            <a:r>
              <a:rPr lang="en-US" b="1" dirty="0">
                <a:solidFill>
                  <a:schemeClr val="bg1"/>
                </a:solidFill>
                <a:latin typeface="Bookman Old Style" panose="02050604050505020204" pitchFamily="18" charset="0"/>
              </a:rPr>
              <a:t>A vs SQC</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449034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Accordingly, quality control inspection and other activities take place as the development or manufacturing of the product is completed yet before the product is shipped to the client. </a:t>
            </a:r>
          </a:p>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The main objective of quality assurance is to minimize the cost of ensuring quality through a variety of activities performed throughout the development and manufacturing processes/stages. </a:t>
            </a:r>
          </a:p>
          <a:p>
            <a:pPr marL="704488" lvl="3"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SQ</a:t>
            </a:r>
            <a:r>
              <a:rPr lang="en-US" b="1" dirty="0">
                <a:solidFill>
                  <a:schemeClr val="bg1"/>
                </a:solidFill>
                <a:latin typeface="Bookman Old Style" panose="02050604050505020204" pitchFamily="18" charset="0"/>
              </a:rPr>
              <a:t>A vs SQC</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464605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These activities prevent the causes of errors, and detect and correct them early in the development process. </a:t>
            </a:r>
          </a:p>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As a result, quality assurance activities substantially reduce the rate of products that do not qualify for shipment and, at the same time, reduce the costs of guaranteeing quality in most cases. </a:t>
            </a:r>
          </a:p>
          <a:p>
            <a:pPr marL="344488" lvl="3"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a:p>
            <a:pPr marL="704488" lvl="3"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SQ</a:t>
            </a:r>
            <a:r>
              <a:rPr lang="en-US" b="1" dirty="0">
                <a:solidFill>
                  <a:schemeClr val="bg1"/>
                </a:solidFill>
                <a:latin typeface="Bookman Old Style" panose="02050604050505020204" pitchFamily="18" charset="0"/>
              </a:rPr>
              <a:t>A vs SQC</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99740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a:buFont typeface="Wingdings" panose="05000000000000000000" pitchFamily="2" charset="2"/>
              <a:buChar char="§"/>
            </a:pPr>
            <a:r>
              <a:rPr lang="en-US" sz="3500" dirty="0">
                <a:solidFill>
                  <a:schemeClr val="tx1"/>
                </a:solidFill>
                <a:latin typeface="Bookman Old Style" panose="02050604050505020204" pitchFamily="18" charset="0"/>
              </a:rPr>
              <a:t>Quality is a complex concept— it means different things to different people, and it is highly context-dependent.</a:t>
            </a:r>
          </a:p>
          <a:p>
            <a:pPr>
              <a:buFont typeface="Wingdings" panose="05000000000000000000" pitchFamily="2" charset="2"/>
              <a:buChar char="§"/>
            </a:pPr>
            <a:r>
              <a:rPr lang="en-US" sz="3500" dirty="0">
                <a:solidFill>
                  <a:schemeClr val="tx1"/>
                </a:solidFill>
                <a:latin typeface="Bookman Old Style" panose="02050604050505020204" pitchFamily="18" charset="0"/>
              </a:rPr>
              <a:t>The complexity may be attributed to several reasons. </a:t>
            </a:r>
          </a:p>
          <a:p>
            <a:pPr lvl="1">
              <a:buFont typeface="Wingdings" panose="05000000000000000000" pitchFamily="2" charset="2"/>
              <a:buChar char="§"/>
            </a:pPr>
            <a:r>
              <a:rPr lang="en-US" sz="3500" b="1" dirty="0">
                <a:solidFill>
                  <a:schemeClr val="tx1"/>
                </a:solidFill>
                <a:latin typeface="Bookman Old Style" panose="02050604050505020204" pitchFamily="18" charset="0"/>
              </a:rPr>
              <a:t>First, </a:t>
            </a:r>
            <a:r>
              <a:rPr lang="en-US" sz="3500" dirty="0">
                <a:solidFill>
                  <a:schemeClr val="tx1"/>
                </a:solidFill>
                <a:latin typeface="Bookman Old Style" panose="02050604050505020204" pitchFamily="18" charset="0"/>
              </a:rPr>
              <a:t>quality is not a single idea, but a multidimensional concept. The dimensions of quality include the entity of interest, the viewpoint on that entity, and the quality attributes of that entity.</a:t>
            </a: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DEFINITION OF QUALITY</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4054636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In summary:</a:t>
            </a:r>
          </a:p>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Quality control and quality assurance activities serve different objectives.</a:t>
            </a:r>
          </a:p>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Quality control activities are only a part of the total range of quality assurance activities. </a:t>
            </a:r>
          </a:p>
          <a:p>
            <a:pPr marL="344488" lvl="3"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a:p>
            <a:pPr marL="704488" lvl="3"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SQ</a:t>
            </a:r>
            <a:r>
              <a:rPr lang="en-US" b="1" dirty="0">
                <a:solidFill>
                  <a:schemeClr val="bg1"/>
                </a:solidFill>
                <a:latin typeface="Bookman Old Style" panose="02050604050505020204" pitchFamily="18" charset="0"/>
              </a:rPr>
              <a:t>A vs SQC</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001362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The objectives of SQA activities refer to the functional, managerial, and economic aspects of software development and software maintenance. </a:t>
            </a:r>
          </a:p>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These objectives are listed according to the </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Software development (process-oriented) and </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Software maintenance (product-oriented)</a:t>
            </a:r>
          </a:p>
          <a:p>
            <a:pPr marL="344488" lvl="3"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a:p>
            <a:pPr marL="704488" lvl="3"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Objectives of SQ</a:t>
            </a:r>
            <a:r>
              <a:rPr lang="en-US" b="1" dirty="0">
                <a:solidFill>
                  <a:schemeClr val="bg1"/>
                </a:solidFill>
                <a:latin typeface="Bookman Old Style" panose="02050604050505020204" pitchFamily="18" charset="0"/>
              </a:rPr>
              <a:t>A Activities</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4005421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Software development (process-oriented):</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Assuring an acceptable level of confidence that the software will conform to functional technical requirements.</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Assuring an acceptable level of confidence that the software will conform to managerial scheduling and budgetary requirements.</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Initiating and managing activities for the improvement and greater efficiency of software development and SQA activities.</a:t>
            </a:r>
          </a:p>
          <a:p>
            <a:pPr marL="344488" lvl="3"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a:p>
            <a:pPr marL="704488" lvl="3"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Objectives of SQ</a:t>
            </a:r>
            <a:r>
              <a:rPr lang="en-US" b="1" dirty="0">
                <a:solidFill>
                  <a:schemeClr val="bg1"/>
                </a:solidFill>
                <a:latin typeface="Bookman Old Style" panose="02050604050505020204" pitchFamily="18" charset="0"/>
              </a:rPr>
              <a:t>A Activities</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602753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Software maintenance (product-oriented):</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Assuring with an acceptable level of confidence that the software maintenance activities will conform to the functional technical requirements.</a:t>
            </a:r>
          </a:p>
          <a:p>
            <a:pPr marL="973088" lvl="5" indent="-344488">
              <a:buFont typeface="Wingdings" panose="05000000000000000000" pitchFamily="2" charset="2"/>
              <a:buChar char="§"/>
            </a:pPr>
            <a:r>
              <a:rPr lang="en-US" sz="3500" dirty="0">
                <a:solidFill>
                  <a:schemeClr val="tx1"/>
                </a:solidFill>
                <a:latin typeface="Bookman Old Style" panose="02050604050505020204" pitchFamily="18" charset="0"/>
              </a:rPr>
              <a:t>Assuring with an acceptable level of confidence that the software maintenance activities will conform to managerial scheduling and budgetary requirements.</a:t>
            </a:r>
          </a:p>
          <a:p>
            <a:pPr marL="344488" lvl="3"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a:p>
            <a:pPr marL="704488" lvl="3"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Objectives of SQ</a:t>
            </a:r>
            <a:r>
              <a:rPr lang="en-US" b="1" dirty="0">
                <a:solidFill>
                  <a:schemeClr val="bg1"/>
                </a:solidFill>
                <a:latin typeface="Bookman Old Style" panose="02050604050505020204" pitchFamily="18" charset="0"/>
              </a:rPr>
              <a:t>A Activities</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882383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Initiating and managing activities to improve and increase the efficiency of software maintenance and SQA activities. </a:t>
            </a:r>
          </a:p>
          <a:p>
            <a:pPr marL="704488" lvl="3"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Objectives of SQ</a:t>
            </a:r>
            <a:r>
              <a:rPr lang="en-US" b="1" dirty="0">
                <a:solidFill>
                  <a:schemeClr val="bg1"/>
                </a:solidFill>
                <a:latin typeface="Bookman Old Style" panose="02050604050505020204" pitchFamily="18" charset="0"/>
              </a:rPr>
              <a:t>A Activities</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523950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Quality management is critical in the Software Development Lifecycle (SDLC) to ensure that the software product meets user expectations, performs as intended, and adheres to specified requirements. </a:t>
            </a:r>
          </a:p>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It encompasses processes, practices, and activities designed to maintain and improve software quality throughout the entire lifecycle. </a:t>
            </a:r>
          </a:p>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Below is an overview of its role in each SDLC phase:</a:t>
            </a:r>
          </a:p>
          <a:p>
            <a:pPr marL="704488" lvl="3"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Role of QM in SDLC</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127107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Planning Phase: Establishes quality objectives, standards, and metrics to be achieved during the project.</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defining quality policies and plans, </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identifying risks and mitigation strategies related to quality.</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Setting clear deliverables and acceptance criteria.</a:t>
            </a:r>
          </a:p>
          <a:p>
            <a:pPr marL="704488" lvl="3"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Role of QM in SDLC</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569614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Requirements Analysis Phase: Ensures requirements clarity, accuracy, and completeness.</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Reviewing requirements to avoid ambiguity.</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Conducting feasibility and compliance analysis.</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Validating requirements with stakeholders.</a:t>
            </a:r>
          </a:p>
          <a:p>
            <a:pPr marL="704488" lvl="3"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Role of QM in SDLC</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947328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Design Phase: Promotes the creation of high-quality architectural and system designs. </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Performing design reviews to check for adherence to standards.</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Ensuring designs are scalable, maintainable, and secure.</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Incorporating testability into the design.</a:t>
            </a:r>
          </a:p>
          <a:p>
            <a:pPr marL="704488" lvl="3"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Role of QM in SDLC</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941628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Development Phase: Encourages adherence to coding standards and defect prevention during coding. </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Implementing code reviews and pair programming.</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Conducting static code analysis to identify issues early.</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Using continuous integration to ensure builds are error-free.</a:t>
            </a:r>
          </a:p>
          <a:p>
            <a:pPr marL="704488" lvl="3"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Role of QM in SDLC</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449366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lvl="1">
              <a:buFont typeface="Wingdings" panose="05000000000000000000" pitchFamily="2" charset="2"/>
              <a:buChar char="§"/>
            </a:pPr>
            <a:r>
              <a:rPr lang="en-US" sz="3500" b="1" dirty="0">
                <a:solidFill>
                  <a:schemeClr val="tx1"/>
                </a:solidFill>
                <a:latin typeface="Bookman Old Style" panose="02050604050505020204" pitchFamily="18" charset="0"/>
              </a:rPr>
              <a:t>Second, </a:t>
            </a:r>
            <a:r>
              <a:rPr lang="en-US" sz="3500" dirty="0">
                <a:solidFill>
                  <a:schemeClr val="tx1"/>
                </a:solidFill>
                <a:latin typeface="Bookman Old Style" panose="02050604050505020204" pitchFamily="18" charset="0"/>
              </a:rPr>
              <a:t>for any concept there are levels of abstraction; when people talk about quality, one party could be referring to it in its broadest sense, whereas another might be referring to its specific meaning. </a:t>
            </a:r>
          </a:p>
          <a:p>
            <a:pPr lvl="1">
              <a:buFont typeface="Wingdings" panose="05000000000000000000" pitchFamily="2" charset="2"/>
              <a:buChar char="§"/>
            </a:pPr>
            <a:r>
              <a:rPr lang="en-US" sz="3500" b="1" dirty="0">
                <a:solidFill>
                  <a:schemeClr val="tx1"/>
                </a:solidFill>
                <a:latin typeface="Bookman Old Style" panose="02050604050505020204" pitchFamily="18" charset="0"/>
              </a:rPr>
              <a:t>Third, </a:t>
            </a:r>
            <a:r>
              <a:rPr lang="en-US" sz="3500" dirty="0">
                <a:solidFill>
                  <a:schemeClr val="tx1"/>
                </a:solidFill>
                <a:latin typeface="Bookman Old Style" panose="02050604050505020204" pitchFamily="18" charset="0"/>
              </a:rPr>
              <a:t>the term quality is a part of our daily language and the popular and professional uses of it may be very different.</a:t>
            </a:r>
          </a:p>
          <a:p>
            <a:pPr>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DEFINITION OF QUALITY</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450804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Testing Phase: Verifies and validates the software to ensure it meets requirements and is defect-free. </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Executing various testing types (unit, integration, system, and acceptance testing).</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Automating regression tests to save time and improve consistency.</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Tracking and resolving defects through a robust issue-tracking system.</a:t>
            </a:r>
          </a:p>
          <a:p>
            <a:pPr marL="704488" lvl="3"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Role of QM in SDLC</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8216476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Deployment Phase: Ensures smooth delivery and readiness for production use.</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Performing final acceptance testing in a production-like environment.</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Verifying deployment processes and rollback strategies.</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Collecting and analyzing feedback from stakeholders.</a:t>
            </a: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Role of QM in SDLC</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127403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Maintenance Phase: Sustains software quality through continuous improvement and issue resolution. </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Monitoring software for performance, reliability, and security issues.</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Addressing user-reported bugs and enhancements.</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Conducting periodic reviews to ensure compliance with evolving standards.</a:t>
            </a:r>
          </a:p>
          <a:p>
            <a:pPr marL="704488" lvl="3"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Role of QM in SDLC</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2209187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Software quality models provide frameworks and guidelines for evaluating and improving the quality of software systems. </a:t>
            </a:r>
          </a:p>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These models define quality attributes (also called characteristics or factors) that help organizations assess and meet the desired quality standards for software. </a:t>
            </a:r>
          </a:p>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The models are critical in ensuring software products align with user needs, are reliable, and perform effectively.</a:t>
            </a: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Overview of SQM</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355002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Here are some of the models :</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McCall's Quality Model (1977)</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Boehm’s Quality Model (1978)</a:t>
            </a:r>
          </a:p>
          <a:p>
            <a:pPr marL="632488" lvl="4" indent="-344488">
              <a:buFont typeface="Wingdings" panose="05000000000000000000" pitchFamily="2" charset="2"/>
              <a:buChar char="§"/>
            </a:pPr>
            <a:r>
              <a:rPr lang="en-US" sz="3500" dirty="0" err="1">
                <a:solidFill>
                  <a:schemeClr val="tx1"/>
                </a:solidFill>
                <a:latin typeface="Bookman Old Style" panose="02050604050505020204" pitchFamily="18" charset="0"/>
              </a:rPr>
              <a:t>Dromey’s</a:t>
            </a:r>
            <a:r>
              <a:rPr lang="en-US" sz="3500" dirty="0">
                <a:solidFill>
                  <a:schemeClr val="tx1"/>
                </a:solidFill>
                <a:latin typeface="Bookman Old Style" panose="02050604050505020204" pitchFamily="18" charset="0"/>
              </a:rPr>
              <a:t> Quality Model (1995)</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ISO/IEC 9126 (1991)</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ISO/IEC 25010 (2011)</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FURPS Model</a:t>
            </a:r>
          </a:p>
          <a:p>
            <a:pPr marL="344488" lvl="1" indent="-344488">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Overview of SQM</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134813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McCall's Quality Model (1977)</a:t>
            </a:r>
          </a:p>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One of the earliest quality models, focusing on the relationship between software requirements and development.</a:t>
            </a:r>
          </a:p>
          <a:p>
            <a:pPr marL="344488" lvl="3" indent="-344488">
              <a:buFont typeface="Wingdings" panose="05000000000000000000" pitchFamily="2" charset="2"/>
              <a:buChar char="§"/>
            </a:pPr>
            <a:r>
              <a:rPr lang="en-US" sz="3500" dirty="0">
                <a:solidFill>
                  <a:schemeClr val="tx1"/>
                </a:solidFill>
                <a:latin typeface="Bookman Old Style" panose="02050604050505020204" pitchFamily="18" charset="0"/>
              </a:rPr>
              <a:t>It defines three perspectives:</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Product Operation: Attributes for the product's performance during operation (e.g., correctness, reliability, efficiency, integrity, usability).</a:t>
            </a: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Overview of SQM - McCall</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545479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Product Revision: Addresses the ease of maintaining and updating software (e.g., maintainability, flexibility, testability).</a:t>
            </a:r>
          </a:p>
          <a:p>
            <a:pPr marL="632488" lvl="4" indent="-344488">
              <a:buFont typeface="Wingdings" panose="05000000000000000000" pitchFamily="2" charset="2"/>
              <a:buChar char="§"/>
            </a:pPr>
            <a:r>
              <a:rPr lang="en-US" sz="3500" dirty="0">
                <a:solidFill>
                  <a:schemeClr val="tx1"/>
                </a:solidFill>
                <a:latin typeface="Bookman Old Style" panose="02050604050505020204" pitchFamily="18" charset="0"/>
              </a:rPr>
              <a:t>Product Transition: Deals with software adaptability to new environments (e.g., portability, reusability, interoperability).</a:t>
            </a: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Overview of SQM - McCall</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655454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4" indent="-344488">
              <a:buFont typeface="Wingdings" panose="05000000000000000000" pitchFamily="2" charset="2"/>
              <a:buChar char="§"/>
            </a:pPr>
            <a:r>
              <a:rPr lang="en-US" sz="3500" dirty="0">
                <a:solidFill>
                  <a:schemeClr val="tx1"/>
                </a:solidFill>
                <a:latin typeface="Bookman Old Style" panose="02050604050505020204" pitchFamily="18" charset="0"/>
              </a:rPr>
              <a:t>Boehm’s Quality Model (1978)</a:t>
            </a:r>
          </a:p>
          <a:p>
            <a:pPr marL="344488" lvl="4" indent="-344488">
              <a:buFont typeface="Wingdings" panose="05000000000000000000" pitchFamily="2" charset="2"/>
              <a:buChar char="§"/>
            </a:pPr>
            <a:r>
              <a:rPr lang="en-US" sz="3500" dirty="0">
                <a:solidFill>
                  <a:schemeClr val="tx1"/>
                </a:solidFill>
                <a:latin typeface="Bookman Old Style" panose="02050604050505020204" pitchFamily="18" charset="0"/>
              </a:rPr>
              <a:t>Expand on McCall’s model by introducing a hierarchical approach to quality.</a:t>
            </a:r>
          </a:p>
          <a:p>
            <a:pPr marL="685088" lvl="5" indent="-344488">
              <a:buFont typeface="Wingdings" panose="05000000000000000000" pitchFamily="2" charset="2"/>
              <a:buChar char="§"/>
            </a:pPr>
            <a:r>
              <a:rPr lang="en-US" sz="3500" dirty="0">
                <a:solidFill>
                  <a:schemeClr val="tx1"/>
                </a:solidFill>
                <a:latin typeface="Bookman Old Style" panose="02050604050505020204" pitchFamily="18" charset="0"/>
              </a:rPr>
              <a:t>It defines three levels:</a:t>
            </a:r>
          </a:p>
          <a:p>
            <a:pPr marL="685088" lvl="5" indent="-344488">
              <a:buFont typeface="Wingdings" panose="05000000000000000000" pitchFamily="2" charset="2"/>
              <a:buChar char="§"/>
            </a:pPr>
            <a:r>
              <a:rPr lang="en-US" sz="3500" dirty="0">
                <a:solidFill>
                  <a:schemeClr val="tx1"/>
                </a:solidFill>
                <a:latin typeface="Bookman Old Style" panose="02050604050505020204" pitchFamily="18" charset="0"/>
              </a:rPr>
              <a:t> High-level characteristics: e.g., maintainability, portability, usability.</a:t>
            </a:r>
          </a:p>
          <a:p>
            <a:pPr marL="685088" lvl="5" indent="-344488">
              <a:buFont typeface="Wingdings" panose="05000000000000000000" pitchFamily="2" charset="2"/>
              <a:buChar char="§"/>
            </a:pPr>
            <a:r>
              <a:rPr lang="en-US" sz="3500" dirty="0">
                <a:solidFill>
                  <a:schemeClr val="tx1"/>
                </a:solidFill>
                <a:latin typeface="Bookman Old Style" panose="02050604050505020204" pitchFamily="18" charset="0"/>
              </a:rPr>
              <a:t>Intermediate Characteristics: e.g., testability, understandability, reliability.</a:t>
            </a: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Overview of SQM - </a:t>
            </a:r>
            <a:r>
              <a:rPr lang="en-US" b="1" dirty="0">
                <a:solidFill>
                  <a:schemeClr val="bg1"/>
                </a:solidFill>
                <a:latin typeface="Bookman Old Style" panose="02050604050505020204" pitchFamily="18" charset="0"/>
              </a:rPr>
              <a:t>Boehm</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867919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685088" lvl="5" indent="-344488">
              <a:buFont typeface="Wingdings" panose="05000000000000000000" pitchFamily="2" charset="2"/>
              <a:buChar char="§"/>
            </a:pPr>
            <a:r>
              <a:rPr lang="en-US" sz="3500" dirty="0">
                <a:solidFill>
                  <a:schemeClr val="tx1"/>
                </a:solidFill>
                <a:latin typeface="Bookman Old Style" panose="02050604050505020204" pitchFamily="18" charset="0"/>
              </a:rPr>
              <a:t>Primitive Characteristics: Low-level attributes like consistency and conciseness.</a:t>
            </a:r>
          </a:p>
          <a:p>
            <a:pPr marL="685088" lvl="5" indent="-344488">
              <a:buFont typeface="Wingdings" panose="05000000000000000000" pitchFamily="2" charset="2"/>
              <a:buChar char="§"/>
            </a:pPr>
            <a:r>
              <a:rPr lang="en-US" sz="3500" dirty="0">
                <a:solidFill>
                  <a:schemeClr val="tx1"/>
                </a:solidFill>
                <a:latin typeface="Bookman Old Style" panose="02050604050505020204" pitchFamily="18" charset="0"/>
              </a:rPr>
              <a:t>Focuses on balancing trade-offs between quality characteristics.</a:t>
            </a: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Overview of SQM - </a:t>
            </a:r>
            <a:r>
              <a:rPr lang="en-US" b="1" dirty="0">
                <a:solidFill>
                  <a:schemeClr val="bg1"/>
                </a:solidFill>
                <a:latin typeface="Bookman Old Style" panose="02050604050505020204" pitchFamily="18" charset="0"/>
              </a:rPr>
              <a:t>Boehm</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40736793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5" indent="-344488">
              <a:buFont typeface="Wingdings" panose="05000000000000000000" pitchFamily="2" charset="2"/>
              <a:buChar char="§"/>
            </a:pPr>
            <a:r>
              <a:rPr lang="en-US" sz="3500" dirty="0" err="1">
                <a:solidFill>
                  <a:schemeClr val="tx1"/>
                </a:solidFill>
                <a:latin typeface="Bookman Old Style" panose="02050604050505020204" pitchFamily="18" charset="0"/>
              </a:rPr>
              <a:t>Dromey’s</a:t>
            </a:r>
            <a:r>
              <a:rPr lang="en-US" sz="3500" dirty="0">
                <a:solidFill>
                  <a:schemeClr val="tx1"/>
                </a:solidFill>
                <a:latin typeface="Bookman Old Style" panose="02050604050505020204" pitchFamily="18" charset="0"/>
              </a:rPr>
              <a:t> Quality Model (1995)</a:t>
            </a:r>
          </a:p>
          <a:p>
            <a:pPr marL="344488" lvl="5" indent="-344488">
              <a:buFont typeface="Wingdings" panose="05000000000000000000" pitchFamily="2" charset="2"/>
              <a:buChar char="§"/>
            </a:pPr>
            <a:r>
              <a:rPr lang="en-US" sz="3500" dirty="0">
                <a:solidFill>
                  <a:schemeClr val="tx1"/>
                </a:solidFill>
                <a:latin typeface="Bookman Old Style" panose="02050604050505020204" pitchFamily="18" charset="0"/>
              </a:rPr>
              <a:t>A dynamic model that maps software quality attributes to software components.</a:t>
            </a:r>
          </a:p>
          <a:p>
            <a:pPr marL="731688" lvl="6" indent="-344488">
              <a:buFont typeface="Wingdings" panose="05000000000000000000" pitchFamily="2" charset="2"/>
              <a:buChar char="§"/>
            </a:pPr>
            <a:r>
              <a:rPr lang="en-US" sz="3500" dirty="0">
                <a:solidFill>
                  <a:schemeClr val="tx1"/>
                </a:solidFill>
                <a:latin typeface="Bookman Old Style" panose="02050604050505020204" pitchFamily="18" charset="0"/>
              </a:rPr>
              <a:t>Emphasizes that software quality depends on how well individual components (e.g., modules, algorithms, data structures) meet defined attributes.</a:t>
            </a:r>
          </a:p>
          <a:p>
            <a:pPr marL="731688" lvl="6" indent="-344488">
              <a:buFont typeface="Wingdings" panose="05000000000000000000" pitchFamily="2" charset="2"/>
              <a:buChar char="§"/>
            </a:pPr>
            <a:r>
              <a:rPr lang="en-US" sz="3500" dirty="0">
                <a:solidFill>
                  <a:schemeClr val="tx1"/>
                </a:solidFill>
                <a:latin typeface="Bookman Old Style" panose="02050604050505020204" pitchFamily="18" charset="0"/>
              </a:rPr>
              <a:t>Characteristics include functionality, reliability, maintainability, usability, and efficiency.</a:t>
            </a: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Overview of SQM - </a:t>
            </a:r>
            <a:r>
              <a:rPr lang="en-US" b="1" dirty="0" err="1">
                <a:solidFill>
                  <a:schemeClr val="bg1"/>
                </a:solidFill>
                <a:effectLst/>
                <a:latin typeface="Bookman Old Style" panose="02050604050505020204" pitchFamily="18" charset="0"/>
              </a:rPr>
              <a:t>Dromey</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94706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1" indent="-344488">
              <a:buFont typeface="Wingdings" panose="05000000000000000000" pitchFamily="2" charset="2"/>
              <a:buChar char="§"/>
            </a:pPr>
            <a:r>
              <a:rPr lang="en-US" sz="3500" dirty="0">
                <a:solidFill>
                  <a:schemeClr val="tx1"/>
                </a:solidFill>
                <a:latin typeface="Bookman Old Style" panose="02050604050505020204" pitchFamily="18" charset="0"/>
              </a:rPr>
              <a:t>A popular view of quality is that it is an intangible trait, it can be discussed, felt, and judged, but cannot be weighed or measured. </a:t>
            </a:r>
          </a:p>
          <a:p>
            <a:pPr marL="344488" lvl="1" indent="-344488">
              <a:buFont typeface="Wingdings" panose="05000000000000000000" pitchFamily="2" charset="2"/>
              <a:buChar char="§"/>
            </a:pPr>
            <a:r>
              <a:rPr lang="en-US" sz="3500" dirty="0">
                <a:solidFill>
                  <a:schemeClr val="tx1"/>
                </a:solidFill>
                <a:latin typeface="Bookman Old Style" panose="02050604050505020204" pitchFamily="18" charset="0"/>
              </a:rPr>
              <a:t>This view reflects the fact that people perceive and interpret quality in different ways. The implication is that quality cannot be controlled and managed, nor can it be quantified. </a:t>
            </a: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POPULAR VIEW OF QUALITY</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110185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5" indent="-344488">
              <a:buFont typeface="Wingdings" panose="05000000000000000000" pitchFamily="2" charset="2"/>
              <a:buChar char="§"/>
            </a:pPr>
            <a:r>
              <a:rPr lang="en-US" sz="3500" dirty="0">
                <a:solidFill>
                  <a:schemeClr val="tx1"/>
                </a:solidFill>
                <a:latin typeface="Bookman Old Style" panose="02050604050505020204" pitchFamily="18" charset="0"/>
              </a:rPr>
              <a:t>ISO/IEC 9126 (1991)</a:t>
            </a:r>
          </a:p>
          <a:p>
            <a:pPr marL="344488" lvl="5" indent="-344488">
              <a:buFont typeface="Wingdings" panose="05000000000000000000" pitchFamily="2" charset="2"/>
              <a:buChar char="§"/>
            </a:pPr>
            <a:r>
              <a:rPr lang="en-US" sz="3500" dirty="0">
                <a:solidFill>
                  <a:schemeClr val="tx1"/>
                </a:solidFill>
                <a:latin typeface="Bookman Old Style" panose="02050604050505020204" pitchFamily="18" charset="0"/>
              </a:rPr>
              <a:t>A standardized quality model that became widely adopted before being replaced by ISO/IEC 25010.</a:t>
            </a:r>
          </a:p>
          <a:p>
            <a:pPr marL="344488" lvl="5" indent="-344488">
              <a:buFont typeface="Wingdings" panose="05000000000000000000" pitchFamily="2" charset="2"/>
              <a:buChar char="§"/>
            </a:pPr>
            <a:r>
              <a:rPr lang="en-US" sz="3500" dirty="0">
                <a:solidFill>
                  <a:schemeClr val="tx1"/>
                </a:solidFill>
                <a:latin typeface="Bookman Old Style" panose="02050604050505020204" pitchFamily="18" charset="0"/>
              </a:rPr>
              <a:t>Defined six characteristics:</a:t>
            </a:r>
          </a:p>
          <a:p>
            <a:pPr marL="731688" lvl="6" indent="-344488">
              <a:buFont typeface="Wingdings" panose="05000000000000000000" pitchFamily="2" charset="2"/>
              <a:buChar char="§"/>
            </a:pPr>
            <a:r>
              <a:rPr lang="en-US" sz="3500" dirty="0">
                <a:solidFill>
                  <a:schemeClr val="tx1"/>
                </a:solidFill>
                <a:latin typeface="Bookman Old Style" panose="02050604050505020204" pitchFamily="18" charset="0"/>
              </a:rPr>
              <a:t>Functionality</a:t>
            </a:r>
          </a:p>
          <a:p>
            <a:pPr marL="731688" lvl="6" indent="-344488">
              <a:buFont typeface="Wingdings" panose="05000000000000000000" pitchFamily="2" charset="2"/>
              <a:buChar char="§"/>
            </a:pPr>
            <a:r>
              <a:rPr lang="en-US" sz="3500" dirty="0">
                <a:solidFill>
                  <a:schemeClr val="tx1"/>
                </a:solidFill>
                <a:latin typeface="Bookman Old Style" panose="02050604050505020204" pitchFamily="18" charset="0"/>
              </a:rPr>
              <a:t>Reliability</a:t>
            </a:r>
          </a:p>
          <a:p>
            <a:pPr marL="731688" lvl="6" indent="-344488">
              <a:buFont typeface="Wingdings" panose="05000000000000000000" pitchFamily="2" charset="2"/>
              <a:buChar char="§"/>
            </a:pPr>
            <a:r>
              <a:rPr lang="en-US" sz="3500" dirty="0">
                <a:solidFill>
                  <a:schemeClr val="tx1"/>
                </a:solidFill>
                <a:latin typeface="Bookman Old Style" panose="02050604050505020204" pitchFamily="18" charset="0"/>
              </a:rPr>
              <a:t>Usability</a:t>
            </a:r>
          </a:p>
          <a:p>
            <a:pPr marL="731688" lvl="6" indent="-344488">
              <a:buFont typeface="Wingdings" panose="05000000000000000000" pitchFamily="2" charset="2"/>
              <a:buChar char="§"/>
            </a:pPr>
            <a:r>
              <a:rPr lang="en-US" sz="3500" dirty="0">
                <a:solidFill>
                  <a:schemeClr val="tx1"/>
                </a:solidFill>
                <a:latin typeface="Bookman Old Style" panose="02050604050505020204" pitchFamily="18" charset="0"/>
              </a:rPr>
              <a:t>Efficiency</a:t>
            </a:r>
          </a:p>
          <a:p>
            <a:pPr marL="731688" lvl="6" indent="-344488">
              <a:buFont typeface="Wingdings" panose="05000000000000000000" pitchFamily="2" charset="2"/>
              <a:buChar char="§"/>
            </a:pPr>
            <a:r>
              <a:rPr lang="en-US" sz="3500" dirty="0">
                <a:solidFill>
                  <a:schemeClr val="tx1"/>
                </a:solidFill>
                <a:latin typeface="Bookman Old Style" panose="02050604050505020204" pitchFamily="18" charset="0"/>
              </a:rPr>
              <a:t>Maintainability</a:t>
            </a: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Overview of SQM – ISO/IEC9126</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0876821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731688" lvl="6" indent="-344488">
              <a:buFont typeface="Wingdings" panose="05000000000000000000" pitchFamily="2" charset="2"/>
              <a:buChar char="§"/>
            </a:pPr>
            <a:r>
              <a:rPr lang="en-US" sz="3500" dirty="0">
                <a:solidFill>
                  <a:schemeClr val="tx1"/>
                </a:solidFill>
                <a:latin typeface="Bookman Old Style" panose="02050604050505020204" pitchFamily="18" charset="0"/>
              </a:rPr>
              <a:t>Portability</a:t>
            </a:r>
          </a:p>
          <a:p>
            <a:pPr marL="344488" lvl="5" indent="-344488">
              <a:buFont typeface="Wingdings" panose="05000000000000000000" pitchFamily="2" charset="2"/>
              <a:buChar char="§"/>
            </a:pPr>
            <a:r>
              <a:rPr lang="en-US" sz="3500" dirty="0">
                <a:solidFill>
                  <a:schemeClr val="tx1"/>
                </a:solidFill>
                <a:latin typeface="Bookman Old Style" panose="02050604050505020204" pitchFamily="18" charset="0"/>
              </a:rPr>
              <a:t>Sub-characteristics (e.g., accuracy under functionality) provide detailed evaluation criteria.</a:t>
            </a: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Overview of SQM – ISO/IEC9126</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5494861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6" indent="-344488">
              <a:buFont typeface="Wingdings" panose="05000000000000000000" pitchFamily="2" charset="2"/>
              <a:buChar char="§"/>
            </a:pPr>
            <a:r>
              <a:rPr lang="en-US" sz="3500" dirty="0">
                <a:solidFill>
                  <a:schemeClr val="tx1"/>
                </a:solidFill>
                <a:latin typeface="Bookman Old Style" panose="02050604050505020204" pitchFamily="18" charset="0"/>
              </a:rPr>
              <a:t>ISO/IEC 25010 (2011)</a:t>
            </a:r>
          </a:p>
          <a:p>
            <a:pPr marL="344488" lvl="6" indent="-344488">
              <a:buFont typeface="Wingdings" panose="05000000000000000000" pitchFamily="2" charset="2"/>
              <a:buChar char="§"/>
            </a:pPr>
            <a:r>
              <a:rPr lang="en-US" sz="3500" dirty="0">
                <a:solidFill>
                  <a:schemeClr val="tx1"/>
                </a:solidFill>
                <a:latin typeface="Bookman Old Style" panose="02050604050505020204" pitchFamily="18" charset="0"/>
              </a:rPr>
              <a:t>The successor to ISO/IEC 9126, providing a more comprehensive and updated approach.</a:t>
            </a:r>
          </a:p>
          <a:p>
            <a:pPr marL="344488" lvl="6" indent="-344488">
              <a:buFont typeface="Wingdings" panose="05000000000000000000" pitchFamily="2" charset="2"/>
              <a:buChar char="§"/>
            </a:pPr>
            <a:r>
              <a:rPr lang="en-US" sz="3500" dirty="0">
                <a:solidFill>
                  <a:schemeClr val="tx1"/>
                </a:solidFill>
                <a:latin typeface="Bookman Old Style" panose="02050604050505020204" pitchFamily="18" charset="0"/>
              </a:rPr>
              <a:t>Defines two models:</a:t>
            </a:r>
          </a:p>
          <a:p>
            <a:pPr marL="731688" lvl="7" indent="-344488">
              <a:buFont typeface="Wingdings" panose="05000000000000000000" pitchFamily="2" charset="2"/>
              <a:buChar char="§"/>
            </a:pPr>
            <a:r>
              <a:rPr lang="en-US" sz="3500" dirty="0">
                <a:solidFill>
                  <a:schemeClr val="tx1"/>
                </a:solidFill>
                <a:latin typeface="Bookman Old Style" panose="02050604050505020204" pitchFamily="18" charset="0"/>
              </a:rPr>
              <a:t>Product Quality Model: Focuses on eight characteristics (e.g., functional suitability, performance efficiency, security).</a:t>
            </a:r>
          </a:p>
          <a:p>
            <a:pPr marL="731688" lvl="7" indent="-344488">
              <a:buFont typeface="Wingdings" panose="05000000000000000000" pitchFamily="2" charset="2"/>
              <a:buChar char="§"/>
            </a:pPr>
            <a:r>
              <a:rPr lang="en-US" sz="3500" dirty="0">
                <a:solidFill>
                  <a:schemeClr val="tx1"/>
                </a:solidFill>
                <a:latin typeface="Bookman Old Style" panose="02050604050505020204" pitchFamily="18" charset="0"/>
              </a:rPr>
              <a:t>Quality in Use Model: Focuses on user experience (e.g., effectiveness, efficiency, satisfaction).</a:t>
            </a: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Overview of SQM–ISO/IEC25010</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7606917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6" indent="-344488">
              <a:buFont typeface="Wingdings" panose="05000000000000000000" pitchFamily="2" charset="2"/>
              <a:buChar char="§"/>
            </a:pPr>
            <a:r>
              <a:rPr lang="en-US" sz="3500" dirty="0">
                <a:solidFill>
                  <a:schemeClr val="tx1"/>
                </a:solidFill>
                <a:latin typeface="Bookman Old Style" panose="02050604050505020204" pitchFamily="18" charset="0"/>
              </a:rPr>
              <a:t>FURPS Model</a:t>
            </a:r>
          </a:p>
          <a:p>
            <a:pPr marL="344488" lvl="6" indent="-344488">
              <a:buFont typeface="Wingdings" panose="05000000000000000000" pitchFamily="2" charset="2"/>
              <a:buChar char="§"/>
            </a:pPr>
            <a:r>
              <a:rPr lang="en-US" sz="3500" dirty="0">
                <a:solidFill>
                  <a:schemeClr val="tx1"/>
                </a:solidFill>
                <a:latin typeface="Bookman Old Style" panose="02050604050505020204" pitchFamily="18" charset="0"/>
              </a:rPr>
              <a:t>Developed by Hewlett-Packard, emphasizing functional and non-functional requirements:</a:t>
            </a:r>
          </a:p>
          <a:p>
            <a:pPr marL="731688" lvl="7" indent="-344488">
              <a:buFont typeface="Wingdings" panose="05000000000000000000" pitchFamily="2" charset="2"/>
              <a:buChar char="§"/>
            </a:pPr>
            <a:r>
              <a:rPr lang="en-US" sz="3500" dirty="0">
                <a:solidFill>
                  <a:schemeClr val="tx1"/>
                </a:solidFill>
                <a:latin typeface="Bookman Old Style" panose="02050604050505020204" pitchFamily="18" charset="0"/>
              </a:rPr>
              <a:t>F: Functionality</a:t>
            </a:r>
          </a:p>
          <a:p>
            <a:pPr marL="731688" lvl="7" indent="-344488">
              <a:buFont typeface="Wingdings" panose="05000000000000000000" pitchFamily="2" charset="2"/>
              <a:buChar char="§"/>
            </a:pPr>
            <a:r>
              <a:rPr lang="en-US" sz="3500" dirty="0">
                <a:solidFill>
                  <a:schemeClr val="tx1"/>
                </a:solidFill>
                <a:latin typeface="Bookman Old Style" panose="02050604050505020204" pitchFamily="18" charset="0"/>
              </a:rPr>
              <a:t>U: Usability</a:t>
            </a:r>
          </a:p>
          <a:p>
            <a:pPr marL="731688" lvl="7" indent="-344488">
              <a:buFont typeface="Wingdings" panose="05000000000000000000" pitchFamily="2" charset="2"/>
              <a:buChar char="§"/>
            </a:pPr>
            <a:r>
              <a:rPr lang="en-US" sz="3500" dirty="0">
                <a:solidFill>
                  <a:schemeClr val="tx1"/>
                </a:solidFill>
                <a:latin typeface="Bookman Old Style" panose="02050604050505020204" pitchFamily="18" charset="0"/>
              </a:rPr>
              <a:t>R: Reliability</a:t>
            </a:r>
          </a:p>
          <a:p>
            <a:pPr marL="731688" lvl="7" indent="-344488">
              <a:buFont typeface="Wingdings" panose="05000000000000000000" pitchFamily="2" charset="2"/>
              <a:buChar char="§"/>
            </a:pPr>
            <a:r>
              <a:rPr lang="en-US" sz="3500" dirty="0">
                <a:solidFill>
                  <a:schemeClr val="tx1"/>
                </a:solidFill>
                <a:latin typeface="Bookman Old Style" panose="02050604050505020204" pitchFamily="18" charset="0"/>
              </a:rPr>
              <a:t>P: Performance</a:t>
            </a:r>
          </a:p>
          <a:p>
            <a:pPr marL="731688" lvl="7" indent="-344488">
              <a:buFont typeface="Wingdings" panose="05000000000000000000" pitchFamily="2" charset="2"/>
              <a:buChar char="§"/>
            </a:pPr>
            <a:r>
              <a:rPr lang="en-US" sz="3500" dirty="0">
                <a:solidFill>
                  <a:schemeClr val="tx1"/>
                </a:solidFill>
                <a:latin typeface="Bookman Old Style" panose="02050604050505020204" pitchFamily="18" charset="0"/>
              </a:rPr>
              <a:t>S: Supportability</a:t>
            </a: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Overview of SQM–</a:t>
            </a:r>
            <a:r>
              <a:rPr lang="en-US" b="1" dirty="0">
                <a:solidFill>
                  <a:schemeClr val="bg1"/>
                </a:solidFill>
                <a:latin typeface="Bookman Old Style" panose="02050604050505020204" pitchFamily="18" charset="0"/>
              </a:rPr>
              <a:t> FURPS</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9782036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6" indent="-344488">
              <a:buFont typeface="Wingdings" panose="05000000000000000000" pitchFamily="2" charset="2"/>
              <a:buChar char="§"/>
            </a:pPr>
            <a:r>
              <a:rPr lang="en-US" sz="3500" dirty="0">
                <a:solidFill>
                  <a:schemeClr val="tx1"/>
                </a:solidFill>
                <a:latin typeface="Bookman Old Style" panose="02050604050505020204" pitchFamily="18" charset="0"/>
              </a:rPr>
              <a:t>The model helps developers distinguish between explicit user needs and underlying system qualities.</a:t>
            </a: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Overview of SQM–</a:t>
            </a:r>
            <a:r>
              <a:rPr lang="en-US" b="1" dirty="0">
                <a:solidFill>
                  <a:schemeClr val="bg1"/>
                </a:solidFill>
                <a:latin typeface="Bookman Old Style" panose="02050604050505020204" pitchFamily="18" charset="0"/>
              </a:rPr>
              <a:t> FURPS</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6641137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6" indent="-344488">
              <a:buFont typeface="Wingdings" panose="05000000000000000000" pitchFamily="2" charset="2"/>
              <a:buChar char="§"/>
            </a:pPr>
            <a:r>
              <a:rPr lang="en-US" sz="3500" dirty="0">
                <a:solidFill>
                  <a:schemeClr val="tx1"/>
                </a:solidFill>
                <a:latin typeface="Bookman Old Style" panose="02050604050505020204" pitchFamily="18" charset="0"/>
              </a:rPr>
              <a:t>Key Attributes Across Models - Most quality models emphasize the following attributes:</a:t>
            </a:r>
          </a:p>
          <a:p>
            <a:pPr marL="731688" lvl="7" indent="-344488">
              <a:buFont typeface="Wingdings" panose="05000000000000000000" pitchFamily="2" charset="2"/>
              <a:buChar char="§"/>
            </a:pPr>
            <a:r>
              <a:rPr lang="en-US" sz="3500" dirty="0">
                <a:solidFill>
                  <a:schemeClr val="tx1"/>
                </a:solidFill>
                <a:latin typeface="Bookman Old Style" panose="02050604050505020204" pitchFamily="18" charset="0"/>
              </a:rPr>
              <a:t>Functionality: Meeting the specified requirements.</a:t>
            </a:r>
          </a:p>
          <a:p>
            <a:pPr marL="731688" lvl="7" indent="-344488">
              <a:buFont typeface="Wingdings" panose="05000000000000000000" pitchFamily="2" charset="2"/>
              <a:buChar char="§"/>
            </a:pPr>
            <a:r>
              <a:rPr lang="en-US" sz="3500" dirty="0">
                <a:solidFill>
                  <a:schemeClr val="tx1"/>
                </a:solidFill>
                <a:latin typeface="Bookman Old Style" panose="02050604050505020204" pitchFamily="18" charset="0"/>
              </a:rPr>
              <a:t>Reliability: Consistency and dependability over time.</a:t>
            </a:r>
          </a:p>
          <a:p>
            <a:pPr marL="731688" lvl="7" indent="-344488">
              <a:buFont typeface="Wingdings" panose="05000000000000000000" pitchFamily="2" charset="2"/>
              <a:buChar char="§"/>
            </a:pPr>
            <a:r>
              <a:rPr lang="en-US" sz="3500" dirty="0">
                <a:solidFill>
                  <a:schemeClr val="tx1"/>
                </a:solidFill>
                <a:latin typeface="Bookman Old Style" panose="02050604050505020204" pitchFamily="18" charset="0"/>
              </a:rPr>
              <a:t>Usability: Ease of use for the intended user.</a:t>
            </a:r>
          </a:p>
          <a:p>
            <a:pPr marL="731688" lvl="7" indent="-344488">
              <a:buFont typeface="Wingdings" panose="05000000000000000000" pitchFamily="2" charset="2"/>
              <a:buChar char="§"/>
            </a:pPr>
            <a:r>
              <a:rPr lang="en-US" sz="3500" dirty="0">
                <a:solidFill>
                  <a:schemeClr val="tx1"/>
                </a:solidFill>
                <a:latin typeface="Bookman Old Style" panose="02050604050505020204" pitchFamily="18" charset="0"/>
              </a:rPr>
              <a:t>Performance Efficiency: Optimal use of resources under varying conditions.</a:t>
            </a: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Overview of SQM</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162639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731688" lvl="7" indent="-344488">
              <a:buFont typeface="Wingdings" panose="05000000000000000000" pitchFamily="2" charset="2"/>
              <a:buChar char="§"/>
            </a:pPr>
            <a:r>
              <a:rPr lang="en-US" sz="3500" dirty="0">
                <a:solidFill>
                  <a:schemeClr val="tx1"/>
                </a:solidFill>
                <a:latin typeface="Bookman Old Style" panose="02050604050505020204" pitchFamily="18" charset="0"/>
              </a:rPr>
              <a:t>Security: Protection of data and systems from unauthorized access.</a:t>
            </a:r>
          </a:p>
          <a:p>
            <a:pPr marL="731688" lvl="7" indent="-344488">
              <a:buFont typeface="Wingdings" panose="05000000000000000000" pitchFamily="2" charset="2"/>
              <a:buChar char="§"/>
            </a:pPr>
            <a:r>
              <a:rPr lang="en-US" sz="3500" dirty="0">
                <a:solidFill>
                  <a:schemeClr val="tx1"/>
                </a:solidFill>
                <a:latin typeface="Bookman Old Style" panose="02050604050505020204" pitchFamily="18" charset="0"/>
              </a:rPr>
              <a:t>Maintainability: Ease of updating, debugging, and enhancing the software.</a:t>
            </a:r>
          </a:p>
          <a:p>
            <a:pPr marL="731688" lvl="7" indent="-344488">
              <a:buFont typeface="Wingdings" panose="05000000000000000000" pitchFamily="2" charset="2"/>
              <a:buChar char="§"/>
            </a:pPr>
            <a:r>
              <a:rPr lang="en-US" sz="3500" dirty="0">
                <a:solidFill>
                  <a:schemeClr val="tx1"/>
                </a:solidFill>
                <a:latin typeface="Bookman Old Style" panose="02050604050505020204" pitchFamily="18" charset="0"/>
              </a:rPr>
              <a:t>Portability: Adaptability to different environments or platforms.</a:t>
            </a: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Overview of SQM</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68419605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7" indent="-344488">
              <a:buFont typeface="Wingdings" panose="05000000000000000000" pitchFamily="2" charset="2"/>
              <a:buChar char="§"/>
            </a:pPr>
            <a:r>
              <a:rPr lang="en-US" sz="3500" dirty="0">
                <a:solidFill>
                  <a:schemeClr val="tx1"/>
                </a:solidFill>
                <a:latin typeface="Bookman Old Style" panose="02050604050505020204" pitchFamily="18" charset="0"/>
              </a:rPr>
              <a:t>Comparison of Quality Models</a:t>
            </a: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Overview of SQM</a:t>
            </a:r>
            <a:endParaRPr lang="en-US" dirty="0">
              <a:solidFill>
                <a:schemeClr val="bg1"/>
              </a:solidFill>
              <a:latin typeface="Bookman Old Style" panose="02050604050505020204" pitchFamily="18" charset="0"/>
            </a:endParaRPr>
          </a:p>
        </p:txBody>
      </p:sp>
      <p:graphicFrame>
        <p:nvGraphicFramePr>
          <p:cNvPr id="2" name="Table 3">
            <a:extLst>
              <a:ext uri="{FF2B5EF4-FFF2-40B4-BE49-F238E27FC236}">
                <a16:creationId xmlns:a16="http://schemas.microsoft.com/office/drawing/2014/main" id="{3BD7E68A-EFD5-4AB1-9848-943E111E090F}"/>
              </a:ext>
            </a:extLst>
          </p:cNvPr>
          <p:cNvGraphicFramePr>
            <a:graphicFrameLocks noGrp="1"/>
          </p:cNvGraphicFramePr>
          <p:nvPr>
            <p:extLst>
              <p:ext uri="{D42A27DB-BD31-4B8C-83A1-F6EECF244321}">
                <p14:modId xmlns:p14="http://schemas.microsoft.com/office/powerpoint/2010/main" val="8106988"/>
              </p:ext>
            </p:extLst>
          </p:nvPr>
        </p:nvGraphicFramePr>
        <p:xfrm>
          <a:off x="354563" y="1298164"/>
          <a:ext cx="11420672" cy="4480560"/>
        </p:xfrm>
        <a:graphic>
          <a:graphicData uri="http://schemas.openxmlformats.org/drawingml/2006/table">
            <a:tbl>
              <a:tblPr firstRow="1" bandRow="1">
                <a:tableStyleId>{7E9639D4-E3E2-4D34-9284-5A2195B3D0D7}</a:tableStyleId>
              </a:tblPr>
              <a:tblGrid>
                <a:gridCol w="1698172">
                  <a:extLst>
                    <a:ext uri="{9D8B030D-6E8A-4147-A177-3AD203B41FA5}">
                      <a16:colId xmlns:a16="http://schemas.microsoft.com/office/drawing/2014/main" val="2994675582"/>
                    </a:ext>
                  </a:extLst>
                </a:gridCol>
                <a:gridCol w="3125755">
                  <a:extLst>
                    <a:ext uri="{9D8B030D-6E8A-4147-A177-3AD203B41FA5}">
                      <a16:colId xmlns:a16="http://schemas.microsoft.com/office/drawing/2014/main" val="386422569"/>
                    </a:ext>
                  </a:extLst>
                </a:gridCol>
                <a:gridCol w="3741577">
                  <a:extLst>
                    <a:ext uri="{9D8B030D-6E8A-4147-A177-3AD203B41FA5}">
                      <a16:colId xmlns:a16="http://schemas.microsoft.com/office/drawing/2014/main" val="2321736501"/>
                    </a:ext>
                  </a:extLst>
                </a:gridCol>
                <a:gridCol w="2855168">
                  <a:extLst>
                    <a:ext uri="{9D8B030D-6E8A-4147-A177-3AD203B41FA5}">
                      <a16:colId xmlns:a16="http://schemas.microsoft.com/office/drawing/2014/main" val="2437821121"/>
                    </a:ext>
                  </a:extLst>
                </a:gridCol>
              </a:tblGrid>
              <a:tr h="370840">
                <a:tc>
                  <a:txBody>
                    <a:bodyPr/>
                    <a:lstStyle/>
                    <a:p>
                      <a:r>
                        <a:rPr lang="en-US" sz="2200" dirty="0">
                          <a:latin typeface="Bookman Old Style" panose="02050604050505020204" pitchFamily="18" charset="0"/>
                        </a:rPr>
                        <a:t>Model</a:t>
                      </a:r>
                    </a:p>
                  </a:txBody>
                  <a:tcPr/>
                </a:tc>
                <a:tc>
                  <a:txBody>
                    <a:bodyPr/>
                    <a:lstStyle/>
                    <a:p>
                      <a:r>
                        <a:rPr lang="en-US" sz="2200" dirty="0">
                          <a:latin typeface="Bookman Old Style" panose="02050604050505020204" pitchFamily="18" charset="0"/>
                        </a:rPr>
                        <a:t>Key Focus Area</a:t>
                      </a:r>
                    </a:p>
                  </a:txBody>
                  <a:tcPr/>
                </a:tc>
                <a:tc>
                  <a:txBody>
                    <a:bodyPr/>
                    <a:lstStyle/>
                    <a:p>
                      <a:r>
                        <a:rPr lang="en-US" sz="2200" dirty="0">
                          <a:latin typeface="Bookman Old Style" panose="02050604050505020204" pitchFamily="18" charset="0"/>
                        </a:rPr>
                        <a:t>Strengths</a:t>
                      </a:r>
                    </a:p>
                  </a:txBody>
                  <a:tcPr/>
                </a:tc>
                <a:tc>
                  <a:txBody>
                    <a:bodyPr/>
                    <a:lstStyle/>
                    <a:p>
                      <a:r>
                        <a:rPr lang="en-US" sz="2200" dirty="0">
                          <a:latin typeface="Bookman Old Style" panose="02050604050505020204" pitchFamily="18" charset="0"/>
                        </a:rPr>
                        <a:t>Limitation</a:t>
                      </a:r>
                    </a:p>
                  </a:txBody>
                  <a:tcPr/>
                </a:tc>
                <a:extLst>
                  <a:ext uri="{0D108BD9-81ED-4DB2-BD59-A6C34878D82A}">
                    <a16:rowId xmlns:a16="http://schemas.microsoft.com/office/drawing/2014/main" val="1310475454"/>
                  </a:ext>
                </a:extLst>
              </a:tr>
              <a:tr h="370840">
                <a:tc>
                  <a:txBody>
                    <a:bodyPr/>
                    <a:lstStyle/>
                    <a:p>
                      <a:r>
                        <a:rPr lang="en-US" sz="2200" dirty="0">
                          <a:latin typeface="Bookman Old Style" panose="02050604050505020204" pitchFamily="18" charset="0"/>
                        </a:rPr>
                        <a:t>McCall’s Model			</a:t>
                      </a:r>
                    </a:p>
                  </a:txBody>
                  <a:tcPr/>
                </a:tc>
                <a:tc>
                  <a:txBody>
                    <a:bodyPr/>
                    <a:lstStyle/>
                    <a:p>
                      <a:r>
                        <a:rPr lang="en-US" sz="2200" dirty="0">
                          <a:latin typeface="Bookman Old Style" panose="02050604050505020204" pitchFamily="18" charset="0"/>
                        </a:rPr>
                        <a:t>Development phases and usability</a:t>
                      </a:r>
                    </a:p>
                  </a:txBody>
                  <a:tcPr/>
                </a:tc>
                <a:tc>
                  <a:txBody>
                    <a:bodyPr/>
                    <a:lstStyle/>
                    <a:p>
                      <a:r>
                        <a:rPr lang="en-US" sz="2200" dirty="0">
                          <a:latin typeface="Bookman Old Style" panose="02050604050505020204" pitchFamily="18" charset="0"/>
                        </a:rPr>
                        <a:t>Early emphasis on usability and maintainability</a:t>
                      </a:r>
                    </a:p>
                  </a:txBody>
                  <a:tcPr/>
                </a:tc>
                <a:tc>
                  <a:txBody>
                    <a:bodyPr/>
                    <a:lstStyle/>
                    <a:p>
                      <a:r>
                        <a:rPr lang="en-US" sz="2200" dirty="0">
                          <a:latin typeface="Bookman Old Style" panose="02050604050505020204" pitchFamily="18" charset="0"/>
                        </a:rPr>
                        <a:t>Lacks modern attributes like security</a:t>
                      </a:r>
                    </a:p>
                  </a:txBody>
                  <a:tcPr/>
                </a:tc>
                <a:extLst>
                  <a:ext uri="{0D108BD9-81ED-4DB2-BD59-A6C34878D82A}">
                    <a16:rowId xmlns:a16="http://schemas.microsoft.com/office/drawing/2014/main" val="965702518"/>
                  </a:ext>
                </a:extLst>
              </a:tr>
              <a:tr h="370840">
                <a:tc>
                  <a:txBody>
                    <a:bodyPr/>
                    <a:lstStyle/>
                    <a:p>
                      <a:r>
                        <a:rPr lang="en-US" sz="2200" dirty="0">
                          <a:latin typeface="Bookman Old Style" panose="02050604050505020204" pitchFamily="18" charset="0"/>
                        </a:rPr>
                        <a:t>Boehm’s Model			</a:t>
                      </a:r>
                    </a:p>
                  </a:txBody>
                  <a:tcPr/>
                </a:tc>
                <a:tc>
                  <a:txBody>
                    <a:bodyPr/>
                    <a:lstStyle/>
                    <a:p>
                      <a:r>
                        <a:rPr lang="en-US" sz="2200" dirty="0">
                          <a:latin typeface="Bookman Old Style" panose="02050604050505020204" pitchFamily="18" charset="0"/>
                        </a:rPr>
                        <a:t>Trade-offs in quality attributes</a:t>
                      </a:r>
                    </a:p>
                  </a:txBody>
                  <a:tcPr/>
                </a:tc>
                <a:tc>
                  <a:txBody>
                    <a:bodyPr/>
                    <a:lstStyle/>
                    <a:p>
                      <a:r>
                        <a:rPr lang="en-US" sz="2200" dirty="0">
                          <a:latin typeface="Bookman Old Style" panose="02050604050505020204" pitchFamily="18" charset="0"/>
                        </a:rPr>
                        <a:t>Comprehensive hierarchy</a:t>
                      </a:r>
                    </a:p>
                  </a:txBody>
                  <a:tcPr/>
                </a:tc>
                <a:tc>
                  <a:txBody>
                    <a:bodyPr/>
                    <a:lstStyle/>
                    <a:p>
                      <a:r>
                        <a:rPr lang="en-US" sz="2200" dirty="0">
                          <a:latin typeface="Bookman Old Style" panose="02050604050505020204" pitchFamily="18" charset="0"/>
                        </a:rPr>
                        <a:t>Complex and less actionable</a:t>
                      </a:r>
                    </a:p>
                  </a:txBody>
                  <a:tcPr/>
                </a:tc>
                <a:extLst>
                  <a:ext uri="{0D108BD9-81ED-4DB2-BD59-A6C34878D82A}">
                    <a16:rowId xmlns:a16="http://schemas.microsoft.com/office/drawing/2014/main" val="2912356473"/>
                  </a:ext>
                </a:extLst>
              </a:tr>
              <a:tr h="370840">
                <a:tc>
                  <a:txBody>
                    <a:bodyPr/>
                    <a:lstStyle/>
                    <a:p>
                      <a:r>
                        <a:rPr lang="en-US" sz="2200" dirty="0" err="1">
                          <a:latin typeface="Bookman Old Style" panose="02050604050505020204" pitchFamily="18" charset="0"/>
                        </a:rPr>
                        <a:t>Dromey’s</a:t>
                      </a:r>
                      <a:r>
                        <a:rPr lang="en-US" sz="2200" dirty="0">
                          <a:latin typeface="Bookman Old Style" panose="02050604050505020204" pitchFamily="18" charset="0"/>
                        </a:rPr>
                        <a:t> Model			</a:t>
                      </a:r>
                    </a:p>
                  </a:txBody>
                  <a:tcPr/>
                </a:tc>
                <a:tc>
                  <a:txBody>
                    <a:bodyPr/>
                    <a:lstStyle/>
                    <a:p>
                      <a:r>
                        <a:rPr lang="en-US" sz="2200" dirty="0">
                          <a:latin typeface="Bookman Old Style" panose="02050604050505020204" pitchFamily="18" charset="0"/>
                        </a:rPr>
                        <a:t>Component-based evaluation</a:t>
                      </a:r>
                    </a:p>
                  </a:txBody>
                  <a:tcPr/>
                </a:tc>
                <a:tc>
                  <a:txBody>
                    <a:bodyPr/>
                    <a:lstStyle/>
                    <a:p>
                      <a:r>
                        <a:rPr lang="en-US" sz="2200" dirty="0">
                          <a:latin typeface="Bookman Old Style" panose="02050604050505020204" pitchFamily="18" charset="0"/>
                        </a:rPr>
                        <a:t>Component-specific quality mapping</a:t>
                      </a:r>
                    </a:p>
                  </a:txBody>
                  <a:tcPr/>
                </a:tc>
                <a:tc>
                  <a:txBody>
                    <a:bodyPr/>
                    <a:lstStyle/>
                    <a:p>
                      <a:r>
                        <a:rPr lang="en-US" sz="2200" dirty="0">
                          <a:latin typeface="Bookman Old Style" panose="02050604050505020204" pitchFamily="18" charset="0"/>
                        </a:rPr>
                        <a:t>Difficult to apply to large systems</a:t>
                      </a:r>
                    </a:p>
                  </a:txBody>
                  <a:tcPr/>
                </a:tc>
                <a:extLst>
                  <a:ext uri="{0D108BD9-81ED-4DB2-BD59-A6C34878D82A}">
                    <a16:rowId xmlns:a16="http://schemas.microsoft.com/office/drawing/2014/main" val="673379426"/>
                  </a:ext>
                </a:extLst>
              </a:tr>
              <a:tr h="370840">
                <a:tc>
                  <a:txBody>
                    <a:bodyPr/>
                    <a:lstStyle/>
                    <a:p>
                      <a:r>
                        <a:rPr lang="en-US" sz="2200" dirty="0">
                          <a:latin typeface="Bookman Old Style" panose="02050604050505020204" pitchFamily="18" charset="0"/>
                        </a:rPr>
                        <a:t>ISO/IEC 9126		</a:t>
                      </a:r>
                    </a:p>
                  </a:txBody>
                  <a:tcPr/>
                </a:tc>
                <a:tc>
                  <a:txBody>
                    <a:bodyPr/>
                    <a:lstStyle/>
                    <a:p>
                      <a:r>
                        <a:rPr lang="en-US" sz="2200" dirty="0">
                          <a:latin typeface="Bookman Old Style" panose="02050604050505020204" pitchFamily="18" charset="0"/>
                        </a:rPr>
                        <a:t>Standardized characteristics</a:t>
                      </a:r>
                    </a:p>
                  </a:txBody>
                  <a:tcPr/>
                </a:tc>
                <a:tc>
                  <a:txBody>
                    <a:bodyPr/>
                    <a:lstStyle/>
                    <a:p>
                      <a:r>
                        <a:rPr lang="en-US" sz="2200" dirty="0">
                          <a:latin typeface="Bookman Old Style" panose="02050604050505020204" pitchFamily="18" charset="0"/>
                        </a:rPr>
                        <a:t>Widely adopted, systematic</a:t>
                      </a:r>
                    </a:p>
                  </a:txBody>
                  <a:tcPr/>
                </a:tc>
                <a:tc>
                  <a:txBody>
                    <a:bodyPr/>
                    <a:lstStyle/>
                    <a:p>
                      <a:r>
                        <a:rPr lang="en-US" sz="2200" dirty="0">
                          <a:latin typeface="Bookman Old Style" panose="02050604050505020204" pitchFamily="18" charset="0"/>
                        </a:rPr>
                        <a:t>Outdated, replaced by ISO/IEC 25010</a:t>
                      </a:r>
                    </a:p>
                  </a:txBody>
                  <a:tcPr/>
                </a:tc>
                <a:extLst>
                  <a:ext uri="{0D108BD9-81ED-4DB2-BD59-A6C34878D82A}">
                    <a16:rowId xmlns:a16="http://schemas.microsoft.com/office/drawing/2014/main" val="819735050"/>
                  </a:ext>
                </a:extLst>
              </a:tr>
            </a:tbl>
          </a:graphicData>
        </a:graphic>
      </p:graphicFrame>
    </p:spTree>
    <p:extLst>
      <p:ext uri="{BB962C8B-B14F-4D97-AF65-F5344CB8AC3E}">
        <p14:creationId xmlns:p14="http://schemas.microsoft.com/office/powerpoint/2010/main" val="21791683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7" indent="-344488">
              <a:buFont typeface="Wingdings" panose="05000000000000000000" pitchFamily="2" charset="2"/>
              <a:buChar char="§"/>
            </a:pPr>
            <a:r>
              <a:rPr lang="en-US" sz="3500" dirty="0">
                <a:solidFill>
                  <a:schemeClr val="tx1"/>
                </a:solidFill>
                <a:latin typeface="Bookman Old Style" panose="02050604050505020204" pitchFamily="18" charset="0"/>
              </a:rPr>
              <a:t>Comparison of Quality Models</a:t>
            </a: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Overview of SQM</a:t>
            </a:r>
            <a:endParaRPr lang="en-US" dirty="0">
              <a:solidFill>
                <a:schemeClr val="bg1"/>
              </a:solidFill>
              <a:latin typeface="Bookman Old Style" panose="02050604050505020204" pitchFamily="18" charset="0"/>
            </a:endParaRPr>
          </a:p>
        </p:txBody>
      </p:sp>
      <p:graphicFrame>
        <p:nvGraphicFramePr>
          <p:cNvPr id="2" name="Table 3">
            <a:extLst>
              <a:ext uri="{FF2B5EF4-FFF2-40B4-BE49-F238E27FC236}">
                <a16:creationId xmlns:a16="http://schemas.microsoft.com/office/drawing/2014/main" id="{3BD7E68A-EFD5-4AB1-9848-943E111E090F}"/>
              </a:ext>
            </a:extLst>
          </p:cNvPr>
          <p:cNvGraphicFramePr>
            <a:graphicFrameLocks noGrp="1"/>
          </p:cNvGraphicFramePr>
          <p:nvPr>
            <p:extLst>
              <p:ext uri="{D42A27DB-BD31-4B8C-83A1-F6EECF244321}">
                <p14:modId xmlns:p14="http://schemas.microsoft.com/office/powerpoint/2010/main" val="1976584113"/>
              </p:ext>
            </p:extLst>
          </p:nvPr>
        </p:nvGraphicFramePr>
        <p:xfrm>
          <a:off x="354563" y="1298164"/>
          <a:ext cx="11420672" cy="2286000"/>
        </p:xfrm>
        <a:graphic>
          <a:graphicData uri="http://schemas.openxmlformats.org/drawingml/2006/table">
            <a:tbl>
              <a:tblPr firstRow="1" bandRow="1">
                <a:tableStyleId>{7E9639D4-E3E2-4D34-9284-5A2195B3D0D7}</a:tableStyleId>
              </a:tblPr>
              <a:tblGrid>
                <a:gridCol w="1698172">
                  <a:extLst>
                    <a:ext uri="{9D8B030D-6E8A-4147-A177-3AD203B41FA5}">
                      <a16:colId xmlns:a16="http://schemas.microsoft.com/office/drawing/2014/main" val="2994675582"/>
                    </a:ext>
                  </a:extLst>
                </a:gridCol>
                <a:gridCol w="3125755">
                  <a:extLst>
                    <a:ext uri="{9D8B030D-6E8A-4147-A177-3AD203B41FA5}">
                      <a16:colId xmlns:a16="http://schemas.microsoft.com/office/drawing/2014/main" val="386422569"/>
                    </a:ext>
                  </a:extLst>
                </a:gridCol>
                <a:gridCol w="3741577">
                  <a:extLst>
                    <a:ext uri="{9D8B030D-6E8A-4147-A177-3AD203B41FA5}">
                      <a16:colId xmlns:a16="http://schemas.microsoft.com/office/drawing/2014/main" val="2321736501"/>
                    </a:ext>
                  </a:extLst>
                </a:gridCol>
                <a:gridCol w="2855168">
                  <a:extLst>
                    <a:ext uri="{9D8B030D-6E8A-4147-A177-3AD203B41FA5}">
                      <a16:colId xmlns:a16="http://schemas.microsoft.com/office/drawing/2014/main" val="2437821121"/>
                    </a:ext>
                  </a:extLst>
                </a:gridCol>
              </a:tblGrid>
              <a:tr h="370840">
                <a:tc>
                  <a:txBody>
                    <a:bodyPr/>
                    <a:lstStyle/>
                    <a:p>
                      <a:r>
                        <a:rPr lang="en-US" sz="2200" dirty="0">
                          <a:latin typeface="Bookman Old Style" panose="02050604050505020204" pitchFamily="18" charset="0"/>
                        </a:rPr>
                        <a:t>Model</a:t>
                      </a:r>
                    </a:p>
                  </a:txBody>
                  <a:tcPr/>
                </a:tc>
                <a:tc>
                  <a:txBody>
                    <a:bodyPr/>
                    <a:lstStyle/>
                    <a:p>
                      <a:r>
                        <a:rPr lang="en-US" sz="2200" dirty="0">
                          <a:latin typeface="Bookman Old Style" panose="02050604050505020204" pitchFamily="18" charset="0"/>
                        </a:rPr>
                        <a:t>Key Focus Area</a:t>
                      </a:r>
                    </a:p>
                  </a:txBody>
                  <a:tcPr/>
                </a:tc>
                <a:tc>
                  <a:txBody>
                    <a:bodyPr/>
                    <a:lstStyle/>
                    <a:p>
                      <a:r>
                        <a:rPr lang="en-US" sz="2200" dirty="0">
                          <a:latin typeface="Bookman Old Style" panose="02050604050505020204" pitchFamily="18" charset="0"/>
                        </a:rPr>
                        <a:t>Strengths</a:t>
                      </a:r>
                    </a:p>
                  </a:txBody>
                  <a:tcPr/>
                </a:tc>
                <a:tc>
                  <a:txBody>
                    <a:bodyPr/>
                    <a:lstStyle/>
                    <a:p>
                      <a:r>
                        <a:rPr lang="en-US" sz="2200" dirty="0">
                          <a:latin typeface="Bookman Old Style" panose="02050604050505020204" pitchFamily="18" charset="0"/>
                        </a:rPr>
                        <a:t>Limitation</a:t>
                      </a:r>
                    </a:p>
                  </a:txBody>
                  <a:tcPr/>
                </a:tc>
                <a:extLst>
                  <a:ext uri="{0D108BD9-81ED-4DB2-BD59-A6C34878D82A}">
                    <a16:rowId xmlns:a16="http://schemas.microsoft.com/office/drawing/2014/main" val="1310475454"/>
                  </a:ext>
                </a:extLst>
              </a:tr>
              <a:tr h="370840">
                <a:tc>
                  <a:txBody>
                    <a:bodyPr/>
                    <a:lstStyle/>
                    <a:p>
                      <a:r>
                        <a:rPr lang="en-US" sz="2200" dirty="0">
                          <a:latin typeface="Bookman Old Style" panose="02050604050505020204" pitchFamily="18" charset="0"/>
                        </a:rPr>
                        <a:t>ISO/IEC 25010		</a:t>
                      </a:r>
                    </a:p>
                  </a:txBody>
                  <a:tcPr/>
                </a:tc>
                <a:tc>
                  <a:txBody>
                    <a:bodyPr/>
                    <a:lstStyle/>
                    <a:p>
                      <a:r>
                        <a:rPr lang="en-US" sz="2200" dirty="0">
                          <a:latin typeface="Bookman Old Style" panose="02050604050505020204" pitchFamily="18" charset="0"/>
                        </a:rPr>
                        <a:t>User and technical quality</a:t>
                      </a:r>
                    </a:p>
                  </a:txBody>
                  <a:tcPr/>
                </a:tc>
                <a:tc>
                  <a:txBody>
                    <a:bodyPr/>
                    <a:lstStyle/>
                    <a:p>
                      <a:r>
                        <a:rPr lang="en-US" sz="2200" dirty="0">
                          <a:latin typeface="Bookman Old Style" panose="02050604050505020204" pitchFamily="18" charset="0"/>
                        </a:rPr>
                        <a:t>Comprehensive, modern</a:t>
                      </a:r>
                    </a:p>
                  </a:txBody>
                  <a:tcPr/>
                </a:tc>
                <a:tc>
                  <a:txBody>
                    <a:bodyPr/>
                    <a:lstStyle/>
                    <a:p>
                      <a:r>
                        <a:rPr lang="en-US" sz="2200" dirty="0">
                          <a:latin typeface="Bookman Old Style" panose="02050604050505020204" pitchFamily="18" charset="0"/>
                        </a:rPr>
                        <a:t>Can be complex for small projects</a:t>
                      </a:r>
                    </a:p>
                  </a:txBody>
                  <a:tcPr/>
                </a:tc>
                <a:extLst>
                  <a:ext uri="{0D108BD9-81ED-4DB2-BD59-A6C34878D82A}">
                    <a16:rowId xmlns:a16="http://schemas.microsoft.com/office/drawing/2014/main" val="965702518"/>
                  </a:ext>
                </a:extLst>
              </a:tr>
              <a:tr h="370840">
                <a:tc>
                  <a:txBody>
                    <a:bodyPr/>
                    <a:lstStyle/>
                    <a:p>
                      <a:r>
                        <a:rPr lang="en-US" sz="2200" dirty="0">
                          <a:latin typeface="Bookman Old Style" panose="02050604050505020204" pitchFamily="18" charset="0"/>
                        </a:rPr>
                        <a:t>FURPS	</a:t>
                      </a:r>
                    </a:p>
                  </a:txBody>
                  <a:tcPr/>
                </a:tc>
                <a:tc>
                  <a:txBody>
                    <a:bodyPr/>
                    <a:lstStyle/>
                    <a:p>
                      <a:r>
                        <a:rPr lang="en-US" sz="2200" dirty="0">
                          <a:latin typeface="Bookman Old Style" panose="02050604050505020204" pitchFamily="18" charset="0"/>
                        </a:rPr>
                        <a:t>Balancing functional and non-functional aspects</a:t>
                      </a:r>
                    </a:p>
                  </a:txBody>
                  <a:tcPr/>
                </a:tc>
                <a:tc>
                  <a:txBody>
                    <a:bodyPr/>
                    <a:lstStyle/>
                    <a:p>
                      <a:r>
                        <a:rPr lang="en-US" sz="2200" dirty="0">
                          <a:latin typeface="Bookman Old Style" panose="02050604050505020204" pitchFamily="18" charset="0"/>
                        </a:rPr>
                        <a:t>Simple and practical</a:t>
                      </a:r>
                    </a:p>
                  </a:txBody>
                  <a:tcPr/>
                </a:tc>
                <a:tc>
                  <a:txBody>
                    <a:bodyPr/>
                    <a:lstStyle/>
                    <a:p>
                      <a:r>
                        <a:rPr lang="en-US" sz="2200" dirty="0">
                          <a:latin typeface="Bookman Old Style" panose="02050604050505020204" pitchFamily="18" charset="0"/>
                        </a:rPr>
                        <a:t>Limited detail for complex projects</a:t>
                      </a:r>
                    </a:p>
                  </a:txBody>
                  <a:tcPr/>
                </a:tc>
                <a:extLst>
                  <a:ext uri="{0D108BD9-81ED-4DB2-BD59-A6C34878D82A}">
                    <a16:rowId xmlns:a16="http://schemas.microsoft.com/office/drawing/2014/main" val="2912356473"/>
                  </a:ext>
                </a:extLst>
              </a:tr>
            </a:tbl>
          </a:graphicData>
        </a:graphic>
      </p:graphicFrame>
    </p:spTree>
    <p:extLst>
      <p:ext uri="{BB962C8B-B14F-4D97-AF65-F5344CB8AC3E}">
        <p14:creationId xmlns:p14="http://schemas.microsoft.com/office/powerpoint/2010/main" val="6648737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7" indent="-344488">
              <a:buFont typeface="Wingdings" panose="05000000000000000000" pitchFamily="2" charset="2"/>
              <a:buChar char="§"/>
            </a:pPr>
            <a:r>
              <a:rPr lang="en-US" sz="3500" dirty="0">
                <a:solidFill>
                  <a:schemeClr val="tx1"/>
                </a:solidFill>
                <a:latin typeface="Bookman Old Style" panose="02050604050505020204" pitchFamily="18" charset="0"/>
              </a:rPr>
              <a:t>Software quality models provide essential guidance for measuring and improving the quality of software products. </a:t>
            </a:r>
          </a:p>
          <a:p>
            <a:pPr marL="344488" lvl="7" indent="-344488">
              <a:buFont typeface="Wingdings" panose="05000000000000000000" pitchFamily="2" charset="2"/>
              <a:buChar char="§"/>
            </a:pPr>
            <a:r>
              <a:rPr lang="en-US" sz="3500">
                <a:solidFill>
                  <a:schemeClr val="tx1"/>
                </a:solidFill>
                <a:latin typeface="Bookman Old Style" panose="02050604050505020204" pitchFamily="18" charset="0"/>
              </a:rPr>
              <a:t>They </a:t>
            </a:r>
            <a:r>
              <a:rPr lang="en-US" sz="3500" dirty="0">
                <a:solidFill>
                  <a:schemeClr val="tx1"/>
                </a:solidFill>
                <a:latin typeface="Bookman Old Style" panose="02050604050505020204" pitchFamily="18" charset="0"/>
              </a:rPr>
              <a:t>highlight important attributes, from functionality to usability, and ensure a balanced focus on technical performance and user satisfaction</a:t>
            </a:r>
            <a:r>
              <a:rPr lang="en-US" sz="3500">
                <a:solidFill>
                  <a:schemeClr val="tx1"/>
                </a:solidFill>
                <a:latin typeface="Bookman Old Style" panose="02050604050505020204" pitchFamily="18" charset="0"/>
              </a:rPr>
              <a:t>. </a:t>
            </a:r>
          </a:p>
          <a:p>
            <a:pPr marL="344488" lvl="7" indent="-344488">
              <a:buFont typeface="Wingdings" panose="05000000000000000000" pitchFamily="2" charset="2"/>
              <a:buChar char="§"/>
            </a:pPr>
            <a:r>
              <a:rPr lang="en-US" sz="3500">
                <a:solidFill>
                  <a:schemeClr val="tx1"/>
                </a:solidFill>
                <a:latin typeface="Bookman Old Style" panose="02050604050505020204" pitchFamily="18" charset="0"/>
              </a:rPr>
              <a:t>Among </a:t>
            </a:r>
            <a:r>
              <a:rPr lang="en-US" sz="3500" dirty="0">
                <a:solidFill>
                  <a:schemeClr val="tx1"/>
                </a:solidFill>
                <a:latin typeface="Bookman Old Style" panose="02050604050505020204" pitchFamily="18" charset="0"/>
              </a:rPr>
              <a:t>these models, ISO/IEC 25010 is considered the most comprehensive and widely used in modern software evaluation</a:t>
            </a: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Overview of SQM</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94201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1" indent="-344488">
              <a:buFont typeface="Wingdings" panose="05000000000000000000" pitchFamily="2" charset="2"/>
              <a:buChar char="§"/>
            </a:pPr>
            <a:r>
              <a:rPr lang="en-US" sz="3500" dirty="0">
                <a:solidFill>
                  <a:schemeClr val="tx1"/>
                </a:solidFill>
                <a:latin typeface="Bookman Old Style" panose="02050604050505020204" pitchFamily="18" charset="0"/>
              </a:rPr>
              <a:t>Another popular view is that quality connotes luxury, class, and taste. Expensive, elaborate, and more complex products are regarded as offering a higher level of quality than their humbler counterparts.</a:t>
            </a:r>
          </a:p>
          <a:p>
            <a:pPr marL="344488" lvl="1" indent="-344488">
              <a:buFont typeface="Wingdings" panose="05000000000000000000" pitchFamily="2" charset="2"/>
              <a:buChar char="§"/>
            </a:pPr>
            <a:r>
              <a:rPr lang="en-US" sz="3500" dirty="0">
                <a:solidFill>
                  <a:schemeClr val="tx1"/>
                </a:solidFill>
                <a:latin typeface="Bookman Old Style" panose="02050604050505020204" pitchFamily="18" charset="0"/>
              </a:rPr>
              <a:t>According to this view, quality is restricted to a limited class of expensive products with sophisticated functionality and items that have a touch of class. Simple, inexpensive products can hardly be classified as quality products</a:t>
            </a:r>
          </a:p>
          <a:p>
            <a:pPr>
              <a:buFont typeface="Wingdings" panose="05000000000000000000" pitchFamily="2" charset="2"/>
              <a:buChar char="§"/>
            </a:pPr>
            <a:endParaRPr lang="en-US" sz="3500" dirty="0">
              <a:solidFill>
                <a:schemeClr val="tx1"/>
              </a:solidFill>
              <a:latin typeface="Bookman Old Style" panose="02050604050505020204" pitchFamily="18" charset="0"/>
            </a:endParaRP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POPULAR VIEW OF QUALITY</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42483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POPULAR VIEW OF QUALITY</a:t>
            </a:r>
            <a:endParaRPr lang="en-US" dirty="0">
              <a:solidFill>
                <a:schemeClr val="bg1"/>
              </a:solidFill>
              <a:latin typeface="Bookman Old Style" panose="02050604050505020204" pitchFamily="18" charset="0"/>
            </a:endParaRPr>
          </a:p>
        </p:txBody>
      </p:sp>
      <p:pic>
        <p:nvPicPr>
          <p:cNvPr id="4" name="Picture 2" descr="2023 Cadillac Escalade Long - Wild Luxury SUV by Larte Design - YouTube">
            <a:extLst>
              <a:ext uri="{FF2B5EF4-FFF2-40B4-BE49-F238E27FC236}">
                <a16:creationId xmlns:a16="http://schemas.microsoft.com/office/drawing/2014/main" id="{8DDA88C8-3712-42AE-9869-C4A92F7A6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1" y="1686927"/>
            <a:ext cx="4352995" cy="24485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D67711-BA14-4022-883D-110D6167F460}"/>
              </a:ext>
            </a:extLst>
          </p:cNvPr>
          <p:cNvSpPr txBox="1"/>
          <p:nvPr/>
        </p:nvSpPr>
        <p:spPr>
          <a:xfrm>
            <a:off x="494491" y="4135487"/>
            <a:ext cx="4705134" cy="477054"/>
          </a:xfrm>
          <a:prstGeom prst="rect">
            <a:avLst/>
          </a:prstGeom>
          <a:noFill/>
        </p:spPr>
        <p:txBody>
          <a:bodyPr wrap="none" rtlCol="0">
            <a:spAutoFit/>
          </a:bodyPr>
          <a:lstStyle/>
          <a:p>
            <a:r>
              <a:rPr lang="en-US" sz="2500" dirty="0">
                <a:latin typeface="Bookman Old Style" panose="02050604050505020204" pitchFamily="18" charset="0"/>
              </a:rPr>
              <a:t>2023 Cadillac Escalade Long</a:t>
            </a:r>
          </a:p>
        </p:txBody>
      </p:sp>
      <p:pic>
        <p:nvPicPr>
          <p:cNvPr id="7" name="Picture 6" descr="Honda City 2010 Price &amp; Specs | CarsGuide">
            <a:extLst>
              <a:ext uri="{FF2B5EF4-FFF2-40B4-BE49-F238E27FC236}">
                <a16:creationId xmlns:a16="http://schemas.microsoft.com/office/drawing/2014/main" id="{BF28C7BA-F5CD-480B-AEFD-E1F0ED269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686927"/>
            <a:ext cx="3840480" cy="24129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6756E70-1185-47AA-8839-2ACE0E4D5D1E}"/>
              </a:ext>
            </a:extLst>
          </p:cNvPr>
          <p:cNvSpPr txBox="1"/>
          <p:nvPr/>
        </p:nvSpPr>
        <p:spPr>
          <a:xfrm>
            <a:off x="8205028" y="4135487"/>
            <a:ext cx="1816331" cy="369332"/>
          </a:xfrm>
          <a:prstGeom prst="rect">
            <a:avLst/>
          </a:prstGeom>
          <a:noFill/>
        </p:spPr>
        <p:txBody>
          <a:bodyPr wrap="none" rtlCol="0">
            <a:spAutoFit/>
          </a:bodyPr>
          <a:lstStyle>
            <a:defPPr>
              <a:defRPr lang="en-US"/>
            </a:defPPr>
            <a:lvl1pPr>
              <a:defRPr sz="2500">
                <a:latin typeface="Bookman Old Style" panose="02050604050505020204" pitchFamily="18" charset="0"/>
              </a:defRPr>
            </a:lvl1pPr>
          </a:lstStyle>
          <a:p>
            <a:r>
              <a:rPr lang="en-US" dirty="0"/>
              <a:t>Honda City 2010</a:t>
            </a:r>
          </a:p>
        </p:txBody>
      </p:sp>
      <p:sp>
        <p:nvSpPr>
          <p:cNvPr id="9" name="TextBox 8">
            <a:extLst>
              <a:ext uri="{FF2B5EF4-FFF2-40B4-BE49-F238E27FC236}">
                <a16:creationId xmlns:a16="http://schemas.microsoft.com/office/drawing/2014/main" id="{3AFD89E9-5E55-47CA-B863-A772802DFD03}"/>
              </a:ext>
            </a:extLst>
          </p:cNvPr>
          <p:cNvSpPr txBox="1"/>
          <p:nvPr/>
        </p:nvSpPr>
        <p:spPr>
          <a:xfrm>
            <a:off x="2291914" y="5453082"/>
            <a:ext cx="7608173" cy="553998"/>
          </a:xfrm>
          <a:prstGeom prst="rect">
            <a:avLst/>
          </a:prstGeom>
          <a:noFill/>
        </p:spPr>
        <p:txBody>
          <a:bodyPr wrap="none" rtlCol="0">
            <a:spAutoFit/>
          </a:bodyPr>
          <a:lstStyle>
            <a:defPPr>
              <a:defRPr lang="en-US"/>
            </a:defPPr>
            <a:lvl1pPr>
              <a:defRPr sz="2500">
                <a:latin typeface="Bookman Old Style" panose="02050604050505020204" pitchFamily="18" charset="0"/>
              </a:defRPr>
            </a:lvl1pPr>
          </a:lstStyle>
          <a:p>
            <a:r>
              <a:rPr lang="en-US" sz="3000" dirty="0"/>
              <a:t>Which of these has the highest quality?</a:t>
            </a:r>
          </a:p>
        </p:txBody>
      </p:sp>
    </p:spTree>
    <p:extLst>
      <p:ext uri="{BB962C8B-B14F-4D97-AF65-F5344CB8AC3E}">
        <p14:creationId xmlns:p14="http://schemas.microsoft.com/office/powerpoint/2010/main" val="220652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POPULAR VIEW OF QUALITY</a:t>
            </a:r>
            <a:endParaRPr lang="en-US" dirty="0">
              <a:solidFill>
                <a:schemeClr val="bg1"/>
              </a:solidFill>
              <a:latin typeface="Bookman Old Style" panose="02050604050505020204" pitchFamily="18" charset="0"/>
            </a:endParaRPr>
          </a:p>
        </p:txBody>
      </p:sp>
      <p:pic>
        <p:nvPicPr>
          <p:cNvPr id="4" name="Picture 2" descr="2023 Cadillac Escalade Long - Wild Luxury SUV by Larte Design - YouTube">
            <a:extLst>
              <a:ext uri="{FF2B5EF4-FFF2-40B4-BE49-F238E27FC236}">
                <a16:creationId xmlns:a16="http://schemas.microsoft.com/office/drawing/2014/main" id="{8DDA88C8-3712-42AE-9869-C4A92F7A6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1" y="1686927"/>
            <a:ext cx="4352995" cy="244856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AD67711-BA14-4022-883D-110D6167F460}"/>
              </a:ext>
            </a:extLst>
          </p:cNvPr>
          <p:cNvSpPr txBox="1"/>
          <p:nvPr/>
        </p:nvSpPr>
        <p:spPr>
          <a:xfrm>
            <a:off x="494491" y="4135487"/>
            <a:ext cx="4705134" cy="477054"/>
          </a:xfrm>
          <a:prstGeom prst="rect">
            <a:avLst/>
          </a:prstGeom>
          <a:noFill/>
        </p:spPr>
        <p:txBody>
          <a:bodyPr wrap="none" rtlCol="0">
            <a:spAutoFit/>
          </a:bodyPr>
          <a:lstStyle/>
          <a:p>
            <a:r>
              <a:rPr lang="en-US" sz="2500" dirty="0">
                <a:latin typeface="Bookman Old Style" panose="02050604050505020204" pitchFamily="18" charset="0"/>
              </a:rPr>
              <a:t>2023 Cadillac Escalade Long</a:t>
            </a:r>
          </a:p>
        </p:txBody>
      </p:sp>
      <p:pic>
        <p:nvPicPr>
          <p:cNvPr id="7" name="Picture 6" descr="Honda City 2010 Price &amp; Specs | CarsGuide">
            <a:extLst>
              <a:ext uri="{FF2B5EF4-FFF2-40B4-BE49-F238E27FC236}">
                <a16:creationId xmlns:a16="http://schemas.microsoft.com/office/drawing/2014/main" id="{BF28C7BA-F5CD-480B-AEFD-E1F0ED269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1686927"/>
            <a:ext cx="3840480" cy="24129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6756E70-1185-47AA-8839-2ACE0E4D5D1E}"/>
              </a:ext>
            </a:extLst>
          </p:cNvPr>
          <p:cNvSpPr txBox="1"/>
          <p:nvPr/>
        </p:nvSpPr>
        <p:spPr>
          <a:xfrm>
            <a:off x="8205028" y="4135487"/>
            <a:ext cx="1816331" cy="369332"/>
          </a:xfrm>
          <a:prstGeom prst="rect">
            <a:avLst/>
          </a:prstGeom>
          <a:noFill/>
        </p:spPr>
        <p:txBody>
          <a:bodyPr wrap="none" rtlCol="0">
            <a:spAutoFit/>
          </a:bodyPr>
          <a:lstStyle>
            <a:defPPr>
              <a:defRPr lang="en-US"/>
            </a:defPPr>
            <a:lvl1pPr>
              <a:defRPr sz="2500">
                <a:latin typeface="Bookman Old Style" panose="02050604050505020204" pitchFamily="18" charset="0"/>
              </a:defRPr>
            </a:lvl1pPr>
          </a:lstStyle>
          <a:p>
            <a:r>
              <a:rPr lang="en-US" dirty="0"/>
              <a:t>Honda City 2010</a:t>
            </a:r>
          </a:p>
        </p:txBody>
      </p:sp>
      <p:sp>
        <p:nvSpPr>
          <p:cNvPr id="9" name="TextBox 8">
            <a:extLst>
              <a:ext uri="{FF2B5EF4-FFF2-40B4-BE49-F238E27FC236}">
                <a16:creationId xmlns:a16="http://schemas.microsoft.com/office/drawing/2014/main" id="{3AFD89E9-5E55-47CA-B863-A772802DFD03}"/>
              </a:ext>
            </a:extLst>
          </p:cNvPr>
          <p:cNvSpPr txBox="1"/>
          <p:nvPr/>
        </p:nvSpPr>
        <p:spPr>
          <a:xfrm>
            <a:off x="538228" y="4975130"/>
            <a:ext cx="11115543" cy="1477328"/>
          </a:xfrm>
          <a:prstGeom prst="rect">
            <a:avLst/>
          </a:prstGeom>
          <a:noFill/>
        </p:spPr>
        <p:txBody>
          <a:bodyPr wrap="none" rtlCol="0">
            <a:spAutoFit/>
          </a:bodyPr>
          <a:lstStyle>
            <a:defPPr>
              <a:defRPr lang="en-US"/>
            </a:defPPr>
            <a:lvl1pPr>
              <a:defRPr sz="2500">
                <a:latin typeface="Bookman Old Style" panose="02050604050505020204" pitchFamily="18" charset="0"/>
              </a:defRPr>
            </a:lvl1pPr>
          </a:lstStyle>
          <a:p>
            <a:r>
              <a:rPr lang="en-US" sz="3000" dirty="0"/>
              <a:t>From the popular view of quality, it is easier and faster to </a:t>
            </a:r>
          </a:p>
          <a:p>
            <a:r>
              <a:rPr lang="en-US" sz="3000" dirty="0"/>
              <a:t>conclude that the Cadillac Escalade has a higher quality </a:t>
            </a:r>
          </a:p>
          <a:p>
            <a:r>
              <a:rPr lang="en-US" sz="3000" dirty="0"/>
              <a:t>compared to the Honda City </a:t>
            </a:r>
          </a:p>
        </p:txBody>
      </p:sp>
    </p:spTree>
    <p:extLst>
      <p:ext uri="{BB962C8B-B14F-4D97-AF65-F5344CB8AC3E}">
        <p14:creationId xmlns:p14="http://schemas.microsoft.com/office/powerpoint/2010/main" val="4188299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C62B05-0EBB-444A-BD16-C04D1E69026C}"/>
              </a:ext>
            </a:extLst>
          </p:cNvPr>
          <p:cNvSpPr>
            <a:spLocks noGrp="1"/>
          </p:cNvSpPr>
          <p:nvPr>
            <p:ph idx="1"/>
          </p:nvPr>
        </p:nvSpPr>
        <p:spPr>
          <a:xfrm>
            <a:off x="245706" y="494523"/>
            <a:ext cx="11700588" cy="6008914"/>
          </a:xfrm>
        </p:spPr>
        <p:txBody>
          <a:bodyPr>
            <a:noAutofit/>
          </a:bodyPr>
          <a:lstStyle/>
          <a:p>
            <a:pPr marL="344488" lvl="1" indent="-344488">
              <a:buFont typeface="Wingdings" panose="05000000000000000000" pitchFamily="2" charset="2"/>
              <a:buChar char="§"/>
            </a:pPr>
            <a:r>
              <a:rPr lang="en-US" sz="3500" dirty="0">
                <a:solidFill>
                  <a:schemeClr val="tx1"/>
                </a:solidFill>
                <a:latin typeface="Bookman Old Style" panose="02050604050505020204" pitchFamily="18" charset="0"/>
              </a:rPr>
              <a:t>Crosby (1979) defines quality as "conformance to requirements" and </a:t>
            </a:r>
            <a:r>
              <a:rPr lang="en-US" sz="3500" dirty="0" err="1">
                <a:solidFill>
                  <a:schemeClr val="tx1"/>
                </a:solidFill>
                <a:latin typeface="Bookman Old Style" panose="02050604050505020204" pitchFamily="18" charset="0"/>
              </a:rPr>
              <a:t>Juran</a:t>
            </a:r>
            <a:r>
              <a:rPr lang="en-US" sz="3500" dirty="0">
                <a:solidFill>
                  <a:schemeClr val="tx1"/>
                </a:solidFill>
                <a:latin typeface="Bookman Old Style" panose="02050604050505020204" pitchFamily="18" charset="0"/>
              </a:rPr>
              <a:t> and </a:t>
            </a:r>
            <a:r>
              <a:rPr lang="en-US" sz="3500" dirty="0" err="1">
                <a:solidFill>
                  <a:schemeClr val="tx1"/>
                </a:solidFill>
                <a:latin typeface="Bookman Old Style" panose="02050604050505020204" pitchFamily="18" charset="0"/>
              </a:rPr>
              <a:t>Gryna</a:t>
            </a:r>
            <a:r>
              <a:rPr lang="en-US" sz="3500" dirty="0">
                <a:solidFill>
                  <a:schemeClr val="tx1"/>
                </a:solidFill>
                <a:latin typeface="Bookman Old Style" panose="02050604050505020204" pitchFamily="18" charset="0"/>
              </a:rPr>
              <a:t> (1970) define it as "fitness for use”. </a:t>
            </a:r>
          </a:p>
          <a:p>
            <a:pPr marL="344488" lvl="1" indent="-344488">
              <a:buFont typeface="Wingdings" panose="05000000000000000000" pitchFamily="2" charset="2"/>
              <a:buChar char="§"/>
            </a:pPr>
            <a:r>
              <a:rPr lang="en-US" sz="3500" dirty="0">
                <a:solidFill>
                  <a:schemeClr val="tx1"/>
                </a:solidFill>
                <a:latin typeface="Bookman Old Style" panose="02050604050505020204" pitchFamily="18" charset="0"/>
              </a:rPr>
              <a:t>"Conformance to requirements" implies that requirements must be clearly stated such that they cannot be misunderstood. </a:t>
            </a:r>
          </a:p>
          <a:p>
            <a:pPr marL="344488" lvl="1" indent="-344488">
              <a:buFont typeface="Wingdings" panose="05000000000000000000" pitchFamily="2" charset="2"/>
              <a:buChar char="§"/>
            </a:pPr>
            <a:r>
              <a:rPr lang="en-US" sz="3500" dirty="0">
                <a:solidFill>
                  <a:schemeClr val="tx1"/>
                </a:solidFill>
                <a:latin typeface="Bookman Old Style" panose="02050604050505020204" pitchFamily="18" charset="0"/>
              </a:rPr>
              <a:t>Then, in the development and production process, measurements are taken regularly to determine conformance to those requirements.</a:t>
            </a:r>
          </a:p>
        </p:txBody>
      </p:sp>
      <p:sp>
        <p:nvSpPr>
          <p:cNvPr id="5" name="TextBox 4">
            <a:extLst>
              <a:ext uri="{FF2B5EF4-FFF2-40B4-BE49-F238E27FC236}">
                <a16:creationId xmlns:a16="http://schemas.microsoft.com/office/drawing/2014/main" id="{C06721C9-F302-4B58-AD16-4A8C4FB2AF27}"/>
              </a:ext>
            </a:extLst>
          </p:cNvPr>
          <p:cNvSpPr txBox="1"/>
          <p:nvPr/>
        </p:nvSpPr>
        <p:spPr>
          <a:xfrm>
            <a:off x="0" y="0"/>
            <a:ext cx="4105469" cy="369332"/>
          </a:xfrm>
          <a:prstGeom prst="rect">
            <a:avLst/>
          </a:prstGeom>
          <a:solidFill>
            <a:schemeClr val="tx1"/>
          </a:solidFill>
        </p:spPr>
        <p:txBody>
          <a:bodyPr wrap="square">
            <a:spAutoFit/>
          </a:bodyPr>
          <a:lstStyle/>
          <a:p>
            <a:pPr algn="ctr"/>
            <a:r>
              <a:rPr lang="en-US" b="1" dirty="0">
                <a:solidFill>
                  <a:schemeClr val="bg1"/>
                </a:solidFill>
                <a:effectLst/>
                <a:latin typeface="Bookman Old Style" panose="02050604050505020204" pitchFamily="18" charset="0"/>
              </a:rPr>
              <a:t>Professional View of Quality</a:t>
            </a:r>
            <a:endParaRPr lang="en-US"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450077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702</TotalTime>
  <Words>2999</Words>
  <Application>Microsoft Office PowerPoint</Application>
  <PresentationFormat>Widescreen</PresentationFormat>
  <Paragraphs>274</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Book Antiqua</vt:lpstr>
      <vt:lpstr>Bookman Old Style</vt:lpstr>
      <vt:lpstr>Calisto MT</vt:lpstr>
      <vt:lpstr>Wingdings</vt:lpstr>
      <vt:lpstr>Wingdings 2</vt:lpstr>
      <vt:lpstr>Slate</vt:lpstr>
      <vt:lpstr>SENG402: Software Quality Management and Testing</vt:lpstr>
      <vt:lpstr>1.0 QUALITY FUNDAMENTAL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2.0 SOFTWARE QUALITY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Adesoji</dc:creator>
  <cp:lastModifiedBy>Adesoji</cp:lastModifiedBy>
  <cp:revision>9</cp:revision>
  <dcterms:created xsi:type="dcterms:W3CDTF">2025-01-28T22:30:54Z</dcterms:created>
  <dcterms:modified xsi:type="dcterms:W3CDTF">2025-01-29T10:13:18Z</dcterms:modified>
</cp:coreProperties>
</file>