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c929e48fcca697a/Dokumente/Assessment%20working%20data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c929e48fcca697a/Dokumente/Assessment%20working%20data(3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c929e48fcca697a/Dokumente/Assessment%20working%20data(3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c929e48fcca697a/Dokumente/Assessment%20working%20data(3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c929e48fcca697a/Dokumente/Assessment%20working%20data(3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[Assessment working data(3).xlsx]sales trend report!PivotTable10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en-US">
                <a:latin typeface="Arial Black" panose="020B0A04020102020204" pitchFamily="34" charset="0"/>
              </a:rPr>
              <a:t>Sales</a:t>
            </a:r>
            <a:r>
              <a:rPr lang="en-US" baseline="0">
                <a:latin typeface="Arial Black" panose="020B0A04020102020204" pitchFamily="34" charset="0"/>
              </a:rPr>
              <a:t> Trend Report</a:t>
            </a:r>
            <a:endParaRPr lang="en-US">
              <a:latin typeface="Arial Black" panose="020B0A040201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NG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'sales trend report'!$B$3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 trend report'!$A$4:$A$7</c:f>
              <c:strCach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strCache>
            </c:strRef>
          </c:cat>
          <c:val>
            <c:numRef>
              <c:f>'sales trend report'!$B$4:$B$7</c:f>
              <c:numCache>
                <c:formatCode>_-[$$-409]* #,##0.00_ ;_-[$$-409]* \-#,##0.00\ ;_-[$$-409]* "-"??_ ;_-@_ </c:formatCode>
                <c:ptCount val="3"/>
                <c:pt idx="0">
                  <c:v>24883.840000000007</c:v>
                </c:pt>
                <c:pt idx="1">
                  <c:v>444701.72000000405</c:v>
                </c:pt>
                <c:pt idx="2">
                  <c:v>439585.31000000413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0E-4FB7-B087-3A7FFFC93E1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98380352"/>
        <c:axId val="1191031856"/>
      </c:lineChart>
      <c:catAx>
        <c:axId val="119838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191031856"/>
        <c:crosses val="autoZero"/>
        <c:auto val="1"/>
        <c:lblAlgn val="ctr"/>
        <c:lblOffset val="100"/>
        <c:noMultiLvlLbl val="0"/>
      </c:catAx>
      <c:valAx>
        <c:axId val="1191031856"/>
        <c:scaling>
          <c:orientation val="minMax"/>
        </c:scaling>
        <c:delete val="1"/>
        <c:axPos val="l"/>
        <c:numFmt formatCode="_-[$$-409]* #,##0.00_ ;_-[$$-409]* \-#,##0.00\ ;_-[$$-409]* &quot;-&quot;??_ ;_-@_ " sourceLinked="1"/>
        <c:majorTickMark val="none"/>
        <c:minorTickMark val="none"/>
        <c:tickLblPos val="nextTo"/>
        <c:crossAx val="119838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[Assessment working data(3).xlsx]Sales by Rep!PivotTable2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en-US">
                <a:latin typeface="Arial Black" panose="020B0A04020102020204" pitchFamily="34" charset="0"/>
              </a:rPr>
              <a:t>Sales</a:t>
            </a:r>
            <a:r>
              <a:rPr lang="en-US" baseline="0">
                <a:latin typeface="Arial Black" panose="020B0A04020102020204" pitchFamily="34" charset="0"/>
              </a:rPr>
              <a:t> by Rep</a:t>
            </a:r>
            <a:endParaRPr lang="en-US">
              <a:latin typeface="Arial Black" panose="020B0A040201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NG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</c:pivotFmt>
      <c:pivotFmt>
        <c:idx val="2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3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4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11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</c:pivotFmt>
      <c:pivotFmt>
        <c:idx val="12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</c:pivotFmt>
      <c:pivotFmt>
        <c:idx val="13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</c:pivotFmt>
      <c:pivotFmt>
        <c:idx val="16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17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18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</c:pivotFmt>
      <c:pivotFmt>
        <c:idx val="19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</c:pivotFmt>
      <c:pivotFmt>
        <c:idx val="20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</c:pivotFmt>
      <c:pivotFmt>
        <c:idx val="23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24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25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</c:pivotFmt>
      <c:pivotFmt>
        <c:idx val="26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</c:pivotFmt>
      <c:pivotFmt>
        <c:idx val="27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</c:pivotFmt>
      <c:pivotFmt>
        <c:idx val="30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31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32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</c:pivotFmt>
      <c:pivotFmt>
        <c:idx val="33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</c:pivotFmt>
      <c:pivotFmt>
        <c:idx val="34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'Sales by Rep'!$B$3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B8-4E0F-A81F-BC7DB7EAE15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B8-4E0F-A81F-BC7DB7EAE15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B8-4E0F-A81F-BC7DB7EAE15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4B8-4E0F-A81F-BC7DB7EAE15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4B8-4E0F-A81F-BC7DB7EAE15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4B8-4E0F-A81F-BC7DB7EAE15C}"/>
              </c:ext>
            </c:extLst>
          </c:dPt>
          <c:cat>
            <c:strRef>
              <c:f>'Sales by Rep'!$A$4:$A$10</c:f>
              <c:strCache>
                <c:ptCount val="6"/>
                <c:pt idx="0">
                  <c:v>Mike</c:v>
                </c:pt>
                <c:pt idx="1">
                  <c:v>Julie</c:v>
                </c:pt>
                <c:pt idx="2">
                  <c:v>Nabil</c:v>
                </c:pt>
                <c:pt idx="3">
                  <c:v>Jessica</c:v>
                </c:pt>
                <c:pt idx="4">
                  <c:v>Adam</c:v>
                </c:pt>
                <c:pt idx="5">
                  <c:v>Nicole</c:v>
                </c:pt>
              </c:strCache>
            </c:strRef>
          </c:cat>
          <c:val>
            <c:numRef>
              <c:f>'Sales by Rep'!$B$4:$B$10</c:f>
              <c:numCache>
                <c:formatCode>_-[$$-409]* #,##0.00_ ;_-[$$-409]* \-#,##0.00\ ;_-[$$-409]* "-"??_ ;_-@_ </c:formatCode>
                <c:ptCount val="6"/>
                <c:pt idx="0">
                  <c:v>205577.78000000046</c:v>
                </c:pt>
                <c:pt idx="1">
                  <c:v>204450.05000000016</c:v>
                </c:pt>
                <c:pt idx="2">
                  <c:v>158904.47999999978</c:v>
                </c:pt>
                <c:pt idx="3">
                  <c:v>145496.27999999974</c:v>
                </c:pt>
                <c:pt idx="4">
                  <c:v>102715.5999999998</c:v>
                </c:pt>
                <c:pt idx="5">
                  <c:v>92026.679999999818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4B8-4E0F-A81F-BC7DB7EAE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6793535"/>
        <c:axId val="57480783"/>
      </c:barChart>
      <c:catAx>
        <c:axId val="567935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57480783"/>
        <c:crosses val="autoZero"/>
        <c:auto val="1"/>
        <c:lblAlgn val="ctr"/>
        <c:lblOffset val="100"/>
        <c:noMultiLvlLbl val="0"/>
      </c:catAx>
      <c:valAx>
        <c:axId val="574807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5679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[Assessment working data(3).xlsx]Sales by Region!PivotTable3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en-US">
                <a:latin typeface="Arial Black" panose="020B0A04020102020204" pitchFamily="34" charset="0"/>
              </a:rPr>
              <a:t>Sales</a:t>
            </a:r>
            <a:r>
              <a:rPr lang="en-US" baseline="0">
                <a:latin typeface="Arial Black" panose="020B0A04020102020204" pitchFamily="34" charset="0"/>
              </a:rPr>
              <a:t> by Region</a:t>
            </a:r>
            <a:endParaRPr lang="en-US">
              <a:latin typeface="Arial Black" panose="020B0A04020102020204" pitchFamily="34" charset="0"/>
            </a:endParaRPr>
          </a:p>
        </c:rich>
      </c:tx>
      <c:layout>
        <c:manualLayout>
          <c:xMode val="edge"/>
          <c:yMode val="edge"/>
          <c:x val="0.33964664310954062"/>
          <c:y val="1.24175382572620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NG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5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5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>
              <a:lumMod val="20000"/>
              <a:lumOff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>
              <a:lumMod val="20000"/>
              <a:lumOff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>
              <a:lumMod val="20000"/>
              <a:lumOff val="8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4293066491688539"/>
          <c:y val="0.1594834499854185"/>
          <c:w val="0.44124496937882762"/>
          <c:h val="0.73540828229804611"/>
        </c:manualLayout>
      </c:layout>
      <c:pieChart>
        <c:varyColors val="1"/>
        <c:ser>
          <c:idx val="0"/>
          <c:order val="0"/>
          <c:tx>
            <c:strRef>
              <c:f>'Sales by Region'!$B$3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78-41C0-AD96-06A00EACC47B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78-41C0-AD96-06A00EACC47B}"/>
              </c:ext>
            </c:extLst>
          </c:dPt>
          <c:dPt>
            <c:idx val="2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78-41C0-AD96-06A00EACC47B}"/>
              </c:ext>
            </c:extLst>
          </c:dPt>
          <c:dLbls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'Sales by Region'!$A$4:$A$7</c:f>
              <c:strCache>
                <c:ptCount val="3"/>
                <c:pt idx="0">
                  <c:v>West</c:v>
                </c:pt>
                <c:pt idx="1">
                  <c:v>South</c:v>
                </c:pt>
                <c:pt idx="2">
                  <c:v>East</c:v>
                </c:pt>
              </c:strCache>
            </c:strRef>
          </c:cat>
          <c:val>
            <c:numRef>
              <c:f>'Sales by Region'!$B$4:$B$7</c:f>
              <c:numCache>
                <c:formatCode>_-[$$-409]* #,##0.00_ ;_-[$$-409]* \-#,##0.00\ ;_-[$$-409]* "-"??_ ;_-@_ </c:formatCode>
                <c:ptCount val="3"/>
                <c:pt idx="0">
                  <c:v>408037.58000000374</c:v>
                </c:pt>
                <c:pt idx="1">
                  <c:v>263256.50000000064</c:v>
                </c:pt>
                <c:pt idx="2">
                  <c:v>237876.79000000076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678-41C0-AD96-06A00EACC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[Assessment working data(3).xlsx]By Product!PivotTable4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en-US">
                <a:latin typeface="Arial Black" panose="020B0A04020102020204" pitchFamily="34" charset="0"/>
              </a:rPr>
              <a:t>By</a:t>
            </a:r>
            <a:r>
              <a:rPr lang="en-US" baseline="0">
                <a:latin typeface="Arial Black" panose="020B0A04020102020204" pitchFamily="34" charset="0"/>
              </a:rPr>
              <a:t> Product</a:t>
            </a:r>
            <a:endParaRPr lang="en-US">
              <a:latin typeface="Arial Black" panose="020B0A040201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NG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2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3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</c:pivotFmt>
      <c:pivotFmt>
        <c:idx val="5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11"/>
        <c:spPr>
          <a:solidFill>
            <a:schemeClr val="accent5"/>
          </a:solidFill>
          <a:ln>
            <a:noFill/>
          </a:ln>
          <a:effectLst/>
        </c:spPr>
      </c:pivotFmt>
      <c:pivotFmt>
        <c:idx val="12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</c:pivotFmt>
      <c:pivotFmt>
        <c:idx val="13"/>
        <c:spPr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16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7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8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19"/>
        <c:spPr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20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</c:pivotFmt>
      <c:pivotFmt>
        <c:idx val="21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</c:pivotFmt>
      <c:pivotFmt>
        <c:idx val="24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25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6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7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28"/>
        <c:spPr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29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</c:pivotFmt>
      <c:pivotFmt>
        <c:idx val="32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33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4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5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36"/>
        <c:spPr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37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'By Product'!$B$3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45-4C98-83EB-D58386602B0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45-4C98-83EB-D58386602B0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45-4C98-83EB-D58386602B0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A45-4C98-83EB-D58386602B0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A45-4C98-83EB-D58386602B0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A45-4C98-83EB-D58386602B0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A45-4C98-83EB-D58386602B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'By Product'!$A$4:$A$12</c:f>
              <c:strCache>
                <c:ptCount val="8"/>
                <c:pt idx="0">
                  <c:v>Quad</c:v>
                </c:pt>
                <c:pt idx="1">
                  <c:v>Bellen</c:v>
                </c:pt>
                <c:pt idx="2">
                  <c:v>Doublers</c:v>
                </c:pt>
                <c:pt idx="3">
                  <c:v>Sunbell</c:v>
                </c:pt>
                <c:pt idx="4">
                  <c:v>Carlota</c:v>
                </c:pt>
                <c:pt idx="5">
                  <c:v>Aspen</c:v>
                </c:pt>
                <c:pt idx="6">
                  <c:v>Sunshine</c:v>
                </c:pt>
                <c:pt idx="7">
                  <c:v>Sunbell*</c:v>
                </c:pt>
              </c:strCache>
            </c:strRef>
          </c:cat>
          <c:val>
            <c:numRef>
              <c:f>'By Product'!$B$4:$B$12</c:f>
              <c:numCache>
                <c:formatCode>_-[$$-409]* #,##0.00_ ;_-[$$-409]* \-#,##0.00\ ;_-[$$-409]* "-"??_ ;_-@_ </c:formatCode>
                <c:ptCount val="8"/>
                <c:pt idx="0">
                  <c:v>194032.15000000011</c:v>
                </c:pt>
                <c:pt idx="1">
                  <c:v>168175.04999999973</c:v>
                </c:pt>
                <c:pt idx="2">
                  <c:v>149041.92999999993</c:v>
                </c:pt>
                <c:pt idx="3">
                  <c:v>114232.09000000001</c:v>
                </c:pt>
                <c:pt idx="4">
                  <c:v>101272.04999999952</c:v>
                </c:pt>
                <c:pt idx="5">
                  <c:v>96382.799999999974</c:v>
                </c:pt>
                <c:pt idx="6">
                  <c:v>85983.799999999464</c:v>
                </c:pt>
                <c:pt idx="7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A45-4C98-83EB-D58386602B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85450112"/>
        <c:axId val="1275019632"/>
      </c:barChart>
      <c:catAx>
        <c:axId val="128545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275019632"/>
        <c:crosses val="autoZero"/>
        <c:auto val="1"/>
        <c:lblAlgn val="ctr"/>
        <c:lblOffset val="100"/>
        <c:noMultiLvlLbl val="0"/>
      </c:catAx>
      <c:valAx>
        <c:axId val="1275019632"/>
        <c:scaling>
          <c:orientation val="minMax"/>
        </c:scaling>
        <c:delete val="1"/>
        <c:axPos val="l"/>
        <c:numFmt formatCode="_-[$$-409]* #,##0.00_ ;_-[$$-409]* \-#,##0.00\ ;_-[$$-409]* &quot;-&quot;??_ ;_-@_ " sourceLinked="1"/>
        <c:majorTickMark val="none"/>
        <c:minorTickMark val="none"/>
        <c:tickLblPos val="nextTo"/>
        <c:crossAx val="128545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[Assessment working data(3).xlsx]By Colour!PivotTable5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en-US" sz="1800">
                <a:latin typeface="Arial Black" panose="020B0A04020102020204" pitchFamily="34" charset="0"/>
              </a:rPr>
              <a:t>By</a:t>
            </a:r>
            <a:r>
              <a:rPr lang="en-US" sz="1800" baseline="0">
                <a:latin typeface="Arial Black" panose="020B0A04020102020204" pitchFamily="34" charset="0"/>
              </a:rPr>
              <a:t> Colour</a:t>
            </a:r>
            <a:endParaRPr lang="en-US" sz="1800">
              <a:latin typeface="Arial Black" panose="020B0A04020102020204" pitchFamily="34" charset="0"/>
            </a:endParaRPr>
          </a:p>
        </c:rich>
      </c:tx>
      <c:layout>
        <c:manualLayout>
          <c:xMode val="edge"/>
          <c:yMode val="edge"/>
          <c:x val="0.31519635826771653"/>
          <c:y val="3.54463431820160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NG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5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5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>
              <a:lumMod val="20000"/>
              <a:lumOff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>
              <a:lumMod val="20000"/>
              <a:lumOff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>
              <a:lumMod val="20000"/>
              <a:lumOff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>
              <a:lumMod val="5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'By Colour'!$B$3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BD-454D-B98D-67E6A7B53FDE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BD-454D-B98D-67E6A7B53FDE}"/>
              </c:ext>
            </c:extLst>
          </c:dPt>
          <c:dPt>
            <c:idx val="2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BD-454D-B98D-67E6A7B53FDE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BD-454D-B98D-67E6A7B53FDE}"/>
              </c:ext>
            </c:extLst>
          </c:dPt>
          <c:dPt>
            <c:idx val="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6BD-454D-B98D-67E6A7B53F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'By Colour'!$A$4:$A$9</c:f>
              <c:strCache>
                <c:ptCount val="5"/>
                <c:pt idx="0">
                  <c:v>Blue</c:v>
                </c:pt>
                <c:pt idx="1">
                  <c:v>Clear</c:v>
                </c:pt>
                <c:pt idx="2">
                  <c:v>Purple</c:v>
                </c:pt>
                <c:pt idx="3">
                  <c:v>Rainbow</c:v>
                </c:pt>
                <c:pt idx="4">
                  <c:v>Red</c:v>
                </c:pt>
              </c:strCache>
            </c:strRef>
          </c:cat>
          <c:val>
            <c:numRef>
              <c:f>'By Colour'!$B$4:$B$9</c:f>
              <c:numCache>
                <c:formatCode>0</c:formatCode>
                <c:ptCount val="5"/>
                <c:pt idx="0">
                  <c:v>6883</c:v>
                </c:pt>
                <c:pt idx="1">
                  <c:v>6747</c:v>
                </c:pt>
                <c:pt idx="2">
                  <c:v>3272</c:v>
                </c:pt>
                <c:pt idx="3">
                  <c:v>6553</c:v>
                </c:pt>
                <c:pt idx="4">
                  <c:v>10335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6BD-454D-B98D-67E6A7B53F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A992-9BF6-43F1-A650-B2686631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BEE27-038C-4F19-AA8B-928C8B94B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F87F-F466-4A64-8347-B050A7F3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904-A232-4A61-AF75-36B2C711DAFE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EB432-F3C4-436C-9C51-1D10E651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29D32-F8DE-4082-AB32-5122340C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C5C1-FB7A-436F-9C9F-2C80744DC23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4650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47EF-D9C9-4E68-BC1F-1C84CBC4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65C13-F81E-4BAE-B652-89690B1A9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1137-8516-4696-840F-3B342DDD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904-A232-4A61-AF75-36B2C711DAFE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012C-12D4-47E0-AE9F-9D24A269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CFEB6-4FE6-482D-8717-C79F69AC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C5C1-FB7A-436F-9C9F-2C80744DC23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2604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0265D-684D-4AC1-9141-FA60C7B0C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A8C65-6311-437E-AF56-46AD2886C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B5189-DC5A-46CC-9AE6-930DABD3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904-A232-4A61-AF75-36B2C711DAFE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6E18-DEB9-4976-9678-5343CB44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3E121-A914-4AD5-9FE2-89C34894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C5C1-FB7A-436F-9C9F-2C80744DC23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6307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81AF-F163-4DF2-8830-336B065F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4350-47C4-4C7A-AF9A-5EFD8AF71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0BEE0-DA01-4FBF-84B6-0FE161B4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904-A232-4A61-AF75-36B2C711DAFE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0906-E07D-45A3-9096-A64D2E66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F516-3062-4785-BE63-D0391695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C5C1-FB7A-436F-9C9F-2C80744DC23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1091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AAE4-D7B6-448C-A9E7-34FE8E01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AF8E0-3D39-42CB-9BF2-26137661B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139C-2EFB-4C13-BD2C-7BB717BB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904-A232-4A61-AF75-36B2C711DAFE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7040F-F896-458B-82A3-99BD8D6E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46D51-0B05-4569-B98A-7FBE84DE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C5C1-FB7A-436F-9C9F-2C80744DC23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467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921E-CD78-4252-B942-3EF0057E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C0C6-9A10-4BC7-8D40-3BD093AD4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1DC76-FF4B-4299-98FE-B2DE9EA9F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7BAF6-9520-4371-AC1D-E75CD65C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904-A232-4A61-AF75-36B2C711DAFE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9A328-2E9B-46A4-9B66-0ABD53C6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F2DF4-A0B3-45B8-AF4D-890A31E1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C5C1-FB7A-436F-9C9F-2C80744DC23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4552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8F36-C648-4110-AF02-C65A639A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801AB-338C-4E2D-844F-45DE1B980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79742-4040-4B5F-A5F2-2B93831E0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1A5AB-9649-428B-9E70-7EB048090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1E1AD-747F-4540-90F8-D6BFAFC92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876CE-79E0-444A-8B7A-F80C19DE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904-A232-4A61-AF75-36B2C711DAFE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189D1-F1CC-4F53-BE83-5011002E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3B781-6651-4995-AAB9-7E7B07B5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C5C1-FB7A-436F-9C9F-2C80744DC23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3242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B1E0-386C-4933-8D71-0BA2D6EE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43C49-FA50-4334-9A4C-378F0831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904-A232-4A61-AF75-36B2C711DAFE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9857F-2640-44A0-878F-50B26142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2CC3B-6F5F-4D35-A54C-6C33715F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C5C1-FB7A-436F-9C9F-2C80744DC23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5083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441BE-4CF3-4D1D-AF48-B2BDB7C5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904-A232-4A61-AF75-36B2C711DAFE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1D5E9-FBF5-4E9D-9F2A-6AB5C8FC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AD465-1ABA-478B-9207-D2C374D9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C5C1-FB7A-436F-9C9F-2C80744DC23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2369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8974-3466-4F38-9DA4-6C293474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EF31-A359-4DD7-BE53-37D54593E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DEA1C-942F-4E63-9091-D7BD879D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46457-1A29-4BDB-8C90-D58BCD91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904-A232-4A61-AF75-36B2C711DAFE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81617-27A9-4183-B33D-B23F1D9F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4FFA6-3C83-46B3-A088-A8878A0A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C5C1-FB7A-436F-9C9F-2C80744DC23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9553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EE93-F730-4AE1-8483-A5D356A8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F2A52-7D87-452D-83E6-D138A4FB7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C8E2B-C114-4F58-9EA0-9D973BA9E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0DF00-50C7-4B5E-922F-F1ADFF8E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904-A232-4A61-AF75-36B2C711DAFE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CED07-6145-419B-B847-602DBB63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21ED1-9A59-461E-A381-4EDA63B0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C5C1-FB7A-436F-9C9F-2C80744DC23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6046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822B3-130B-4A33-8687-6F57A169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FAE73-D7EC-4905-8F1C-B0352DC10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21F54-0470-4C57-B4FA-4487C8891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3904-A232-4A61-AF75-36B2C711DAFE}" type="datetimeFigureOut">
              <a:rPr lang="en-NG" smtClean="0"/>
              <a:t>17/05/2024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6C549-B972-4F39-88F9-F61BA70F8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F9D0-D213-4045-A8AA-FC20EC6FB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3C5C1-FB7A-436F-9C9F-2C80744DC23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907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5D39-88C4-4D99-9667-B195B9287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Berlin’s Order Sales Analysis</a:t>
            </a:r>
            <a:endParaRPr lang="en-N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B3082-6B5B-47E0-ADA4-1BD8A13FF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demo of Berlin’s sales between 2015-2017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78949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0FE92CC-D09A-432E-AA61-86461B4AD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627887"/>
              </p:ext>
            </p:extLst>
          </p:nvPr>
        </p:nvGraphicFramePr>
        <p:xfrm>
          <a:off x="0" y="0"/>
          <a:ext cx="8020551" cy="3356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F21E44F-4D15-48CB-B22D-31490451B35A}"/>
              </a:ext>
            </a:extLst>
          </p:cNvPr>
          <p:cNvSpPr txBox="1"/>
          <p:nvPr/>
        </p:nvSpPr>
        <p:spPr>
          <a:xfrm>
            <a:off x="134471" y="3671047"/>
            <a:ext cx="75034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</a:t>
            </a:r>
            <a:r>
              <a:rPr lang="en-US" dirty="0"/>
              <a:t>:</a:t>
            </a:r>
          </a:p>
          <a:p>
            <a:r>
              <a:rPr lang="en-US" b="1" dirty="0"/>
              <a:t>Surveys and Feedback Forms:</a:t>
            </a:r>
            <a:r>
              <a:rPr lang="en-US" dirty="0"/>
              <a:t> Collect feedback directly from customers to understand their needs and concerns.</a:t>
            </a:r>
          </a:p>
          <a:p>
            <a:r>
              <a:rPr lang="en-US" b="1" dirty="0"/>
              <a:t>Customer Reviews and Social Media:</a:t>
            </a:r>
            <a:r>
              <a:rPr lang="en-US" dirty="0"/>
              <a:t> Monitor online reviews and social media mentions for insights into customer sentiment.</a:t>
            </a:r>
          </a:p>
          <a:p>
            <a:r>
              <a:rPr lang="en-US" b="1" dirty="0"/>
              <a:t>Market Research:</a:t>
            </a:r>
            <a:r>
              <a:rPr lang="en-US" dirty="0"/>
              <a:t> Analyze the current market trends, including changes in consumer behavior and competitor actions.</a:t>
            </a:r>
          </a:p>
          <a:p>
            <a:r>
              <a:rPr lang="en-US" b="1" dirty="0"/>
              <a:t>SWOT Analysis:</a:t>
            </a:r>
            <a:r>
              <a:rPr lang="en-US" dirty="0"/>
              <a:t> Conduct a SWOT analysis (Strengths, Weaknesses, Opportunities, Threats) to understand your position in the market.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7117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ECD6BB9-1A5D-4A54-93CD-346B066296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491386"/>
              </p:ext>
            </p:extLst>
          </p:nvPr>
        </p:nvGraphicFramePr>
        <p:xfrm>
          <a:off x="-1" y="0"/>
          <a:ext cx="6096001" cy="3805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1E55D9A-8CE6-4226-9B92-2E01E04E7D28}"/>
              </a:ext>
            </a:extLst>
          </p:cNvPr>
          <p:cNvSpPr txBox="1"/>
          <p:nvPr/>
        </p:nvSpPr>
        <p:spPr>
          <a:xfrm>
            <a:off x="6311153" y="2043953"/>
            <a:ext cx="58808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Recommendations:</a:t>
            </a:r>
          </a:p>
          <a:p>
            <a:r>
              <a:rPr lang="en-US" b="1" dirty="0"/>
              <a:t>Identify and Address Barriers</a:t>
            </a:r>
          </a:p>
          <a:p>
            <a:r>
              <a:rPr lang="en-US" b="1" dirty="0"/>
              <a:t>Obstacles Analysis:</a:t>
            </a:r>
            <a:r>
              <a:rPr lang="en-US" dirty="0"/>
              <a:t> Identify common obstacles that sales reps face and work to remove them.</a:t>
            </a:r>
          </a:p>
          <a:p>
            <a:r>
              <a:rPr lang="en-US" b="1" dirty="0"/>
              <a:t>Support:</a:t>
            </a:r>
            <a:r>
              <a:rPr lang="en-US" dirty="0"/>
              <a:t> Provide necessary resources and support, such as marketing materials, product demos, and technical support.</a:t>
            </a:r>
          </a:p>
          <a:p>
            <a:r>
              <a:rPr lang="en-US" b="1" dirty="0"/>
              <a:t>Foster a Collaborative Environment</a:t>
            </a:r>
          </a:p>
          <a:p>
            <a:r>
              <a:rPr lang="en-US" b="1" dirty="0"/>
              <a:t>Team Meetings:</a:t>
            </a:r>
            <a:r>
              <a:rPr lang="en-US" dirty="0"/>
              <a:t> Hold regular team meetings to discuss strategies, share success stories, and address challenges.</a:t>
            </a:r>
          </a:p>
          <a:p>
            <a:r>
              <a:rPr lang="en-US" b="1" dirty="0"/>
              <a:t>Mentorship:</a:t>
            </a:r>
            <a:r>
              <a:rPr lang="en-US" dirty="0"/>
              <a:t> Encourage experienced reps to mentor newer team members.</a:t>
            </a:r>
          </a:p>
          <a:p>
            <a:r>
              <a:rPr lang="en-US" b="1" dirty="0"/>
              <a:t>Optimize Territory Management</a:t>
            </a:r>
          </a:p>
          <a:p>
            <a:r>
              <a:rPr lang="en-US" b="1" dirty="0"/>
              <a:t>Territory Alignment:</a:t>
            </a:r>
            <a:r>
              <a:rPr lang="en-US" dirty="0"/>
              <a:t> Ensure territories are aligned fairly to balance workload and potential.</a:t>
            </a:r>
          </a:p>
          <a:p>
            <a:r>
              <a:rPr lang="en-US" b="1" dirty="0"/>
              <a:t>Lead Distribution:</a:t>
            </a:r>
            <a:r>
              <a:rPr lang="en-US" dirty="0"/>
              <a:t> Distribute leads evenly and based on reps’ strengths and expertise.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0879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5708E8A-CA5C-40B7-8CBB-ADFF0E6ABF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300522"/>
              </p:ext>
            </p:extLst>
          </p:nvPr>
        </p:nvGraphicFramePr>
        <p:xfrm>
          <a:off x="0" y="174811"/>
          <a:ext cx="4827494" cy="3590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7C7766-EA72-4261-9B70-CC49A79E6121}"/>
              </a:ext>
            </a:extLst>
          </p:cNvPr>
          <p:cNvSpPr txBox="1"/>
          <p:nvPr/>
        </p:nvSpPr>
        <p:spPr>
          <a:xfrm>
            <a:off x="5647765" y="632012"/>
            <a:ext cx="607807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Recommendations:</a:t>
            </a:r>
          </a:p>
          <a:p>
            <a:r>
              <a:rPr lang="en-US" b="1" dirty="0"/>
              <a:t>Immediate Steps (0-3 Months):</a:t>
            </a:r>
            <a:endParaRPr lang="en-US" dirty="0"/>
          </a:p>
          <a:p>
            <a:pPr lvl="1"/>
            <a:r>
              <a:rPr lang="en-US" dirty="0"/>
              <a:t>Conduct a detailed analysis of current sales data by region.</a:t>
            </a:r>
          </a:p>
          <a:p>
            <a:pPr lvl="1"/>
            <a:r>
              <a:rPr lang="en-US" dirty="0"/>
              <a:t>Identify key market trends and customer insights for each region.</a:t>
            </a:r>
          </a:p>
          <a:p>
            <a:pPr lvl="1"/>
            <a:r>
              <a:rPr lang="en-US" dirty="0"/>
              <a:t>Set regional sales targets and KPIs.</a:t>
            </a:r>
          </a:p>
          <a:p>
            <a:r>
              <a:rPr lang="en-US" b="1" dirty="0"/>
              <a:t>Short-Term Steps (3-6 Months):</a:t>
            </a:r>
            <a:endParaRPr lang="en-US" dirty="0"/>
          </a:p>
          <a:p>
            <a:pPr lvl="1"/>
            <a:r>
              <a:rPr lang="en-US" dirty="0"/>
              <a:t>Develop and implement region-specific marketing campaigns.</a:t>
            </a:r>
          </a:p>
          <a:p>
            <a:pPr lvl="1"/>
            <a:r>
              <a:rPr lang="en-US" dirty="0"/>
              <a:t>Provide training to regional sales teams on local market dynamics and customer needs.</a:t>
            </a:r>
          </a:p>
          <a:p>
            <a:pPr lvl="1"/>
            <a:r>
              <a:rPr lang="en-US" dirty="0"/>
              <a:t>Optimize distribution channels based on regional performance and customer accessibility.</a:t>
            </a:r>
          </a:p>
          <a:p>
            <a:r>
              <a:rPr lang="en-US" b="1" dirty="0"/>
              <a:t>Long-Term Steps (6-12 Months):</a:t>
            </a:r>
            <a:endParaRPr lang="en-US" dirty="0"/>
          </a:p>
          <a:p>
            <a:pPr lvl="1"/>
            <a:r>
              <a:rPr lang="en-US" dirty="0"/>
              <a:t>Adapt product offerings to meet regional preferences and demands.</a:t>
            </a:r>
          </a:p>
          <a:p>
            <a:pPr lvl="1"/>
            <a:r>
              <a:rPr lang="en-US" dirty="0"/>
              <a:t>Form strategic local partnerships to enhance market penetration.</a:t>
            </a:r>
          </a:p>
          <a:p>
            <a:pPr lvl="1"/>
            <a:r>
              <a:rPr lang="en-US" dirty="0"/>
              <a:t>Continuously monitor regional performance and adjust strategies based on data-driven insights.</a:t>
            </a:r>
          </a:p>
        </p:txBody>
      </p:sp>
    </p:spTree>
    <p:extLst>
      <p:ext uri="{BB962C8B-B14F-4D97-AF65-F5344CB8AC3E}">
        <p14:creationId xmlns:p14="http://schemas.microsoft.com/office/powerpoint/2010/main" val="47063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DB29BC6-8287-4B3A-9C80-74E1483AD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480506"/>
              </p:ext>
            </p:extLst>
          </p:nvPr>
        </p:nvGraphicFramePr>
        <p:xfrm>
          <a:off x="1" y="1"/>
          <a:ext cx="7866528" cy="4032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9E8AE2-C765-4E3F-888D-F187C6FDF6AF}"/>
              </a:ext>
            </a:extLst>
          </p:cNvPr>
          <p:cNvSpPr txBox="1"/>
          <p:nvPr/>
        </p:nvSpPr>
        <p:spPr>
          <a:xfrm>
            <a:off x="0" y="4032231"/>
            <a:ext cx="11219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Recommendations:</a:t>
            </a:r>
          </a:p>
          <a:p>
            <a:r>
              <a:rPr lang="en-US" b="1" dirty="0"/>
              <a:t>Inventory Management</a:t>
            </a:r>
          </a:p>
          <a:p>
            <a:r>
              <a:rPr lang="en-US" b="1" dirty="0"/>
              <a:t>Stock Levels:</a:t>
            </a:r>
            <a:r>
              <a:rPr lang="en-US" dirty="0"/>
              <a:t> Maintain optimal stock levels for high-revenue products to avoid stockouts or overstocking.</a:t>
            </a:r>
          </a:p>
          <a:p>
            <a:r>
              <a:rPr lang="en-US" b="1" dirty="0"/>
              <a:t>Supply Chain:</a:t>
            </a:r>
            <a:r>
              <a:rPr lang="en-US" dirty="0"/>
              <a:t> Ensure a reliable supply chain to support the demand for top-selling products.</a:t>
            </a:r>
          </a:p>
          <a:p>
            <a:r>
              <a:rPr lang="en-US" b="1" dirty="0"/>
              <a:t>Sales and Marketing Strategies</a:t>
            </a:r>
          </a:p>
          <a:p>
            <a:r>
              <a:rPr lang="en-US" b="1" dirty="0"/>
              <a:t>Promotion of High-Revenue Products:</a:t>
            </a:r>
            <a:r>
              <a:rPr lang="en-US" dirty="0"/>
              <a:t> Allocate more marketing resources to promote high-revenue products.</a:t>
            </a:r>
          </a:p>
          <a:p>
            <a:r>
              <a:rPr lang="en-US" b="1" dirty="0"/>
              <a:t>Cross-Selling and Upselling:</a:t>
            </a:r>
            <a:r>
              <a:rPr lang="en-US" dirty="0"/>
              <a:t> Use high-revenue products as a basis for cross-selling and upselling related products.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2067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1E0E274-23B8-4AD6-AFD5-50B42CEB10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33106"/>
              </p:ext>
            </p:extLst>
          </p:nvPr>
        </p:nvGraphicFramePr>
        <p:xfrm>
          <a:off x="0" y="-1"/>
          <a:ext cx="6096000" cy="4329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0DBFD8-C1A1-4A38-81B2-BA0B7CA1BBCF}"/>
              </a:ext>
            </a:extLst>
          </p:cNvPr>
          <p:cNvSpPr txBox="1"/>
          <p:nvPr/>
        </p:nvSpPr>
        <p:spPr>
          <a:xfrm>
            <a:off x="5768788" y="349624"/>
            <a:ext cx="64232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</a:t>
            </a:r>
            <a:r>
              <a:rPr lang="en-US" dirty="0"/>
              <a:t>:</a:t>
            </a:r>
          </a:p>
          <a:p>
            <a:r>
              <a:rPr lang="en-US" b="1" dirty="0"/>
              <a:t>Influence Product Design</a:t>
            </a:r>
          </a:p>
          <a:p>
            <a:r>
              <a:rPr lang="en-US" b="1" dirty="0"/>
              <a:t>Product Development:</a:t>
            </a:r>
            <a:r>
              <a:rPr lang="en-US" dirty="0"/>
              <a:t> Use color sales data to guide product design and development decisions, ensuring new products align with customer preferences.</a:t>
            </a:r>
          </a:p>
          <a:p>
            <a:r>
              <a:rPr lang="en-US" b="1" dirty="0"/>
              <a:t>Customization Options:</a:t>
            </a:r>
            <a:r>
              <a:rPr lang="en-US" dirty="0"/>
              <a:t> Offer customization options that allow customers to choose their preferred colors.</a:t>
            </a:r>
          </a:p>
          <a:p>
            <a:r>
              <a:rPr lang="en-US" b="1" dirty="0"/>
              <a:t>Leverage Seasonal Trends</a:t>
            </a:r>
          </a:p>
          <a:p>
            <a:r>
              <a:rPr lang="en-US" b="1" dirty="0"/>
              <a:t>Seasonal Colors:</a:t>
            </a:r>
            <a:r>
              <a:rPr lang="en-US" dirty="0"/>
              <a:t> Introduce seasonal color collections that align with trends (e.g., pastels for spring, bold colors for summer).</a:t>
            </a:r>
          </a:p>
          <a:p>
            <a:r>
              <a:rPr lang="en-US" b="1" dirty="0"/>
              <a:t>Holiday Promotions:</a:t>
            </a:r>
            <a:r>
              <a:rPr lang="en-US" dirty="0"/>
              <a:t> Tailor promotions to feature colors associated with specific holidays or events.</a:t>
            </a:r>
          </a:p>
          <a:p>
            <a:r>
              <a:rPr lang="en-US" b="1" dirty="0"/>
              <a:t>Monitor Competitors</a:t>
            </a:r>
          </a:p>
          <a:p>
            <a:r>
              <a:rPr lang="en-US" b="1" dirty="0"/>
              <a:t>Competitor Analysis:</a:t>
            </a:r>
            <a:r>
              <a:rPr lang="en-US" dirty="0"/>
              <a:t> Keep an eye on competitors' color offerings and how they are performing.</a:t>
            </a:r>
          </a:p>
          <a:p>
            <a:r>
              <a:rPr lang="en-US" b="1" dirty="0"/>
              <a:t>Market Positioning:</a:t>
            </a:r>
            <a:r>
              <a:rPr lang="en-US" dirty="0"/>
              <a:t> Use color as a differentiating factor in your market positioning and branding.</a:t>
            </a:r>
          </a:p>
          <a:p>
            <a:r>
              <a:rPr lang="en-US" b="1" dirty="0"/>
              <a:t>Evaluate and Adjust Strategies</a:t>
            </a:r>
          </a:p>
          <a:p>
            <a:r>
              <a:rPr lang="en-US" b="1" dirty="0"/>
              <a:t>Regular Reviews:</a:t>
            </a:r>
            <a:r>
              <a:rPr lang="en-US" dirty="0"/>
              <a:t> Conduct regular reviews of color sales performance and adjust strategies as needed.</a:t>
            </a:r>
          </a:p>
          <a:p>
            <a:r>
              <a:rPr lang="en-US" b="1" dirty="0"/>
              <a:t>KPIs:</a:t>
            </a:r>
            <a:r>
              <a:rPr lang="en-US" dirty="0"/>
              <a:t> Track key performance indicators (KPIs) such as sales volume, revenue growth, and custom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60429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555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Berlin’s Order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Berlin’s Order Sales Analysis</dc:title>
  <dc:creator>DELL</dc:creator>
  <cp:lastModifiedBy>DELL</cp:lastModifiedBy>
  <cp:revision>3</cp:revision>
  <dcterms:created xsi:type="dcterms:W3CDTF">2024-05-17T16:44:34Z</dcterms:created>
  <dcterms:modified xsi:type="dcterms:W3CDTF">2024-05-17T17:00:52Z</dcterms:modified>
</cp:coreProperties>
</file>