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pobVZ6rz53dYEiCwdD8tBpM7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 am excited about graduating from the Data Analytics boot camp.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84ed99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84ed992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784ed992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1784ed9920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84ed992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784ed9920d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784ed9920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784ed9920d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84ed9920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784ed9920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3"/>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1" y="4750737"/>
            <a:ext cx="9144000" cy="49863"/>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txBox="1">
            <a:spLocks noGrp="1"/>
          </p:cNvSpPr>
          <p:nvPr>
            <p:ph type="ctr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4222"/>
              <a:buFont typeface="Calibri"/>
              <a:buNone/>
              <a:defRPr sz="14222">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ubTitle" idx="1"/>
          </p:nvPr>
        </p:nvSpPr>
        <p:spPr>
          <a:xfrm>
            <a:off x="825038" y="3341716"/>
            <a:ext cx="7543800" cy="8572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4267"/>
              <a:buNone/>
              <a:defRPr sz="4267" cap="none">
                <a:solidFill>
                  <a:schemeClr val="dk2"/>
                </a:solidFill>
                <a:latin typeface="Calibri"/>
                <a:ea typeface="Calibri"/>
                <a:cs typeface="Calibri"/>
                <a:sym typeface="Calibri"/>
              </a:defRPr>
            </a:lvl1pPr>
            <a:lvl2pPr lvl="1" algn="ctr">
              <a:lnSpc>
                <a:spcPct val="90000"/>
              </a:lnSpc>
              <a:spcBef>
                <a:spcPts val="200"/>
              </a:spcBef>
              <a:spcAft>
                <a:spcPts val="0"/>
              </a:spcAft>
              <a:buSzPts val="4267"/>
              <a:buNone/>
              <a:defRPr sz="4267"/>
            </a:lvl2pPr>
            <a:lvl3pPr lvl="2" algn="ctr">
              <a:lnSpc>
                <a:spcPct val="90000"/>
              </a:lnSpc>
              <a:spcBef>
                <a:spcPts val="400"/>
              </a:spcBef>
              <a:spcAft>
                <a:spcPts val="0"/>
              </a:spcAft>
              <a:buSzPts val="4267"/>
              <a:buNone/>
              <a:defRPr sz="4267"/>
            </a:lvl3pPr>
            <a:lvl4pPr lvl="3" algn="ctr">
              <a:lnSpc>
                <a:spcPct val="90000"/>
              </a:lnSpc>
              <a:spcBef>
                <a:spcPts val="400"/>
              </a:spcBef>
              <a:spcAft>
                <a:spcPts val="0"/>
              </a:spcAft>
              <a:buSzPts val="3556"/>
              <a:buNone/>
              <a:defRPr sz="3556"/>
            </a:lvl4pPr>
            <a:lvl5pPr lvl="4" algn="ctr">
              <a:lnSpc>
                <a:spcPct val="90000"/>
              </a:lnSpc>
              <a:spcBef>
                <a:spcPts val="400"/>
              </a:spcBef>
              <a:spcAft>
                <a:spcPts val="0"/>
              </a:spcAft>
              <a:buSzPts val="3556"/>
              <a:buNone/>
              <a:defRPr sz="3556"/>
            </a:lvl5pPr>
            <a:lvl6pPr lvl="5" algn="ctr">
              <a:lnSpc>
                <a:spcPct val="90000"/>
              </a:lnSpc>
              <a:spcBef>
                <a:spcPts val="400"/>
              </a:spcBef>
              <a:spcAft>
                <a:spcPts val="0"/>
              </a:spcAft>
              <a:buSzPts val="3556"/>
              <a:buNone/>
              <a:defRPr sz="3556"/>
            </a:lvl6pPr>
            <a:lvl7pPr lvl="6" algn="ctr">
              <a:lnSpc>
                <a:spcPct val="90000"/>
              </a:lnSpc>
              <a:spcBef>
                <a:spcPts val="400"/>
              </a:spcBef>
              <a:spcAft>
                <a:spcPts val="0"/>
              </a:spcAft>
              <a:buSzPts val="3556"/>
              <a:buNone/>
              <a:defRPr sz="3556"/>
            </a:lvl7pPr>
            <a:lvl8pPr lvl="7" algn="ctr">
              <a:lnSpc>
                <a:spcPct val="90000"/>
              </a:lnSpc>
              <a:spcBef>
                <a:spcPts val="400"/>
              </a:spcBef>
              <a:spcAft>
                <a:spcPts val="0"/>
              </a:spcAft>
              <a:buSzPts val="3556"/>
              <a:buNone/>
              <a:defRPr sz="3556"/>
            </a:lvl8pPr>
            <a:lvl9pPr lvl="8" algn="ctr">
              <a:lnSpc>
                <a:spcPct val="90000"/>
              </a:lnSpc>
              <a:spcBef>
                <a:spcPts val="400"/>
              </a:spcBef>
              <a:spcAft>
                <a:spcPts val="400"/>
              </a:spcAft>
              <a:buSzPts val="3556"/>
              <a:buNone/>
              <a:defRPr sz="3556"/>
            </a:lvl9pPr>
          </a:lstStyle>
          <a:p>
            <a:endParaRPr/>
          </a:p>
        </p:txBody>
      </p:sp>
      <p:sp>
        <p:nvSpPr>
          <p:cNvPr id="19" name="Google Shape;19;p1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22" name="Google Shape;22;p13"/>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2"/>
          <p:cNvSpPr/>
          <p:nvPr/>
        </p:nvSpPr>
        <p:spPr>
          <a:xfrm>
            <a:off x="0" y="3714750"/>
            <a:ext cx="9141619" cy="142875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2"/>
          <p:cNvSpPr/>
          <p:nvPr/>
        </p:nvSpPr>
        <p:spPr>
          <a:xfrm>
            <a:off x="12" y="368630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2"/>
          <p:cNvSpPr txBox="1">
            <a:spLocks noGrp="1"/>
          </p:cNvSpPr>
          <p:nvPr>
            <p:ph type="title"/>
          </p:nvPr>
        </p:nvSpPr>
        <p:spPr>
          <a:xfrm>
            <a:off x="822960" y="3806190"/>
            <a:ext cx="7585234" cy="61722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6400"/>
              <a:buFont typeface="Calibri"/>
              <a:buNone/>
              <a:defRPr sz="6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a:spLocks noGrp="1"/>
          </p:cNvSpPr>
          <p:nvPr>
            <p:ph type="pic" idx="2"/>
          </p:nvPr>
        </p:nvSpPr>
        <p:spPr>
          <a:xfrm>
            <a:off x="12" y="0"/>
            <a:ext cx="9143989" cy="3686307"/>
          </a:xfrm>
          <a:prstGeom prst="rect">
            <a:avLst/>
          </a:prstGeom>
          <a:solidFill>
            <a:srgbClr val="BECAD4"/>
          </a:solidFill>
          <a:ln>
            <a:noFill/>
          </a:ln>
        </p:spPr>
      </p:sp>
      <p:sp>
        <p:nvSpPr>
          <p:cNvPr id="83" name="Google Shape;83;p22"/>
          <p:cNvSpPr txBox="1">
            <a:spLocks noGrp="1"/>
          </p:cNvSpPr>
          <p:nvPr>
            <p:ph type="body" idx="1"/>
          </p:nvPr>
        </p:nvSpPr>
        <p:spPr>
          <a:xfrm>
            <a:off x="822960" y="4430268"/>
            <a:ext cx="7584948" cy="44577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2667"/>
              <a:buNone/>
              <a:defRPr sz="2667">
                <a:solidFill>
                  <a:srgbClr val="FFFFFF"/>
                </a:solidFill>
              </a:defRPr>
            </a:lvl1pPr>
            <a:lvl2pPr marL="914400" lvl="1" indent="-228600" algn="l">
              <a:lnSpc>
                <a:spcPct val="90000"/>
              </a:lnSpc>
              <a:spcBef>
                <a:spcPts val="1067"/>
              </a:spcBef>
              <a:spcAft>
                <a:spcPts val="0"/>
              </a:spcAft>
              <a:buSzPts val="2133"/>
              <a:buNone/>
              <a:defRPr sz="2133"/>
            </a:lvl2pPr>
            <a:lvl3pPr marL="1371600" lvl="2" indent="-228600" algn="l">
              <a:lnSpc>
                <a:spcPct val="90000"/>
              </a:lnSpc>
              <a:spcBef>
                <a:spcPts val="400"/>
              </a:spcBef>
              <a:spcAft>
                <a:spcPts val="0"/>
              </a:spcAft>
              <a:buSzPts val="1778"/>
              <a:buNone/>
              <a:defRPr sz="1778"/>
            </a:lvl3pPr>
            <a:lvl4pPr marL="1828800" lvl="3" indent="-228600" algn="l">
              <a:lnSpc>
                <a:spcPct val="90000"/>
              </a:lnSpc>
              <a:spcBef>
                <a:spcPts val="400"/>
              </a:spcBef>
              <a:spcAft>
                <a:spcPts val="0"/>
              </a:spcAft>
              <a:buSzPts val="1600"/>
              <a:buNone/>
              <a:defRPr sz="1600"/>
            </a:lvl4pPr>
            <a:lvl5pPr marL="2286000" lvl="4" indent="-228600" algn="l">
              <a:lnSpc>
                <a:spcPct val="90000"/>
              </a:lnSpc>
              <a:spcBef>
                <a:spcPts val="400"/>
              </a:spcBef>
              <a:spcAft>
                <a:spcPts val="0"/>
              </a:spcAft>
              <a:buSzPts val="1600"/>
              <a:buNone/>
              <a:defRPr sz="1600"/>
            </a:lvl5pPr>
            <a:lvl6pPr marL="2743200" lvl="5" indent="-228600" algn="l">
              <a:lnSpc>
                <a:spcPct val="90000"/>
              </a:lnSpc>
              <a:spcBef>
                <a:spcPts val="400"/>
              </a:spcBef>
              <a:spcAft>
                <a:spcPts val="0"/>
              </a:spcAft>
              <a:buSzPts val="1600"/>
              <a:buNone/>
              <a:defRPr sz="1600"/>
            </a:lvl6pPr>
            <a:lvl7pPr marL="3200400" lvl="6" indent="-228600" algn="l">
              <a:lnSpc>
                <a:spcPct val="90000"/>
              </a:lnSpc>
              <a:spcBef>
                <a:spcPts val="400"/>
              </a:spcBef>
              <a:spcAft>
                <a:spcPts val="0"/>
              </a:spcAft>
              <a:buSzPts val="1600"/>
              <a:buNone/>
              <a:defRPr sz="1600"/>
            </a:lvl7pPr>
            <a:lvl8pPr marL="3657600" lvl="7" indent="-228600" algn="l">
              <a:lnSpc>
                <a:spcPct val="90000"/>
              </a:lnSpc>
              <a:spcBef>
                <a:spcPts val="400"/>
              </a:spcBef>
              <a:spcAft>
                <a:spcPts val="0"/>
              </a:spcAft>
              <a:buSzPts val="1600"/>
              <a:buNone/>
              <a:defRPr sz="1600"/>
            </a:lvl8pPr>
            <a:lvl9pPr marL="4114800" lvl="8" indent="-228600" algn="l">
              <a:lnSpc>
                <a:spcPct val="90000"/>
              </a:lnSpc>
              <a:spcBef>
                <a:spcPts val="400"/>
              </a:spcBef>
              <a:spcAft>
                <a:spcPts val="400"/>
              </a:spcAft>
              <a:buSzPts val="1600"/>
              <a:buNone/>
              <a:defRPr sz="1600"/>
            </a:lvl9pPr>
          </a:lstStyle>
          <a:p>
            <a:endParaRPr/>
          </a:p>
        </p:txBody>
      </p:sp>
      <p:sp>
        <p:nvSpPr>
          <p:cNvPr id="84" name="Google Shape;84;p2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body" idx="1"/>
          </p:nvPr>
        </p:nvSpPr>
        <p:spPr>
          <a:xfrm rot="5400000">
            <a:off x="3086100" y="-878839"/>
            <a:ext cx="301752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4"/>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txBox="1">
            <a:spLocks noGrp="1"/>
          </p:cNvSpPr>
          <p:nvPr>
            <p:ph type="title"/>
          </p:nvPr>
        </p:nvSpPr>
        <p:spPr>
          <a:xfrm rot="5400000">
            <a:off x="5369551" y="1483350"/>
            <a:ext cx="4319924"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4"/>
          <p:cNvSpPr txBox="1">
            <a:spLocks noGrp="1"/>
          </p:cNvSpPr>
          <p:nvPr>
            <p:ph type="body" idx="1"/>
          </p:nvPr>
        </p:nvSpPr>
        <p:spPr>
          <a:xfrm rot="5400000">
            <a:off x="1369051" y="-431175"/>
            <a:ext cx="4319924"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3F3F3F"/>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0"/>
              </a:spcBef>
              <a:spcAft>
                <a:spcPts val="0"/>
              </a:spcAft>
              <a:buSzPts val="1400"/>
              <a:buChar char="○"/>
              <a:defRPr/>
            </a:lvl2pPr>
            <a:lvl3pPr marL="1371600" lvl="2" indent="-317500" algn="l">
              <a:lnSpc>
                <a:spcPct val="90000"/>
              </a:lnSpc>
              <a:spcBef>
                <a:spcPts val="0"/>
              </a:spcBef>
              <a:spcAft>
                <a:spcPts val="0"/>
              </a:spcAft>
              <a:buSzPts val="1400"/>
              <a:buChar char="■"/>
              <a:defRPr/>
            </a:lvl3pPr>
            <a:lvl4pPr marL="1828800" lvl="3" indent="-317500" algn="l">
              <a:lnSpc>
                <a:spcPct val="90000"/>
              </a:lnSpc>
              <a:spcBef>
                <a:spcPts val="0"/>
              </a:spcBef>
              <a:spcAft>
                <a:spcPts val="0"/>
              </a:spcAft>
              <a:buSzPts val="1400"/>
              <a:buChar char="●"/>
              <a:defRPr/>
            </a:lvl4pPr>
            <a:lvl5pPr marL="2286000" lvl="4" indent="-317500" algn="l">
              <a:lnSpc>
                <a:spcPct val="90000"/>
              </a:lnSpc>
              <a:spcBef>
                <a:spcPts val="0"/>
              </a:spcBef>
              <a:spcAft>
                <a:spcPts val="0"/>
              </a:spcAft>
              <a:buSzPts val="1400"/>
              <a:buChar char="○"/>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0"/>
              </a:spcBef>
              <a:spcAft>
                <a:spcPts val="0"/>
              </a:spcAft>
              <a:buSzPts val="1400"/>
              <a:buChar char="●"/>
              <a:defRPr/>
            </a:lvl7pPr>
            <a:lvl8pPr marL="3657600" lvl="7" indent="-317500" algn="l">
              <a:lnSpc>
                <a:spcPct val="90000"/>
              </a:lnSpc>
              <a:spcBef>
                <a:spcPts val="0"/>
              </a:spcBef>
              <a:spcAft>
                <a:spcPts val="0"/>
              </a:spcAft>
              <a:buSzPts val="1400"/>
              <a:buChar char="○"/>
              <a:defRPr/>
            </a:lvl8pPr>
            <a:lvl9pPr marL="4114800" lvl="8" indent="-317500" algn="l">
              <a:lnSpc>
                <a:spcPct val="90000"/>
              </a:lnSpc>
              <a:spcBef>
                <a:spcPts val="0"/>
              </a:spcBef>
              <a:spcAft>
                <a:spcPts val="0"/>
              </a:spcAft>
              <a:buSzPts val="1400"/>
              <a:buChar char="■"/>
              <a:defRPr/>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5"/>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16"/>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6"/>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6"/>
          <p:cNvSpPr txBox="1">
            <a:spLocks noGrp="1"/>
          </p:cNvSpPr>
          <p:nvPr>
            <p:ph type="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4222"/>
              <a:buFont typeface="Calibri"/>
              <a:buNone/>
              <a:defRPr sz="14222"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22960" y="3339846"/>
            <a:ext cx="7543800" cy="8572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4267"/>
              <a:buNone/>
              <a:defRPr sz="4267"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3200"/>
              <a:buNone/>
              <a:defRPr sz="3200">
                <a:solidFill>
                  <a:srgbClr val="888888"/>
                </a:solidFill>
              </a:defRPr>
            </a:lvl2pPr>
            <a:lvl3pPr marL="1371600" lvl="2" indent="-228600" algn="l">
              <a:lnSpc>
                <a:spcPct val="90000"/>
              </a:lnSpc>
              <a:spcBef>
                <a:spcPts val="400"/>
              </a:spcBef>
              <a:spcAft>
                <a:spcPts val="0"/>
              </a:spcAft>
              <a:buSzPts val="2844"/>
              <a:buNone/>
              <a:defRPr sz="2844">
                <a:solidFill>
                  <a:srgbClr val="888888"/>
                </a:solidFill>
              </a:defRPr>
            </a:lvl3pPr>
            <a:lvl4pPr marL="1828800" lvl="3" indent="-228600" algn="l">
              <a:lnSpc>
                <a:spcPct val="90000"/>
              </a:lnSpc>
              <a:spcBef>
                <a:spcPts val="400"/>
              </a:spcBef>
              <a:spcAft>
                <a:spcPts val="0"/>
              </a:spcAft>
              <a:buSzPts val="2489"/>
              <a:buNone/>
              <a:defRPr sz="2489">
                <a:solidFill>
                  <a:srgbClr val="888888"/>
                </a:solidFill>
              </a:defRPr>
            </a:lvl4pPr>
            <a:lvl5pPr marL="2286000" lvl="4" indent="-228600" algn="l">
              <a:lnSpc>
                <a:spcPct val="90000"/>
              </a:lnSpc>
              <a:spcBef>
                <a:spcPts val="400"/>
              </a:spcBef>
              <a:spcAft>
                <a:spcPts val="0"/>
              </a:spcAft>
              <a:buSzPts val="2489"/>
              <a:buNone/>
              <a:defRPr sz="2489">
                <a:solidFill>
                  <a:srgbClr val="888888"/>
                </a:solidFill>
              </a:defRPr>
            </a:lvl5pPr>
            <a:lvl6pPr marL="2743200" lvl="5" indent="-228600" algn="l">
              <a:lnSpc>
                <a:spcPct val="90000"/>
              </a:lnSpc>
              <a:spcBef>
                <a:spcPts val="400"/>
              </a:spcBef>
              <a:spcAft>
                <a:spcPts val="0"/>
              </a:spcAft>
              <a:buSzPts val="2489"/>
              <a:buNone/>
              <a:defRPr sz="2489">
                <a:solidFill>
                  <a:srgbClr val="888888"/>
                </a:solidFill>
              </a:defRPr>
            </a:lvl6pPr>
            <a:lvl7pPr marL="3200400" lvl="6" indent="-228600" algn="l">
              <a:lnSpc>
                <a:spcPct val="90000"/>
              </a:lnSpc>
              <a:spcBef>
                <a:spcPts val="400"/>
              </a:spcBef>
              <a:spcAft>
                <a:spcPts val="0"/>
              </a:spcAft>
              <a:buSzPts val="2489"/>
              <a:buNone/>
              <a:defRPr sz="2489">
                <a:solidFill>
                  <a:srgbClr val="888888"/>
                </a:solidFill>
              </a:defRPr>
            </a:lvl7pPr>
            <a:lvl8pPr marL="3657600" lvl="7" indent="-228600" algn="l">
              <a:lnSpc>
                <a:spcPct val="90000"/>
              </a:lnSpc>
              <a:spcBef>
                <a:spcPts val="400"/>
              </a:spcBef>
              <a:spcAft>
                <a:spcPts val="0"/>
              </a:spcAft>
              <a:buSzPts val="2489"/>
              <a:buNone/>
              <a:defRPr sz="2489">
                <a:solidFill>
                  <a:srgbClr val="888888"/>
                </a:solidFill>
              </a:defRPr>
            </a:lvl8pPr>
            <a:lvl9pPr marL="4114800" lvl="8" indent="-228600" algn="l">
              <a:lnSpc>
                <a:spcPct val="90000"/>
              </a:lnSpc>
              <a:spcBef>
                <a:spcPts val="400"/>
              </a:spcBef>
              <a:spcAft>
                <a:spcPts val="400"/>
              </a:spcAft>
              <a:buSzPts val="2489"/>
              <a:buNone/>
              <a:defRPr sz="2489">
                <a:solidFill>
                  <a:srgbClr val="888888"/>
                </a:solidFill>
              </a:defRPr>
            </a:lvl9pPr>
          </a:lstStyle>
          <a:p>
            <a:endParaRPr/>
          </a:p>
        </p:txBody>
      </p:sp>
      <p:sp>
        <p:nvSpPr>
          <p:cNvPr id="38" name="Google Shape;38;p16"/>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41" name="Google Shape;41;p16"/>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822960" y="1384301"/>
            <a:ext cx="3703320" cy="301751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17"/>
          <p:cNvSpPr txBox="1">
            <a:spLocks noGrp="1"/>
          </p:cNvSpPr>
          <p:nvPr>
            <p:ph type="body" idx="2"/>
          </p:nvPr>
        </p:nvSpPr>
        <p:spPr>
          <a:xfrm>
            <a:off x="4663440"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7"/>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82296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3556"/>
              <a:buNone/>
              <a:defRPr sz="3556" b="0" cap="none">
                <a:solidFill>
                  <a:schemeClr val="dk2"/>
                </a:solidFill>
              </a:defRPr>
            </a:lvl1pPr>
            <a:lvl2pPr marL="914400" lvl="1" indent="-228600" algn="l">
              <a:lnSpc>
                <a:spcPct val="90000"/>
              </a:lnSpc>
              <a:spcBef>
                <a:spcPts val="200"/>
              </a:spcBef>
              <a:spcAft>
                <a:spcPts val="0"/>
              </a:spcAft>
              <a:buSzPts val="3556"/>
              <a:buNone/>
              <a:defRPr sz="3556" b="1"/>
            </a:lvl2pPr>
            <a:lvl3pPr marL="1371600" lvl="2" indent="-228600" algn="l">
              <a:lnSpc>
                <a:spcPct val="90000"/>
              </a:lnSpc>
              <a:spcBef>
                <a:spcPts val="400"/>
              </a:spcBef>
              <a:spcAft>
                <a:spcPts val="0"/>
              </a:spcAft>
              <a:buSzPts val="3200"/>
              <a:buNone/>
              <a:defRPr sz="3200" b="1"/>
            </a:lvl3pPr>
            <a:lvl4pPr marL="1828800" lvl="3" indent="-228600" algn="l">
              <a:lnSpc>
                <a:spcPct val="90000"/>
              </a:lnSpc>
              <a:spcBef>
                <a:spcPts val="400"/>
              </a:spcBef>
              <a:spcAft>
                <a:spcPts val="0"/>
              </a:spcAft>
              <a:buSzPts val="2844"/>
              <a:buNone/>
              <a:defRPr sz="2844" b="1"/>
            </a:lvl4pPr>
            <a:lvl5pPr marL="2286000" lvl="4" indent="-228600" algn="l">
              <a:lnSpc>
                <a:spcPct val="90000"/>
              </a:lnSpc>
              <a:spcBef>
                <a:spcPts val="400"/>
              </a:spcBef>
              <a:spcAft>
                <a:spcPts val="0"/>
              </a:spcAft>
              <a:buSzPts val="2844"/>
              <a:buNone/>
              <a:defRPr sz="2844" b="1"/>
            </a:lvl5pPr>
            <a:lvl6pPr marL="2743200" lvl="5" indent="-228600" algn="l">
              <a:lnSpc>
                <a:spcPct val="90000"/>
              </a:lnSpc>
              <a:spcBef>
                <a:spcPts val="400"/>
              </a:spcBef>
              <a:spcAft>
                <a:spcPts val="0"/>
              </a:spcAft>
              <a:buSzPts val="2844"/>
              <a:buNone/>
              <a:defRPr sz="2844" b="1"/>
            </a:lvl6pPr>
            <a:lvl7pPr marL="3200400" lvl="6" indent="-228600" algn="l">
              <a:lnSpc>
                <a:spcPct val="90000"/>
              </a:lnSpc>
              <a:spcBef>
                <a:spcPts val="400"/>
              </a:spcBef>
              <a:spcAft>
                <a:spcPts val="0"/>
              </a:spcAft>
              <a:buSzPts val="2844"/>
              <a:buNone/>
              <a:defRPr sz="2844" b="1"/>
            </a:lvl7pPr>
            <a:lvl8pPr marL="3657600" lvl="7" indent="-228600" algn="l">
              <a:lnSpc>
                <a:spcPct val="90000"/>
              </a:lnSpc>
              <a:spcBef>
                <a:spcPts val="400"/>
              </a:spcBef>
              <a:spcAft>
                <a:spcPts val="0"/>
              </a:spcAft>
              <a:buSzPts val="2844"/>
              <a:buNone/>
              <a:defRPr sz="2844" b="1"/>
            </a:lvl8pPr>
            <a:lvl9pPr marL="4114800" lvl="8" indent="-228600" algn="l">
              <a:lnSpc>
                <a:spcPct val="90000"/>
              </a:lnSpc>
              <a:spcBef>
                <a:spcPts val="400"/>
              </a:spcBef>
              <a:spcAft>
                <a:spcPts val="400"/>
              </a:spcAft>
              <a:buSzPts val="2844"/>
              <a:buNone/>
              <a:defRPr sz="2844" b="1"/>
            </a:lvl9pPr>
          </a:lstStyle>
          <a:p>
            <a:endParaRPr/>
          </a:p>
        </p:txBody>
      </p:sp>
      <p:sp>
        <p:nvSpPr>
          <p:cNvPr id="52" name="Google Shape;52;p18"/>
          <p:cNvSpPr txBox="1">
            <a:spLocks noGrp="1"/>
          </p:cNvSpPr>
          <p:nvPr>
            <p:ph type="body" idx="2"/>
          </p:nvPr>
        </p:nvSpPr>
        <p:spPr>
          <a:xfrm>
            <a:off x="822960" y="1936751"/>
            <a:ext cx="3703320" cy="246507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8"/>
          <p:cNvSpPr txBox="1">
            <a:spLocks noGrp="1"/>
          </p:cNvSpPr>
          <p:nvPr>
            <p:ph type="body" idx="3"/>
          </p:nvPr>
        </p:nvSpPr>
        <p:spPr>
          <a:xfrm>
            <a:off x="466344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3556"/>
              <a:buNone/>
              <a:defRPr sz="3556" b="0" cap="none">
                <a:solidFill>
                  <a:schemeClr val="dk2"/>
                </a:solidFill>
              </a:defRPr>
            </a:lvl1pPr>
            <a:lvl2pPr marL="914400" lvl="1" indent="-228600" algn="l">
              <a:lnSpc>
                <a:spcPct val="90000"/>
              </a:lnSpc>
              <a:spcBef>
                <a:spcPts val="200"/>
              </a:spcBef>
              <a:spcAft>
                <a:spcPts val="0"/>
              </a:spcAft>
              <a:buSzPts val="3556"/>
              <a:buNone/>
              <a:defRPr sz="3556" b="1"/>
            </a:lvl2pPr>
            <a:lvl3pPr marL="1371600" lvl="2" indent="-228600" algn="l">
              <a:lnSpc>
                <a:spcPct val="90000"/>
              </a:lnSpc>
              <a:spcBef>
                <a:spcPts val="400"/>
              </a:spcBef>
              <a:spcAft>
                <a:spcPts val="0"/>
              </a:spcAft>
              <a:buSzPts val="3200"/>
              <a:buNone/>
              <a:defRPr sz="3200" b="1"/>
            </a:lvl3pPr>
            <a:lvl4pPr marL="1828800" lvl="3" indent="-228600" algn="l">
              <a:lnSpc>
                <a:spcPct val="90000"/>
              </a:lnSpc>
              <a:spcBef>
                <a:spcPts val="400"/>
              </a:spcBef>
              <a:spcAft>
                <a:spcPts val="0"/>
              </a:spcAft>
              <a:buSzPts val="2844"/>
              <a:buNone/>
              <a:defRPr sz="2844" b="1"/>
            </a:lvl4pPr>
            <a:lvl5pPr marL="2286000" lvl="4" indent="-228600" algn="l">
              <a:lnSpc>
                <a:spcPct val="90000"/>
              </a:lnSpc>
              <a:spcBef>
                <a:spcPts val="400"/>
              </a:spcBef>
              <a:spcAft>
                <a:spcPts val="0"/>
              </a:spcAft>
              <a:buSzPts val="2844"/>
              <a:buNone/>
              <a:defRPr sz="2844" b="1"/>
            </a:lvl5pPr>
            <a:lvl6pPr marL="2743200" lvl="5" indent="-228600" algn="l">
              <a:lnSpc>
                <a:spcPct val="90000"/>
              </a:lnSpc>
              <a:spcBef>
                <a:spcPts val="400"/>
              </a:spcBef>
              <a:spcAft>
                <a:spcPts val="0"/>
              </a:spcAft>
              <a:buSzPts val="2844"/>
              <a:buNone/>
              <a:defRPr sz="2844" b="1"/>
            </a:lvl6pPr>
            <a:lvl7pPr marL="3200400" lvl="6" indent="-228600" algn="l">
              <a:lnSpc>
                <a:spcPct val="90000"/>
              </a:lnSpc>
              <a:spcBef>
                <a:spcPts val="400"/>
              </a:spcBef>
              <a:spcAft>
                <a:spcPts val="0"/>
              </a:spcAft>
              <a:buSzPts val="2844"/>
              <a:buNone/>
              <a:defRPr sz="2844" b="1"/>
            </a:lvl7pPr>
            <a:lvl8pPr marL="3657600" lvl="7" indent="-228600" algn="l">
              <a:lnSpc>
                <a:spcPct val="90000"/>
              </a:lnSpc>
              <a:spcBef>
                <a:spcPts val="400"/>
              </a:spcBef>
              <a:spcAft>
                <a:spcPts val="0"/>
              </a:spcAft>
              <a:buSzPts val="2844"/>
              <a:buNone/>
              <a:defRPr sz="2844" b="1"/>
            </a:lvl8pPr>
            <a:lvl9pPr marL="4114800" lvl="8" indent="-228600" algn="l">
              <a:lnSpc>
                <a:spcPct val="90000"/>
              </a:lnSpc>
              <a:spcBef>
                <a:spcPts val="400"/>
              </a:spcBef>
              <a:spcAft>
                <a:spcPts val="400"/>
              </a:spcAft>
              <a:buSzPts val="2844"/>
              <a:buNone/>
              <a:defRPr sz="2844" b="1"/>
            </a:lvl9pPr>
          </a:lstStyle>
          <a:p>
            <a:endParaRPr/>
          </a:p>
        </p:txBody>
      </p:sp>
      <p:sp>
        <p:nvSpPr>
          <p:cNvPr id="54" name="Google Shape;54;p18"/>
          <p:cNvSpPr txBox="1">
            <a:spLocks noGrp="1"/>
          </p:cNvSpPr>
          <p:nvPr>
            <p:ph type="body" idx="4"/>
          </p:nvPr>
        </p:nvSpPr>
        <p:spPr>
          <a:xfrm>
            <a:off x="4663440" y="1936751"/>
            <a:ext cx="3703320" cy="246507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8"/>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0"/>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0"/>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1"/>
          <p:cNvSpPr/>
          <p:nvPr/>
        </p:nvSpPr>
        <p:spPr>
          <a:xfrm>
            <a:off x="13" y="0"/>
            <a:ext cx="3038093" cy="5143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1"/>
          <p:cNvSpPr/>
          <p:nvPr/>
        </p:nvSpPr>
        <p:spPr>
          <a:xfrm>
            <a:off x="3030053" y="0"/>
            <a:ext cx="48006"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1"/>
          <p:cNvSpPr txBox="1">
            <a:spLocks noGrp="1"/>
          </p:cNvSpPr>
          <p:nvPr>
            <p:ph type="title"/>
          </p:nvPr>
        </p:nvSpPr>
        <p:spPr>
          <a:xfrm>
            <a:off x="342900" y="445769"/>
            <a:ext cx="2400300" cy="1714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400"/>
              <a:buFont typeface="Calibri"/>
              <a:buNone/>
              <a:defRPr sz="6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body" idx="1"/>
          </p:nvPr>
        </p:nvSpPr>
        <p:spPr>
          <a:xfrm>
            <a:off x="3600450" y="548640"/>
            <a:ext cx="4869180" cy="39433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1"/>
          <p:cNvSpPr txBox="1">
            <a:spLocks noGrp="1"/>
          </p:cNvSpPr>
          <p:nvPr>
            <p:ph type="body" idx="2"/>
          </p:nvPr>
        </p:nvSpPr>
        <p:spPr>
          <a:xfrm>
            <a:off x="342900" y="2194560"/>
            <a:ext cx="2400300" cy="25343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667"/>
              <a:buNone/>
              <a:defRPr sz="2667">
                <a:solidFill>
                  <a:srgbClr val="FFFFFF"/>
                </a:solidFill>
              </a:defRPr>
            </a:lvl1pPr>
            <a:lvl2pPr marL="914400" lvl="1" indent="-228600" algn="l">
              <a:lnSpc>
                <a:spcPct val="90000"/>
              </a:lnSpc>
              <a:spcBef>
                <a:spcPts val="200"/>
              </a:spcBef>
              <a:spcAft>
                <a:spcPts val="0"/>
              </a:spcAft>
              <a:buSzPts val="2133"/>
              <a:buNone/>
              <a:defRPr sz="2133"/>
            </a:lvl2pPr>
            <a:lvl3pPr marL="1371600" lvl="2" indent="-228600" algn="l">
              <a:lnSpc>
                <a:spcPct val="90000"/>
              </a:lnSpc>
              <a:spcBef>
                <a:spcPts val="400"/>
              </a:spcBef>
              <a:spcAft>
                <a:spcPts val="0"/>
              </a:spcAft>
              <a:buSzPts val="1778"/>
              <a:buNone/>
              <a:defRPr sz="1778"/>
            </a:lvl3pPr>
            <a:lvl4pPr marL="1828800" lvl="3" indent="-228600" algn="l">
              <a:lnSpc>
                <a:spcPct val="90000"/>
              </a:lnSpc>
              <a:spcBef>
                <a:spcPts val="400"/>
              </a:spcBef>
              <a:spcAft>
                <a:spcPts val="0"/>
              </a:spcAft>
              <a:buSzPts val="1600"/>
              <a:buNone/>
              <a:defRPr sz="1600"/>
            </a:lvl4pPr>
            <a:lvl5pPr marL="2286000" lvl="4" indent="-228600" algn="l">
              <a:lnSpc>
                <a:spcPct val="90000"/>
              </a:lnSpc>
              <a:spcBef>
                <a:spcPts val="400"/>
              </a:spcBef>
              <a:spcAft>
                <a:spcPts val="0"/>
              </a:spcAft>
              <a:buSzPts val="1600"/>
              <a:buNone/>
              <a:defRPr sz="1600"/>
            </a:lvl5pPr>
            <a:lvl6pPr marL="2743200" lvl="5" indent="-228600" algn="l">
              <a:lnSpc>
                <a:spcPct val="90000"/>
              </a:lnSpc>
              <a:spcBef>
                <a:spcPts val="400"/>
              </a:spcBef>
              <a:spcAft>
                <a:spcPts val="0"/>
              </a:spcAft>
              <a:buSzPts val="1600"/>
              <a:buNone/>
              <a:defRPr sz="1600"/>
            </a:lvl6pPr>
            <a:lvl7pPr marL="3200400" lvl="6" indent="-228600" algn="l">
              <a:lnSpc>
                <a:spcPct val="90000"/>
              </a:lnSpc>
              <a:spcBef>
                <a:spcPts val="400"/>
              </a:spcBef>
              <a:spcAft>
                <a:spcPts val="0"/>
              </a:spcAft>
              <a:buSzPts val="1600"/>
              <a:buNone/>
              <a:defRPr sz="1600"/>
            </a:lvl7pPr>
            <a:lvl8pPr marL="3657600" lvl="7" indent="-228600" algn="l">
              <a:lnSpc>
                <a:spcPct val="90000"/>
              </a:lnSpc>
              <a:spcBef>
                <a:spcPts val="400"/>
              </a:spcBef>
              <a:spcAft>
                <a:spcPts val="0"/>
              </a:spcAft>
              <a:buSzPts val="1600"/>
              <a:buNone/>
              <a:defRPr sz="1600"/>
            </a:lvl8pPr>
            <a:lvl9pPr marL="4114800" lvl="8" indent="-228600" algn="l">
              <a:lnSpc>
                <a:spcPct val="90000"/>
              </a:lnSpc>
              <a:spcBef>
                <a:spcPts val="400"/>
              </a:spcBef>
              <a:spcAft>
                <a:spcPts val="400"/>
              </a:spcAft>
              <a:buSzPts val="1600"/>
              <a:buNone/>
              <a:defRPr sz="1600"/>
            </a:lvl9pPr>
          </a:lstStyle>
          <a:p>
            <a:endParaRPr/>
          </a:p>
        </p:txBody>
      </p:sp>
      <p:sp>
        <p:nvSpPr>
          <p:cNvPr id="75" name="Google Shape;75;p21"/>
          <p:cNvSpPr txBox="1">
            <a:spLocks noGrp="1"/>
          </p:cNvSpPr>
          <p:nvPr>
            <p:ph type="dt" idx="10"/>
          </p:nvPr>
        </p:nvSpPr>
        <p:spPr>
          <a:xfrm>
            <a:off x="349134" y="4844839"/>
            <a:ext cx="196388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600450" y="4844839"/>
            <a:ext cx="348615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2"/>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2"/>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2"/>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13" name="Google Shape;13;p12"/>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p:nvPr/>
        </p:nvSpPr>
        <p:spPr>
          <a:xfrm>
            <a:off x="958672" y="29622"/>
            <a:ext cx="7226655"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GB" sz="3000" b="1" i="0" u="none" strike="noStrike" cap="none">
                <a:solidFill>
                  <a:srgbClr val="000000"/>
                </a:solidFill>
                <a:latin typeface="Calibri"/>
                <a:ea typeface="Calibri"/>
                <a:cs typeface="Calibri"/>
                <a:sym typeface="Calibri"/>
              </a:rPr>
              <a:t>Data Bootcamp Final Project Presentation </a:t>
            </a:r>
            <a:endParaRPr sz="3000" b="1" i="0" u="none" strike="noStrike" cap="none">
              <a:solidFill>
                <a:srgbClr val="000000"/>
              </a:solidFill>
              <a:latin typeface="Calibri"/>
              <a:ea typeface="Calibri"/>
              <a:cs typeface="Calibri"/>
              <a:sym typeface="Calibri"/>
            </a:endParaRPr>
          </a:p>
        </p:txBody>
      </p:sp>
      <p:pic>
        <p:nvPicPr>
          <p:cNvPr id="106" name="Google Shape;106;p1"/>
          <p:cNvPicPr preferRelativeResize="0"/>
          <p:nvPr/>
        </p:nvPicPr>
        <p:blipFill>
          <a:blip r:embed="rId3">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9EB3BAF1-625E-6B2F-7A05-5461A2D23043}"/>
              </a:ext>
            </a:extLst>
          </p:cNvPr>
          <p:cNvSpPr txBox="1"/>
          <p:nvPr/>
        </p:nvSpPr>
        <p:spPr>
          <a:xfrm>
            <a:off x="1092964" y="1152646"/>
            <a:ext cx="7171035" cy="523220"/>
          </a:xfrm>
          <a:prstGeom prst="rect">
            <a:avLst/>
          </a:prstGeom>
          <a:noFill/>
        </p:spPr>
        <p:txBody>
          <a:bodyPr wrap="square" rtlCol="0">
            <a:spAutoFit/>
          </a:bodyPr>
          <a:lstStyle/>
          <a:p>
            <a:r>
              <a:rPr lang="en-GB" dirty="0">
                <a:solidFill>
                  <a:schemeClr val="tx1">
                    <a:lumMod val="95000"/>
                    <a:lumOff val="5000"/>
                  </a:schemeClr>
                </a:solidFill>
              </a:rPr>
              <a:t>COVID19 AND ITS IMPACT ON EDUCATION, SOCIAL LIFE AND MENTAL HEALTH OF STUDENTS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About Me</a:t>
            </a:r>
            <a:endParaRPr sz="3000" b="1"/>
          </a:p>
        </p:txBody>
      </p:sp>
      <p:pic>
        <p:nvPicPr>
          <p:cNvPr id="112" name="Google Shape;112;p2"/>
          <p:cNvPicPr preferRelativeResize="0"/>
          <p:nvPr/>
        </p:nvPicPr>
        <p:blipFill>
          <a:blip r:embed="rId3">
            <a:alphaModFix/>
          </a:blip>
          <a:stretch>
            <a:fillRect/>
          </a:stretch>
        </p:blipFill>
        <p:spPr>
          <a:xfrm>
            <a:off x="0" y="4576175"/>
            <a:ext cx="9144000" cy="643525"/>
          </a:xfrm>
          <a:prstGeom prst="rect">
            <a:avLst/>
          </a:prstGeom>
          <a:noFill/>
          <a:ln>
            <a:noFill/>
          </a:ln>
        </p:spPr>
      </p:pic>
      <p:pic>
        <p:nvPicPr>
          <p:cNvPr id="113" name="Google Shape;113;p2"/>
          <p:cNvPicPr preferRelativeResize="0"/>
          <p:nvPr/>
        </p:nvPicPr>
        <p:blipFill>
          <a:blip r:embed="rId4">
            <a:alphaModFix/>
          </a:blip>
          <a:stretch>
            <a:fillRect/>
          </a:stretch>
        </p:blipFill>
        <p:spPr>
          <a:xfrm>
            <a:off x="0" y="4352925"/>
            <a:ext cx="9144001" cy="866775"/>
          </a:xfrm>
          <a:prstGeom prst="rect">
            <a:avLst/>
          </a:prstGeom>
          <a:noFill/>
          <a:ln>
            <a:noFill/>
          </a:ln>
        </p:spPr>
      </p:pic>
      <p:sp>
        <p:nvSpPr>
          <p:cNvPr id="3" name="TextBox 2">
            <a:extLst>
              <a:ext uri="{FF2B5EF4-FFF2-40B4-BE49-F238E27FC236}">
                <a16:creationId xmlns:a16="http://schemas.microsoft.com/office/drawing/2014/main" id="{2EBB78D9-107D-D493-57B8-6848ED8A358F}"/>
              </a:ext>
            </a:extLst>
          </p:cNvPr>
          <p:cNvSpPr txBox="1"/>
          <p:nvPr/>
        </p:nvSpPr>
        <p:spPr>
          <a:xfrm>
            <a:off x="1037344" y="1402199"/>
            <a:ext cx="7069311" cy="1169551"/>
          </a:xfrm>
          <a:prstGeom prst="rect">
            <a:avLst/>
          </a:prstGeom>
          <a:noFill/>
        </p:spPr>
        <p:txBody>
          <a:bodyPr wrap="square" rtlCol="0">
            <a:spAutoFit/>
          </a:bodyPr>
          <a:lstStyle/>
          <a:p>
            <a:r>
              <a:rPr lang="en-GB" dirty="0"/>
              <a:t>I am a reliable and result oriented person with a MSc in Accounting and Finance and over 10years of experience supporting business development as part of a diligent financial team. Recently upskilling as part of a Data Analysis with Project Management Bootcamp and eager for a continuous professional development within a challenging data driven environment.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Objectives</a:t>
            </a:r>
            <a:endParaRPr sz="3000" b="1"/>
          </a:p>
        </p:txBody>
      </p:sp>
      <p:pic>
        <p:nvPicPr>
          <p:cNvPr id="119" name="Google Shape;119;p5"/>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20" name="Google Shape;120;p5"/>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A0DDDB48-77B8-FF95-4DBE-C824694F2123}"/>
              </a:ext>
            </a:extLst>
          </p:cNvPr>
          <p:cNvSpPr txBox="1"/>
          <p:nvPr/>
        </p:nvSpPr>
        <p:spPr>
          <a:xfrm>
            <a:off x="1321654" y="1441277"/>
            <a:ext cx="6047334" cy="1815882"/>
          </a:xfrm>
          <a:prstGeom prst="rect">
            <a:avLst/>
          </a:prstGeom>
          <a:noFill/>
        </p:spPr>
        <p:txBody>
          <a:bodyPr wrap="square" rtlCol="0">
            <a:spAutoFit/>
          </a:bodyPr>
          <a:lstStyle/>
          <a:p>
            <a:r>
              <a:rPr lang="en-GB" dirty="0"/>
              <a:t>To analyse the impact of Covid19 on education, social life and mental health of students. Using a cross sectional survey conducted with a sample size of 1182 students of different age groups from different educational institutions.</a:t>
            </a:r>
          </a:p>
          <a:p>
            <a:r>
              <a:rPr lang="en-GB" dirty="0"/>
              <a:t>To see if health issues are been affected by time spent on online classes.</a:t>
            </a:r>
          </a:p>
          <a:p>
            <a:r>
              <a:rPr lang="en-GB" dirty="0"/>
              <a:t>To know if there is a correlation between time spent on social media, sleep and fitness.</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784ed9920d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Excel Findings</a:t>
            </a:r>
            <a:endParaRPr sz="3000" b="1"/>
          </a:p>
        </p:txBody>
      </p:sp>
      <p:pic>
        <p:nvPicPr>
          <p:cNvPr id="126" name="Google Shape;126;g1784ed9920d_0_0"/>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27" name="Google Shape;127;g1784ed9920d_0_0"/>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4" name="TextBox 3">
            <a:extLst>
              <a:ext uri="{FF2B5EF4-FFF2-40B4-BE49-F238E27FC236}">
                <a16:creationId xmlns:a16="http://schemas.microsoft.com/office/drawing/2014/main" id="{AA53F040-99E6-6FA7-0CB2-8FDAACBEE44C}"/>
              </a:ext>
            </a:extLst>
          </p:cNvPr>
          <p:cNvSpPr txBox="1"/>
          <p:nvPr/>
        </p:nvSpPr>
        <p:spPr>
          <a:xfrm>
            <a:off x="1014292" y="1431932"/>
            <a:ext cx="7322884" cy="4401205"/>
          </a:xfrm>
          <a:prstGeom prst="rect">
            <a:avLst/>
          </a:prstGeom>
          <a:noFill/>
        </p:spPr>
        <p:txBody>
          <a:bodyPr wrap="square" rtlCol="0">
            <a:spAutoFit/>
          </a:bodyPr>
          <a:lstStyle/>
          <a:p>
            <a:r>
              <a:rPr lang="en-GB" dirty="0"/>
              <a:t>From the dataset, I found out that the average time a student spent on online class was 3.2hours in a day during the lockdown. I also found that out of a total of 1182 students, only 98 students had an Excellent rating of online experience and 230 students had a  Good rating of online experience. This is a total of 328 students while the remaining  students had an average, poor / very poor rating of online experience. This shows that 72% of the students had a bad online experience during Covid19 and this has impacted their education adversely. Also from the dataset, I found out that 161 students had health issues during lockdown and 1,021 students had no health issues. Lastly, I put the students into age group; 20years and below = 717 students, 21yrs – 30yrs = 397students, 31yrs – 40yrs = 59 students and 41yrs and above = 9 students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784ed9920d_0_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SQL Analysis</a:t>
            </a:r>
            <a:endParaRPr sz="3000" b="1"/>
          </a:p>
        </p:txBody>
      </p:sp>
      <p:pic>
        <p:nvPicPr>
          <p:cNvPr id="133" name="Google Shape;133;g1784ed9920d_0_7"/>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34" name="Google Shape;134;g1784ed9920d_0_7"/>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15E0B9F1-DADC-A9F0-45A2-4CCC54CFA152}"/>
              </a:ext>
            </a:extLst>
          </p:cNvPr>
          <p:cNvSpPr txBox="1"/>
          <p:nvPr/>
        </p:nvSpPr>
        <p:spPr>
          <a:xfrm>
            <a:off x="1041187" y="1413862"/>
            <a:ext cx="7061626" cy="2462213"/>
          </a:xfrm>
          <a:prstGeom prst="rect">
            <a:avLst/>
          </a:prstGeom>
          <a:noFill/>
        </p:spPr>
        <p:txBody>
          <a:bodyPr wrap="square" rtlCol="0">
            <a:spAutoFit/>
          </a:bodyPr>
          <a:lstStyle/>
          <a:p>
            <a:r>
              <a:rPr lang="en-GB" dirty="0"/>
              <a:t>From the query result, I was able to find out that most of the students that had an excellent and good rating of online experience were 30years of age and below. Also, I found that the average time spent on line class by a student was approximately 3 hours a day. Then, I queried for students that spent averagely 3hrs and above on online class and are 30years and below with an online rating experience of good and excellent which totalled 204 students. While 96 students within the same age group spent less than 3hours on online class in a day. I also found out that 161 students had health issues during lockdown while 1,021 students did not have health issues. Out of the 161 students, 154 students were 30years and below which is a very significant number. Likewise, out of the 1,021 students with no health issues, 960 students were 30years of age and below.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784ed9920d_0_14"/>
          <p:cNvSpPr txBox="1">
            <a:spLocks noGrp="1"/>
          </p:cNvSpPr>
          <p:nvPr>
            <p:ph type="title"/>
          </p:nvPr>
        </p:nvSpPr>
        <p:spPr>
          <a:xfrm>
            <a:off x="311700" y="6850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dirty="0"/>
              <a:t>My Project  - Dashboard</a:t>
            </a:r>
            <a:endParaRPr sz="3000" b="1" dirty="0"/>
          </a:p>
        </p:txBody>
      </p:sp>
      <p:pic>
        <p:nvPicPr>
          <p:cNvPr id="140" name="Google Shape;140;g1784ed9920d_0_14"/>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41" name="Google Shape;141;g1784ed9920d_0_14"/>
          <p:cNvPicPr preferRelativeResize="0"/>
          <p:nvPr/>
        </p:nvPicPr>
        <p:blipFill>
          <a:blip r:embed="rId4">
            <a:alphaModFix/>
          </a:blip>
          <a:stretch>
            <a:fillRect/>
          </a:stretch>
        </p:blipFill>
        <p:spPr>
          <a:xfrm>
            <a:off x="0" y="4499975"/>
            <a:ext cx="9005687" cy="643525"/>
          </a:xfrm>
          <a:prstGeom prst="rect">
            <a:avLst/>
          </a:prstGeom>
          <a:noFill/>
          <a:ln>
            <a:noFill/>
          </a:ln>
        </p:spPr>
      </p:pic>
      <p:pic>
        <p:nvPicPr>
          <p:cNvPr id="3" name="Picture 2" descr="Graphical user interface, application&#10;&#10;Description automatically generated">
            <a:extLst>
              <a:ext uri="{FF2B5EF4-FFF2-40B4-BE49-F238E27FC236}">
                <a16:creationId xmlns:a16="http://schemas.microsoft.com/office/drawing/2014/main" id="{5F71BC8A-46AB-0A2F-A819-B6237CF3238F}"/>
              </a:ext>
            </a:extLst>
          </p:cNvPr>
          <p:cNvPicPr>
            <a:picLocks noChangeAspect="1"/>
          </p:cNvPicPr>
          <p:nvPr/>
        </p:nvPicPr>
        <p:blipFill>
          <a:blip r:embed="rId5"/>
          <a:stretch>
            <a:fillRect/>
          </a:stretch>
        </p:blipFill>
        <p:spPr>
          <a:xfrm>
            <a:off x="622407" y="568222"/>
            <a:ext cx="7952975" cy="40070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784ed9920d_0_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Recommendations/Insights</a:t>
            </a:r>
            <a:endParaRPr sz="3000" b="1"/>
          </a:p>
        </p:txBody>
      </p:sp>
      <p:pic>
        <p:nvPicPr>
          <p:cNvPr id="147" name="Google Shape;147;g1784ed9920d_0_21"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48" name="Google Shape;148;g1784ed9920d_0_21"/>
          <p:cNvPicPr preferRelativeResize="0"/>
          <p:nvPr/>
        </p:nvPicPr>
        <p:blipFill rotWithShape="1">
          <a:blip r:embed="rId4">
            <a:alphaModFix/>
          </a:blip>
          <a:srcRect/>
          <a:stretch/>
        </p:blipFill>
        <p:spPr>
          <a:xfrm>
            <a:off x="7538970" y="4585520"/>
            <a:ext cx="835518" cy="528357"/>
          </a:xfrm>
          <a:prstGeom prst="rect">
            <a:avLst/>
          </a:prstGeom>
          <a:noFill/>
          <a:ln>
            <a:noFill/>
          </a:ln>
        </p:spPr>
      </p:pic>
      <p:pic>
        <p:nvPicPr>
          <p:cNvPr id="149" name="Google Shape;149;g1784ed9920d_0_21"/>
          <p:cNvPicPr preferRelativeResize="0"/>
          <p:nvPr/>
        </p:nvPicPr>
        <p:blipFill rotWithShape="1">
          <a:blip r:embed="rId5">
            <a:alphaModFix/>
          </a:blip>
          <a:srcRect/>
          <a:stretch/>
        </p:blipFill>
        <p:spPr>
          <a:xfrm>
            <a:off x="8466278" y="4688681"/>
            <a:ext cx="641293" cy="458282"/>
          </a:xfrm>
          <a:prstGeom prst="rect">
            <a:avLst/>
          </a:prstGeom>
          <a:noFill/>
          <a:ln>
            <a:noFill/>
          </a:ln>
        </p:spPr>
      </p:pic>
      <p:pic>
        <p:nvPicPr>
          <p:cNvPr id="150" name="Google Shape;150;g1784ed9920d_0_21"/>
          <p:cNvPicPr preferRelativeResize="0"/>
          <p:nvPr/>
        </p:nvPicPr>
        <p:blipFill>
          <a:blip r:embed="rId6">
            <a:alphaModFix/>
          </a:blip>
          <a:stretch>
            <a:fillRect/>
          </a:stretch>
        </p:blipFill>
        <p:spPr>
          <a:xfrm>
            <a:off x="0" y="4499975"/>
            <a:ext cx="9144000" cy="643525"/>
          </a:xfrm>
          <a:prstGeom prst="rect">
            <a:avLst/>
          </a:prstGeom>
          <a:noFill/>
          <a:ln>
            <a:noFill/>
          </a:ln>
        </p:spPr>
      </p:pic>
      <p:pic>
        <p:nvPicPr>
          <p:cNvPr id="151" name="Google Shape;151;g1784ed9920d_0_21"/>
          <p:cNvPicPr preferRelativeResize="0"/>
          <p:nvPr/>
        </p:nvPicPr>
        <p:blipFill>
          <a:blip r:embed="rId7">
            <a:alphaModFix/>
          </a:blip>
          <a:stretch>
            <a:fillRect/>
          </a:stretch>
        </p:blipFill>
        <p:spPr>
          <a:xfrm>
            <a:off x="0" y="4276725"/>
            <a:ext cx="9144001" cy="866775"/>
          </a:xfrm>
          <a:prstGeom prst="rect">
            <a:avLst/>
          </a:prstGeom>
          <a:noFill/>
          <a:ln>
            <a:noFill/>
          </a:ln>
        </p:spPr>
      </p:pic>
      <p:sp>
        <p:nvSpPr>
          <p:cNvPr id="3" name="TextBox 2">
            <a:extLst>
              <a:ext uri="{FF2B5EF4-FFF2-40B4-BE49-F238E27FC236}">
                <a16:creationId xmlns:a16="http://schemas.microsoft.com/office/drawing/2014/main" id="{FDA69969-BE0F-D56F-A58A-FC0AA944DA6B}"/>
              </a:ext>
            </a:extLst>
          </p:cNvPr>
          <p:cNvSpPr txBox="1"/>
          <p:nvPr/>
        </p:nvSpPr>
        <p:spPr>
          <a:xfrm>
            <a:off x="1083449" y="1659751"/>
            <a:ext cx="7382829" cy="738664"/>
          </a:xfrm>
          <a:prstGeom prst="rect">
            <a:avLst/>
          </a:prstGeom>
          <a:noFill/>
        </p:spPr>
        <p:txBody>
          <a:bodyPr wrap="square" rtlCol="0">
            <a:spAutoFit/>
          </a:bodyPr>
          <a:lstStyle/>
          <a:p>
            <a:r>
              <a:rPr lang="en-GB" dirty="0"/>
              <a:t>Based on my findings, I would recommend that students be encouraged to attend face to face classes as this will enhance their performance. Also, the rating of on online responses does not have a positive correlation with Health issues during lockdown.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784ed9920d_0_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Challenges</a:t>
            </a:r>
            <a:endParaRPr sz="3000" b="1"/>
          </a:p>
        </p:txBody>
      </p:sp>
      <p:pic>
        <p:nvPicPr>
          <p:cNvPr id="157" name="Google Shape;157;g1784ed9920d_0_28"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58" name="Google Shape;158;g1784ed9920d_0_28"/>
          <p:cNvPicPr preferRelativeResize="0"/>
          <p:nvPr/>
        </p:nvPicPr>
        <p:blipFill rotWithShape="1">
          <a:blip r:embed="rId4">
            <a:alphaModFix/>
          </a:blip>
          <a:srcRect/>
          <a:stretch/>
        </p:blipFill>
        <p:spPr>
          <a:xfrm>
            <a:off x="7538970" y="4585520"/>
            <a:ext cx="835518" cy="528357"/>
          </a:xfrm>
          <a:prstGeom prst="rect">
            <a:avLst/>
          </a:prstGeom>
          <a:noFill/>
          <a:ln>
            <a:noFill/>
          </a:ln>
        </p:spPr>
      </p:pic>
      <p:pic>
        <p:nvPicPr>
          <p:cNvPr id="159" name="Google Shape;159;g1784ed9920d_0_28"/>
          <p:cNvPicPr preferRelativeResize="0"/>
          <p:nvPr/>
        </p:nvPicPr>
        <p:blipFill rotWithShape="1">
          <a:blip r:embed="rId5">
            <a:alphaModFix/>
          </a:blip>
          <a:srcRect/>
          <a:stretch/>
        </p:blipFill>
        <p:spPr>
          <a:xfrm>
            <a:off x="8466278" y="4688681"/>
            <a:ext cx="641293" cy="458282"/>
          </a:xfrm>
          <a:prstGeom prst="rect">
            <a:avLst/>
          </a:prstGeom>
          <a:noFill/>
          <a:ln>
            <a:noFill/>
          </a:ln>
        </p:spPr>
      </p:pic>
      <p:pic>
        <p:nvPicPr>
          <p:cNvPr id="160" name="Google Shape;160;g1784ed9920d_0_28"/>
          <p:cNvPicPr preferRelativeResize="0"/>
          <p:nvPr/>
        </p:nvPicPr>
        <p:blipFill>
          <a:blip r:embed="rId6">
            <a:alphaModFix/>
          </a:blip>
          <a:stretch>
            <a:fillRect/>
          </a:stretch>
        </p:blipFill>
        <p:spPr>
          <a:xfrm>
            <a:off x="0" y="4499975"/>
            <a:ext cx="9144000" cy="643525"/>
          </a:xfrm>
          <a:prstGeom prst="rect">
            <a:avLst/>
          </a:prstGeom>
          <a:noFill/>
          <a:ln>
            <a:noFill/>
          </a:ln>
        </p:spPr>
      </p:pic>
      <p:pic>
        <p:nvPicPr>
          <p:cNvPr id="161" name="Google Shape;161;g1784ed9920d_0_28"/>
          <p:cNvPicPr preferRelativeResize="0"/>
          <p:nvPr/>
        </p:nvPicPr>
        <p:blipFill>
          <a:blip r:embed="rId7">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1BCA9AB7-0730-E403-5CC6-F6598C95DF32}"/>
              </a:ext>
            </a:extLst>
          </p:cNvPr>
          <p:cNvSpPr txBox="1"/>
          <p:nvPr/>
        </p:nvSpPr>
        <p:spPr>
          <a:xfrm>
            <a:off x="914400" y="1552175"/>
            <a:ext cx="7246043" cy="977159"/>
          </a:xfrm>
          <a:prstGeom prst="rect">
            <a:avLst/>
          </a:prstGeom>
          <a:noFill/>
        </p:spPr>
        <p:txBody>
          <a:bodyPr wrap="square" rtlCol="0">
            <a:spAutoFit/>
          </a:bodyPr>
          <a:lstStyle/>
          <a:p>
            <a:r>
              <a:rPr lang="en-GB" dirty="0"/>
              <a:t>I was unable to put the students into different age groups when I was doing my visualisation so that I can narrow down my findings instead of using sum of age. Also, the dataset I used had only 68 students that are above 30years of age compared with 1,114 students that are 30years and below and this might not give an accurate result.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2800"/>
              <a:buFont typeface="Calibri"/>
              <a:buNone/>
            </a:pPr>
            <a:r>
              <a:rPr lang="en-GB" sz="3000" b="1"/>
              <a:t>Conclusion and Key Learnings</a:t>
            </a:r>
            <a:endParaRPr sz="3000" b="1"/>
          </a:p>
        </p:txBody>
      </p:sp>
      <p:pic>
        <p:nvPicPr>
          <p:cNvPr id="167" name="Google Shape;167;p11"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68" name="Google Shape;168;p11"/>
          <p:cNvPicPr preferRelativeResize="0"/>
          <p:nvPr/>
        </p:nvPicPr>
        <p:blipFill rotWithShape="1">
          <a:blip r:embed="rId4">
            <a:alphaModFix/>
          </a:blip>
          <a:srcRect/>
          <a:stretch/>
        </p:blipFill>
        <p:spPr>
          <a:xfrm>
            <a:off x="7538970" y="4585520"/>
            <a:ext cx="835518" cy="528358"/>
          </a:xfrm>
          <a:prstGeom prst="rect">
            <a:avLst/>
          </a:prstGeom>
          <a:noFill/>
          <a:ln>
            <a:noFill/>
          </a:ln>
        </p:spPr>
      </p:pic>
      <p:pic>
        <p:nvPicPr>
          <p:cNvPr id="169" name="Google Shape;169;p11"/>
          <p:cNvPicPr preferRelativeResize="0"/>
          <p:nvPr/>
        </p:nvPicPr>
        <p:blipFill rotWithShape="1">
          <a:blip r:embed="rId5">
            <a:alphaModFix/>
          </a:blip>
          <a:srcRect/>
          <a:stretch/>
        </p:blipFill>
        <p:spPr>
          <a:xfrm>
            <a:off x="8466278" y="4688681"/>
            <a:ext cx="641292" cy="458281"/>
          </a:xfrm>
          <a:prstGeom prst="rect">
            <a:avLst/>
          </a:prstGeom>
          <a:noFill/>
          <a:ln>
            <a:noFill/>
          </a:ln>
        </p:spPr>
      </p:pic>
      <p:pic>
        <p:nvPicPr>
          <p:cNvPr id="170" name="Google Shape;170;p11"/>
          <p:cNvPicPr preferRelativeResize="0"/>
          <p:nvPr/>
        </p:nvPicPr>
        <p:blipFill>
          <a:blip r:embed="rId6">
            <a:alphaModFix/>
          </a:blip>
          <a:stretch>
            <a:fillRect/>
          </a:stretch>
        </p:blipFill>
        <p:spPr>
          <a:xfrm>
            <a:off x="0" y="4499975"/>
            <a:ext cx="9144000" cy="643525"/>
          </a:xfrm>
          <a:prstGeom prst="rect">
            <a:avLst/>
          </a:prstGeom>
          <a:noFill/>
          <a:ln>
            <a:noFill/>
          </a:ln>
        </p:spPr>
      </p:pic>
      <p:sp>
        <p:nvSpPr>
          <p:cNvPr id="171" name="Google Shape;171;p11"/>
          <p:cNvSpPr txBox="1">
            <a:spLocks noGrp="1"/>
          </p:cNvSpPr>
          <p:nvPr>
            <p:ph type="title"/>
          </p:nvPr>
        </p:nvSpPr>
        <p:spPr>
          <a:xfrm>
            <a:off x="311700" y="17667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2800"/>
              <a:buFont typeface="Calibri"/>
              <a:buNone/>
            </a:pPr>
            <a:r>
              <a:rPr lang="en-GB" sz="1400" b="1"/>
              <a:t>HINT:</a:t>
            </a:r>
            <a:endParaRPr sz="1400" b="1"/>
          </a:p>
          <a:p>
            <a:pPr marL="0" lvl="0" indent="0" algn="l" rtl="0">
              <a:lnSpc>
                <a:spcPct val="85000"/>
              </a:lnSpc>
              <a:spcBef>
                <a:spcPts val="0"/>
              </a:spcBef>
              <a:spcAft>
                <a:spcPts val="0"/>
              </a:spcAft>
              <a:buClr>
                <a:srgbClr val="3F3F3F"/>
              </a:buClr>
              <a:buSzPts val="2800"/>
              <a:buFont typeface="Calibri"/>
              <a:buNone/>
            </a:pPr>
            <a:r>
              <a:rPr lang="en-GB" sz="1400"/>
              <a:t>Reflection on Key learnings</a:t>
            </a:r>
            <a:endParaRPr sz="1400"/>
          </a:p>
          <a:p>
            <a:pPr marL="457200" lvl="0" indent="-317500" algn="l" rtl="0">
              <a:lnSpc>
                <a:spcPct val="85000"/>
              </a:lnSpc>
              <a:spcBef>
                <a:spcPts val="0"/>
              </a:spcBef>
              <a:spcAft>
                <a:spcPts val="0"/>
              </a:spcAft>
              <a:buSzPts val="1400"/>
              <a:buAutoNum type="arabicPeriod"/>
            </a:pPr>
            <a:r>
              <a:rPr lang="en-GB" sz="1400"/>
              <a:t>Why did you choose to transition to Data Analytics and what role would you like to work in following what you’ve learned.</a:t>
            </a:r>
            <a:endParaRPr sz="1400"/>
          </a:p>
          <a:p>
            <a:pPr marL="457200" lvl="0" indent="-317500" algn="l" rtl="0">
              <a:lnSpc>
                <a:spcPct val="85000"/>
              </a:lnSpc>
              <a:spcBef>
                <a:spcPts val="0"/>
              </a:spcBef>
              <a:spcAft>
                <a:spcPts val="0"/>
              </a:spcAft>
              <a:buSzPts val="1400"/>
              <a:buAutoNum type="arabicPeriod"/>
            </a:pPr>
            <a:r>
              <a:rPr lang="en-GB" sz="1400"/>
              <a:t>What are your top 3 key learnings: Educationally, Personally, Career-wise.</a:t>
            </a:r>
            <a:endParaRPr sz="1400"/>
          </a:p>
          <a:p>
            <a:pPr marL="457200" lvl="0" indent="-317500" algn="l" rtl="0">
              <a:lnSpc>
                <a:spcPct val="90000"/>
              </a:lnSpc>
              <a:spcBef>
                <a:spcPts val="1200"/>
              </a:spcBef>
              <a:spcAft>
                <a:spcPts val="1200"/>
              </a:spcAft>
              <a:buSzPts val="1400"/>
              <a:buAutoNum type="arabicPeriod"/>
            </a:pPr>
            <a:r>
              <a:rPr lang="en-GB" sz="1400"/>
              <a:t>Should  show how you used project management principles, data SQL , Tableau , Python where necessary</a:t>
            </a:r>
            <a:endParaRPr sz="1400"/>
          </a:p>
        </p:txBody>
      </p:sp>
      <p:pic>
        <p:nvPicPr>
          <p:cNvPr id="172" name="Google Shape;172;p11"/>
          <p:cNvPicPr preferRelativeResize="0"/>
          <p:nvPr/>
        </p:nvPicPr>
        <p:blipFill>
          <a:blip r:embed="rId7">
            <a:alphaModFix/>
          </a:blip>
          <a:stretch>
            <a:fillRect/>
          </a:stretch>
        </p:blipFill>
        <p:spPr>
          <a:xfrm>
            <a:off x="0" y="4276725"/>
            <a:ext cx="9144001" cy="86677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TotalTime>
  <Words>698</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Retrospect</vt:lpstr>
      <vt:lpstr>PowerPoint Presentation</vt:lpstr>
      <vt:lpstr>About Me</vt:lpstr>
      <vt:lpstr>My Project  - Objectives</vt:lpstr>
      <vt:lpstr>My Project  - Excel Findings</vt:lpstr>
      <vt:lpstr>My Project  - SQL Analysis</vt:lpstr>
      <vt:lpstr>My Project  - Dashboard</vt:lpstr>
      <vt:lpstr>My Project  - Recommendations/Insights</vt:lpstr>
      <vt:lpstr>Challenges</vt:lpstr>
      <vt:lpstr>Conclusion and 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Oluyinka Ogunremi</cp:lastModifiedBy>
  <cp:revision>10</cp:revision>
  <dcterms:modified xsi:type="dcterms:W3CDTF">2023-03-27T01:31:00Z</dcterms:modified>
</cp:coreProperties>
</file>