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Sniglet"/>
      <p:regular r:id="rId36"/>
    </p:embeddedFont>
    <p:embeddedFont>
      <p:font typeface="Walter Turncoat"/>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WalterTurncoat-regular.fntdata"/><Relationship Id="rId14" Type="http://schemas.openxmlformats.org/officeDocument/2006/relationships/slide" Target="slides/slide10.xml"/><Relationship Id="rId36" Type="http://schemas.openxmlformats.org/officeDocument/2006/relationships/font" Target="fonts/Snigle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dacd733f0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dacd733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lists are created with the &lt;ol&gt; tag and each item inside are created with the &lt;li&gt; tag.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dacd733f0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dacd733f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to easily change the type of numeral. (counting system) This is done by using the type attribute.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dacd733f0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dacd733f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to change the start of the sequence by using the start attribute. This well set what the number of the first element will be. This has to be set with a number no matter which counting system the ordered list is using.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6dacd733f0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dacd733f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description list can be created using the &lt;dl&gt; tag consists of name-value groups, where the name is given with the &lt;dt&gt; element and the value is given in the &lt;dd&gt; element.You can have more than one name and more than one value for the name-value groups. This means you can group names (&lt;dt&gt;) and values (&lt;dd&gt;).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dacd733f0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acd733f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dacd733f0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dacd733f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are a handy way of displaying tabular data such as text, images, links, etc. Tables are two dimensional with rows and columns of cells.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da21bb57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a21bb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&lt;table&gt;</a:t>
            </a:r>
            <a:endParaRPr/>
          </a:p>
          <a:p>
            <a:pPr indent="0" lvl="0" marL="0" rtl="0" algn="l">
              <a:spcBef>
                <a:spcPts val="0"/>
              </a:spcBef>
              <a:spcAft>
                <a:spcPts val="0"/>
              </a:spcAft>
              <a:buClr>
                <a:schemeClr val="dk1"/>
              </a:buClr>
              <a:buSzPts val="1100"/>
              <a:buFont typeface="Arial"/>
              <a:buNone/>
            </a:pPr>
            <a:r>
              <a:rPr lang="en"/>
              <a:t>Opens the table. Every element of the table should be inside this tag.</a:t>
            </a:r>
            <a:endParaRPr/>
          </a:p>
          <a:p>
            <a:pPr indent="0" lvl="0" marL="0" rtl="0" algn="l">
              <a:spcBef>
                <a:spcPts val="0"/>
              </a:spcBef>
              <a:spcAft>
                <a:spcPts val="0"/>
              </a:spcAft>
              <a:buClr>
                <a:schemeClr val="dk1"/>
              </a:buClr>
              <a:buSzPts val="1100"/>
              <a:buFont typeface="Arial"/>
              <a:buNone/>
            </a:pPr>
            <a:r>
              <a:rPr lang="en"/>
              <a:t>&lt;tr&gt;</a:t>
            </a:r>
            <a:endParaRPr/>
          </a:p>
          <a:p>
            <a:pPr indent="0" lvl="0" marL="0" rtl="0" algn="l">
              <a:spcBef>
                <a:spcPts val="0"/>
              </a:spcBef>
              <a:spcAft>
                <a:spcPts val="0"/>
              </a:spcAft>
              <a:buClr>
                <a:schemeClr val="dk1"/>
              </a:buClr>
              <a:buSzPts val="1100"/>
              <a:buFont typeface="Arial"/>
              <a:buNone/>
            </a:pPr>
            <a:r>
              <a:rPr lang="en"/>
              <a:t>Defines a single row in the table.</a:t>
            </a:r>
            <a:endParaRPr/>
          </a:p>
          <a:p>
            <a:pPr indent="0" lvl="0" marL="0" rtl="0" algn="l">
              <a:spcBef>
                <a:spcPts val="0"/>
              </a:spcBef>
              <a:spcAft>
                <a:spcPts val="0"/>
              </a:spcAft>
              <a:buClr>
                <a:schemeClr val="dk1"/>
              </a:buClr>
              <a:buSzPts val="1100"/>
              <a:buFont typeface="Arial"/>
              <a:buNone/>
            </a:pPr>
            <a:r>
              <a:rPr lang="en"/>
              <a:t>&lt;th&gt;</a:t>
            </a:r>
            <a:endParaRPr/>
          </a:p>
          <a:p>
            <a:pPr indent="0" lvl="0" marL="0" rtl="0" algn="l">
              <a:spcBef>
                <a:spcPts val="0"/>
              </a:spcBef>
              <a:spcAft>
                <a:spcPts val="0"/>
              </a:spcAft>
              <a:buClr>
                <a:schemeClr val="dk1"/>
              </a:buClr>
              <a:buSzPts val="1100"/>
              <a:buFont typeface="Arial"/>
              <a:buNone/>
            </a:pPr>
            <a:r>
              <a:rPr lang="en"/>
              <a:t>This is a tabular header. This creates a heading on the table that you can use to define headings.</a:t>
            </a:r>
            <a:endParaRPr/>
          </a:p>
          <a:p>
            <a:pPr indent="0" lvl="0" marL="0" rtl="0" algn="l">
              <a:spcBef>
                <a:spcPts val="0"/>
              </a:spcBef>
              <a:spcAft>
                <a:spcPts val="0"/>
              </a:spcAft>
              <a:buClr>
                <a:schemeClr val="dk1"/>
              </a:buClr>
              <a:buSzPts val="1100"/>
              <a:buFont typeface="Arial"/>
              <a:buNone/>
            </a:pPr>
            <a:r>
              <a:rPr lang="en"/>
              <a:t>&lt;td&gt;</a:t>
            </a:r>
            <a:endParaRPr/>
          </a:p>
          <a:p>
            <a:pPr indent="0" lvl="0" marL="0" rtl="0" algn="l">
              <a:spcBef>
                <a:spcPts val="0"/>
              </a:spcBef>
              <a:spcAft>
                <a:spcPts val="0"/>
              </a:spcAft>
              <a:buClr>
                <a:schemeClr val="dk1"/>
              </a:buClr>
              <a:buSzPts val="1100"/>
              <a:buFont typeface="Arial"/>
              <a:buNone/>
            </a:pPr>
            <a:r>
              <a:rPr lang="en"/>
              <a:t>This is tabular data. This creates a single cell that you can put anything inside.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dacd733f0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dacd733f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possible to set a table cell to span either multiple columns, or multiple rows. This uses the rowspan or colspan attribute. Both have to be non-negative numbers. A rowspan and colspan shouldn’t overlap as this isn’t valid HTML!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dacd733f0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acd733f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dacd733f0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dacd733f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dacd733f0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dacd733f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dacd733f0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dacd733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are used to submit data to a website. They send a HTTP request to the server, that the server responds on. This can be done by sending it either in a secure package, or by sending the request through the URL. These are the two ways requests work when submitting a 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dacd733f0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dacd733f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Forms always submits the data as key-value pairs. The name of each input element is the key and the value of each input element is the value of the data that is going to be submitted. More on these in the Django module.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POST</a:t>
            </a:r>
            <a:endParaRPr>
              <a:solidFill>
                <a:schemeClr val="dk1"/>
              </a:solidFill>
            </a:endParaRPr>
          </a:p>
          <a:p>
            <a:pPr indent="0" lvl="0" marL="0" rtl="0" algn="l">
              <a:lnSpc>
                <a:spcPct val="115000"/>
              </a:lnSpc>
              <a:spcBef>
                <a:spcPts val="0"/>
              </a:spcBef>
              <a:spcAft>
                <a:spcPts val="0"/>
              </a:spcAft>
              <a:buNone/>
            </a:pPr>
            <a:r>
              <a:rPr lang="en">
                <a:solidFill>
                  <a:schemeClr val="dk1"/>
                </a:solidFill>
              </a:rPr>
              <a:t>POST requests are used to submit secure and sensitive data. It’s sent as a package to the server. This is most commonly used when handling any sensitive data. (login forms, sign up forms, etc)</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GET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GET requests are submitted through the URL of the request. This means that the data you submit with a GET request is not secure at all. This is most commonly used in search forms or any forms where the data doesn’t have to be secure. The reason why GET is considered insecure is because anyone can read the data submitted by GET because anyone can read the URL.</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dacd733f0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dacd733f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commonly used element in forms is the input element. The display and functionality changes based on the type of the input.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dacd733f0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dacd733f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dacd733f0_0_2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dacd733f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dacd733f0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dacd733f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dacd733f0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dacd733f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dacd733f0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dacd733f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Value is used to specify the initial value. This is used to pre-populate data in a form, or to preserve data in a form after submitting it with an error.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dacd733f0_0_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dacd733f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Readonly is an attribute that changes the input field to readonly. (can’t be changed)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aren’t all of the attributes! There are more...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dacd733f0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dacd733f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action attribute sets the URL of the website that the form will be submitting its data to. This needs to be present for the form to actually submit its data somewhere. The given URL can be explicit or relative.</a:t>
            </a:r>
            <a:br>
              <a:rPr lang="en">
                <a:solidFill>
                  <a:schemeClr val="dk1"/>
                </a:solidFill>
              </a:rPr>
            </a:br>
            <a:r>
              <a:rPr lang="en">
                <a:solidFill>
                  <a:schemeClr val="dk1"/>
                </a:solidFill>
              </a:rPr>
              <a:t>The method attribute specifies which HTTP method (</a:t>
            </a:r>
            <a:r>
              <a:rPr b="1" lang="en">
                <a:solidFill>
                  <a:schemeClr val="dk1"/>
                </a:solidFill>
              </a:rPr>
              <a:t>GET</a:t>
            </a:r>
            <a:r>
              <a:rPr lang="en">
                <a:solidFill>
                  <a:schemeClr val="dk1"/>
                </a:solidFill>
              </a:rPr>
              <a:t> or </a:t>
            </a:r>
            <a:r>
              <a:rPr b="1" lang="en">
                <a:solidFill>
                  <a:schemeClr val="dk1"/>
                </a:solidFill>
              </a:rPr>
              <a:t>POST</a:t>
            </a:r>
            <a:r>
              <a:rPr lang="en">
                <a:solidFill>
                  <a:schemeClr val="dk1"/>
                </a:solidFill>
              </a:rPr>
              <a:t>) to use when submitting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6dacd733f0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dacd733f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da21bb572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da21bb5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dacd733f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acd733f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dacd733f0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acd733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dacd733f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acd733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Ordered lists</a:t>
            </a:r>
            <a:r>
              <a:rPr lang="en">
                <a:solidFill>
                  <a:schemeClr val="dk1"/>
                </a:solidFill>
              </a:rPr>
              <a:t> uses a sequence to indicate the order of list elements. </a:t>
            </a:r>
            <a:r>
              <a:rPr b="1" lang="en">
                <a:solidFill>
                  <a:schemeClr val="dk1"/>
                </a:solidFill>
              </a:rPr>
              <a:t>Unordered lists</a:t>
            </a:r>
            <a:r>
              <a:rPr lang="en">
                <a:solidFill>
                  <a:schemeClr val="dk1"/>
                </a:solidFill>
              </a:rPr>
              <a:t> uses a defined symbol such as a bullet to list elements in no designated order. </a:t>
            </a:r>
            <a:r>
              <a:rPr b="1" lang="en">
                <a:solidFill>
                  <a:schemeClr val="dk1"/>
                </a:solidFill>
              </a:rPr>
              <a:t>Description lists</a:t>
            </a:r>
            <a:r>
              <a:rPr lang="en">
                <a:solidFill>
                  <a:schemeClr val="dk1"/>
                </a:solidFill>
              </a:rPr>
              <a:t> uses indents to list elements with their children.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dacd733f0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dacd733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unordered list can be created with the &lt;ul&gt; tag and the items inside the list can be created by using  the &lt;li&gt; tag.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991813"/>
            <a:ext cx="77724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 name="Google Shape;14;p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5" name="Shape 15"/>
        <p:cNvGrpSpPr/>
        <p:nvPr/>
      </p:nvGrpSpPr>
      <p:grpSpPr>
        <a:xfrm>
          <a:off x="0" y="0"/>
          <a:ext cx="0" cy="0"/>
          <a:chOff x="0" y="0"/>
          <a:chExt cx="0" cy="0"/>
        </a:xfrm>
      </p:grpSpPr>
      <p:sp>
        <p:nvSpPr>
          <p:cNvPr id="16" name="Google Shape;16;p4"/>
          <p:cNvSpPr txBox="1"/>
          <p:nvPr>
            <p:ph idx="1" type="body"/>
          </p:nvPr>
        </p:nvSpPr>
        <p:spPr>
          <a:xfrm>
            <a:off x="1700925" y="1399800"/>
            <a:ext cx="57423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algn="ctr">
              <a:spcBef>
                <a:spcPts val="0"/>
              </a:spcBef>
              <a:spcAft>
                <a:spcPts val="0"/>
              </a:spcAft>
              <a:buSzPts val="3000"/>
              <a:buChar char="■"/>
              <a:defRPr sz="3000"/>
            </a:lvl9pPr>
          </a:lstStyle>
          <a:p/>
        </p:txBody>
      </p:sp>
      <p:sp>
        <p:nvSpPr>
          <p:cNvPr id="17" name="Google Shape;17;p4"/>
          <p:cNvSpPr txBox="1"/>
          <p:nvPr/>
        </p:nvSpPr>
        <p:spPr>
          <a:xfrm>
            <a:off x="3593400" y="857569"/>
            <a:ext cx="1957200" cy="65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3" name="Google Shape;23;p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6"/>
          <p:cNvSpPr txBox="1"/>
          <p:nvPr>
            <p:ph idx="1" type="body"/>
          </p:nvPr>
        </p:nvSpPr>
        <p:spPr>
          <a:xfrm>
            <a:off x="457200" y="1507925"/>
            <a:ext cx="3994500" cy="34179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6"/>
          <p:cNvSpPr txBox="1"/>
          <p:nvPr>
            <p:ph idx="2" type="body"/>
          </p:nvPr>
        </p:nvSpPr>
        <p:spPr>
          <a:xfrm>
            <a:off x="4692275" y="1507925"/>
            <a:ext cx="3994500" cy="34179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9" name="Shape 29"/>
        <p:cNvGrpSpPr/>
        <p:nvPr/>
      </p:nvGrpSpPr>
      <p:grpSpPr>
        <a:xfrm>
          <a:off x="0" y="0"/>
          <a:ext cx="0" cy="0"/>
          <a:chOff x="0" y="0"/>
          <a:chExt cx="0" cy="0"/>
        </a:xfrm>
      </p:grpSpPr>
      <p:sp>
        <p:nvSpPr>
          <p:cNvPr id="30" name="Google Shape;30;p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1" name="Google Shape;31;p7"/>
          <p:cNvSpPr txBox="1"/>
          <p:nvPr>
            <p:ph idx="1" type="body"/>
          </p:nvPr>
        </p:nvSpPr>
        <p:spPr>
          <a:xfrm>
            <a:off x="457200"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2" name="Google Shape;32;p7"/>
          <p:cNvSpPr txBox="1"/>
          <p:nvPr>
            <p:ph idx="2" type="body"/>
          </p:nvPr>
        </p:nvSpPr>
        <p:spPr>
          <a:xfrm>
            <a:off x="3223964"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3" name="Google Shape;33;p7"/>
          <p:cNvSpPr txBox="1"/>
          <p:nvPr>
            <p:ph idx="3" type="body"/>
          </p:nvPr>
        </p:nvSpPr>
        <p:spPr>
          <a:xfrm>
            <a:off x="5990727" y="1507925"/>
            <a:ext cx="2631900" cy="3417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4" name="Google Shape;34;p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7" name="Google Shape;37;p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0" name="Google Shape;40;p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25" y="967975"/>
            <a:ext cx="9156000" cy="857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457200" y="1563400"/>
            <a:ext cx="8229600" cy="2503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indent="-355600" lvl="1" marL="9144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indent="-355600" lvl="2" marL="1371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indent="-355600" lvl="3" marL="18288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indent="-355600" lvl="4" marL="22860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indent="-355600" lvl="5" marL="27432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indent="-355600" lvl="6" marL="32004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indent="-355600" lvl="7" marL="3657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indent="-355600" lvl="8" marL="41148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p:txBody>
      </p:sp>
      <p:sp>
        <p:nvSpPr>
          <p:cNvPr id="8" name="Google Shape;8;p1"/>
          <p:cNvSpPr txBox="1"/>
          <p:nvPr>
            <p:ph idx="12" type="sldNum"/>
          </p:nvPr>
        </p:nvSpPr>
        <p:spPr>
          <a:xfrm>
            <a:off x="4297650" y="4832975"/>
            <a:ext cx="548700" cy="310500"/>
          </a:xfrm>
          <a:prstGeom prst="rect">
            <a:avLst/>
          </a:prstGeom>
          <a:noFill/>
          <a:ln>
            <a:noFill/>
          </a:ln>
        </p:spPr>
        <p:txBody>
          <a:bodyPr anchorCtr="0" anchor="t" bIns="91425" lIns="91425" spcFirstLastPara="1" rIns="91425" wrap="square" tIns="91425">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type="ctrTitle"/>
          </p:nvPr>
        </p:nvSpPr>
        <p:spPr>
          <a:xfrm>
            <a:off x="685800" y="1599413"/>
            <a:ext cx="7772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Advanced HTML</a:t>
            </a:r>
            <a:endParaRPr/>
          </a:p>
        </p:txBody>
      </p:sp>
      <p:grpSp>
        <p:nvGrpSpPr>
          <p:cNvPr id="48" name="Google Shape;48;p11"/>
          <p:cNvGrpSpPr/>
          <p:nvPr/>
        </p:nvGrpSpPr>
        <p:grpSpPr>
          <a:xfrm rot="2194107">
            <a:off x="803001" y="3184731"/>
            <a:ext cx="1014485" cy="642684"/>
            <a:chOff x="238125" y="1918825"/>
            <a:chExt cx="1042450" cy="660400"/>
          </a:xfrm>
        </p:grpSpPr>
        <p:sp>
          <p:nvSpPr>
            <p:cNvPr id="49" name="Google Shape;49;p11"/>
            <p:cNvSpPr/>
            <p:nvPr/>
          </p:nvSpPr>
          <p:spPr>
            <a:xfrm>
              <a:off x="238125" y="1918825"/>
              <a:ext cx="966975" cy="660400"/>
            </a:xfrm>
            <a:custGeom>
              <a:rect b="b" l="l" r="r" t="t"/>
              <a:pathLst>
                <a:path extrusionOk="0" h="26416" w="38679">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1091875" y="1951850"/>
              <a:ext cx="188700" cy="136800"/>
            </a:xfrm>
            <a:custGeom>
              <a:rect b="b" l="l" r="r" t="t"/>
              <a:pathLst>
                <a:path extrusionOk="0" h="5472" w="7548">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11"/>
          <p:cNvGrpSpPr/>
          <p:nvPr/>
        </p:nvGrpSpPr>
        <p:grpSpPr>
          <a:xfrm rot="-9269861">
            <a:off x="6165721" y="1346512"/>
            <a:ext cx="750220" cy="664172"/>
            <a:chOff x="1113100" y="2199475"/>
            <a:chExt cx="801900" cy="709925"/>
          </a:xfrm>
        </p:grpSpPr>
        <p:sp>
          <p:nvSpPr>
            <p:cNvPr id="52" name="Google Shape;52;p11"/>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11"/>
          <p:cNvSpPr/>
          <p:nvPr/>
        </p:nvSpPr>
        <p:spPr>
          <a:xfrm>
            <a:off x="2497627" y="2497075"/>
            <a:ext cx="1442481"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a:off x="6059300" y="2600050"/>
            <a:ext cx="2058017" cy="1015968"/>
          </a:xfrm>
          <a:custGeom>
            <a:rect b="b" l="l" r="r" t="t"/>
            <a:pathLst>
              <a:path extrusionOk="0" h="62358" w="65189">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a:off x="4045614" y="719848"/>
            <a:ext cx="1052762" cy="922444"/>
          </a:xfrm>
          <a:custGeom>
            <a:rect b="b" l="l" r="r" t="t"/>
            <a:pathLst>
              <a:path extrusionOk="0" h="15330" w="17495">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a:t>
            </a:r>
            <a:r>
              <a:rPr lang="en"/>
              <a:t>rdered lists</a:t>
            </a:r>
            <a:endParaRPr/>
          </a:p>
        </p:txBody>
      </p:sp>
      <p:sp>
        <p:nvSpPr>
          <p:cNvPr id="142" name="Google Shape;142;p20"/>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Defined by the &lt;li&gt; nested inside a &lt;ol&gt; tag</a:t>
            </a:r>
            <a:endParaRPr/>
          </a:p>
          <a:p>
            <a:pPr indent="0" lvl="0" marL="0" rtl="0" algn="l">
              <a:spcBef>
                <a:spcPts val="600"/>
              </a:spcBef>
              <a:spcAft>
                <a:spcPts val="0"/>
              </a:spcAft>
              <a:buNone/>
            </a:pPr>
            <a:r>
              <a:t/>
            </a:r>
            <a:endParaRPr/>
          </a:p>
        </p:txBody>
      </p:sp>
      <p:sp>
        <p:nvSpPr>
          <p:cNvPr id="143" name="Google Shape;143;p2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5" name="Google Shape;145;p20"/>
          <p:cNvPicPr preferRelativeResize="0"/>
          <p:nvPr/>
        </p:nvPicPr>
        <p:blipFill>
          <a:blip r:embed="rId3">
            <a:alphaModFix/>
          </a:blip>
          <a:stretch>
            <a:fillRect/>
          </a:stretch>
        </p:blipFill>
        <p:spPr>
          <a:xfrm>
            <a:off x="1351088" y="2210513"/>
            <a:ext cx="2790667" cy="1511612"/>
          </a:xfrm>
          <a:prstGeom prst="rect">
            <a:avLst/>
          </a:prstGeom>
          <a:noFill/>
          <a:ln>
            <a:noFill/>
          </a:ln>
        </p:spPr>
      </p:pic>
      <p:pic>
        <p:nvPicPr>
          <p:cNvPr id="146" name="Google Shape;146;p20"/>
          <p:cNvPicPr preferRelativeResize="0"/>
          <p:nvPr/>
        </p:nvPicPr>
        <p:blipFill>
          <a:blip r:embed="rId4">
            <a:alphaModFix/>
          </a:blip>
          <a:stretch>
            <a:fillRect/>
          </a:stretch>
        </p:blipFill>
        <p:spPr>
          <a:xfrm>
            <a:off x="5113725" y="2186000"/>
            <a:ext cx="2286525" cy="1596625"/>
          </a:xfrm>
          <a:prstGeom prst="rect">
            <a:avLst/>
          </a:prstGeom>
          <a:noFill/>
          <a:ln>
            <a:noFill/>
          </a:ln>
        </p:spPr>
      </p:pic>
      <p:grpSp>
        <p:nvGrpSpPr>
          <p:cNvPr id="147" name="Google Shape;147;p20"/>
          <p:cNvGrpSpPr/>
          <p:nvPr/>
        </p:nvGrpSpPr>
        <p:grpSpPr>
          <a:xfrm rot="2622743">
            <a:off x="3858360" y="3174036"/>
            <a:ext cx="1117840" cy="827184"/>
            <a:chOff x="1113100" y="2199475"/>
            <a:chExt cx="801900" cy="709925"/>
          </a:xfrm>
        </p:grpSpPr>
        <p:sp>
          <p:nvSpPr>
            <p:cNvPr id="148" name="Google Shape;148;p20"/>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0"/>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Ordered lists</a:t>
            </a:r>
            <a:endParaRPr/>
          </a:p>
        </p:txBody>
      </p:sp>
      <p:sp>
        <p:nvSpPr>
          <p:cNvPr id="156" name="Google Shape;156;p21"/>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Ordered lists have a type attribute that allows you to change the counting system</a:t>
            </a:r>
            <a:endParaRPr/>
          </a:p>
          <a:p>
            <a:pPr indent="0" lvl="0" marL="0" rtl="0" algn="l">
              <a:spcBef>
                <a:spcPts val="600"/>
              </a:spcBef>
              <a:spcAft>
                <a:spcPts val="0"/>
              </a:spcAft>
              <a:buNone/>
            </a:pPr>
            <a:r>
              <a:t/>
            </a:r>
            <a:endParaRPr/>
          </a:p>
        </p:txBody>
      </p:sp>
      <p:sp>
        <p:nvSpPr>
          <p:cNvPr id="157" name="Google Shape;157;p2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9" name="Google Shape;159;p21"/>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idx="1" type="body"/>
          </p:nvPr>
        </p:nvSpPr>
        <p:spPr>
          <a:xfrm>
            <a:off x="457175" y="2449625"/>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type="1" - numbers (default)</a:t>
            </a:r>
            <a:endParaRPr>
              <a:solidFill>
                <a:schemeClr val="lt1"/>
              </a:solidFill>
            </a:endParaRPr>
          </a:p>
          <a:p>
            <a:pPr indent="-355600" lvl="0" marL="457200" rtl="0" algn="l">
              <a:spcBef>
                <a:spcPts val="0"/>
              </a:spcBef>
              <a:spcAft>
                <a:spcPts val="0"/>
              </a:spcAft>
              <a:buClr>
                <a:schemeClr val="lt1"/>
              </a:buClr>
              <a:buSzPts val="2000"/>
              <a:buChar char="✘"/>
            </a:pPr>
            <a:r>
              <a:rPr lang="en">
                <a:solidFill>
                  <a:schemeClr val="lt1"/>
                </a:solidFill>
              </a:rPr>
              <a:t>type="A" - uppercase letters</a:t>
            </a:r>
            <a:endParaRPr>
              <a:solidFill>
                <a:schemeClr val="lt1"/>
              </a:solidFill>
            </a:endParaRPr>
          </a:p>
          <a:p>
            <a:pPr indent="-355600" lvl="0" marL="457200" rtl="0" algn="l">
              <a:spcBef>
                <a:spcPts val="0"/>
              </a:spcBef>
              <a:spcAft>
                <a:spcPts val="0"/>
              </a:spcAft>
              <a:buClr>
                <a:schemeClr val="lt1"/>
              </a:buClr>
              <a:buSzPts val="2000"/>
              <a:buChar char="✘"/>
            </a:pPr>
            <a:r>
              <a:rPr lang="en">
                <a:solidFill>
                  <a:schemeClr val="lt1"/>
                </a:solidFill>
              </a:rPr>
              <a:t>type="a" - lowercase letters</a:t>
            </a:r>
            <a:endParaRPr>
              <a:solidFill>
                <a:schemeClr val="lt1"/>
              </a:solidFill>
            </a:endParaRPr>
          </a:p>
          <a:p>
            <a:pPr indent="0" lvl="0" marL="0" rtl="0" algn="l">
              <a:spcBef>
                <a:spcPts val="600"/>
              </a:spcBef>
              <a:spcAft>
                <a:spcPts val="0"/>
              </a:spcAft>
              <a:buNone/>
            </a:pPr>
            <a:r>
              <a:t/>
            </a:r>
            <a:endParaRPr sz="2400"/>
          </a:p>
        </p:txBody>
      </p:sp>
      <p:sp>
        <p:nvSpPr>
          <p:cNvPr id="161" name="Google Shape;161;p21"/>
          <p:cNvSpPr txBox="1"/>
          <p:nvPr>
            <p:ph idx="4294967295" type="body"/>
          </p:nvPr>
        </p:nvSpPr>
        <p:spPr>
          <a:xfrm>
            <a:off x="4692250" y="2449625"/>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type="I" - uppercase roman numerals</a:t>
            </a:r>
            <a:endParaRPr>
              <a:solidFill>
                <a:schemeClr val="lt1"/>
              </a:solidFill>
            </a:endParaRPr>
          </a:p>
          <a:p>
            <a:pPr indent="-355600" lvl="0" marL="457200" rtl="0" algn="l">
              <a:spcBef>
                <a:spcPts val="0"/>
              </a:spcBef>
              <a:spcAft>
                <a:spcPts val="0"/>
              </a:spcAft>
              <a:buClr>
                <a:schemeClr val="lt1"/>
              </a:buClr>
              <a:buSzPts val="2000"/>
              <a:buChar char="✘"/>
            </a:pPr>
            <a:r>
              <a:rPr lang="en">
                <a:solidFill>
                  <a:schemeClr val="lt1"/>
                </a:solidFill>
              </a:rPr>
              <a:t>type="i" - lowercase roman numerals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Ordered lists</a:t>
            </a:r>
            <a:endParaRPr/>
          </a:p>
        </p:txBody>
      </p:sp>
      <p:sp>
        <p:nvSpPr>
          <p:cNvPr id="167" name="Google Shape;167;p22"/>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Ordered lists have a start attribute, this allows you to control where the list should start counting</a:t>
            </a:r>
            <a:endParaRPr/>
          </a:p>
          <a:p>
            <a:pPr indent="0" lvl="0" marL="0" rtl="0" algn="l">
              <a:spcBef>
                <a:spcPts val="600"/>
              </a:spcBef>
              <a:spcAft>
                <a:spcPts val="0"/>
              </a:spcAft>
              <a:buNone/>
            </a:pPr>
            <a:r>
              <a:t/>
            </a:r>
            <a:endParaRPr/>
          </a:p>
        </p:txBody>
      </p:sp>
      <p:sp>
        <p:nvSpPr>
          <p:cNvPr id="168" name="Google Shape;168;p2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0" name="Google Shape;170;p22"/>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2"/>
          <p:cNvPicPr preferRelativeResize="0"/>
          <p:nvPr/>
        </p:nvPicPr>
        <p:blipFill>
          <a:blip r:embed="rId3">
            <a:alphaModFix/>
          </a:blip>
          <a:stretch>
            <a:fillRect/>
          </a:stretch>
        </p:blipFill>
        <p:spPr>
          <a:xfrm>
            <a:off x="1304228" y="2486303"/>
            <a:ext cx="2762500" cy="1580295"/>
          </a:xfrm>
          <a:prstGeom prst="rect">
            <a:avLst/>
          </a:prstGeom>
          <a:noFill/>
          <a:ln>
            <a:noFill/>
          </a:ln>
        </p:spPr>
      </p:pic>
      <p:pic>
        <p:nvPicPr>
          <p:cNvPr id="172" name="Google Shape;172;p22"/>
          <p:cNvPicPr preferRelativeResize="0"/>
          <p:nvPr/>
        </p:nvPicPr>
        <p:blipFill>
          <a:blip r:embed="rId4">
            <a:alphaModFix/>
          </a:blip>
          <a:stretch>
            <a:fillRect/>
          </a:stretch>
        </p:blipFill>
        <p:spPr>
          <a:xfrm>
            <a:off x="5113725" y="2486299"/>
            <a:ext cx="2464547" cy="1580300"/>
          </a:xfrm>
          <a:prstGeom prst="rect">
            <a:avLst/>
          </a:prstGeom>
          <a:noFill/>
          <a:ln>
            <a:noFill/>
          </a:ln>
        </p:spPr>
      </p:pic>
      <p:grpSp>
        <p:nvGrpSpPr>
          <p:cNvPr id="173" name="Google Shape;173;p22"/>
          <p:cNvGrpSpPr/>
          <p:nvPr/>
        </p:nvGrpSpPr>
        <p:grpSpPr>
          <a:xfrm rot="2622704">
            <a:off x="3947903" y="3456401"/>
            <a:ext cx="1013877" cy="827184"/>
            <a:chOff x="1113100" y="2199475"/>
            <a:chExt cx="801900" cy="709925"/>
          </a:xfrm>
        </p:grpSpPr>
        <p:sp>
          <p:nvSpPr>
            <p:cNvPr id="174" name="Google Shape;174;p22"/>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 lists</a:t>
            </a:r>
            <a:endParaRPr/>
          </a:p>
        </p:txBody>
      </p:sp>
      <p:sp>
        <p:nvSpPr>
          <p:cNvPr id="181" name="Google Shape;181;p23"/>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Description lists allows you to add descriptions to each item</a:t>
            </a:r>
            <a:endParaRPr/>
          </a:p>
          <a:p>
            <a:pPr indent="0" lvl="0" marL="0" rtl="0" algn="l">
              <a:spcBef>
                <a:spcPts val="600"/>
              </a:spcBef>
              <a:spcAft>
                <a:spcPts val="0"/>
              </a:spcAft>
              <a:buNone/>
            </a:pPr>
            <a:r>
              <a:t/>
            </a:r>
            <a:endParaRPr/>
          </a:p>
        </p:txBody>
      </p:sp>
      <p:sp>
        <p:nvSpPr>
          <p:cNvPr id="182" name="Google Shape;182;p23"/>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4" name="Google Shape;184;p23"/>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3"/>
          <p:cNvPicPr preferRelativeResize="0"/>
          <p:nvPr/>
        </p:nvPicPr>
        <p:blipFill>
          <a:blip r:embed="rId3">
            <a:alphaModFix/>
          </a:blip>
          <a:stretch>
            <a:fillRect/>
          </a:stretch>
        </p:blipFill>
        <p:spPr>
          <a:xfrm>
            <a:off x="1122313" y="2306238"/>
            <a:ext cx="3019425" cy="1476375"/>
          </a:xfrm>
          <a:prstGeom prst="rect">
            <a:avLst/>
          </a:prstGeom>
          <a:noFill/>
          <a:ln>
            <a:noFill/>
          </a:ln>
        </p:spPr>
      </p:pic>
      <p:grpSp>
        <p:nvGrpSpPr>
          <p:cNvPr id="186" name="Google Shape;186;p23"/>
          <p:cNvGrpSpPr/>
          <p:nvPr/>
        </p:nvGrpSpPr>
        <p:grpSpPr>
          <a:xfrm rot="2622704">
            <a:off x="3947903" y="3209926"/>
            <a:ext cx="1013877" cy="827184"/>
            <a:chOff x="1113100" y="2199475"/>
            <a:chExt cx="801900" cy="709925"/>
          </a:xfrm>
        </p:grpSpPr>
        <p:sp>
          <p:nvSpPr>
            <p:cNvPr id="187" name="Google Shape;187;p23"/>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9" name="Google Shape;189;p23"/>
          <p:cNvPicPr preferRelativeResize="0"/>
          <p:nvPr/>
        </p:nvPicPr>
        <p:blipFill>
          <a:blip r:embed="rId4">
            <a:alphaModFix/>
          </a:blip>
          <a:stretch>
            <a:fillRect/>
          </a:stretch>
        </p:blipFill>
        <p:spPr>
          <a:xfrm>
            <a:off x="5113720" y="2306250"/>
            <a:ext cx="3007963" cy="147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3</a:t>
            </a:r>
            <a:r>
              <a:rPr lang="en" sz="6000"/>
              <a:t>.</a:t>
            </a:r>
            <a:endParaRPr sz="6000"/>
          </a:p>
          <a:p>
            <a:pPr indent="0" lvl="0" marL="0" rtl="0" algn="ctr">
              <a:spcBef>
                <a:spcPts val="0"/>
              </a:spcBef>
              <a:spcAft>
                <a:spcPts val="0"/>
              </a:spcAft>
              <a:buNone/>
            </a:pPr>
            <a:r>
              <a:t/>
            </a:r>
            <a:endParaRPr/>
          </a:p>
          <a:p>
            <a:pPr indent="0" lvl="0" marL="0" rtl="0" algn="ctr">
              <a:spcBef>
                <a:spcPts val="0"/>
              </a:spcBef>
              <a:spcAft>
                <a:spcPts val="0"/>
              </a:spcAft>
              <a:buNone/>
            </a:pPr>
            <a:r>
              <a:rPr lang="en"/>
              <a:t>HTML tables</a:t>
            </a:r>
            <a:endParaRPr/>
          </a:p>
        </p:txBody>
      </p:sp>
      <p:sp>
        <p:nvSpPr>
          <p:cNvPr id="195" name="Google Shape;195;p24"/>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Tables are useful for structuring data</a:t>
            </a:r>
            <a:endParaRPr/>
          </a:p>
        </p:txBody>
      </p:sp>
      <p:sp>
        <p:nvSpPr>
          <p:cNvPr id="196" name="Google Shape;196;p24"/>
          <p:cNvSpPr/>
          <p:nvPr/>
        </p:nvSpPr>
        <p:spPr>
          <a:xfrm>
            <a:off x="3617075" y="256025"/>
            <a:ext cx="1824693" cy="1702276"/>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a:t>
            </a:r>
            <a:r>
              <a:rPr lang="en"/>
              <a:t>syntax</a:t>
            </a:r>
            <a:endParaRPr/>
          </a:p>
        </p:txBody>
      </p:sp>
      <p:sp>
        <p:nvSpPr>
          <p:cNvPr id="203" name="Google Shape;203;p25"/>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Tables are defined by the &lt;table&gt; tag</a:t>
            </a:r>
            <a:endParaRPr/>
          </a:p>
          <a:p>
            <a:pPr indent="-355600" lvl="0" marL="457200" rtl="0" algn="l">
              <a:spcBef>
                <a:spcPts val="0"/>
              </a:spcBef>
              <a:spcAft>
                <a:spcPts val="0"/>
              </a:spcAft>
              <a:buSzPts val="2000"/>
              <a:buChar char="✘"/>
            </a:pPr>
            <a:r>
              <a:rPr lang="en"/>
              <a:t>Each row is defined with &lt;tr&gt;</a:t>
            </a:r>
            <a:endParaRPr/>
          </a:p>
          <a:p>
            <a:pPr indent="-355600" lvl="0" marL="457200" rtl="0" algn="l">
              <a:spcBef>
                <a:spcPts val="0"/>
              </a:spcBef>
              <a:spcAft>
                <a:spcPts val="0"/>
              </a:spcAft>
              <a:buSzPts val="2000"/>
              <a:buChar char="✘"/>
            </a:pPr>
            <a:r>
              <a:rPr lang="en"/>
              <a:t>Inside each row, table headers are defined by &lt;th&gt; and each data cell is defined by &lt;td&gt;</a:t>
            </a:r>
            <a:endParaRPr/>
          </a:p>
          <a:p>
            <a:pPr indent="0" lvl="0" marL="0" rtl="0" algn="l">
              <a:spcBef>
                <a:spcPts val="600"/>
              </a:spcBef>
              <a:spcAft>
                <a:spcPts val="0"/>
              </a:spcAft>
              <a:buNone/>
            </a:pPr>
            <a:r>
              <a:t/>
            </a:r>
            <a:endParaRPr/>
          </a:p>
        </p:txBody>
      </p:sp>
      <p:sp>
        <p:nvSpPr>
          <p:cNvPr id="204" name="Google Shape;204;p25"/>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7" name="Google Shape;207;p25"/>
          <p:cNvSpPr/>
          <p:nvPr/>
        </p:nvSpPr>
        <p:spPr>
          <a:xfrm rot="-1034598">
            <a:off x="5519228" y="3389303"/>
            <a:ext cx="1199073" cy="1295063"/>
          </a:xfrm>
          <a:custGeom>
            <a:rect b="b" l="l" r="r" t="t"/>
            <a:pathLst>
              <a:path extrusionOk="0" h="14965" w="17398">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p:nvPr/>
        </p:nvSpPr>
        <p:spPr>
          <a:xfrm>
            <a:off x="598250" y="1012501"/>
            <a:ext cx="4606383" cy="358612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sp>
        <p:nvSpPr>
          <p:cNvPr id="213" name="Google Shape;213;p26"/>
          <p:cNvSpPr/>
          <p:nvPr/>
        </p:nvSpPr>
        <p:spPr>
          <a:xfrm>
            <a:off x="791005" y="1202933"/>
            <a:ext cx="4220700" cy="269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14" name="Google Shape;214;p26"/>
          <p:cNvSpPr txBox="1"/>
          <p:nvPr>
            <p:ph idx="4294967295" type="body"/>
          </p:nvPr>
        </p:nvSpPr>
        <p:spPr>
          <a:xfrm>
            <a:off x="5504175" y="2563075"/>
            <a:ext cx="2898600" cy="2090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a:latin typeface="Walter Turncoat"/>
                <a:ea typeface="Walter Turncoat"/>
                <a:cs typeface="Walter Turncoat"/>
                <a:sym typeface="Walter Turncoat"/>
              </a:rPr>
              <a:t>Example of a table</a:t>
            </a:r>
            <a:endParaRPr>
              <a:latin typeface="Walter Turncoat"/>
              <a:ea typeface="Walter Turncoat"/>
              <a:cs typeface="Walter Turncoat"/>
              <a:sym typeface="Walter Turncoat"/>
            </a:endParaRPr>
          </a:p>
          <a:p>
            <a:pPr indent="0" lvl="0" marL="0" rtl="0" algn="l">
              <a:spcBef>
                <a:spcPts val="600"/>
              </a:spcBef>
              <a:spcAft>
                <a:spcPts val="0"/>
              </a:spcAft>
              <a:buNone/>
            </a:pPr>
            <a:r>
              <a:rPr lang="en"/>
              <a:t>Tables are useful for displaying data</a:t>
            </a:r>
            <a:endParaRPr/>
          </a:p>
        </p:txBody>
      </p:sp>
      <p:sp>
        <p:nvSpPr>
          <p:cNvPr id="215" name="Google Shape;215;p2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6" name="Google Shape;216;p26"/>
          <p:cNvPicPr preferRelativeResize="0"/>
          <p:nvPr/>
        </p:nvPicPr>
        <p:blipFill>
          <a:blip r:embed="rId3">
            <a:alphaModFix/>
          </a:blip>
          <a:stretch>
            <a:fillRect/>
          </a:stretch>
        </p:blipFill>
        <p:spPr>
          <a:xfrm>
            <a:off x="791000" y="1202925"/>
            <a:ext cx="4220700" cy="264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olspan and rowspan attributes</a:t>
            </a:r>
            <a:endParaRPr/>
          </a:p>
        </p:txBody>
      </p:sp>
      <p:sp>
        <p:nvSpPr>
          <p:cNvPr id="222" name="Google Shape;222;p2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colspan attribute is used to allow a table cell to span multiple cell spacings</a:t>
            </a:r>
            <a:endParaRPr/>
          </a:p>
          <a:p>
            <a:pPr indent="-355600" lvl="0" marL="457200" rtl="0" algn="l">
              <a:spcBef>
                <a:spcPts val="0"/>
              </a:spcBef>
              <a:spcAft>
                <a:spcPts val="0"/>
              </a:spcAft>
              <a:buSzPts val="2000"/>
              <a:buChar char="✘"/>
            </a:pPr>
            <a:r>
              <a:rPr lang="en"/>
              <a:t>The rowspan attribute allows a table cell to span multiple rows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Both are defined as value=”number”</a:t>
            </a:r>
            <a:endParaRPr/>
          </a:p>
          <a:p>
            <a:pPr indent="0" lvl="0" marL="0" rtl="0" algn="l">
              <a:spcBef>
                <a:spcPts val="600"/>
              </a:spcBef>
              <a:spcAft>
                <a:spcPts val="0"/>
              </a:spcAft>
              <a:buNone/>
            </a:pPr>
            <a:r>
              <a:t/>
            </a:r>
            <a:endParaRPr/>
          </a:p>
        </p:txBody>
      </p:sp>
      <p:sp>
        <p:nvSpPr>
          <p:cNvPr id="223" name="Google Shape;223;p2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p:nvPr/>
        </p:nvSpPr>
        <p:spPr>
          <a:xfrm>
            <a:off x="598250" y="1012501"/>
            <a:ext cx="4606383" cy="358612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sp>
        <p:nvSpPr>
          <p:cNvPr id="231" name="Google Shape;231;p28"/>
          <p:cNvSpPr/>
          <p:nvPr/>
        </p:nvSpPr>
        <p:spPr>
          <a:xfrm>
            <a:off x="791005" y="1202933"/>
            <a:ext cx="4220700" cy="269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32" name="Google Shape;232;p28"/>
          <p:cNvSpPr txBox="1"/>
          <p:nvPr>
            <p:ph idx="4294967295" type="body"/>
          </p:nvPr>
        </p:nvSpPr>
        <p:spPr>
          <a:xfrm>
            <a:off x="5504175" y="2563075"/>
            <a:ext cx="2898600" cy="2090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a:latin typeface="Walter Turncoat"/>
                <a:ea typeface="Walter Turncoat"/>
                <a:cs typeface="Walter Turncoat"/>
                <a:sym typeface="Walter Turncoat"/>
              </a:rPr>
              <a:t>Example of a colspan</a:t>
            </a:r>
            <a:endParaRPr>
              <a:latin typeface="Walter Turncoat"/>
              <a:ea typeface="Walter Turncoat"/>
              <a:cs typeface="Walter Turncoat"/>
              <a:sym typeface="Walter Turncoat"/>
            </a:endParaRPr>
          </a:p>
          <a:p>
            <a:pPr indent="0" lvl="0" marL="0" rtl="0" algn="l">
              <a:spcBef>
                <a:spcPts val="600"/>
              </a:spcBef>
              <a:spcAft>
                <a:spcPts val="0"/>
              </a:spcAft>
              <a:buNone/>
            </a:pPr>
            <a:r>
              <a:rPr lang="en"/>
              <a:t>The colspan attribute has a lot of use cases</a:t>
            </a:r>
            <a:endParaRPr/>
          </a:p>
        </p:txBody>
      </p:sp>
      <p:sp>
        <p:nvSpPr>
          <p:cNvPr id="233" name="Google Shape;233;p2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4" name="Google Shape;234;p28"/>
          <p:cNvPicPr preferRelativeResize="0"/>
          <p:nvPr/>
        </p:nvPicPr>
        <p:blipFill>
          <a:blip r:embed="rId3">
            <a:alphaModFix/>
          </a:blip>
          <a:stretch>
            <a:fillRect/>
          </a:stretch>
        </p:blipFill>
        <p:spPr>
          <a:xfrm>
            <a:off x="791000" y="1202925"/>
            <a:ext cx="4220700" cy="263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4</a:t>
            </a:r>
            <a:r>
              <a:rPr lang="en" sz="6000"/>
              <a:t>.</a:t>
            </a:r>
            <a:endParaRPr sz="6000"/>
          </a:p>
          <a:p>
            <a:pPr indent="0" lvl="0" marL="0" rtl="0" algn="ctr">
              <a:spcBef>
                <a:spcPts val="0"/>
              </a:spcBef>
              <a:spcAft>
                <a:spcPts val="0"/>
              </a:spcAft>
              <a:buNone/>
            </a:pPr>
            <a:r>
              <a:t/>
            </a:r>
            <a:endParaRPr/>
          </a:p>
          <a:p>
            <a:pPr indent="0" lvl="0" marL="0" rtl="0" algn="ctr">
              <a:spcBef>
                <a:spcPts val="0"/>
              </a:spcBef>
              <a:spcAft>
                <a:spcPts val="0"/>
              </a:spcAft>
              <a:buNone/>
            </a:pPr>
            <a:r>
              <a:rPr lang="en"/>
              <a:t>HTML forms</a:t>
            </a:r>
            <a:endParaRPr/>
          </a:p>
        </p:txBody>
      </p:sp>
      <p:sp>
        <p:nvSpPr>
          <p:cNvPr id="240" name="Google Shape;240;p29"/>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Forms are a crucial part of most websites</a:t>
            </a:r>
            <a:endParaRPr/>
          </a:p>
        </p:txBody>
      </p:sp>
      <p:sp>
        <p:nvSpPr>
          <p:cNvPr id="241" name="Google Shape;241;p29"/>
          <p:cNvSpPr/>
          <p:nvPr/>
        </p:nvSpPr>
        <p:spPr>
          <a:xfrm>
            <a:off x="3617075" y="256025"/>
            <a:ext cx="1824693" cy="1702276"/>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Learning Outcomes</a:t>
            </a:r>
            <a:endParaRPr/>
          </a:p>
        </p:txBody>
      </p:sp>
      <p:sp>
        <p:nvSpPr>
          <p:cNvPr id="62" name="Google Shape;62;p12"/>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lt1"/>
                </a:solidFill>
              </a:rPr>
              <a:t>By the end of the day students should be able to:</a:t>
            </a:r>
            <a:endParaRPr/>
          </a:p>
          <a:p>
            <a:pPr indent="-355600" lvl="0" marL="457200" rtl="0" algn="l">
              <a:spcBef>
                <a:spcPts val="600"/>
              </a:spcBef>
              <a:spcAft>
                <a:spcPts val="0"/>
              </a:spcAft>
              <a:buSzPts val="2000"/>
              <a:buChar char="✘"/>
            </a:pPr>
            <a:r>
              <a:rPr lang="en"/>
              <a:t>Demonstrate the use of the &lt;img&gt; tag as well as setting images as backgrounds</a:t>
            </a:r>
            <a:endParaRPr/>
          </a:p>
          <a:p>
            <a:pPr indent="-355600" lvl="0" marL="457200" rtl="0" algn="l">
              <a:spcBef>
                <a:spcPts val="0"/>
              </a:spcBef>
              <a:spcAft>
                <a:spcPts val="0"/>
              </a:spcAft>
              <a:buSzPts val="2000"/>
              <a:buChar char="✘"/>
            </a:pPr>
            <a:r>
              <a:rPr lang="en"/>
              <a:t>Demonstrate the usage of lists</a:t>
            </a:r>
            <a:endParaRPr/>
          </a:p>
          <a:p>
            <a:pPr indent="-355600" lvl="0" marL="457200" rtl="0" algn="l">
              <a:spcBef>
                <a:spcPts val="0"/>
              </a:spcBef>
              <a:spcAft>
                <a:spcPts val="0"/>
              </a:spcAft>
              <a:buSzPts val="2000"/>
              <a:buChar char="✘"/>
            </a:pPr>
            <a:r>
              <a:rPr lang="en"/>
              <a:t>Demonstrate the usage of tables</a:t>
            </a:r>
            <a:endParaRPr/>
          </a:p>
          <a:p>
            <a:pPr indent="-355600" lvl="0" marL="457200" rtl="0" algn="l">
              <a:spcBef>
                <a:spcPts val="0"/>
              </a:spcBef>
              <a:spcAft>
                <a:spcPts val="0"/>
              </a:spcAft>
              <a:buSzPts val="2000"/>
              <a:buChar char="✘"/>
            </a:pPr>
            <a:r>
              <a:rPr lang="en"/>
              <a:t>Build a functioning HTML form with various inputs</a:t>
            </a:r>
            <a:endParaRPr/>
          </a:p>
          <a:p>
            <a:pPr indent="0" lvl="0" marL="0" rtl="0" algn="l">
              <a:spcBef>
                <a:spcPts val="600"/>
              </a:spcBef>
              <a:spcAft>
                <a:spcPts val="0"/>
              </a:spcAft>
              <a:buNone/>
            </a:pPr>
            <a:r>
              <a:t/>
            </a:r>
            <a:endParaRPr/>
          </a:p>
        </p:txBody>
      </p:sp>
      <p:sp>
        <p:nvSpPr>
          <p:cNvPr id="63" name="Google Shape;63;p1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5" name="Google Shape;65;p12"/>
          <p:cNvSpPr/>
          <p:nvPr/>
        </p:nvSpPr>
        <p:spPr>
          <a:xfrm>
            <a:off x="4356352" y="501711"/>
            <a:ext cx="359493" cy="364279"/>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Forms</a:t>
            </a:r>
            <a:endParaRPr/>
          </a:p>
        </p:txBody>
      </p:sp>
      <p:sp>
        <p:nvSpPr>
          <p:cNvPr id="248" name="Google Shape;248;p30"/>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Forms are used to submit any data to a website.</a:t>
            </a:r>
            <a:endParaRPr/>
          </a:p>
          <a:p>
            <a:pPr indent="-355600" lvl="0" marL="457200" rtl="0" algn="l">
              <a:spcBef>
                <a:spcPts val="0"/>
              </a:spcBef>
              <a:spcAft>
                <a:spcPts val="0"/>
              </a:spcAft>
              <a:buSzPts val="2000"/>
              <a:buChar char="✘"/>
            </a:pPr>
            <a:r>
              <a:rPr lang="en"/>
              <a:t>Some examples of forms: a sign up form, a login page, even a search bar is a form!</a:t>
            </a:r>
            <a:endParaRPr/>
          </a:p>
          <a:p>
            <a:pPr indent="-355600" lvl="0" marL="457200" rtl="0" algn="l">
              <a:spcBef>
                <a:spcPts val="0"/>
              </a:spcBef>
              <a:spcAft>
                <a:spcPts val="0"/>
              </a:spcAft>
              <a:buSzPts val="2000"/>
              <a:buChar char="✘"/>
            </a:pPr>
            <a:r>
              <a:rPr lang="en"/>
              <a:t>Forms consists of input elements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Forms work by submitting a request with data to the web server.</a:t>
            </a:r>
            <a:endParaRPr/>
          </a:p>
        </p:txBody>
      </p:sp>
      <p:sp>
        <p:nvSpPr>
          <p:cNvPr id="249" name="Google Shape;249;p3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Requests</a:t>
            </a:r>
            <a:endParaRPr/>
          </a:p>
        </p:txBody>
      </p:sp>
      <p:sp>
        <p:nvSpPr>
          <p:cNvPr id="257" name="Google Shape;257;p31"/>
          <p:cNvSpPr txBox="1"/>
          <p:nvPr>
            <p:ph idx="1" type="body"/>
          </p:nvPr>
        </p:nvSpPr>
        <p:spPr>
          <a:xfrm>
            <a:off x="457200" y="1563400"/>
            <a:ext cx="8229600" cy="1089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You get 2 different kind of requests but for now we’ll cover get and post</a:t>
            </a:r>
            <a:endParaRPr/>
          </a:p>
        </p:txBody>
      </p:sp>
      <p:sp>
        <p:nvSpPr>
          <p:cNvPr id="258" name="Google Shape;258;p31"/>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1" name="Google Shape;261;p31"/>
          <p:cNvSpPr txBox="1"/>
          <p:nvPr>
            <p:ph idx="1" type="body"/>
          </p:nvPr>
        </p:nvSpPr>
        <p:spPr>
          <a:xfrm>
            <a:off x="457188"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p</a:t>
            </a:r>
            <a:r>
              <a:rPr lang="en">
                <a:solidFill>
                  <a:schemeClr val="lt1"/>
                </a:solidFill>
              </a:rPr>
              <a:t>ost - useful to submit </a:t>
            </a:r>
            <a:r>
              <a:rPr lang="en">
                <a:solidFill>
                  <a:schemeClr val="lt1"/>
                </a:solidFill>
              </a:rPr>
              <a:t>sensitive </a:t>
            </a:r>
            <a:r>
              <a:rPr lang="en">
                <a:solidFill>
                  <a:schemeClr val="lt1"/>
                </a:solidFill>
              </a:rPr>
              <a:t>and large amounts of data</a:t>
            </a:r>
            <a:endParaRPr sz="1400"/>
          </a:p>
          <a:p>
            <a:pPr indent="0" lvl="0" marL="0" rtl="0" algn="l">
              <a:spcBef>
                <a:spcPts val="600"/>
              </a:spcBef>
              <a:spcAft>
                <a:spcPts val="0"/>
              </a:spcAft>
              <a:buNone/>
            </a:pPr>
            <a:r>
              <a:t/>
            </a:r>
            <a:endParaRPr sz="2400"/>
          </a:p>
        </p:txBody>
      </p:sp>
      <p:sp>
        <p:nvSpPr>
          <p:cNvPr id="262" name="Google Shape;262;p31"/>
          <p:cNvSpPr txBox="1"/>
          <p:nvPr>
            <p:ph idx="4294967295" type="body"/>
          </p:nvPr>
        </p:nvSpPr>
        <p:spPr>
          <a:xfrm>
            <a:off x="4692263"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g</a:t>
            </a:r>
            <a:r>
              <a:rPr lang="en">
                <a:solidFill>
                  <a:schemeClr val="lt1"/>
                </a:solidFill>
              </a:rPr>
              <a:t>et - useful for a search bar or something similar</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&lt;input&gt; tag</a:t>
            </a:r>
            <a:endParaRPr/>
          </a:p>
        </p:txBody>
      </p:sp>
      <p:sp>
        <p:nvSpPr>
          <p:cNvPr id="268" name="Google Shape;268;p32"/>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&lt;input&gt; tags are used to build the form’s input areas as well as the submit button</a:t>
            </a:r>
            <a:endParaRPr/>
          </a:p>
          <a:p>
            <a:pPr indent="-355600" lvl="0" marL="457200" rtl="0" algn="l">
              <a:spcBef>
                <a:spcPts val="0"/>
              </a:spcBef>
              <a:spcAft>
                <a:spcPts val="0"/>
              </a:spcAft>
              <a:buSzPts val="2000"/>
              <a:buChar char="✘"/>
            </a:pPr>
            <a:r>
              <a:rPr lang="en"/>
              <a:t>You get a few different kind of inputs which we’ll see in a bit</a:t>
            </a:r>
            <a:endParaRPr/>
          </a:p>
        </p:txBody>
      </p:sp>
      <p:sp>
        <p:nvSpPr>
          <p:cNvPr id="269" name="Google Shape;269;p32"/>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p:nvPr/>
        </p:nvSpPr>
        <p:spPr>
          <a:xfrm>
            <a:off x="598250" y="1012501"/>
            <a:ext cx="4606383" cy="3586121"/>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niglet"/>
              <a:ea typeface="Sniglet"/>
              <a:cs typeface="Sniglet"/>
              <a:sym typeface="Sniglet"/>
            </a:endParaRPr>
          </a:p>
        </p:txBody>
      </p:sp>
      <p:sp>
        <p:nvSpPr>
          <p:cNvPr id="277" name="Google Shape;277;p33"/>
          <p:cNvSpPr/>
          <p:nvPr/>
        </p:nvSpPr>
        <p:spPr>
          <a:xfrm>
            <a:off x="791005" y="1202933"/>
            <a:ext cx="4220700" cy="269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78" name="Google Shape;278;p33"/>
          <p:cNvSpPr txBox="1"/>
          <p:nvPr>
            <p:ph idx="4294967295" type="body"/>
          </p:nvPr>
        </p:nvSpPr>
        <p:spPr>
          <a:xfrm>
            <a:off x="5504175" y="2563075"/>
            <a:ext cx="2898600" cy="2090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lang="en">
                <a:latin typeface="Walter Turncoat"/>
                <a:ea typeface="Walter Turncoat"/>
                <a:cs typeface="Walter Turncoat"/>
                <a:sym typeface="Walter Turncoat"/>
              </a:rPr>
              <a:t>Example of a form</a:t>
            </a:r>
            <a:endParaRPr>
              <a:latin typeface="Walter Turncoat"/>
              <a:ea typeface="Walter Turncoat"/>
              <a:cs typeface="Walter Turncoat"/>
              <a:sym typeface="Walter Turncoat"/>
            </a:endParaRPr>
          </a:p>
          <a:p>
            <a:pPr indent="0" lvl="0" marL="0" rtl="0" algn="l">
              <a:spcBef>
                <a:spcPts val="600"/>
              </a:spcBef>
              <a:spcAft>
                <a:spcPts val="0"/>
              </a:spcAft>
              <a:buNone/>
            </a:pPr>
            <a:r>
              <a:rPr lang="en"/>
              <a:t>Forms are used to submit data to websites</a:t>
            </a:r>
            <a:endParaRPr/>
          </a:p>
        </p:txBody>
      </p:sp>
      <p:sp>
        <p:nvSpPr>
          <p:cNvPr id="279" name="Google Shape;279;p3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0" name="Google Shape;280;p33"/>
          <p:cNvPicPr preferRelativeResize="0"/>
          <p:nvPr/>
        </p:nvPicPr>
        <p:blipFill>
          <a:blip r:embed="rId3">
            <a:alphaModFix/>
          </a:blip>
          <a:stretch>
            <a:fillRect/>
          </a:stretch>
        </p:blipFill>
        <p:spPr>
          <a:xfrm>
            <a:off x="791000" y="1202925"/>
            <a:ext cx="4220700" cy="264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&lt;input&gt; attributes</a:t>
            </a:r>
            <a:endParaRPr/>
          </a:p>
        </p:txBody>
      </p:sp>
      <p:sp>
        <p:nvSpPr>
          <p:cNvPr id="286" name="Google Shape;286;p34"/>
          <p:cNvSpPr txBox="1"/>
          <p:nvPr>
            <p:ph idx="1" type="body"/>
          </p:nvPr>
        </p:nvSpPr>
        <p:spPr>
          <a:xfrm>
            <a:off x="457200" y="1563400"/>
            <a:ext cx="82296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&lt;input&gt; tags have a few attributes which are crucial to make them function correctly</a:t>
            </a:r>
            <a:endParaRPr/>
          </a:p>
          <a:p>
            <a:pPr indent="0" lvl="0" marL="0" rtl="0" algn="l">
              <a:spcBef>
                <a:spcPts val="600"/>
              </a:spcBef>
              <a:spcAft>
                <a:spcPts val="0"/>
              </a:spcAft>
              <a:buNone/>
            </a:pPr>
            <a:r>
              <a:t/>
            </a:r>
            <a:endParaRPr/>
          </a:p>
        </p:txBody>
      </p:sp>
      <p:sp>
        <p:nvSpPr>
          <p:cNvPr id="287" name="Google Shape;287;p34"/>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90" name="Google Shape;290;p34"/>
          <p:cNvSpPr txBox="1"/>
          <p:nvPr>
            <p:ph idx="1" type="body"/>
          </p:nvPr>
        </p:nvSpPr>
        <p:spPr>
          <a:xfrm>
            <a:off x="457188"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t</a:t>
            </a:r>
            <a:r>
              <a:rPr lang="en">
                <a:solidFill>
                  <a:schemeClr val="lt1"/>
                </a:solidFill>
              </a:rPr>
              <a:t>ype - sets the type of input</a:t>
            </a:r>
            <a:endParaRPr>
              <a:solidFill>
                <a:schemeClr val="lt1"/>
              </a:solidFill>
            </a:endParaRPr>
          </a:p>
          <a:p>
            <a:pPr indent="-355600" lvl="0" marL="457200" rtl="0" algn="l">
              <a:spcBef>
                <a:spcPts val="0"/>
              </a:spcBef>
              <a:spcAft>
                <a:spcPts val="0"/>
              </a:spcAft>
              <a:buClr>
                <a:schemeClr val="lt1"/>
              </a:buClr>
              <a:buSzPts val="2000"/>
              <a:buChar char="✘"/>
            </a:pPr>
            <a:r>
              <a:rPr lang="en">
                <a:solidFill>
                  <a:schemeClr val="lt1"/>
                </a:solidFill>
              </a:rPr>
              <a:t>n</a:t>
            </a:r>
            <a:r>
              <a:rPr lang="en">
                <a:solidFill>
                  <a:schemeClr val="lt1"/>
                </a:solidFill>
              </a:rPr>
              <a:t>ame - sets the name of the name-value pair</a:t>
            </a:r>
            <a:endParaRPr>
              <a:solidFill>
                <a:schemeClr val="lt1"/>
              </a:solidFill>
            </a:endParaRPr>
          </a:p>
          <a:p>
            <a:pPr indent="0" lvl="0" marL="0" rtl="0" algn="l">
              <a:spcBef>
                <a:spcPts val="600"/>
              </a:spcBef>
              <a:spcAft>
                <a:spcPts val="0"/>
              </a:spcAft>
              <a:buNone/>
            </a:pPr>
            <a:r>
              <a:t/>
            </a:r>
            <a:endParaRPr sz="2400"/>
          </a:p>
        </p:txBody>
      </p:sp>
      <p:sp>
        <p:nvSpPr>
          <p:cNvPr id="291" name="Google Shape;291;p34"/>
          <p:cNvSpPr txBox="1"/>
          <p:nvPr>
            <p:ph idx="4294967295" type="body"/>
          </p:nvPr>
        </p:nvSpPr>
        <p:spPr>
          <a:xfrm>
            <a:off x="4692263"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v</a:t>
            </a:r>
            <a:r>
              <a:rPr lang="en">
                <a:solidFill>
                  <a:schemeClr val="lt1"/>
                </a:solidFill>
              </a:rPr>
              <a:t>alue - sets a pre-populated value</a:t>
            </a:r>
            <a:endParaRPr>
              <a:solidFill>
                <a:schemeClr val="lt1"/>
              </a:solidFill>
            </a:endParaRPr>
          </a:p>
          <a:p>
            <a:pPr indent="-355600" lvl="0" marL="457200" rtl="0" algn="l">
              <a:spcBef>
                <a:spcPts val="0"/>
              </a:spcBef>
              <a:spcAft>
                <a:spcPts val="0"/>
              </a:spcAft>
              <a:buClr>
                <a:schemeClr val="lt1"/>
              </a:buClr>
              <a:buSzPts val="2000"/>
              <a:buChar char="✘"/>
            </a:pPr>
            <a:r>
              <a:rPr lang="en">
                <a:solidFill>
                  <a:schemeClr val="lt1"/>
                </a:solidFill>
              </a:rPr>
              <a:t>r</a:t>
            </a:r>
            <a:r>
              <a:rPr lang="en">
                <a:solidFill>
                  <a:schemeClr val="lt1"/>
                </a:solidFill>
              </a:rPr>
              <a:t>eadonly - sets the input to readonly</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a:t>
            </a:r>
            <a:endParaRPr/>
          </a:p>
        </p:txBody>
      </p:sp>
      <p:sp>
        <p:nvSpPr>
          <p:cNvPr id="297" name="Google Shape;297;p35"/>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&lt;input&gt; has a lot of different types. It’s easier to look up which type is best for the </a:t>
            </a:r>
            <a:r>
              <a:rPr lang="en"/>
              <a:t>occasion</a:t>
            </a:r>
            <a:r>
              <a:rPr lang="en"/>
              <a:t> rather than trying to remember them all!</a:t>
            </a:r>
            <a:endParaRPr/>
          </a:p>
          <a:p>
            <a:pPr indent="-355600" lvl="0" marL="457200" rtl="0" algn="l">
              <a:spcBef>
                <a:spcPts val="0"/>
              </a:spcBef>
              <a:spcAft>
                <a:spcPts val="0"/>
              </a:spcAft>
              <a:buSzPts val="2000"/>
              <a:buChar char="✘"/>
            </a:pPr>
            <a:r>
              <a:rPr lang="en"/>
              <a:t>A few common ones are “text”, “email”, “submit”</a:t>
            </a:r>
            <a:endParaRPr/>
          </a:p>
        </p:txBody>
      </p:sp>
      <p:sp>
        <p:nvSpPr>
          <p:cNvPr id="298" name="Google Shape;298;p35"/>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01" name="Google Shape;301;p35"/>
          <p:cNvPicPr preferRelativeResize="0"/>
          <p:nvPr/>
        </p:nvPicPr>
        <p:blipFill>
          <a:blip r:embed="rId3">
            <a:alphaModFix/>
          </a:blip>
          <a:stretch>
            <a:fillRect/>
          </a:stretch>
        </p:blipFill>
        <p:spPr>
          <a:xfrm>
            <a:off x="725775" y="3113000"/>
            <a:ext cx="4204675" cy="358799"/>
          </a:xfrm>
          <a:prstGeom prst="rect">
            <a:avLst/>
          </a:prstGeom>
          <a:noFill/>
          <a:ln>
            <a:noFill/>
          </a:ln>
        </p:spPr>
      </p:pic>
      <p:pic>
        <p:nvPicPr>
          <p:cNvPr id="302" name="Google Shape;302;p35"/>
          <p:cNvPicPr preferRelativeResize="0"/>
          <p:nvPr/>
        </p:nvPicPr>
        <p:blipFill>
          <a:blip r:embed="rId4">
            <a:alphaModFix/>
          </a:blip>
          <a:stretch>
            <a:fillRect/>
          </a:stretch>
        </p:blipFill>
        <p:spPr>
          <a:xfrm>
            <a:off x="4297650" y="3929700"/>
            <a:ext cx="3738974" cy="445363"/>
          </a:xfrm>
          <a:prstGeom prst="rect">
            <a:avLst/>
          </a:prstGeom>
          <a:noFill/>
          <a:ln>
            <a:noFill/>
          </a:ln>
        </p:spPr>
      </p:pic>
      <p:sp>
        <p:nvSpPr>
          <p:cNvPr id="303" name="Google Shape;303;p35"/>
          <p:cNvSpPr/>
          <p:nvPr/>
        </p:nvSpPr>
        <p:spPr>
          <a:xfrm rot="-1671012">
            <a:off x="1340314" y="3602515"/>
            <a:ext cx="1049210" cy="1099737"/>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a:t>
            </a:r>
            <a:endParaRPr/>
          </a:p>
        </p:txBody>
      </p:sp>
      <p:sp>
        <p:nvSpPr>
          <p:cNvPr id="309" name="Google Shape;309;p36"/>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name attribute is crucial in order to submit the data. It sets the name in the name-value pair that the form submits.</a:t>
            </a:r>
            <a:endParaRPr/>
          </a:p>
          <a:p>
            <a:pPr indent="-355600" lvl="0" marL="457200" rtl="0" algn="l">
              <a:spcBef>
                <a:spcPts val="0"/>
              </a:spcBef>
              <a:spcAft>
                <a:spcPts val="0"/>
              </a:spcAft>
              <a:buSzPts val="2000"/>
              <a:buChar char="✘"/>
            </a:pPr>
            <a:r>
              <a:rPr lang="en"/>
              <a:t>The name as set in the form is what the web server will receive and use</a:t>
            </a:r>
            <a:endParaRPr/>
          </a:p>
          <a:p>
            <a:pPr indent="-355600" lvl="0" marL="457200" rtl="0" algn="l">
              <a:spcBef>
                <a:spcPts val="0"/>
              </a:spcBef>
              <a:spcAft>
                <a:spcPts val="0"/>
              </a:spcAft>
              <a:buSzPts val="2000"/>
              <a:buChar char="✘"/>
            </a:pPr>
            <a:r>
              <a:rPr lang="en"/>
              <a:t>We’ll cover how these function when you get to the django module</a:t>
            </a:r>
            <a:endParaRPr/>
          </a:p>
        </p:txBody>
      </p:sp>
      <p:sp>
        <p:nvSpPr>
          <p:cNvPr id="310" name="Google Shape;310;p36"/>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value</a:t>
            </a:r>
            <a:endParaRPr/>
          </a:p>
        </p:txBody>
      </p:sp>
      <p:sp>
        <p:nvSpPr>
          <p:cNvPr id="318" name="Google Shape;318;p37"/>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value attribute pre-populates data on forms</a:t>
            </a:r>
            <a:endParaRPr/>
          </a:p>
          <a:p>
            <a:pPr indent="-355600" lvl="0" marL="457200" rtl="0" algn="l">
              <a:spcBef>
                <a:spcPts val="0"/>
              </a:spcBef>
              <a:spcAft>
                <a:spcPts val="0"/>
              </a:spcAft>
              <a:buSzPts val="2000"/>
              <a:buChar char="✘"/>
            </a:pPr>
            <a:r>
              <a:rPr lang="en"/>
              <a:t>This is useful for preserving data when the form is submitted with an error</a:t>
            </a:r>
            <a:endParaRPr/>
          </a:p>
        </p:txBody>
      </p:sp>
      <p:sp>
        <p:nvSpPr>
          <p:cNvPr id="319" name="Google Shape;319;p37"/>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2" name="Google Shape;322;p37"/>
          <p:cNvPicPr preferRelativeResize="0"/>
          <p:nvPr/>
        </p:nvPicPr>
        <p:blipFill>
          <a:blip r:embed="rId3">
            <a:alphaModFix/>
          </a:blip>
          <a:stretch>
            <a:fillRect/>
          </a:stretch>
        </p:blipFill>
        <p:spPr>
          <a:xfrm>
            <a:off x="457200" y="2810050"/>
            <a:ext cx="5334000" cy="1038225"/>
          </a:xfrm>
          <a:prstGeom prst="rect">
            <a:avLst/>
          </a:prstGeom>
          <a:noFill/>
          <a:ln>
            <a:noFill/>
          </a:ln>
        </p:spPr>
      </p:pic>
      <p:pic>
        <p:nvPicPr>
          <p:cNvPr id="323" name="Google Shape;323;p37"/>
          <p:cNvPicPr preferRelativeResize="0"/>
          <p:nvPr/>
        </p:nvPicPr>
        <p:blipFill>
          <a:blip r:embed="rId4">
            <a:alphaModFix/>
          </a:blip>
          <a:stretch>
            <a:fillRect/>
          </a:stretch>
        </p:blipFill>
        <p:spPr>
          <a:xfrm>
            <a:off x="5928125" y="3704650"/>
            <a:ext cx="2882876" cy="857400"/>
          </a:xfrm>
          <a:prstGeom prst="rect">
            <a:avLst/>
          </a:prstGeom>
          <a:noFill/>
          <a:ln>
            <a:noFill/>
          </a:ln>
        </p:spPr>
      </p:pic>
      <p:grpSp>
        <p:nvGrpSpPr>
          <p:cNvPr id="324" name="Google Shape;324;p37"/>
          <p:cNvGrpSpPr/>
          <p:nvPr/>
        </p:nvGrpSpPr>
        <p:grpSpPr>
          <a:xfrm rot="4518389">
            <a:off x="4824772" y="3719779"/>
            <a:ext cx="1013881" cy="827162"/>
            <a:chOff x="1113100" y="2199475"/>
            <a:chExt cx="801900" cy="709925"/>
          </a:xfrm>
        </p:grpSpPr>
        <p:sp>
          <p:nvSpPr>
            <p:cNvPr id="325" name="Google Shape;325;p37"/>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7"/>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readonly</a:t>
            </a:r>
            <a:endParaRPr/>
          </a:p>
        </p:txBody>
      </p:sp>
      <p:sp>
        <p:nvSpPr>
          <p:cNvPr id="332" name="Google Shape;332;p38"/>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readonly attributes is an attribute without a value, you just set it</a:t>
            </a:r>
            <a:endParaRPr/>
          </a:p>
          <a:p>
            <a:pPr indent="-355600" lvl="0" marL="457200" rtl="0" algn="l">
              <a:spcBef>
                <a:spcPts val="0"/>
              </a:spcBef>
              <a:spcAft>
                <a:spcPts val="0"/>
              </a:spcAft>
              <a:buSzPts val="2000"/>
              <a:buChar char="✘"/>
            </a:pPr>
            <a:r>
              <a:rPr lang="en"/>
              <a:t>It’s useful for disabling certain parts of forms</a:t>
            </a:r>
            <a:endParaRPr/>
          </a:p>
        </p:txBody>
      </p:sp>
      <p:sp>
        <p:nvSpPr>
          <p:cNvPr id="333" name="Google Shape;333;p3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6" name="Google Shape;336;p38"/>
          <p:cNvPicPr preferRelativeResize="0"/>
          <p:nvPr/>
        </p:nvPicPr>
        <p:blipFill>
          <a:blip r:embed="rId3">
            <a:alphaModFix/>
          </a:blip>
          <a:stretch>
            <a:fillRect/>
          </a:stretch>
        </p:blipFill>
        <p:spPr>
          <a:xfrm>
            <a:off x="1303788" y="3105775"/>
            <a:ext cx="6536424" cy="103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Form attributes</a:t>
            </a:r>
            <a:endParaRPr/>
          </a:p>
        </p:txBody>
      </p:sp>
      <p:sp>
        <p:nvSpPr>
          <p:cNvPr id="342" name="Google Shape;342;p39"/>
          <p:cNvSpPr txBox="1"/>
          <p:nvPr>
            <p:ph idx="1" type="body"/>
          </p:nvPr>
        </p:nvSpPr>
        <p:spPr>
          <a:xfrm>
            <a:off x="457200" y="1563400"/>
            <a:ext cx="8229600" cy="697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form itself requires a few attributes to function correctly</a:t>
            </a:r>
            <a:endParaRPr/>
          </a:p>
        </p:txBody>
      </p:sp>
      <p:sp>
        <p:nvSpPr>
          <p:cNvPr id="343" name="Google Shape;343;p3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6" name="Google Shape;346;p39"/>
          <p:cNvSpPr txBox="1"/>
          <p:nvPr>
            <p:ph idx="1" type="body"/>
          </p:nvPr>
        </p:nvSpPr>
        <p:spPr>
          <a:xfrm>
            <a:off x="457188"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a</a:t>
            </a:r>
            <a:r>
              <a:rPr lang="en">
                <a:solidFill>
                  <a:schemeClr val="lt1"/>
                </a:solidFill>
              </a:rPr>
              <a:t>ction - </a:t>
            </a:r>
            <a:r>
              <a:rPr i="1" lang="en">
                <a:solidFill>
                  <a:schemeClr val="lt1"/>
                </a:solidFill>
              </a:rPr>
              <a:t>where</a:t>
            </a:r>
            <a:r>
              <a:rPr lang="en">
                <a:solidFill>
                  <a:schemeClr val="lt1"/>
                </a:solidFill>
              </a:rPr>
              <a:t> the request should be submitted</a:t>
            </a:r>
            <a:endParaRPr sz="1400"/>
          </a:p>
          <a:p>
            <a:pPr indent="0" lvl="0" marL="0" rtl="0" algn="l">
              <a:spcBef>
                <a:spcPts val="600"/>
              </a:spcBef>
              <a:spcAft>
                <a:spcPts val="0"/>
              </a:spcAft>
              <a:buNone/>
            </a:pPr>
            <a:r>
              <a:t/>
            </a:r>
            <a:endParaRPr sz="2400"/>
          </a:p>
        </p:txBody>
      </p:sp>
      <p:sp>
        <p:nvSpPr>
          <p:cNvPr id="347" name="Google Shape;347;p39"/>
          <p:cNvSpPr txBox="1"/>
          <p:nvPr>
            <p:ph idx="4294967295" type="body"/>
          </p:nvPr>
        </p:nvSpPr>
        <p:spPr>
          <a:xfrm>
            <a:off x="4692263" y="2652988"/>
            <a:ext cx="3994500" cy="857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lt1"/>
              </a:buClr>
              <a:buSzPts val="2000"/>
              <a:buChar char="✘"/>
            </a:pPr>
            <a:r>
              <a:rPr lang="en">
                <a:solidFill>
                  <a:schemeClr val="lt1"/>
                </a:solidFill>
              </a:rPr>
              <a:t>m</a:t>
            </a:r>
            <a:r>
              <a:rPr lang="en">
                <a:solidFill>
                  <a:schemeClr val="lt1"/>
                </a:solidFill>
              </a:rPr>
              <a:t>ethod - </a:t>
            </a:r>
            <a:r>
              <a:rPr i="1" lang="en">
                <a:solidFill>
                  <a:schemeClr val="lt1"/>
                </a:solidFill>
              </a:rPr>
              <a:t>how</a:t>
            </a:r>
            <a:r>
              <a:rPr lang="en">
                <a:solidFill>
                  <a:schemeClr val="lt1"/>
                </a:solidFill>
              </a:rPr>
              <a:t> the request should be submitted</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1.</a:t>
            </a:r>
            <a:endParaRPr sz="6000"/>
          </a:p>
          <a:p>
            <a:pPr indent="0" lvl="0" marL="0" rtl="0" algn="ctr">
              <a:spcBef>
                <a:spcPts val="0"/>
              </a:spcBef>
              <a:spcAft>
                <a:spcPts val="0"/>
              </a:spcAft>
              <a:buNone/>
            </a:pPr>
            <a:r>
              <a:t/>
            </a:r>
            <a:endParaRPr/>
          </a:p>
          <a:p>
            <a:pPr indent="0" lvl="0" marL="0" rtl="0" algn="ctr">
              <a:spcBef>
                <a:spcPts val="0"/>
              </a:spcBef>
              <a:spcAft>
                <a:spcPts val="0"/>
              </a:spcAft>
              <a:buNone/>
            </a:pPr>
            <a:r>
              <a:rPr lang="en"/>
              <a:t>Images</a:t>
            </a:r>
            <a:endParaRPr/>
          </a:p>
        </p:txBody>
      </p:sp>
      <p:sp>
        <p:nvSpPr>
          <p:cNvPr id="71" name="Google Shape;71;p13"/>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Images help increase the aesthetic appeal and design of your website</a:t>
            </a:r>
            <a:endParaRPr/>
          </a:p>
        </p:txBody>
      </p:sp>
      <p:sp>
        <p:nvSpPr>
          <p:cNvPr id="72" name="Google Shape;72;p13"/>
          <p:cNvSpPr/>
          <p:nvPr/>
        </p:nvSpPr>
        <p:spPr>
          <a:xfrm>
            <a:off x="3617075" y="256025"/>
            <a:ext cx="1824693" cy="1702276"/>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a:t>
            </a:r>
            <a:endParaRPr/>
          </a:p>
        </p:txBody>
      </p:sp>
      <p:sp>
        <p:nvSpPr>
          <p:cNvPr id="353" name="Google Shape;353;p40"/>
          <p:cNvSpPr txBox="1"/>
          <p:nvPr>
            <p:ph idx="1" type="body"/>
          </p:nvPr>
        </p:nvSpPr>
        <p:spPr>
          <a:xfrm>
            <a:off x="457200" y="1563400"/>
            <a:ext cx="8229600" cy="1319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 action tells the form where to submit the data</a:t>
            </a:r>
            <a:endParaRPr/>
          </a:p>
          <a:p>
            <a:pPr indent="-355600" lvl="0" marL="457200" rtl="0" algn="l">
              <a:spcBef>
                <a:spcPts val="0"/>
              </a:spcBef>
              <a:spcAft>
                <a:spcPts val="0"/>
              </a:spcAft>
              <a:buSzPts val="2000"/>
              <a:buChar char="✘"/>
            </a:pPr>
            <a:r>
              <a:rPr lang="en"/>
              <a:t>The action should be a valid location</a:t>
            </a:r>
            <a:endParaRPr/>
          </a:p>
          <a:p>
            <a:pPr indent="-355600" lvl="0" marL="457200" rtl="0" algn="l">
              <a:spcBef>
                <a:spcPts val="0"/>
              </a:spcBef>
              <a:spcAft>
                <a:spcPts val="0"/>
              </a:spcAft>
              <a:buSzPts val="2000"/>
              <a:buChar char="✘"/>
            </a:pPr>
            <a:r>
              <a:rPr lang="en"/>
              <a:t>The location works the same as with href in anchor tags</a:t>
            </a:r>
            <a:endParaRPr/>
          </a:p>
        </p:txBody>
      </p:sp>
      <p:sp>
        <p:nvSpPr>
          <p:cNvPr id="354" name="Google Shape;354;p40"/>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57" name="Google Shape;357;p40"/>
          <p:cNvPicPr preferRelativeResize="0"/>
          <p:nvPr/>
        </p:nvPicPr>
        <p:blipFill>
          <a:blip r:embed="rId3">
            <a:alphaModFix/>
          </a:blip>
          <a:stretch>
            <a:fillRect/>
          </a:stretch>
        </p:blipFill>
        <p:spPr>
          <a:xfrm>
            <a:off x="527475" y="2981325"/>
            <a:ext cx="5891200" cy="605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idx="4294967295" type="ctrTitle"/>
          </p:nvPr>
        </p:nvSpPr>
        <p:spPr>
          <a:xfrm>
            <a:off x="1822500" y="1202350"/>
            <a:ext cx="54570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thanks!</a:t>
            </a:r>
            <a:endParaRPr sz="4800"/>
          </a:p>
        </p:txBody>
      </p:sp>
      <p:sp>
        <p:nvSpPr>
          <p:cNvPr id="363" name="Google Shape;363;p41"/>
          <p:cNvSpPr txBox="1"/>
          <p:nvPr>
            <p:ph idx="4294967295" type="subTitle"/>
          </p:nvPr>
        </p:nvSpPr>
        <p:spPr>
          <a:xfrm>
            <a:off x="1275150" y="2376679"/>
            <a:ext cx="6593700" cy="232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3600"/>
              <a:t>Exercise time!</a:t>
            </a:r>
            <a:endParaRPr>
              <a:solidFill>
                <a:schemeClr val="lt1"/>
              </a:solidFill>
            </a:endParaRPr>
          </a:p>
        </p:txBody>
      </p:sp>
      <p:sp>
        <p:nvSpPr>
          <p:cNvPr id="364" name="Google Shape;364;p41"/>
          <p:cNvSpPr/>
          <p:nvPr/>
        </p:nvSpPr>
        <p:spPr>
          <a:xfrm>
            <a:off x="4207274" y="603475"/>
            <a:ext cx="687464" cy="691590"/>
          </a:xfrm>
          <a:custGeom>
            <a:rect b="b" l="l" r="r" t="t"/>
            <a:pathLst>
              <a:path extrusionOk="0" h="15938" w="15842">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3799402" y="2051575"/>
            <a:ext cx="1442481" cy="102978"/>
          </a:xfrm>
          <a:custGeom>
            <a:rect b="b" l="l" r="r" t="t"/>
            <a:pathLst>
              <a:path extrusionOk="0" h="2831" w="27831">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67" name="Google Shape;367;p41"/>
          <p:cNvSpPr/>
          <p:nvPr/>
        </p:nvSpPr>
        <p:spPr>
          <a:xfrm>
            <a:off x="3744563" y="3211609"/>
            <a:ext cx="1552126" cy="1492166"/>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 syntax</a:t>
            </a:r>
            <a:endParaRPr/>
          </a:p>
        </p:txBody>
      </p:sp>
      <p:sp>
        <p:nvSpPr>
          <p:cNvPr id="79" name="Google Shape;79;p14"/>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Images require the src attribute</a:t>
            </a:r>
            <a:endParaRPr/>
          </a:p>
          <a:p>
            <a:pPr indent="-355600" lvl="0" marL="457200" rtl="0" algn="l">
              <a:spcBef>
                <a:spcPts val="0"/>
              </a:spcBef>
              <a:spcAft>
                <a:spcPts val="0"/>
              </a:spcAft>
              <a:buSzPts val="2000"/>
              <a:buChar char="✘"/>
            </a:pPr>
            <a:r>
              <a:rPr lang="en"/>
              <a:t>Images should have the alt </a:t>
            </a:r>
            <a:r>
              <a:rPr lang="en"/>
              <a:t>attribute</a:t>
            </a:r>
            <a:endParaRPr/>
          </a:p>
          <a:p>
            <a:pPr indent="-355600" lvl="0" marL="457200" rtl="0" algn="l">
              <a:spcBef>
                <a:spcPts val="0"/>
              </a:spcBef>
              <a:spcAft>
                <a:spcPts val="0"/>
              </a:spcAft>
              <a:buSzPts val="2000"/>
              <a:buChar char="✘"/>
            </a:pPr>
            <a:r>
              <a:rPr lang="en"/>
              <a:t>The width and height attribute are useful to set the size (but can be done through CSS)</a:t>
            </a:r>
            <a:endParaRPr/>
          </a:p>
          <a:p>
            <a:pPr indent="0" lvl="0" marL="0" rtl="0" algn="l">
              <a:spcBef>
                <a:spcPts val="600"/>
              </a:spcBef>
              <a:spcAft>
                <a:spcPts val="0"/>
              </a:spcAft>
              <a:buNone/>
            </a:pPr>
            <a:r>
              <a:t/>
            </a:r>
            <a:endParaRPr/>
          </a:p>
        </p:txBody>
      </p:sp>
      <p:sp>
        <p:nvSpPr>
          <p:cNvPr id="80" name="Google Shape;80;p14"/>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 name="Google Shape;83;p14"/>
          <p:cNvPicPr preferRelativeResize="0"/>
          <p:nvPr/>
        </p:nvPicPr>
        <p:blipFill>
          <a:blip r:embed="rId3">
            <a:alphaModFix/>
          </a:blip>
          <a:stretch>
            <a:fillRect/>
          </a:stretch>
        </p:blipFill>
        <p:spPr>
          <a:xfrm>
            <a:off x="882063" y="3517150"/>
            <a:ext cx="7379875" cy="54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Images as a background</a:t>
            </a:r>
            <a:endParaRPr/>
          </a:p>
        </p:txBody>
      </p:sp>
      <p:sp>
        <p:nvSpPr>
          <p:cNvPr id="89" name="Google Shape;89;p15"/>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Images can be set as a background of an element using CSS</a:t>
            </a:r>
            <a:endParaRPr/>
          </a:p>
          <a:p>
            <a:pPr indent="0" lvl="0" marL="0" rtl="0" algn="l">
              <a:spcBef>
                <a:spcPts val="600"/>
              </a:spcBef>
              <a:spcAft>
                <a:spcPts val="0"/>
              </a:spcAft>
              <a:buNone/>
            </a:pPr>
            <a:r>
              <a:t/>
            </a:r>
            <a:endParaRPr/>
          </a:p>
        </p:txBody>
      </p:sp>
      <p:sp>
        <p:nvSpPr>
          <p:cNvPr id="90" name="Google Shape;90;p15"/>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363252" y="476438"/>
            <a:ext cx="345681" cy="414830"/>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3" name="Google Shape;93;p15"/>
          <p:cNvPicPr preferRelativeResize="0"/>
          <p:nvPr/>
        </p:nvPicPr>
        <p:blipFill>
          <a:blip r:embed="rId3">
            <a:alphaModFix/>
          </a:blip>
          <a:stretch>
            <a:fillRect/>
          </a:stretch>
        </p:blipFill>
        <p:spPr>
          <a:xfrm>
            <a:off x="222650" y="2450925"/>
            <a:ext cx="6207375" cy="474450"/>
          </a:xfrm>
          <a:prstGeom prst="rect">
            <a:avLst/>
          </a:prstGeom>
          <a:noFill/>
          <a:ln>
            <a:noFill/>
          </a:ln>
        </p:spPr>
      </p:pic>
      <p:pic>
        <p:nvPicPr>
          <p:cNvPr id="94" name="Google Shape;94;p15"/>
          <p:cNvPicPr preferRelativeResize="0"/>
          <p:nvPr/>
        </p:nvPicPr>
        <p:blipFill>
          <a:blip r:embed="rId4">
            <a:alphaModFix/>
          </a:blip>
          <a:stretch>
            <a:fillRect/>
          </a:stretch>
        </p:blipFill>
        <p:spPr>
          <a:xfrm>
            <a:off x="3784200" y="3053951"/>
            <a:ext cx="4300900" cy="1360900"/>
          </a:xfrm>
          <a:prstGeom prst="rect">
            <a:avLst/>
          </a:prstGeom>
          <a:noFill/>
          <a:ln>
            <a:noFill/>
          </a:ln>
        </p:spPr>
      </p:pic>
      <p:sp>
        <p:nvSpPr>
          <p:cNvPr id="95" name="Google Shape;95;p15"/>
          <p:cNvSpPr/>
          <p:nvPr/>
        </p:nvSpPr>
        <p:spPr>
          <a:xfrm rot="-1671012">
            <a:off x="1340314" y="3493277"/>
            <a:ext cx="1049210" cy="1099737"/>
          </a:xfrm>
          <a:custGeom>
            <a:rect b="b" l="l" r="r" t="t"/>
            <a:pathLst>
              <a:path extrusionOk="0" h="18421" w="17496">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sp>
        <p:nvSpPr>
          <p:cNvPr id="100" name="Google Shape;100;p16"/>
          <p:cNvSpPr txBox="1"/>
          <p:nvPr>
            <p:ph idx="4294967295" type="ctrTitle"/>
          </p:nvPr>
        </p:nvSpPr>
        <p:spPr>
          <a:xfrm>
            <a:off x="685800" y="249774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Try it yourself</a:t>
            </a:r>
            <a:endParaRPr sz="6000"/>
          </a:p>
        </p:txBody>
      </p:sp>
      <p:sp>
        <p:nvSpPr>
          <p:cNvPr id="101" name="Google Shape;101;p16"/>
          <p:cNvSpPr txBox="1"/>
          <p:nvPr>
            <p:ph idx="4294967295" type="subTitle"/>
          </p:nvPr>
        </p:nvSpPr>
        <p:spPr>
          <a:xfrm>
            <a:off x="2004000" y="3487750"/>
            <a:ext cx="51360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Make an image pointing to the supplied image with width 500 and height 500</a:t>
            </a:r>
            <a:endParaRPr/>
          </a:p>
        </p:txBody>
      </p:sp>
      <p:sp>
        <p:nvSpPr>
          <p:cNvPr id="102" name="Google Shape;102;p16"/>
          <p:cNvSpPr/>
          <p:nvPr/>
        </p:nvSpPr>
        <p:spPr>
          <a:xfrm>
            <a:off x="3497304" y="1252883"/>
            <a:ext cx="2149392" cy="1212066"/>
          </a:xfrm>
          <a:custGeom>
            <a:rect b="b" l="l" r="r" t="t"/>
            <a:pathLst>
              <a:path extrusionOk="0" h="12240" w="21705">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ctrTitle"/>
          </p:nvPr>
        </p:nvSpPr>
        <p:spPr>
          <a:xfrm>
            <a:off x="685800" y="1964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2</a:t>
            </a:r>
            <a:r>
              <a:rPr lang="en" sz="6000"/>
              <a:t>.</a:t>
            </a:r>
            <a:endParaRPr sz="6000"/>
          </a:p>
          <a:p>
            <a:pPr indent="0" lvl="0" marL="0" rtl="0" algn="ctr">
              <a:spcBef>
                <a:spcPts val="0"/>
              </a:spcBef>
              <a:spcAft>
                <a:spcPts val="0"/>
              </a:spcAft>
              <a:buNone/>
            </a:pPr>
            <a:r>
              <a:t/>
            </a:r>
            <a:endParaRPr/>
          </a:p>
          <a:p>
            <a:pPr indent="0" lvl="0" marL="0" rtl="0" algn="ctr">
              <a:spcBef>
                <a:spcPts val="0"/>
              </a:spcBef>
              <a:spcAft>
                <a:spcPts val="0"/>
              </a:spcAft>
              <a:buNone/>
            </a:pPr>
            <a:r>
              <a:rPr lang="en"/>
              <a:t>HTML Lists</a:t>
            </a:r>
            <a:endParaRPr/>
          </a:p>
        </p:txBody>
      </p:sp>
      <p:sp>
        <p:nvSpPr>
          <p:cNvPr id="109" name="Google Shape;109;p17"/>
          <p:cNvSpPr txBox="1"/>
          <p:nvPr>
            <p:ph idx="1" type="subTitle"/>
          </p:nvPr>
        </p:nvSpPr>
        <p:spPr>
          <a:xfrm>
            <a:off x="685800" y="31448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Lists are useful for listing things and even creating menus and navigation bars</a:t>
            </a:r>
            <a:endParaRPr/>
          </a:p>
        </p:txBody>
      </p:sp>
      <p:sp>
        <p:nvSpPr>
          <p:cNvPr id="110" name="Google Shape;110;p17"/>
          <p:cNvSpPr/>
          <p:nvPr/>
        </p:nvSpPr>
        <p:spPr>
          <a:xfrm>
            <a:off x="3617075" y="256025"/>
            <a:ext cx="1824693" cy="1702276"/>
          </a:xfrm>
          <a:custGeom>
            <a:rect b="b" l="l" r="r" t="t"/>
            <a:pathLst>
              <a:path extrusionOk="0" h="68207" w="73112">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Lists</a:t>
            </a:r>
            <a:endParaRPr/>
          </a:p>
        </p:txBody>
      </p:sp>
      <p:sp>
        <p:nvSpPr>
          <p:cNvPr id="117" name="Google Shape;117;p18"/>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You get three lists types: ordered- and unordered lists and description lists</a:t>
            </a:r>
            <a:endParaRPr/>
          </a:p>
          <a:p>
            <a:pPr indent="0" lvl="0" marL="0" rtl="0" algn="l">
              <a:spcBef>
                <a:spcPts val="600"/>
              </a:spcBef>
              <a:spcAft>
                <a:spcPts val="0"/>
              </a:spcAft>
              <a:buNone/>
            </a:pPr>
            <a:r>
              <a:t/>
            </a:r>
            <a:endParaRPr/>
          </a:p>
        </p:txBody>
      </p:sp>
      <p:sp>
        <p:nvSpPr>
          <p:cNvPr id="118" name="Google Shape;118;p18"/>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a:blip r:embed="rId3">
            <a:alphaModFix/>
          </a:blip>
          <a:stretch>
            <a:fillRect/>
          </a:stretch>
        </p:blipFill>
        <p:spPr>
          <a:xfrm>
            <a:off x="1324950" y="2726887"/>
            <a:ext cx="2816800" cy="1550425"/>
          </a:xfrm>
          <a:prstGeom prst="rect">
            <a:avLst/>
          </a:prstGeom>
          <a:noFill/>
          <a:ln>
            <a:noFill/>
          </a:ln>
        </p:spPr>
      </p:pic>
      <p:pic>
        <p:nvPicPr>
          <p:cNvPr id="121" name="Google Shape;121;p18"/>
          <p:cNvPicPr preferRelativeResize="0"/>
          <p:nvPr/>
        </p:nvPicPr>
        <p:blipFill>
          <a:blip r:embed="rId4">
            <a:alphaModFix/>
          </a:blip>
          <a:stretch>
            <a:fillRect/>
          </a:stretch>
        </p:blipFill>
        <p:spPr>
          <a:xfrm>
            <a:off x="4930450" y="2726888"/>
            <a:ext cx="2790667" cy="1511612"/>
          </a:xfrm>
          <a:prstGeom prst="rect">
            <a:avLst/>
          </a:prstGeom>
          <a:noFill/>
          <a:ln>
            <a:noFill/>
          </a:ln>
        </p:spPr>
      </p:pic>
      <p:sp>
        <p:nvSpPr>
          <p:cNvPr id="122" name="Google Shape;122;p18"/>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025" y="967975"/>
            <a:ext cx="915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Unordered lists</a:t>
            </a:r>
            <a:endParaRPr/>
          </a:p>
        </p:txBody>
      </p:sp>
      <p:sp>
        <p:nvSpPr>
          <p:cNvPr id="128" name="Google Shape;128;p19"/>
          <p:cNvSpPr txBox="1"/>
          <p:nvPr>
            <p:ph idx="1" type="body"/>
          </p:nvPr>
        </p:nvSpPr>
        <p:spPr>
          <a:xfrm>
            <a:off x="457200" y="1563400"/>
            <a:ext cx="8229600" cy="250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Defined by the &lt;li&gt; nested inside a &lt;ul&gt; tag</a:t>
            </a:r>
            <a:endParaRPr/>
          </a:p>
          <a:p>
            <a:pPr indent="0" lvl="0" marL="0" rtl="0" algn="l">
              <a:spcBef>
                <a:spcPts val="600"/>
              </a:spcBef>
              <a:spcAft>
                <a:spcPts val="0"/>
              </a:spcAft>
              <a:buNone/>
            </a:pPr>
            <a:r>
              <a:t/>
            </a:r>
            <a:endParaRPr/>
          </a:p>
        </p:txBody>
      </p:sp>
      <p:sp>
        <p:nvSpPr>
          <p:cNvPr id="129" name="Google Shape;129;p19"/>
          <p:cNvSpPr/>
          <p:nvPr/>
        </p:nvSpPr>
        <p:spPr>
          <a:xfrm>
            <a:off x="4141750" y="281249"/>
            <a:ext cx="788694" cy="805193"/>
          </a:xfrm>
          <a:custGeom>
            <a:rect b="b" l="l" r="r" t="t"/>
            <a:pathLst>
              <a:path extrusionOk="0" h="69056" w="67641">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1" name="Google Shape;131;p19"/>
          <p:cNvPicPr preferRelativeResize="0"/>
          <p:nvPr/>
        </p:nvPicPr>
        <p:blipFill>
          <a:blip r:embed="rId3">
            <a:alphaModFix/>
          </a:blip>
          <a:stretch>
            <a:fillRect/>
          </a:stretch>
        </p:blipFill>
        <p:spPr>
          <a:xfrm>
            <a:off x="1324950" y="2191113"/>
            <a:ext cx="2816800" cy="1550425"/>
          </a:xfrm>
          <a:prstGeom prst="rect">
            <a:avLst/>
          </a:prstGeom>
          <a:noFill/>
          <a:ln>
            <a:noFill/>
          </a:ln>
        </p:spPr>
      </p:pic>
      <p:pic>
        <p:nvPicPr>
          <p:cNvPr id="132" name="Google Shape;132;p19"/>
          <p:cNvPicPr preferRelativeResize="0"/>
          <p:nvPr/>
        </p:nvPicPr>
        <p:blipFill>
          <a:blip r:embed="rId4">
            <a:alphaModFix/>
          </a:blip>
          <a:stretch>
            <a:fillRect/>
          </a:stretch>
        </p:blipFill>
        <p:spPr>
          <a:xfrm>
            <a:off x="5113725" y="2191125"/>
            <a:ext cx="2272729" cy="1550400"/>
          </a:xfrm>
          <a:prstGeom prst="rect">
            <a:avLst/>
          </a:prstGeom>
          <a:noFill/>
          <a:ln>
            <a:noFill/>
          </a:ln>
        </p:spPr>
      </p:pic>
      <p:grpSp>
        <p:nvGrpSpPr>
          <p:cNvPr id="133" name="Google Shape;133;p19"/>
          <p:cNvGrpSpPr/>
          <p:nvPr/>
        </p:nvGrpSpPr>
        <p:grpSpPr>
          <a:xfrm rot="2622743">
            <a:off x="3858360" y="3174036"/>
            <a:ext cx="1117840" cy="827184"/>
            <a:chOff x="1113100" y="2199475"/>
            <a:chExt cx="801900" cy="709925"/>
          </a:xfrm>
        </p:grpSpPr>
        <p:sp>
          <p:nvSpPr>
            <p:cNvPr id="134" name="Google Shape;134;p19"/>
            <p:cNvSpPr/>
            <p:nvPr/>
          </p:nvSpPr>
          <p:spPr>
            <a:xfrm>
              <a:off x="1113100" y="2291450"/>
              <a:ext cx="735850" cy="617950"/>
            </a:xfrm>
            <a:custGeom>
              <a:rect b="b" l="l" r="r" t="t"/>
              <a:pathLst>
                <a:path extrusionOk="0" h="24718" w="29434">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1745175" y="2199475"/>
              <a:ext cx="169825" cy="162775"/>
            </a:xfrm>
            <a:custGeom>
              <a:rect b="b" l="l" r="r" t="t"/>
              <a:pathLst>
                <a:path extrusionOk="0" h="6511" w="6793">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9"/>
          <p:cNvSpPr/>
          <p:nvPr/>
        </p:nvSpPr>
        <p:spPr>
          <a:xfrm>
            <a:off x="4349152" y="444000"/>
            <a:ext cx="373873" cy="479695"/>
          </a:xfrm>
          <a:custGeom>
            <a:rect b="b" l="l" r="r" t="t"/>
            <a:pathLst>
              <a:path extrusionOk="0" h="21949" w="17107">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