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Montserrat"/>
      <p:regular r:id="rId15"/>
      <p:bold r:id="rId16"/>
      <p:italic r:id="rId17"/>
      <p:boldItalic r:id="rId18"/>
    </p:embeddedFont>
    <p:embeddedFont>
      <p:font typeface="Montserrat Medium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Medium-bold.fntdata"/><Relationship Id="rId11" Type="http://schemas.openxmlformats.org/officeDocument/2006/relationships/slide" Target="slides/slide6.xml"/><Relationship Id="rId22" Type="http://schemas.openxmlformats.org/officeDocument/2006/relationships/font" Target="fonts/MontserratMedium-boldItalic.fntdata"/><Relationship Id="rId10" Type="http://schemas.openxmlformats.org/officeDocument/2006/relationships/slide" Target="slides/slide5.xml"/><Relationship Id="rId21" Type="http://schemas.openxmlformats.org/officeDocument/2006/relationships/font" Target="fonts/MontserratMedium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regular.fntdata"/><Relationship Id="rId14" Type="http://schemas.openxmlformats.org/officeDocument/2006/relationships/slide" Target="slides/slide9.xml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Medium-regular.fntdata"/><Relationship Id="rId6" Type="http://schemas.openxmlformats.org/officeDocument/2006/relationships/slide" Target="slides/slide1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adeb2def0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adeb2def0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adeb2def05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adeb2def05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adeb2def05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adeb2def05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adeb2def05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adeb2def05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adeb2def05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adeb2def05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adeb2def05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adeb2def05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adeb2def05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adeb2def0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adeb2def05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adeb2def05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D6E4E5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10.png"/><Relationship Id="rId7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11.png"/><Relationship Id="rId5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97174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Мини-система заказа продуктов на дом</a:t>
            </a:r>
            <a:endParaRPr>
              <a:solidFill>
                <a:srgbClr val="497174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EB644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ru" sz="2000">
                <a:solidFill>
                  <a:srgbClr val="EB6440"/>
                </a:solidFill>
                <a:latin typeface="Montserrat"/>
                <a:ea typeface="Montserrat"/>
                <a:cs typeface="Montserrat"/>
                <a:sym typeface="Montserrat"/>
              </a:rPr>
              <a:t>Грекова Ольга 9-9</a:t>
            </a:r>
            <a:endParaRPr sz="2000">
              <a:solidFill>
                <a:srgbClr val="EB644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235325" y="235325"/>
            <a:ext cx="8606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>
                <a:solidFill>
                  <a:srgbClr val="497174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Идея и цель проекта</a:t>
            </a:r>
            <a:endParaRPr sz="3600">
              <a:solidFill>
                <a:srgbClr val="497174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381000" y="1255050"/>
            <a:ext cx="8382000" cy="24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rgbClr val="497174"/>
                </a:solidFill>
                <a:latin typeface="Montserrat"/>
                <a:ea typeface="Montserrat"/>
                <a:cs typeface="Montserrat"/>
                <a:sym typeface="Montserrat"/>
              </a:rPr>
              <a:t>Целью проекта является создание небольшого макета приложения для заказа продуктов на дом с функциями:</a:t>
            </a:r>
            <a:endParaRPr sz="1700">
              <a:solidFill>
                <a:srgbClr val="49717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97174"/>
              </a:buClr>
              <a:buSzPts val="1700"/>
              <a:buFont typeface="Montserrat"/>
              <a:buChar char="-"/>
            </a:pPr>
            <a:r>
              <a:rPr lang="ru" sz="1700">
                <a:solidFill>
                  <a:srgbClr val="497174"/>
                </a:solidFill>
                <a:latin typeface="Montserrat"/>
                <a:ea typeface="Montserrat"/>
                <a:cs typeface="Montserrat"/>
                <a:sym typeface="Montserrat"/>
              </a:rPr>
              <a:t>Регистрации и входа в аккаунт</a:t>
            </a:r>
            <a:endParaRPr sz="1700">
              <a:solidFill>
                <a:srgbClr val="49717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97174"/>
              </a:buClr>
              <a:buSzPts val="1700"/>
              <a:buFont typeface="Montserrat"/>
              <a:buChar char="-"/>
            </a:pPr>
            <a:r>
              <a:rPr lang="ru" sz="1700">
                <a:solidFill>
                  <a:srgbClr val="497174"/>
                </a:solidFill>
                <a:latin typeface="Montserrat"/>
                <a:ea typeface="Montserrat"/>
                <a:cs typeface="Montserrat"/>
                <a:sym typeface="Montserrat"/>
              </a:rPr>
              <a:t>Добавления товаров в корзину</a:t>
            </a:r>
            <a:endParaRPr sz="1700">
              <a:solidFill>
                <a:srgbClr val="49717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97174"/>
              </a:buClr>
              <a:buSzPts val="1700"/>
              <a:buFont typeface="Montserrat"/>
              <a:buChar char="-"/>
            </a:pPr>
            <a:r>
              <a:rPr lang="ru" sz="1700">
                <a:solidFill>
                  <a:srgbClr val="497174"/>
                </a:solidFill>
                <a:latin typeface="Montserrat"/>
                <a:ea typeface="Montserrat"/>
                <a:cs typeface="Montserrat"/>
                <a:sym typeface="Montserrat"/>
              </a:rPr>
              <a:t>Сортировки и фильтров продуктов</a:t>
            </a:r>
            <a:endParaRPr sz="1700">
              <a:solidFill>
                <a:srgbClr val="49717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97174"/>
              </a:buClr>
              <a:buSzPts val="1700"/>
              <a:buFont typeface="Montserrat"/>
              <a:buChar char="-"/>
            </a:pPr>
            <a:r>
              <a:rPr lang="ru" sz="1700">
                <a:solidFill>
                  <a:srgbClr val="497174"/>
                </a:solidFill>
                <a:latin typeface="Montserrat"/>
                <a:ea typeface="Montserrat"/>
                <a:cs typeface="Montserrat"/>
                <a:sym typeface="Montserrat"/>
              </a:rPr>
              <a:t>Оформления заказов</a:t>
            </a:r>
            <a:endParaRPr sz="1700">
              <a:solidFill>
                <a:srgbClr val="49717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/>
        </p:nvSpPr>
        <p:spPr>
          <a:xfrm>
            <a:off x="235325" y="235325"/>
            <a:ext cx="8606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>
                <a:solidFill>
                  <a:srgbClr val="497174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Реализация проекта</a:t>
            </a:r>
            <a:endParaRPr sz="3600">
              <a:solidFill>
                <a:srgbClr val="497174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7" name="Google Shape;67;p15"/>
          <p:cNvSpPr txBox="1"/>
          <p:nvPr/>
        </p:nvSpPr>
        <p:spPr>
          <a:xfrm>
            <a:off x="280150" y="1030950"/>
            <a:ext cx="6477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EB644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2)    </a:t>
            </a:r>
            <a:r>
              <a:rPr lang="ru" sz="2000">
                <a:solidFill>
                  <a:srgbClr val="EB644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База данных</a:t>
            </a:r>
            <a:endParaRPr sz="2100">
              <a:solidFill>
                <a:srgbClr val="EB644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8" name="Google Shape;68;p15"/>
          <p:cNvSpPr txBox="1"/>
          <p:nvPr/>
        </p:nvSpPr>
        <p:spPr>
          <a:xfrm>
            <a:off x="369800" y="1580275"/>
            <a:ext cx="8471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97174"/>
                </a:solidFill>
                <a:latin typeface="Montserrat"/>
                <a:ea typeface="Montserrat"/>
                <a:cs typeface="Montserrat"/>
                <a:sym typeface="Montserrat"/>
              </a:rPr>
              <a:t>Информация о продуктах, категориях товаров,  пользователях и заказах хранится в базе данных SQLite3 в виде 4 таблиц соответственно. С помощью запросов выполняется сортировка продуктов, регистрация пользователей и оформление заказов.</a:t>
            </a:r>
            <a:endParaRPr>
              <a:solidFill>
                <a:srgbClr val="49717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 rotWithShape="1">
          <a:blip r:embed="rId3">
            <a:alphaModFix/>
          </a:blip>
          <a:srcRect b="0" l="1970" r="0" t="0"/>
          <a:stretch/>
        </p:blipFill>
        <p:spPr>
          <a:xfrm>
            <a:off x="6131625" y="266250"/>
            <a:ext cx="1983110" cy="125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 rotWithShape="1">
          <a:blip r:embed="rId4">
            <a:alphaModFix/>
          </a:blip>
          <a:srcRect b="0" l="0" r="0" t="24138"/>
          <a:stretch/>
        </p:blipFill>
        <p:spPr>
          <a:xfrm>
            <a:off x="4993325" y="3916100"/>
            <a:ext cx="3838575" cy="93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 rotWithShape="1">
          <a:blip r:embed="rId5">
            <a:alphaModFix/>
          </a:blip>
          <a:srcRect b="0" l="0" r="0" t="35354"/>
          <a:stretch/>
        </p:blipFill>
        <p:spPr>
          <a:xfrm>
            <a:off x="1083600" y="4078950"/>
            <a:ext cx="3429000" cy="4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3050" y="2468300"/>
            <a:ext cx="4019550" cy="144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983788" y="2468300"/>
            <a:ext cx="3857625" cy="125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/>
        </p:nvSpPr>
        <p:spPr>
          <a:xfrm>
            <a:off x="235325" y="235325"/>
            <a:ext cx="8606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>
                <a:solidFill>
                  <a:srgbClr val="497174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Реализация проекта</a:t>
            </a:r>
            <a:endParaRPr sz="3600">
              <a:solidFill>
                <a:srgbClr val="497174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79" name="Google Shape;79;p16"/>
          <p:cNvSpPr txBox="1"/>
          <p:nvPr/>
        </p:nvSpPr>
        <p:spPr>
          <a:xfrm>
            <a:off x="280150" y="1030950"/>
            <a:ext cx="6477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EB644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2)   Классы и функции</a:t>
            </a:r>
            <a:endParaRPr sz="2000">
              <a:solidFill>
                <a:srgbClr val="EB644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0" name="Google Shape;80;p16"/>
          <p:cNvSpPr txBox="1"/>
          <p:nvPr/>
        </p:nvSpPr>
        <p:spPr>
          <a:xfrm>
            <a:off x="369800" y="1580275"/>
            <a:ext cx="84717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497174"/>
                </a:solidFill>
                <a:latin typeface="Montserrat"/>
                <a:ea typeface="Montserrat"/>
                <a:cs typeface="Montserrat"/>
                <a:sym typeface="Montserrat"/>
              </a:rPr>
              <a:t>Основной класс - MyWidget, в котором есть функции:</a:t>
            </a:r>
            <a:endParaRPr>
              <a:solidFill>
                <a:srgbClr val="49717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97174"/>
              </a:buClr>
              <a:buSzPts val="1400"/>
              <a:buFont typeface="Montserrat"/>
              <a:buChar char="-"/>
            </a:pPr>
            <a:r>
              <a:rPr lang="ru">
                <a:solidFill>
                  <a:srgbClr val="497174"/>
                </a:solidFill>
                <a:latin typeface="Montserrat"/>
                <a:ea typeface="Montserrat"/>
                <a:cs typeface="Montserrat"/>
                <a:sym typeface="Montserrat"/>
              </a:rPr>
              <a:t>вывод списка товаров</a:t>
            </a:r>
            <a:endParaRPr>
              <a:solidFill>
                <a:srgbClr val="49717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97174"/>
              </a:buClr>
              <a:buSzPts val="1400"/>
              <a:buFont typeface="Montserrat"/>
              <a:buChar char="-"/>
            </a:pPr>
            <a:r>
              <a:rPr lang="ru">
                <a:solidFill>
                  <a:srgbClr val="497174"/>
                </a:solidFill>
                <a:latin typeface="Montserrat"/>
                <a:ea typeface="Montserrat"/>
                <a:cs typeface="Montserrat"/>
                <a:sym typeface="Montserrat"/>
              </a:rPr>
              <a:t>регистрация и вход в аккаунт</a:t>
            </a:r>
            <a:endParaRPr>
              <a:solidFill>
                <a:srgbClr val="49717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97174"/>
              </a:buClr>
              <a:buSzPts val="1400"/>
              <a:buFont typeface="Montserrat"/>
              <a:buChar char="-"/>
            </a:pPr>
            <a:r>
              <a:rPr lang="ru">
                <a:solidFill>
                  <a:srgbClr val="497174"/>
                </a:solidFill>
                <a:latin typeface="Montserrat"/>
                <a:ea typeface="Montserrat"/>
                <a:cs typeface="Montserrat"/>
                <a:sym typeface="Montserrat"/>
              </a:rPr>
              <a:t>просмотр корзины и добавление в нее товаров, заказы</a:t>
            </a:r>
            <a:endParaRPr>
              <a:solidFill>
                <a:srgbClr val="49717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97174"/>
              </a:buClr>
              <a:buSzPts val="1400"/>
              <a:buFont typeface="Montserrat"/>
              <a:buChar char="-"/>
            </a:pPr>
            <a:r>
              <a:rPr lang="ru">
                <a:solidFill>
                  <a:srgbClr val="497174"/>
                </a:solidFill>
                <a:latin typeface="Montserrat"/>
                <a:ea typeface="Montserrat"/>
                <a:cs typeface="Montserrat"/>
                <a:sym typeface="Montserrat"/>
              </a:rPr>
              <a:t>сортировка продуктов и поиск по названию</a:t>
            </a:r>
            <a:endParaRPr>
              <a:solidFill>
                <a:srgbClr val="49717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97174"/>
              </a:buClr>
              <a:buSzPts val="1400"/>
              <a:buFont typeface="Montserrat"/>
              <a:buChar char="-"/>
            </a:pPr>
            <a:r>
              <a:rPr lang="ru">
                <a:solidFill>
                  <a:srgbClr val="497174"/>
                </a:solidFill>
                <a:latin typeface="Montserrat"/>
                <a:ea typeface="Montserrat"/>
                <a:cs typeface="Montserrat"/>
                <a:sym typeface="Montserrat"/>
              </a:rPr>
              <a:t>проверка корректности данных.</a:t>
            </a:r>
            <a:endParaRPr>
              <a:solidFill>
                <a:srgbClr val="49717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497174"/>
                </a:solidFill>
                <a:latin typeface="Montserrat"/>
                <a:ea typeface="Montserrat"/>
                <a:cs typeface="Montserrat"/>
                <a:sym typeface="Montserrat"/>
              </a:rPr>
              <a:t>Также созданы 4 класса исключений.</a:t>
            </a:r>
            <a:endParaRPr>
              <a:solidFill>
                <a:srgbClr val="49717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9717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/>
        </p:nvSpPr>
        <p:spPr>
          <a:xfrm>
            <a:off x="235325" y="235325"/>
            <a:ext cx="8606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>
                <a:solidFill>
                  <a:srgbClr val="497174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Реализация проекта</a:t>
            </a:r>
            <a:endParaRPr sz="3600">
              <a:solidFill>
                <a:srgbClr val="497174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6" name="Google Shape;86;p17"/>
          <p:cNvSpPr txBox="1"/>
          <p:nvPr/>
        </p:nvSpPr>
        <p:spPr>
          <a:xfrm>
            <a:off x="280150" y="1030950"/>
            <a:ext cx="6477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EB644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3</a:t>
            </a:r>
            <a:r>
              <a:rPr lang="ru" sz="2000">
                <a:solidFill>
                  <a:srgbClr val="EB644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)   Работа с исключениями</a:t>
            </a:r>
            <a:endParaRPr sz="2000">
              <a:solidFill>
                <a:srgbClr val="EB644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7" name="Google Shape;87;p17"/>
          <p:cNvSpPr txBox="1"/>
          <p:nvPr/>
        </p:nvSpPr>
        <p:spPr>
          <a:xfrm>
            <a:off x="369800" y="1580275"/>
            <a:ext cx="37653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97174"/>
                </a:solidFill>
                <a:latin typeface="Montserrat"/>
                <a:ea typeface="Montserrat"/>
                <a:cs typeface="Montserrat"/>
                <a:sym typeface="Montserrat"/>
              </a:rPr>
              <a:t>Ввод данных пользователем при регистрации контролируется с помощью исключений: пароль должен состоять не менее чем из 8 символов, среди которых есть и буквы, и цифры, номер телефона должен состоять только из цифр и т. д.</a:t>
            </a:r>
            <a:endParaRPr>
              <a:solidFill>
                <a:srgbClr val="49717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9150" y="1523538"/>
            <a:ext cx="3209925" cy="307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/>
        </p:nvSpPr>
        <p:spPr>
          <a:xfrm>
            <a:off x="235325" y="235325"/>
            <a:ext cx="8606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>
                <a:solidFill>
                  <a:srgbClr val="497174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Реализация проекта</a:t>
            </a:r>
            <a:endParaRPr sz="3600">
              <a:solidFill>
                <a:srgbClr val="497174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94" name="Google Shape;94;p18"/>
          <p:cNvSpPr txBox="1"/>
          <p:nvPr/>
        </p:nvSpPr>
        <p:spPr>
          <a:xfrm>
            <a:off x="280150" y="1030950"/>
            <a:ext cx="6477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EB644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4</a:t>
            </a:r>
            <a:r>
              <a:rPr lang="ru" sz="2000">
                <a:solidFill>
                  <a:srgbClr val="EB644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)   Диалоги</a:t>
            </a:r>
            <a:endParaRPr sz="2000">
              <a:solidFill>
                <a:srgbClr val="EB644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95" name="Google Shape;95;p18"/>
          <p:cNvSpPr txBox="1"/>
          <p:nvPr/>
        </p:nvSpPr>
        <p:spPr>
          <a:xfrm>
            <a:off x="369800" y="1580275"/>
            <a:ext cx="8471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497174"/>
                </a:solidFill>
                <a:latin typeface="Montserrat"/>
                <a:ea typeface="Montserrat"/>
                <a:cs typeface="Montserrat"/>
                <a:sym typeface="Montserrat"/>
              </a:rPr>
              <a:t>При вводе данных используются:</a:t>
            </a:r>
            <a:endParaRPr>
              <a:solidFill>
                <a:srgbClr val="49717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97174"/>
              </a:buClr>
              <a:buSzPts val="1400"/>
              <a:buFont typeface="Montserrat"/>
              <a:buChar char="-"/>
            </a:pPr>
            <a:r>
              <a:rPr lang="ru">
                <a:solidFill>
                  <a:srgbClr val="497174"/>
                </a:solidFill>
                <a:latin typeface="Montserrat"/>
                <a:ea typeface="Montserrat"/>
                <a:cs typeface="Montserrat"/>
                <a:sym typeface="Montserrat"/>
              </a:rPr>
              <a:t>Текстовый ввод имени, номера телефона и т. д. (QInputDialog.getText())</a:t>
            </a:r>
            <a:endParaRPr>
              <a:solidFill>
                <a:srgbClr val="49717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97174"/>
              </a:buClr>
              <a:buSzPts val="1400"/>
              <a:buFont typeface="Montserrat"/>
              <a:buChar char="-"/>
            </a:pPr>
            <a:r>
              <a:rPr lang="ru">
                <a:solidFill>
                  <a:srgbClr val="497174"/>
                </a:solidFill>
                <a:latin typeface="Montserrat"/>
                <a:ea typeface="Montserrat"/>
                <a:cs typeface="Montserrat"/>
                <a:sym typeface="Montserrat"/>
              </a:rPr>
              <a:t>Выбор способа оплаты (QInputDialog.getItem())</a:t>
            </a:r>
            <a:endParaRPr>
              <a:solidFill>
                <a:srgbClr val="49717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97174"/>
              </a:buClr>
              <a:buSzPts val="1400"/>
              <a:buFont typeface="Montserrat"/>
              <a:buChar char="-"/>
            </a:pPr>
            <a:r>
              <a:rPr lang="ru">
                <a:solidFill>
                  <a:srgbClr val="497174"/>
                </a:solidFill>
                <a:latin typeface="Montserrat"/>
                <a:ea typeface="Montserrat"/>
                <a:cs typeface="Montserrat"/>
                <a:sym typeface="Montserrat"/>
              </a:rPr>
              <a:t>Вывод сообщения (QMessageBox)</a:t>
            </a:r>
            <a:endParaRPr>
              <a:solidFill>
                <a:srgbClr val="49717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2225" y="2756950"/>
            <a:ext cx="1885950" cy="207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575" y="2756950"/>
            <a:ext cx="2514600" cy="174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22300" y="2756950"/>
            <a:ext cx="2590800" cy="193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/>
        </p:nvSpPr>
        <p:spPr>
          <a:xfrm>
            <a:off x="235325" y="235325"/>
            <a:ext cx="8606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>
                <a:solidFill>
                  <a:srgbClr val="497174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Реализация проекта</a:t>
            </a:r>
            <a:endParaRPr sz="3600">
              <a:solidFill>
                <a:srgbClr val="497174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04" name="Google Shape;104;p19"/>
          <p:cNvSpPr txBox="1"/>
          <p:nvPr/>
        </p:nvSpPr>
        <p:spPr>
          <a:xfrm>
            <a:off x="280150" y="1030950"/>
            <a:ext cx="6477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EB644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5</a:t>
            </a:r>
            <a:r>
              <a:rPr lang="ru" sz="2000">
                <a:solidFill>
                  <a:srgbClr val="EB644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)   CSV-файлы</a:t>
            </a:r>
            <a:endParaRPr sz="2000">
              <a:solidFill>
                <a:srgbClr val="EB644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05" name="Google Shape;105;p19"/>
          <p:cNvSpPr txBox="1"/>
          <p:nvPr/>
        </p:nvSpPr>
        <p:spPr>
          <a:xfrm>
            <a:off x="369800" y="1580275"/>
            <a:ext cx="8471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97174"/>
                </a:solidFill>
                <a:latin typeface="Montserrat"/>
                <a:ea typeface="Montserrat"/>
                <a:cs typeface="Montserrat"/>
                <a:sym typeface="Montserrat"/>
              </a:rPr>
              <a:t>Заказы, оформленные пользователем сохраняются в отдельные csv-файлы, в которых указаны названия всех выбранных продуктов, их цена и итоговая стоимость заказа, после чего информация о заказах сохраняется в базе данных в виде строк, разделенных точками с запятой и пробелами.</a:t>
            </a:r>
            <a:endParaRPr>
              <a:solidFill>
                <a:srgbClr val="49717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850" y="3087225"/>
            <a:ext cx="2181225" cy="110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89550" y="3087225"/>
            <a:ext cx="4486275" cy="92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/>
        </p:nvSpPr>
        <p:spPr>
          <a:xfrm>
            <a:off x="235325" y="235325"/>
            <a:ext cx="8606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>
                <a:solidFill>
                  <a:srgbClr val="497174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Итоги</a:t>
            </a:r>
            <a:endParaRPr sz="3600">
              <a:solidFill>
                <a:srgbClr val="497174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13" name="Google Shape;113;p20"/>
          <p:cNvSpPr txBox="1"/>
          <p:nvPr/>
        </p:nvSpPr>
        <p:spPr>
          <a:xfrm>
            <a:off x="235325" y="1042150"/>
            <a:ext cx="6477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EB644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Возможности дальнейшего развития проекта:</a:t>
            </a:r>
            <a:endParaRPr sz="1800">
              <a:solidFill>
                <a:srgbClr val="EB644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14" name="Google Shape;114;p20"/>
          <p:cNvSpPr txBox="1"/>
          <p:nvPr/>
        </p:nvSpPr>
        <p:spPr>
          <a:xfrm>
            <a:off x="235325" y="1557625"/>
            <a:ext cx="8606100" cy="28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497174"/>
              </a:buClr>
              <a:buSzPts val="1700"/>
              <a:buFont typeface="Montserrat Medium"/>
              <a:buAutoNum type="arabicPeriod"/>
            </a:pPr>
            <a:r>
              <a:rPr lang="ru" sz="1700">
                <a:solidFill>
                  <a:srgbClr val="497174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Добавление более подробного описания товаров в корзине, например удаления или редактирования количества выбранного товара (с добавлением новых окон).</a:t>
            </a:r>
            <a:endParaRPr sz="1700">
              <a:solidFill>
                <a:srgbClr val="497174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497174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497174"/>
              </a:buClr>
              <a:buSzPts val="1700"/>
              <a:buFont typeface="Montserrat Medium"/>
              <a:buAutoNum type="arabicPeriod"/>
            </a:pPr>
            <a:r>
              <a:rPr lang="ru" sz="1700">
                <a:solidFill>
                  <a:srgbClr val="497174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Расширение базы данных новыми продуктами и категориями.</a:t>
            </a:r>
            <a:endParaRPr sz="1700">
              <a:solidFill>
                <a:srgbClr val="497174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497174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497174"/>
              </a:buClr>
              <a:buSzPts val="1700"/>
              <a:buFont typeface="Montserrat Medium"/>
              <a:buAutoNum type="arabicPeriod"/>
            </a:pPr>
            <a:r>
              <a:rPr lang="ru" sz="1700">
                <a:solidFill>
                  <a:srgbClr val="497174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Добавления настроек пользователя с редактированием данных и информацией о сделанных заказах.</a:t>
            </a:r>
            <a:endParaRPr sz="1700">
              <a:solidFill>
                <a:srgbClr val="497174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497174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497174"/>
              </a:buClr>
              <a:buSzPts val="1700"/>
              <a:buFont typeface="Montserrat Medium"/>
              <a:buAutoNum type="arabicPeriod"/>
            </a:pPr>
            <a:r>
              <a:rPr lang="ru" sz="1700">
                <a:solidFill>
                  <a:srgbClr val="497174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Оформление интерфейса.</a:t>
            </a:r>
            <a:endParaRPr sz="1700">
              <a:solidFill>
                <a:srgbClr val="497174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/>
        </p:nvSpPr>
        <p:spPr>
          <a:xfrm>
            <a:off x="268950" y="1770525"/>
            <a:ext cx="8606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>
                <a:solidFill>
                  <a:srgbClr val="497174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Спасибо за внимание!</a:t>
            </a:r>
            <a:endParaRPr sz="3600">
              <a:solidFill>
                <a:srgbClr val="497174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