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Montserrat Medium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MontserratMedium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Medium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deb2def0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adeb2def0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adeb2def0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adeb2def0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adeb2def0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adeb2def0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adeb2def0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adeb2def0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deb2def0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deb2def0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adeb2def0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adeb2def0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D6E4E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9717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Мини-система заказа продуктов на дом</a:t>
            </a:r>
            <a:endParaRPr>
              <a:solidFill>
                <a:srgbClr val="49717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EB644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2000">
                <a:solidFill>
                  <a:srgbClr val="EB6440"/>
                </a:solidFill>
                <a:latin typeface="Montserrat"/>
                <a:ea typeface="Montserrat"/>
                <a:cs typeface="Montserrat"/>
                <a:sym typeface="Montserrat"/>
              </a:rPr>
              <a:t>Грекова Ольга 9-9</a:t>
            </a:r>
            <a:endParaRPr sz="2000">
              <a:solidFill>
                <a:srgbClr val="EB64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35325" y="235325"/>
            <a:ext cx="860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49717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Реализация проекта</a:t>
            </a:r>
            <a:endParaRPr sz="3600">
              <a:solidFill>
                <a:srgbClr val="49717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80150" y="1030950"/>
            <a:ext cx="647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EB644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2)    </a:t>
            </a:r>
            <a:r>
              <a:rPr lang="ru" sz="2000">
                <a:solidFill>
                  <a:srgbClr val="EB644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База данных</a:t>
            </a:r>
            <a:endParaRPr sz="2100">
              <a:solidFill>
                <a:srgbClr val="EB644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69800" y="1580275"/>
            <a:ext cx="8471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97174"/>
                </a:solidFill>
                <a:latin typeface="Montserrat"/>
                <a:ea typeface="Montserrat"/>
                <a:cs typeface="Montserrat"/>
                <a:sym typeface="Montserrat"/>
              </a:rPr>
              <a:t>Информация о продуктах, категориях товаров,  пользователях и заказах хранится в базе данных SQLite3 в виде 4 таблиц соответственно. С помощью запросов выполняется сортировка продуктов, регистрация пользователей и оформление заказов.</a:t>
            </a:r>
            <a:endParaRPr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1970" r="0" t="0"/>
          <a:stretch/>
        </p:blipFill>
        <p:spPr>
          <a:xfrm>
            <a:off x="6131625" y="266250"/>
            <a:ext cx="198311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24138"/>
          <a:stretch/>
        </p:blipFill>
        <p:spPr>
          <a:xfrm>
            <a:off x="4993325" y="3916100"/>
            <a:ext cx="3838575" cy="93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5">
            <a:alphaModFix/>
          </a:blip>
          <a:srcRect b="0" l="0" r="0" t="35354"/>
          <a:stretch/>
        </p:blipFill>
        <p:spPr>
          <a:xfrm>
            <a:off x="1083600" y="4078950"/>
            <a:ext cx="3429000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3788" y="2468300"/>
            <a:ext cx="385762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7">
            <a:alphaModFix/>
          </a:blip>
          <a:srcRect b="0" l="0" r="21210" t="0"/>
          <a:stretch/>
        </p:blipFill>
        <p:spPr>
          <a:xfrm>
            <a:off x="482547" y="2516600"/>
            <a:ext cx="4030049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235325" y="235325"/>
            <a:ext cx="860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49717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Реализация проекта</a:t>
            </a:r>
            <a:endParaRPr sz="3600">
              <a:solidFill>
                <a:srgbClr val="49717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80150" y="1030950"/>
            <a:ext cx="647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EB644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2)   Классы и функции</a:t>
            </a:r>
            <a:endParaRPr sz="2000">
              <a:solidFill>
                <a:srgbClr val="EB644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69800" y="1580275"/>
            <a:ext cx="3910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497174"/>
                </a:solidFill>
                <a:latin typeface="Montserrat"/>
                <a:ea typeface="Montserrat"/>
                <a:cs typeface="Montserrat"/>
                <a:sym typeface="Montserrat"/>
              </a:rPr>
              <a:t>Основной класс - MyWidget, в котором есть функции:</a:t>
            </a:r>
            <a:endParaRPr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97174"/>
              </a:buClr>
              <a:buSzPts val="1400"/>
              <a:buFont typeface="Montserrat"/>
              <a:buChar char="-"/>
            </a:pPr>
            <a:r>
              <a:rPr lang="ru">
                <a:solidFill>
                  <a:srgbClr val="497174"/>
                </a:solidFill>
                <a:latin typeface="Montserrat"/>
                <a:ea typeface="Montserrat"/>
                <a:cs typeface="Montserrat"/>
                <a:sym typeface="Montserrat"/>
              </a:rPr>
              <a:t>вывод списка товаров</a:t>
            </a:r>
            <a:endParaRPr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97174"/>
              </a:buClr>
              <a:buSzPts val="1400"/>
              <a:buFont typeface="Montserrat"/>
              <a:buChar char="-"/>
            </a:pPr>
            <a:r>
              <a:rPr lang="ru">
                <a:solidFill>
                  <a:srgbClr val="497174"/>
                </a:solidFill>
                <a:latin typeface="Montserrat"/>
                <a:ea typeface="Montserrat"/>
                <a:cs typeface="Montserrat"/>
                <a:sym typeface="Montserrat"/>
              </a:rPr>
              <a:t>регистрация и вход в аккаунт</a:t>
            </a:r>
            <a:endParaRPr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97174"/>
              </a:buClr>
              <a:buSzPts val="1400"/>
              <a:buFont typeface="Montserrat"/>
              <a:buChar char="-"/>
            </a:pPr>
            <a:r>
              <a:rPr lang="ru">
                <a:solidFill>
                  <a:srgbClr val="497174"/>
                </a:solidFill>
                <a:latin typeface="Montserrat"/>
                <a:ea typeface="Montserrat"/>
                <a:cs typeface="Montserrat"/>
                <a:sym typeface="Montserrat"/>
              </a:rPr>
              <a:t>просмотр корзины и добавление в нее товаров, заказы</a:t>
            </a:r>
            <a:endParaRPr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97174"/>
              </a:buClr>
              <a:buSzPts val="1400"/>
              <a:buFont typeface="Montserrat"/>
              <a:buChar char="-"/>
            </a:pPr>
            <a:r>
              <a:rPr lang="ru">
                <a:solidFill>
                  <a:srgbClr val="497174"/>
                </a:solidFill>
                <a:latin typeface="Montserrat"/>
                <a:ea typeface="Montserrat"/>
                <a:cs typeface="Montserrat"/>
                <a:sym typeface="Montserrat"/>
              </a:rPr>
              <a:t>сортировка продуктов и поиск по названию</a:t>
            </a:r>
            <a:endParaRPr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97174"/>
              </a:buClr>
              <a:buSzPts val="1400"/>
              <a:buFont typeface="Montserrat"/>
              <a:buChar char="-"/>
            </a:pPr>
            <a:r>
              <a:rPr lang="ru">
                <a:solidFill>
                  <a:srgbClr val="497174"/>
                </a:solidFill>
                <a:latin typeface="Montserrat"/>
                <a:ea typeface="Montserrat"/>
                <a:cs typeface="Montserrat"/>
                <a:sym typeface="Montserrat"/>
              </a:rPr>
              <a:t>проверка корректности данных.</a:t>
            </a:r>
            <a:endParaRPr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497174"/>
                </a:solidFill>
                <a:latin typeface="Montserrat"/>
                <a:ea typeface="Montserrat"/>
                <a:cs typeface="Montserrat"/>
                <a:sym typeface="Montserrat"/>
              </a:rPr>
              <a:t>Также созданы 4 класса исключений.</a:t>
            </a:r>
            <a:endParaRPr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850" y="1200250"/>
            <a:ext cx="3564409" cy="331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235325" y="235325"/>
            <a:ext cx="860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49717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Реализация проекта</a:t>
            </a:r>
            <a:endParaRPr sz="3600">
              <a:solidFill>
                <a:srgbClr val="49717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280150" y="1030950"/>
            <a:ext cx="647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EB644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</a:t>
            </a:r>
            <a:r>
              <a:rPr lang="ru" sz="2000">
                <a:solidFill>
                  <a:srgbClr val="EB644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   Работа с исключениями</a:t>
            </a:r>
            <a:endParaRPr sz="2000">
              <a:solidFill>
                <a:srgbClr val="EB644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69800" y="1580275"/>
            <a:ext cx="3765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97174"/>
                </a:solidFill>
                <a:latin typeface="Montserrat"/>
                <a:ea typeface="Montserrat"/>
                <a:cs typeface="Montserrat"/>
                <a:sym typeface="Montserrat"/>
              </a:rPr>
              <a:t>Ввод данных пользователем при регистрации контролируется с помощью исключений: пароль должен состоять не менее чем из 8 символов, среди которых есть и буквы, и цифры, номер телефона должен состоять только из цифр и т. д.</a:t>
            </a:r>
            <a:endParaRPr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150" y="1523538"/>
            <a:ext cx="320992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235325" y="235325"/>
            <a:ext cx="860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49717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Реализация проекта</a:t>
            </a:r>
            <a:endParaRPr sz="3600">
              <a:solidFill>
                <a:srgbClr val="49717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280150" y="1030950"/>
            <a:ext cx="647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EB644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4</a:t>
            </a:r>
            <a:r>
              <a:rPr lang="ru" sz="2000">
                <a:solidFill>
                  <a:srgbClr val="EB644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   Диалоги</a:t>
            </a:r>
            <a:endParaRPr sz="2000">
              <a:solidFill>
                <a:srgbClr val="EB644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369800" y="1580275"/>
            <a:ext cx="8471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497174"/>
                </a:solidFill>
                <a:latin typeface="Montserrat"/>
                <a:ea typeface="Montserrat"/>
                <a:cs typeface="Montserrat"/>
                <a:sym typeface="Montserrat"/>
              </a:rPr>
              <a:t>При вводе данных используются:</a:t>
            </a:r>
            <a:endParaRPr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97174"/>
              </a:buClr>
              <a:buSzPts val="1400"/>
              <a:buFont typeface="Montserrat"/>
              <a:buChar char="-"/>
            </a:pPr>
            <a:r>
              <a:rPr lang="ru">
                <a:solidFill>
                  <a:srgbClr val="497174"/>
                </a:solidFill>
                <a:latin typeface="Montserrat"/>
                <a:ea typeface="Montserrat"/>
                <a:cs typeface="Montserrat"/>
                <a:sym typeface="Montserrat"/>
              </a:rPr>
              <a:t>Текстовый ввод имени, номера телефона и т. д. (QInputDialog.getText())</a:t>
            </a:r>
            <a:endParaRPr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97174"/>
              </a:buClr>
              <a:buSzPts val="1400"/>
              <a:buFont typeface="Montserrat"/>
              <a:buChar char="-"/>
            </a:pPr>
            <a:r>
              <a:rPr lang="ru">
                <a:solidFill>
                  <a:srgbClr val="497174"/>
                </a:solidFill>
                <a:latin typeface="Montserrat"/>
                <a:ea typeface="Montserrat"/>
                <a:cs typeface="Montserrat"/>
                <a:sym typeface="Montserrat"/>
              </a:rPr>
              <a:t>Выбор способа оплаты (QInputDialog.getItem())</a:t>
            </a:r>
            <a:endParaRPr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97174"/>
              </a:buClr>
              <a:buSzPts val="1400"/>
              <a:buFont typeface="Montserrat"/>
              <a:buChar char="-"/>
            </a:pPr>
            <a:r>
              <a:rPr lang="ru">
                <a:solidFill>
                  <a:srgbClr val="497174"/>
                </a:solidFill>
                <a:latin typeface="Montserrat"/>
                <a:ea typeface="Montserrat"/>
                <a:cs typeface="Montserrat"/>
                <a:sym typeface="Montserrat"/>
              </a:rPr>
              <a:t>Вывод сообщения (QMessageBox)</a:t>
            </a:r>
            <a:endParaRPr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50" y="2756950"/>
            <a:ext cx="2514600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5475" y="2756950"/>
            <a:ext cx="2590800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5">
            <a:alphaModFix/>
          </a:blip>
          <a:srcRect b="0" l="19585" r="13818" t="14915"/>
          <a:stretch/>
        </p:blipFill>
        <p:spPr>
          <a:xfrm>
            <a:off x="5947000" y="2756950"/>
            <a:ext cx="2956026" cy="127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/>
        </p:nvSpPr>
        <p:spPr>
          <a:xfrm>
            <a:off x="235325" y="235325"/>
            <a:ext cx="860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49717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Реализация проекта</a:t>
            </a:r>
            <a:endParaRPr sz="3600">
              <a:solidFill>
                <a:srgbClr val="49717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280150" y="1030950"/>
            <a:ext cx="647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EB644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5</a:t>
            </a:r>
            <a:r>
              <a:rPr lang="ru" sz="2000">
                <a:solidFill>
                  <a:srgbClr val="EB644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   CSV-файлы</a:t>
            </a:r>
            <a:endParaRPr sz="2000">
              <a:solidFill>
                <a:srgbClr val="EB644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369800" y="1580275"/>
            <a:ext cx="8471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97174"/>
                </a:solidFill>
                <a:latin typeface="Montserrat"/>
                <a:ea typeface="Montserrat"/>
                <a:cs typeface="Montserrat"/>
                <a:sym typeface="Montserrat"/>
              </a:rPr>
              <a:t>Заказы, оформленные пользователем сохраняются в отдельные csv-файлы, в которых указаны названия всех выбранных продуктов, их цена и итоговая стоимость заказа, после чего информация о заказах сохраняется в базе данных в виде строк, разделенных точками с запятой и пробелами.</a:t>
            </a:r>
            <a:endParaRPr>
              <a:solidFill>
                <a:srgbClr val="49717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850" y="3087225"/>
            <a:ext cx="218122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9550" y="3087225"/>
            <a:ext cx="4486275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/>
        </p:nvSpPr>
        <p:spPr>
          <a:xfrm>
            <a:off x="268950" y="1770525"/>
            <a:ext cx="860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49717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Спасибо за внимание!</a:t>
            </a:r>
            <a:endParaRPr sz="3600">
              <a:solidFill>
                <a:srgbClr val="49717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