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F5570-59E6-4C77-9AA9-1DD54777E7A9}">
          <p14:sldIdLst>
            <p14:sldId id="256"/>
            <p14:sldId id="257"/>
            <p14:sldId id="258"/>
            <p14:sldId id="260"/>
            <p14:sldId id="259"/>
            <p14:sldId id="266"/>
            <p14:sldId id="261"/>
            <p14:sldId id="262"/>
            <p14:sldId id="263"/>
          </p14:sldIdLst>
        </p14:section>
        <p14:section name="Раздел без заголовка" id="{295F1564-6837-4D96-AC4F-A74DCC0FCCE2}">
          <p14:sldIdLst>
            <p14:sldId id="264"/>
            <p14:sldId id="265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7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1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24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1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91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7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2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0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6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7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5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1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9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2DBA-28D3-4F96-927D-C8963A0EC5F6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F68C7-4D70-4F4C-81B2-4AB4A50F8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yaVoronenok/TMS_FinalProject-Skype/blob/main/FP_Voronenok%20(Skype).docx" TargetMode="External"/><Relationship Id="rId2" Type="http://schemas.openxmlformats.org/officeDocument/2006/relationships/hyperlink" Target="https://github.com/OlyaVoronenok/TMS_FinalProject-Skype/blob/main/FP_Voronenok%20(Skype).xlsx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613C-4F45-5540-5076-A59BC7B3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625" y="-58080"/>
            <a:ext cx="7766936" cy="1646302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Дипломная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16787D-3854-7E17-D891-BCF5F8DD8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625" y="1896564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Тестирование мобильного приложения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Skype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 descr="Skype — Википедия">
            <a:extLst>
              <a:ext uri="{FF2B5EF4-FFF2-40B4-BE49-F238E27FC236}">
                <a16:creationId xmlns:a16="http://schemas.microsoft.com/office/drawing/2014/main" id="{0782BB4E-F08B-B5F3-2D85-D221C13D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0" y="2445014"/>
            <a:ext cx="4032500" cy="407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34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58805-702E-977F-9BDB-E4332B9A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89" y="607609"/>
            <a:ext cx="8596668" cy="13208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Баг, который сломал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Skype :^)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72521B8-97A9-B63F-0D69-BDE27997B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25714"/>
              </p:ext>
            </p:extLst>
          </p:nvPr>
        </p:nvGraphicFramePr>
        <p:xfrm>
          <a:off x="139416" y="1863005"/>
          <a:ext cx="965135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17">
                  <a:extLst>
                    <a:ext uri="{9D8B030D-6E8A-4147-A177-3AD203B41FA5}">
                      <a16:colId xmlns:a16="http://schemas.microsoft.com/office/drawing/2014/main" val="3003224972"/>
                    </a:ext>
                  </a:extLst>
                </a:gridCol>
                <a:gridCol w="816679">
                  <a:extLst>
                    <a:ext uri="{9D8B030D-6E8A-4147-A177-3AD203B41FA5}">
                      <a16:colId xmlns:a16="http://schemas.microsoft.com/office/drawing/2014/main" val="3654241364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2804049220"/>
                    </a:ext>
                  </a:extLst>
                </a:gridCol>
                <a:gridCol w="1891696">
                  <a:extLst>
                    <a:ext uri="{9D8B030D-6E8A-4147-A177-3AD203B41FA5}">
                      <a16:colId xmlns:a16="http://schemas.microsoft.com/office/drawing/2014/main" val="643318397"/>
                    </a:ext>
                  </a:extLst>
                </a:gridCol>
                <a:gridCol w="1916697">
                  <a:extLst>
                    <a:ext uri="{9D8B030D-6E8A-4147-A177-3AD203B41FA5}">
                      <a16:colId xmlns:a16="http://schemas.microsoft.com/office/drawing/2014/main" val="1817731125"/>
                    </a:ext>
                  </a:extLst>
                </a:gridCol>
                <a:gridCol w="2127815">
                  <a:extLst>
                    <a:ext uri="{9D8B030D-6E8A-4147-A177-3AD203B41FA5}">
                      <a16:colId xmlns:a16="http://schemas.microsoft.com/office/drawing/2014/main" val="1230652878"/>
                    </a:ext>
                  </a:extLst>
                </a:gridCol>
                <a:gridCol w="1494063">
                  <a:extLst>
                    <a:ext uri="{9D8B030D-6E8A-4147-A177-3AD203B41FA5}">
                      <a16:colId xmlns:a16="http://schemas.microsoft.com/office/drawing/2014/main" val="2809708146"/>
                    </a:ext>
                  </a:extLst>
                </a:gridCol>
              </a:tblGrid>
              <a:tr h="489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ID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Priority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Severity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Summary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Step to reproduce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Actual Result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Expected result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47928"/>
                  </a:ext>
                </a:extLst>
              </a:tr>
              <a:tr h="13534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VS-1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Blocker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Переход в журнал субтитров приводит к зависанию Скайпа с показом черного экрана при групповом звонке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Находится в групповом звонке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Включить субтитры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на "Журнал субтитров"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При первом переходе в журнал субтитров зависает Скайп,  мобильное устройство также зависает. Пользователь видит черный экран. Закрыть субтитры невозможно/надо много раз жать на крестик. Завершить звонок невозможно.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Можно просмотреть журнал субтитров, а после закрыть 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94805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477103F-6DAE-FF34-8CBD-6C38ECB74EAA}"/>
              </a:ext>
            </a:extLst>
          </p:cNvPr>
          <p:cNvSpPr txBox="1">
            <a:spLocks/>
          </p:cNvSpPr>
          <p:nvPr/>
        </p:nvSpPr>
        <p:spPr>
          <a:xfrm>
            <a:off x="2753191" y="4312092"/>
            <a:ext cx="6207853" cy="1746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Одно мобильное устройство пришлось перезагрузить чтобы закрыть Скайп. Другие два очень долго «отвисали» чтобы закрыть журнал и завершить звонок</a:t>
            </a:r>
          </a:p>
          <a:p>
            <a:pPr algn="just"/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После такого теста эту функцию больше не хочется использовать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3EFEA8-DCBD-F3BF-96E2-C98502405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9" y="4339356"/>
            <a:ext cx="2116202" cy="21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8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F41DB5E-803E-65B0-09F3-7DDE9E83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11061"/>
            <a:ext cx="8596668" cy="4976787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2"/>
                </a:solidFill>
              </a:rPr>
              <a:t>Исходя из информации о баге, который сломал Скайп, можно сказать, что его устранение должно осуществится как можно раньше.</a:t>
            </a:r>
          </a:p>
          <a:p>
            <a:pPr algn="just"/>
            <a:endParaRPr lang="ru-RU" dirty="0">
              <a:solidFill>
                <a:schemeClr val="tx2"/>
              </a:solidFill>
            </a:endParaRPr>
          </a:p>
          <a:p>
            <a:pPr algn="just"/>
            <a:r>
              <a:rPr lang="ru-RU" dirty="0">
                <a:solidFill>
                  <a:schemeClr val="tx2"/>
                </a:solidFill>
              </a:rPr>
              <a:t>Оставшиеся баги связаны с некоторым функционалом и внешним видом приложения, например:</a:t>
            </a:r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C87B0DBB-5280-968A-D41C-09EDBBE7B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056615"/>
              </p:ext>
            </p:extLst>
          </p:nvPr>
        </p:nvGraphicFramePr>
        <p:xfrm>
          <a:off x="230097" y="2899454"/>
          <a:ext cx="96101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04">
                  <a:extLst>
                    <a:ext uri="{9D8B030D-6E8A-4147-A177-3AD203B41FA5}">
                      <a16:colId xmlns:a16="http://schemas.microsoft.com/office/drawing/2014/main" val="3003224972"/>
                    </a:ext>
                  </a:extLst>
                </a:gridCol>
                <a:gridCol w="857029">
                  <a:extLst>
                    <a:ext uri="{9D8B030D-6E8A-4147-A177-3AD203B41FA5}">
                      <a16:colId xmlns:a16="http://schemas.microsoft.com/office/drawing/2014/main" val="3654241364"/>
                    </a:ext>
                  </a:extLst>
                </a:gridCol>
                <a:gridCol w="910573">
                  <a:extLst>
                    <a:ext uri="{9D8B030D-6E8A-4147-A177-3AD203B41FA5}">
                      <a16:colId xmlns:a16="http://schemas.microsoft.com/office/drawing/2014/main" val="2804049220"/>
                    </a:ext>
                  </a:extLst>
                </a:gridCol>
                <a:gridCol w="1486339">
                  <a:extLst>
                    <a:ext uri="{9D8B030D-6E8A-4147-A177-3AD203B41FA5}">
                      <a16:colId xmlns:a16="http://schemas.microsoft.com/office/drawing/2014/main" val="643318397"/>
                    </a:ext>
                  </a:extLst>
                </a:gridCol>
                <a:gridCol w="2055557">
                  <a:extLst>
                    <a:ext uri="{9D8B030D-6E8A-4147-A177-3AD203B41FA5}">
                      <a16:colId xmlns:a16="http://schemas.microsoft.com/office/drawing/2014/main" val="1817731125"/>
                    </a:ext>
                  </a:extLst>
                </a:gridCol>
                <a:gridCol w="2255289">
                  <a:extLst>
                    <a:ext uri="{9D8B030D-6E8A-4147-A177-3AD203B41FA5}">
                      <a16:colId xmlns:a16="http://schemas.microsoft.com/office/drawing/2014/main" val="1230652878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2809708146"/>
                    </a:ext>
                  </a:extLst>
                </a:gridCol>
              </a:tblGrid>
              <a:tr h="349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ID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Priority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Severity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Summary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Step to reproduce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Actual Result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Expected result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47928"/>
                  </a:ext>
                </a:extLst>
              </a:tr>
              <a:tr h="13534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EPas-1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Medium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Critical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Отсутствует кнопка "Показать пароль" При входе и регистрации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Логин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Перейти к введению пароля и нажать "Забыли пароль?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Выбрать способ получения кода, ввести скрытую часть почты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код и нажать "Далее«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новый пароль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При введении нового пароля нет функции "показать пароль". При несовпадении пароля, придется полностью его переписывать не узнав, где была ошибка. При регистрации/входе в учетную запись так же отсутствует эта функция.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Пользователь может нажать "показать пароль" чтобы сравнить все ли верно написано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5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83DB6-9A2A-E910-B393-679CB74F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Вывод по итогам тестирования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Skype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49213-2F96-B5F2-80E0-AED4024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51892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Основной функционал работает исправно (звонки/общение в чате, передача файлов). Интерфейс и удобство использования соответствует пользовательским требованиям. Однако баг VS-1, может испортить впечатление пользователя использовании этой функции и приложения.</a:t>
            </a:r>
            <a:r>
              <a:rPr lang="en-US" dirty="0"/>
              <a:t> </a:t>
            </a:r>
            <a:r>
              <a:rPr lang="ru-RU" dirty="0"/>
              <a:t>К сожалению статистику использования этой функции мы не знаем, но можно лишь предположить, что если ей пользуются не так часто, то тестируемое ПО готово к релизу.</a:t>
            </a:r>
          </a:p>
        </p:txBody>
      </p:sp>
    </p:spTree>
    <p:extLst>
      <p:ext uri="{BB962C8B-B14F-4D97-AF65-F5344CB8AC3E}">
        <p14:creationId xmlns:p14="http://schemas.microsoft.com/office/powerpoint/2010/main" val="213061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76531-A9BA-079E-18F7-4D34C558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Ссылки на тестовую документацию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DE7607-FDA9-9E05-F0AB-0BEBC1AC2324}"/>
              </a:ext>
            </a:extLst>
          </p:cNvPr>
          <p:cNvSpPr txBox="1">
            <a:spLocks/>
          </p:cNvSpPr>
          <p:nvPr/>
        </p:nvSpPr>
        <p:spPr>
          <a:xfrm>
            <a:off x="677334" y="28525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2"/>
                </a:solidFill>
              </a:rPr>
              <a:t>Чек лист, тест кейсы, баг репорт, отчет по тестированию: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https://github.com/OlyaVoronenok/TMS_FinalProject-Skype/blob/main/FP_Voronenok%20(Skype).xlsx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8F6B66C-C8D3-A77E-7E73-6BFF60FFDFB7}"/>
              </a:ext>
            </a:extLst>
          </p:cNvPr>
          <p:cNvSpPr txBox="1">
            <a:spLocks/>
          </p:cNvSpPr>
          <p:nvPr/>
        </p:nvSpPr>
        <p:spPr>
          <a:xfrm>
            <a:off x="677334" y="17310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2"/>
                </a:solidFill>
              </a:rPr>
              <a:t>Тест план: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https://github.com/OlyaVoronenok/TMS_FinalProject-Skype/blob/main/FP_Voronenok%20(Skype).docx</a:t>
            </a:r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5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B3EC8-7C2B-4E90-8741-BB664F6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 </a:t>
            </a:r>
            <a:r>
              <a:rPr lang="en-US" dirty="0"/>
              <a:t>&lt;3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D1A19-5689-777E-7F0A-C6338081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18" y="1270000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0A6E-9F42-9CE1-05A3-37575498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Skype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EB4EC-43DA-9561-C7A8-61BD11B1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это программное обеспечение для связи с миром. С помощью Skype миллионы людей и компаний могут совершать индивидуальные и групповые голосовые и бесплатные видеозвонки, а также отправлять мгновенные сообщения и файлы другим пользователям Skype.  Пользоваться Skype можно на любом удобном для вас устройстве: на мобильном телефоне, компьютере или планшете.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851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CA1AE-6048-E628-2EBF-4F2328D2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Mind map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функционала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Skype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D80D24-0551-AD21-3C31-E1F92695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7" y="1384183"/>
            <a:ext cx="9446583" cy="38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5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C36E8-6482-CAB5-6E38-4C9885B1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Критерии начала и окончания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F56CF-650C-46A2-DCF3-A422466C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Критерии начала тестирования:</a:t>
            </a:r>
          </a:p>
          <a:p>
            <a:pPr lvl="1"/>
            <a:r>
              <a:rPr lang="ru-RU" dirty="0"/>
              <a:t>Готовность тестовой документации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Тестируемое приложение установлено на мобильных устройствах</a:t>
            </a:r>
            <a:r>
              <a:rPr lang="en-US" dirty="0"/>
              <a:t>.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Критерии окончания тестирования:</a:t>
            </a:r>
          </a:p>
          <a:p>
            <a:pPr lvl="1"/>
            <a:r>
              <a:rPr lang="ru-RU" dirty="0"/>
              <a:t>Все запланированные тесты проведены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Все новые баги занесены в </a:t>
            </a:r>
            <a:r>
              <a:rPr lang="en-US" dirty="0"/>
              <a:t>Bug Report;</a:t>
            </a:r>
          </a:p>
          <a:p>
            <a:pPr lvl="1"/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количеству открытых багов выполнены;</a:t>
            </a:r>
          </a:p>
          <a:p>
            <a:pPr lvl="1"/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Выдержка определенного периода без изменения исходного кода приложения.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43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C9DD1-B1EF-4314-FA6B-E742CC77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Мобильные устройства используемые для проведения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BAAAF-8B0C-115C-2160-85241A56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256" y="210309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POCO M3 Pro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11 RP1A.200720.011)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Samsung Galaxy A51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12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Huawei Y7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8.1.0)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D97FD9C-FEA2-1C55-76C0-5E8F2481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5" y="2554872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9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606AC-E948-367A-C495-B1421469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Тестирование было проведено для следующих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DD948-9CC2-DC73-2E65-408CE707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учетной записи</a:t>
            </a:r>
          </a:p>
          <a:p>
            <a:r>
              <a:rPr lang="ru-RU" dirty="0"/>
              <a:t>Авторизация</a:t>
            </a:r>
          </a:p>
          <a:p>
            <a:r>
              <a:rPr lang="ru-RU" dirty="0"/>
              <a:t>Звонки (голосовые/видео звонки)</a:t>
            </a:r>
          </a:p>
          <a:p>
            <a:r>
              <a:rPr lang="ru-RU" dirty="0"/>
              <a:t>Чат (отправление сообщений и файлов, действия с сообщения (удалить/изменить/переслать и т.д.)</a:t>
            </a:r>
          </a:p>
          <a:p>
            <a:r>
              <a:rPr lang="ru-RU" dirty="0"/>
              <a:t>Внешний вид приложения (смена темы оформления темная/светлая)</a:t>
            </a:r>
          </a:p>
          <a:p>
            <a:r>
              <a:rPr lang="ru-RU" dirty="0"/>
              <a:t>Редактирование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42228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ABA4E-5B84-2547-5205-5738A8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Работа выполненная в ходе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4A447-4C7A-7FF8-E7CE-92BF90B8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проведены проверки: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Нефункциональные</a:t>
            </a:r>
          </a:p>
          <a:p>
            <a:pPr lvl="1"/>
            <a:endParaRPr lang="ru-RU" dirty="0"/>
          </a:p>
          <a:p>
            <a:r>
              <a:rPr lang="ru-RU" dirty="0"/>
              <a:t>Все проверки были оформлены в виде:</a:t>
            </a:r>
          </a:p>
          <a:p>
            <a:pPr lvl="1"/>
            <a:r>
              <a:rPr lang="ru-RU" dirty="0"/>
              <a:t>Чек листа</a:t>
            </a:r>
          </a:p>
          <a:p>
            <a:pPr lvl="1"/>
            <a:r>
              <a:rPr lang="ru-RU" dirty="0"/>
              <a:t>Тест кейсов</a:t>
            </a:r>
          </a:p>
          <a:p>
            <a:pPr lvl="1"/>
            <a:endParaRPr lang="ru-RU" dirty="0"/>
          </a:p>
          <a:p>
            <a:r>
              <a:rPr lang="ru-RU" dirty="0"/>
              <a:t>В сумме было оформлено 94 Тест кейса</a:t>
            </a:r>
          </a:p>
        </p:txBody>
      </p:sp>
    </p:spTree>
    <p:extLst>
      <p:ext uri="{BB962C8B-B14F-4D97-AF65-F5344CB8AC3E}">
        <p14:creationId xmlns:p14="http://schemas.microsoft.com/office/powerpoint/2010/main" val="156286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8ED47-9DDA-E5FA-A37C-7663B51F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Несколько примеров тест кейсов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A6A2796-1058-DB8E-DAC4-91AC99251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51285"/>
              </p:ext>
            </p:extLst>
          </p:nvPr>
        </p:nvGraphicFramePr>
        <p:xfrm>
          <a:off x="427838" y="1268600"/>
          <a:ext cx="8930054" cy="49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71">
                  <a:extLst>
                    <a:ext uri="{9D8B030D-6E8A-4147-A177-3AD203B41FA5}">
                      <a16:colId xmlns:a16="http://schemas.microsoft.com/office/drawing/2014/main" val="1597228077"/>
                    </a:ext>
                  </a:extLst>
                </a:gridCol>
                <a:gridCol w="1234164">
                  <a:extLst>
                    <a:ext uri="{9D8B030D-6E8A-4147-A177-3AD203B41FA5}">
                      <a16:colId xmlns:a16="http://schemas.microsoft.com/office/drawing/2014/main" val="1774834843"/>
                    </a:ext>
                  </a:extLst>
                </a:gridCol>
                <a:gridCol w="1487024">
                  <a:extLst>
                    <a:ext uri="{9D8B030D-6E8A-4147-A177-3AD203B41FA5}">
                      <a16:colId xmlns:a16="http://schemas.microsoft.com/office/drawing/2014/main" val="2633460955"/>
                    </a:ext>
                  </a:extLst>
                </a:gridCol>
                <a:gridCol w="2483646">
                  <a:extLst>
                    <a:ext uri="{9D8B030D-6E8A-4147-A177-3AD203B41FA5}">
                      <a16:colId xmlns:a16="http://schemas.microsoft.com/office/drawing/2014/main" val="4173140881"/>
                    </a:ext>
                  </a:extLst>
                </a:gridCol>
                <a:gridCol w="2277994">
                  <a:extLst>
                    <a:ext uri="{9D8B030D-6E8A-4147-A177-3AD203B41FA5}">
                      <a16:colId xmlns:a16="http://schemas.microsoft.com/office/drawing/2014/main" val="929122652"/>
                    </a:ext>
                  </a:extLst>
                </a:gridCol>
                <a:gridCol w="696055">
                  <a:extLst>
                    <a:ext uri="{9D8B030D-6E8A-4147-A177-3AD203B41FA5}">
                      <a16:colId xmlns:a16="http://schemas.microsoft.com/office/drawing/2014/main" val="1970032204"/>
                    </a:ext>
                  </a:extLst>
                </a:gridCol>
              </a:tblGrid>
              <a:tr h="5274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ID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Functionality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Summary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Step To Reproduce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Expected Result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Status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65912"/>
                  </a:ext>
                </a:extLst>
              </a:tr>
              <a:tr h="23114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AU-2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Authorization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Авторизация с использованием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эл.почты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 + передать код по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эл.почте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 для входа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 главном экране нажать "Войти или создать“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адрес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эл.почты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 и нажать кнопку "далее“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 открывшемся окне выбрать "Передать код по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эл.почте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код, который пришел на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эл.почту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 и нажать кнопку "вход"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Переход на страницу входа в учетную запись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Адрес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эл.почты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 введен верно. Переход на следующий этап авторизации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Из окна ввода пароля, пользователя перенаправляет в окно для ввода кода, который пришел на 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эл.почту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Код введен. Пользователь авторизован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Passed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4007"/>
                  </a:ext>
                </a:extLst>
              </a:tr>
              <a:tr h="21408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GUI-1/1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GUI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Проверка навигации между разделами (чаты, звонки, контакты, уведомления)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на "Чаты“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"Звонки“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"Контакты“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"Уведомления"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Пользователь видит список чатов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Пользователь видит список звонков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Пользователь видит список контактов (избранные, все контакты)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Пользователь видит уведомления (например: Пользователь **** отреагировал на ваше сообщение)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Passed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9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8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35FC0E0-2F64-AA6C-2A0E-9FBE88118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47326"/>
              </p:ext>
            </p:extLst>
          </p:nvPr>
        </p:nvGraphicFramePr>
        <p:xfrm>
          <a:off x="375860" y="998501"/>
          <a:ext cx="8994642" cy="5179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04">
                  <a:extLst>
                    <a:ext uri="{9D8B030D-6E8A-4147-A177-3AD203B41FA5}">
                      <a16:colId xmlns:a16="http://schemas.microsoft.com/office/drawing/2014/main" val="2258129743"/>
                    </a:ext>
                  </a:extLst>
                </a:gridCol>
                <a:gridCol w="1333900">
                  <a:extLst>
                    <a:ext uri="{9D8B030D-6E8A-4147-A177-3AD203B41FA5}">
                      <a16:colId xmlns:a16="http://schemas.microsoft.com/office/drawing/2014/main" val="392975906"/>
                    </a:ext>
                  </a:extLst>
                </a:gridCol>
                <a:gridCol w="1406969">
                  <a:extLst>
                    <a:ext uri="{9D8B030D-6E8A-4147-A177-3AD203B41FA5}">
                      <a16:colId xmlns:a16="http://schemas.microsoft.com/office/drawing/2014/main" val="154184829"/>
                    </a:ext>
                  </a:extLst>
                </a:gridCol>
                <a:gridCol w="2501610">
                  <a:extLst>
                    <a:ext uri="{9D8B030D-6E8A-4147-A177-3AD203B41FA5}">
                      <a16:colId xmlns:a16="http://schemas.microsoft.com/office/drawing/2014/main" val="3308415122"/>
                    </a:ext>
                  </a:extLst>
                </a:gridCol>
                <a:gridCol w="2294470">
                  <a:extLst>
                    <a:ext uri="{9D8B030D-6E8A-4147-A177-3AD203B41FA5}">
                      <a16:colId xmlns:a16="http://schemas.microsoft.com/office/drawing/2014/main" val="308868153"/>
                    </a:ext>
                  </a:extLst>
                </a:gridCol>
                <a:gridCol w="701089">
                  <a:extLst>
                    <a:ext uri="{9D8B030D-6E8A-4147-A177-3AD203B41FA5}">
                      <a16:colId xmlns:a16="http://schemas.microsoft.com/office/drawing/2014/main" val="3291366946"/>
                    </a:ext>
                  </a:extLst>
                </a:gridCol>
              </a:tblGrid>
              <a:tr h="5486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ID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Functionality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Summary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Step To Reproduce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Expected Result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Status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49146"/>
                  </a:ext>
                </a:extLst>
              </a:tr>
              <a:tr h="24043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CA-3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Creating an account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Создание учетной записи с помощью "получить новый адрес электронной почты"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Придумать электронную почту (</a:t>
                      </a:r>
                      <a:r>
                        <a:rPr lang="ru-RU" sz="1100" dirty="0" err="1">
                          <a:solidFill>
                            <a:schemeClr val="tx2"/>
                          </a:solidFill>
                        </a:rPr>
                        <a:t>QAVoronenokTest</a:t>
                      </a: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Выбрать домен почты в выпадающем меню (outlook.com) и нажать кнопку "Далее“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пароль и нажать кнопку "Далее“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Заполнить поля "Фамилия" и "Имя" и нажать кнопку "Далее“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Пройти капчу "вы не робот"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Ввести придуманную почту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Валидация пройдена. Переход на следующий этап регистрации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Пароль прошел валидацию. Переходим на следующий этап регистрации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Данные приняты. Переходим на следующий этап регистрации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Капча пройдена успешно. Учетная запись создана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Passed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10343"/>
                  </a:ext>
                </a:extLst>
              </a:tr>
              <a:tr h="22268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LO-1/1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Log out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Выход из учетной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Перейти в профиль</a:t>
                      </a: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"выйти«</a:t>
                      </a: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Нажать "Да"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Открываются настройки профиля</a:t>
                      </a: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Появляется поп-ап "Запомнить параметры учетной записи и приложения на этом устройстве?«</a:t>
                      </a: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ru-RU" sz="1100" dirty="0">
                          <a:solidFill>
                            <a:schemeClr val="tx2"/>
                          </a:solidFill>
                        </a:rPr>
                        <a:t>На главном экране сохранится учетная запись с которой только что вышел 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Passed</a:t>
                      </a:r>
                      <a:endParaRPr lang="ru-RU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9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48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205</TotalTime>
  <Words>989</Words>
  <Application>Microsoft Office PowerPoint</Application>
  <PresentationFormat>Широкоэкранный</PresentationFormat>
  <Paragraphs>145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Аспект</vt:lpstr>
      <vt:lpstr>Дипломная работа</vt:lpstr>
      <vt:lpstr>Skype </vt:lpstr>
      <vt:lpstr>Mind map функционала Skype</vt:lpstr>
      <vt:lpstr>Критерии начала и окончания тестирования</vt:lpstr>
      <vt:lpstr>Мобильные устройства используемые для проведения тестирования</vt:lpstr>
      <vt:lpstr>Тестирование было проведено для следующих модулей</vt:lpstr>
      <vt:lpstr>Работа выполненная в ходе тестирования</vt:lpstr>
      <vt:lpstr>Несколько примеров тест кейсов</vt:lpstr>
      <vt:lpstr>Презентация PowerPoint</vt:lpstr>
      <vt:lpstr>Баг, который сломал Skype :^)</vt:lpstr>
      <vt:lpstr>Презентация PowerPoint</vt:lpstr>
      <vt:lpstr>Вывод по итогам тестирования Skype</vt:lpstr>
      <vt:lpstr>Ссылки на тестовую документацию</vt:lpstr>
      <vt:lpstr>СПАСИБО ЗА ВНИМАНИЕ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Оля Вороненок</dc:creator>
  <cp:lastModifiedBy>Оля Вороненок</cp:lastModifiedBy>
  <cp:revision>22</cp:revision>
  <dcterms:created xsi:type="dcterms:W3CDTF">2022-08-08T19:11:05Z</dcterms:created>
  <dcterms:modified xsi:type="dcterms:W3CDTF">2022-08-09T08:55:19Z</dcterms:modified>
</cp:coreProperties>
</file>