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1045" r:id="rId10"/>
    <p:sldId id="1048" r:id="rId11"/>
    <p:sldId id="1052" r:id="rId12"/>
    <p:sldId id="1054" r:id="rId13"/>
    <p:sldId id="304" r:id="rId14"/>
    <p:sldId id="313" r:id="rId15"/>
    <p:sldId id="314" r:id="rId16"/>
    <p:sldId id="1056" r:id="rId17"/>
    <p:sldId id="1072" r:id="rId18"/>
    <p:sldId id="1073" r:id="rId19"/>
    <p:sldId id="1057" r:id="rId20"/>
    <p:sldId id="1075" r:id="rId21"/>
    <p:sldId id="277" r:id="rId22"/>
    <p:sldId id="299" r:id="rId23"/>
    <p:sldId id="327" r:id="rId24"/>
    <p:sldId id="1076" r:id="rId25"/>
    <p:sldId id="1077" r:id="rId26"/>
    <p:sldId id="1060" r:id="rId27"/>
    <p:sldId id="1049" r:id="rId28"/>
    <p:sldId id="1071" r:id="rId29"/>
    <p:sldId id="1074" r:id="rId30"/>
    <p:sldId id="1063" r:id="rId31"/>
    <p:sldId id="1065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9" y="405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DA711-6E86-4189-8717-DE5219B5E0AF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D9ED-7694-4BD4-8934-CA1A50944F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2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24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Concretly</a:t>
            </a:r>
            <a:r>
              <a:rPr lang="fr-FR" dirty="0"/>
              <a:t>, </a:t>
            </a:r>
            <a:r>
              <a:rPr lang="fr-FR" dirty="0" err="1"/>
              <a:t>reasoning</a:t>
            </a:r>
            <a:r>
              <a:rPr lang="fr-FR" dirty="0"/>
              <a:t> on the </a:t>
            </a:r>
            <a:r>
              <a:rPr lang="fr-FR" dirty="0" err="1"/>
              <a:t>other</a:t>
            </a:r>
            <a:r>
              <a:rPr lang="fr-FR" dirty="0"/>
              <a:t> mental state has the </a:t>
            </a:r>
            <a:r>
              <a:rPr lang="fr-FR" dirty="0" err="1"/>
              <a:t>aim</a:t>
            </a:r>
            <a:r>
              <a:rPr lang="fr-FR" dirty="0"/>
              <a:t> to </a:t>
            </a:r>
            <a:r>
              <a:rPr lang="fr-FR" dirty="0" err="1"/>
              <a:t>pre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74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D0CD-057F-44B7-8038-30BF50EEB94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4334F-D0C7-4C4F-8D8C-73CA9865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E0ACD0-8A0C-4B3B-B36E-9B4D7F6A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431E5-DD8E-494F-8271-598036AF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835C4-A008-471F-8CB6-C1719B6B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CB605-7329-4A96-BA1F-A43142D2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87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6254-184D-4A72-B12C-4EC4EDF3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8E2F39-7EC4-4E39-81A1-86C22DBBD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74741-2CDE-4632-94BF-19EF33AB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797BFA-2712-4AEF-B631-8E1EEBD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ABF1D-F044-43CE-ABD2-DACD69CD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4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75BFEE-4FF8-49C0-9C3F-CD9B209F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367406-EB1F-447E-9F3B-24BC3980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5AC07-31F3-4978-9EE7-241F52AE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1671C-092B-4A6A-8673-253830F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7BF49-0875-4D2B-B326-2419623C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07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F8770-FDFD-41E1-A339-98613FB0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F1E9-D856-448A-A29B-FDDB8021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AC49C-1DE1-4F4B-93F7-78AB689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71651-0718-4128-98A4-DB4EBE7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AACFB-1382-40D3-B8BD-E7F83177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8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CB855-8FCA-4843-8F7D-39F90A67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7CD8B-2D10-4410-A58C-DA5F3E12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960307-424B-4516-B864-E8A3FC5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F24608-5262-4247-93F2-9B0F7EC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359B-50E8-434F-BB20-DFCEED8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5F09A-875D-4C77-9A40-441D37D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F20F3-1326-4D06-8E81-850C9B819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D3CF3A-60CB-462A-A508-851C8CE3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B212A-26F0-47CA-861D-32F36148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E957A-B0FF-494B-A19B-7D5626DF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151799-DC68-430B-97B6-FA364C27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6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F4F4E-2B5B-4ABE-B19A-ABFDAE51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0361F-A5CB-482D-896F-16D8AA4B2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64ACB-CD84-45A4-8EC0-20C77645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EF72D1-A870-4563-BFFD-846B8E96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DC241D-A150-4AE4-A3D5-D5534C75D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06513-A442-451C-8D45-53F3ED02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987FAC-A2F2-47A1-9514-5C3498D3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2BB663-2EFD-416E-B264-CEC6AB7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51F64-3C18-4C23-9505-05F3998F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B6D08C-F5C5-46FC-B676-442275B4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029CF1-5DC9-422D-9C4D-1D426A9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19A7D7-3B32-4934-A1B3-27C84E16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35B9A2-533F-44EB-B7B6-219CB27B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9D706E-52E8-4B8E-9AF4-92C8B721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6C96A-C7AA-495C-A9C5-035EEEDF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14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CA4EA-5EE9-4521-A507-37DDBD4D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FCEC2-24F4-44F0-820F-7FFB4DDE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D4E27D-B3E9-483E-AADB-05DED421B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72865-51D3-48CC-9C02-CB670F1F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DD102B-63ED-48D8-9ECD-0D5D5ED8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B3FDEC-E0C2-4721-B365-47AF8528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B22E7-5A2D-4017-8E1A-A8F9FC9C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07968F-F11A-42E4-9E04-E6E3EEEF9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2FE4B3-74A9-49FC-8B59-38934DA0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A4559A-2EC8-4513-A1AF-A563E20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7FE99-76B3-41FC-884E-55FE488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407503-46B4-4B63-BDCA-CA95BFA0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52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B004F5-A212-4218-9F00-2F6FDBEE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BFD6C-F3A6-4F8C-9F83-EFFDCDE0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CD787-9ED9-4BCF-8D59-3C33B390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383D-4381-47DE-9783-DB0BA41BA450}" type="datetimeFigureOut">
              <a:rPr lang="fr-FR" smtClean="0"/>
              <a:t>30/09/2018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48F7A-9887-46DB-978B-1C07171E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8903B-4515-41E6-9849-07A9A7824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4335-9913-4F80-B9D7-EA4FD23BF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9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jp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B49ED3F-751C-4C07-921D-E4D0302F9DC1}"/>
              </a:ext>
            </a:extLst>
          </p:cNvPr>
          <p:cNvSpPr/>
          <p:nvPr/>
        </p:nvSpPr>
        <p:spPr>
          <a:xfrm>
            <a:off x="8821915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B1A829-D5E6-4166-BC88-7DB16304FBC0}"/>
              </a:ext>
            </a:extLst>
          </p:cNvPr>
          <p:cNvSpPr/>
          <p:nvPr/>
        </p:nvSpPr>
        <p:spPr>
          <a:xfrm>
            <a:off x="5046023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1CB214-A720-4B25-A3DE-1BAF079D7858}"/>
              </a:ext>
            </a:extLst>
          </p:cNvPr>
          <p:cNvSpPr/>
          <p:nvPr/>
        </p:nvSpPr>
        <p:spPr>
          <a:xfrm>
            <a:off x="1322569" y="1872830"/>
            <a:ext cx="2277208" cy="4263556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F1B9EE-9681-42EB-8230-9C39691713F8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239A777-3377-4D80-BBB5-668A63FC8666}"/>
              </a:ext>
            </a:extLst>
          </p:cNvPr>
          <p:cNvGrpSpPr/>
          <p:nvPr/>
        </p:nvGrpSpPr>
        <p:grpSpPr>
          <a:xfrm>
            <a:off x="1419993" y="1973504"/>
            <a:ext cx="1979786" cy="1687885"/>
            <a:chOff x="1024339" y="1841621"/>
            <a:chExt cx="1979786" cy="1687885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FB4DA3FA-24E0-4256-AECB-D28A5BA12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339" y="1841621"/>
              <a:ext cx="1979786" cy="1133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498D1-5E4D-4CFC-A613-9E65F7C1748C}"/>
                </a:ext>
              </a:extLst>
            </p:cNvPr>
            <p:cNvSpPr/>
            <p:nvPr/>
          </p:nvSpPr>
          <p:spPr>
            <a:xfrm>
              <a:off x="1231806" y="2944731"/>
              <a:ext cx="15648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b="1" dirty="0" err="1"/>
                <a:t>AlwaysOn</a:t>
              </a:r>
              <a:endParaRPr lang="fr-FR" sz="1600" b="1" dirty="0"/>
            </a:p>
            <a:p>
              <a:pPr algn="ctr"/>
              <a:r>
                <a:rPr lang="fr-FR" sz="1600" dirty="0" err="1"/>
                <a:t>Sidner</a:t>
              </a:r>
              <a:r>
                <a:rPr lang="fr-FR" sz="1600" dirty="0"/>
                <a:t> </a:t>
              </a:r>
              <a:r>
                <a:rPr lang="fr-FR" sz="1600" i="1" dirty="0"/>
                <a:t>et al, 14</a:t>
              </a:r>
              <a:endParaRPr lang="fr-FR" sz="1600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3E3261B-83D7-47BA-B6CF-54C8BEB9BABD}"/>
              </a:ext>
            </a:extLst>
          </p:cNvPr>
          <p:cNvGrpSpPr/>
          <p:nvPr/>
        </p:nvGrpSpPr>
        <p:grpSpPr>
          <a:xfrm>
            <a:off x="9102322" y="4297845"/>
            <a:ext cx="1790866" cy="1838541"/>
            <a:chOff x="8641607" y="4625401"/>
            <a:chExt cx="1790866" cy="1838541"/>
          </a:xfrm>
        </p:grpSpPr>
        <p:pic>
          <p:nvPicPr>
            <p:cNvPr id="16" name="Picture 5" descr="Image associée">
              <a:extLst>
                <a:ext uri="{FF2B5EF4-FFF2-40B4-BE49-F238E27FC236}">
                  <a16:creationId xmlns:a16="http://schemas.microsoft.com/office/drawing/2014/main" id="{90261310-7ACE-4EB3-A66B-14D0E2018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607" y="4625401"/>
              <a:ext cx="1790866" cy="1253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B9C4DC5-F75F-4CFF-97DF-43CA19B2029D}"/>
                </a:ext>
              </a:extLst>
            </p:cNvPr>
            <p:cNvSpPr txBox="1"/>
            <p:nvPr/>
          </p:nvSpPr>
          <p:spPr>
            <a:xfrm>
              <a:off x="8787583" y="5879167"/>
              <a:ext cx="16290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SimSensei</a:t>
              </a:r>
              <a:endParaRPr lang="fr-FR" sz="1600" b="1" dirty="0"/>
            </a:p>
            <a:p>
              <a:pPr algn="ctr"/>
              <a:r>
                <a:rPr lang="fr-FR" sz="1600" dirty="0" err="1"/>
                <a:t>DeVault</a:t>
              </a:r>
              <a:r>
                <a:rPr lang="fr-FR" sz="1600" dirty="0"/>
                <a:t> et al, 14 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4C2F37C-EB93-4848-8044-B5BC677CA81F}"/>
              </a:ext>
            </a:extLst>
          </p:cNvPr>
          <p:cNvGrpSpPr/>
          <p:nvPr/>
        </p:nvGrpSpPr>
        <p:grpSpPr>
          <a:xfrm>
            <a:off x="9102323" y="1974872"/>
            <a:ext cx="1790866" cy="1709710"/>
            <a:chOff x="8706669" y="2423280"/>
            <a:chExt cx="1790866" cy="1709710"/>
          </a:xfrm>
        </p:grpSpPr>
        <p:pic>
          <p:nvPicPr>
            <p:cNvPr id="18" name="Picture 2" descr="Résultat de recherche d'images pour &quot;simcoach project&quot;">
              <a:extLst>
                <a:ext uri="{FF2B5EF4-FFF2-40B4-BE49-F238E27FC236}">
                  <a16:creationId xmlns:a16="http://schemas.microsoft.com/office/drawing/2014/main" id="{8225B58C-E84D-4FAC-A145-2A51A5B6F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6669" y="2423280"/>
              <a:ext cx="1790866" cy="1132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22B7E69-BD45-40C5-8F4D-5E0BFB2EA58E}"/>
                </a:ext>
              </a:extLst>
            </p:cNvPr>
            <p:cNvSpPr txBox="1"/>
            <p:nvPr/>
          </p:nvSpPr>
          <p:spPr>
            <a:xfrm>
              <a:off x="8937881" y="3548215"/>
              <a:ext cx="1328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 err="1"/>
                <a:t>SimCoach</a:t>
              </a:r>
              <a:endParaRPr lang="fr-FR" sz="1600" b="1" dirty="0"/>
            </a:p>
            <a:p>
              <a:r>
                <a:rPr lang="fr-FR" sz="1600" dirty="0" err="1"/>
                <a:t>Rizzo</a:t>
              </a:r>
              <a:r>
                <a:rPr lang="fr-FR" sz="1600" dirty="0"/>
                <a:t> </a:t>
              </a:r>
              <a:r>
                <a:rPr lang="fr-FR" sz="1600" i="1" dirty="0"/>
                <a:t>et al, 11</a:t>
              </a:r>
              <a:endParaRPr lang="fr-FR" sz="16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B11D7337-0905-4803-A5C1-ECA92BF2EAD7}"/>
              </a:ext>
            </a:extLst>
          </p:cNvPr>
          <p:cNvGrpSpPr/>
          <p:nvPr/>
        </p:nvGrpSpPr>
        <p:grpSpPr>
          <a:xfrm>
            <a:off x="5246021" y="1973504"/>
            <a:ext cx="1802593" cy="1705797"/>
            <a:chOff x="5367257" y="2428840"/>
            <a:chExt cx="1802593" cy="1705797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9367426-42D9-4CE2-BD34-5EFF6150E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984" y="2428840"/>
              <a:ext cx="1790866" cy="112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B484E846-E8DC-421E-AE64-1CE9419C6739}"/>
                </a:ext>
              </a:extLst>
            </p:cNvPr>
            <p:cNvSpPr txBox="1"/>
            <p:nvPr/>
          </p:nvSpPr>
          <p:spPr>
            <a:xfrm>
              <a:off x="5367257" y="3549862"/>
              <a:ext cx="1730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REA</a:t>
              </a:r>
            </a:p>
            <a:p>
              <a:pPr algn="ctr"/>
              <a:r>
                <a:rPr lang="fr-FR" sz="1600" dirty="0" err="1"/>
                <a:t>Bickmore</a:t>
              </a:r>
              <a:r>
                <a:rPr lang="fr-FR" sz="1600" dirty="0"/>
                <a:t> </a:t>
              </a:r>
              <a:r>
                <a:rPr lang="fr-FR" sz="1600" i="1" dirty="0"/>
                <a:t>et al, 02</a:t>
              </a:r>
              <a:r>
                <a:rPr lang="fr-FR" sz="1600" dirty="0"/>
                <a:t> 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9A2DC09-7190-46A7-A0D8-7F00453791E0}"/>
              </a:ext>
            </a:extLst>
          </p:cNvPr>
          <p:cNvGrpSpPr/>
          <p:nvPr/>
        </p:nvGrpSpPr>
        <p:grpSpPr>
          <a:xfrm>
            <a:off x="1504738" y="4299650"/>
            <a:ext cx="1810296" cy="1597007"/>
            <a:chOff x="1434664" y="4625401"/>
            <a:chExt cx="1810296" cy="159700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BB53369C-475A-4990-A308-C37FE533D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34664" y="4625401"/>
              <a:ext cx="1810296" cy="12595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2D3AB-4205-46F8-84DE-4619E9E11519}"/>
                </a:ext>
              </a:extLst>
            </p:cNvPr>
            <p:cNvSpPr/>
            <p:nvPr/>
          </p:nvSpPr>
          <p:spPr>
            <a:xfrm>
              <a:off x="1506599" y="5883854"/>
              <a:ext cx="14975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600" dirty="0"/>
                <a:t>Smith </a:t>
              </a:r>
              <a:r>
                <a:rPr lang="fr-FR" sz="1600" i="1" dirty="0"/>
                <a:t>et al, 10</a:t>
              </a:r>
              <a:endParaRPr lang="fr-FR" sz="16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EE42CA1-14DA-4A9E-AA16-33828B01DC1B}"/>
              </a:ext>
            </a:extLst>
          </p:cNvPr>
          <p:cNvGrpSpPr/>
          <p:nvPr/>
        </p:nvGrpSpPr>
        <p:grpSpPr>
          <a:xfrm>
            <a:off x="5246021" y="4297845"/>
            <a:ext cx="1791287" cy="1863018"/>
            <a:chOff x="5378563" y="4625401"/>
            <a:chExt cx="1791287" cy="1863018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7F331B6-0B3F-43FD-8F68-C55F93347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563" y="4625401"/>
              <a:ext cx="1791287" cy="1253766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3450C931-75C4-4906-A8F4-BF41D71DB373}"/>
                </a:ext>
              </a:extLst>
            </p:cNvPr>
            <p:cNvSpPr txBox="1"/>
            <p:nvPr/>
          </p:nvSpPr>
          <p:spPr>
            <a:xfrm>
              <a:off x="5869511" y="5903644"/>
              <a:ext cx="726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b="1" dirty="0"/>
                <a:t>Louise</a:t>
              </a:r>
            </a:p>
            <a:p>
              <a:pPr algn="ctr"/>
              <a:r>
                <a:rPr lang="fr-FR" sz="1600" dirty="0" err="1"/>
                <a:t>Davi</a:t>
              </a:r>
              <a:endParaRPr lang="fr-FR" sz="1600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851ED69-78D2-4421-9969-838E5C4CDE7B}"/>
              </a:ext>
            </a:extLst>
          </p:cNvPr>
          <p:cNvSpPr/>
          <p:nvPr/>
        </p:nvSpPr>
        <p:spPr>
          <a:xfrm>
            <a:off x="1322569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Companion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6DF8CE-2C17-4648-9DC7-2A2C805CBC0C}"/>
              </a:ext>
            </a:extLst>
          </p:cNvPr>
          <p:cNvSpPr/>
          <p:nvPr/>
        </p:nvSpPr>
        <p:spPr>
          <a:xfrm>
            <a:off x="5046023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Partner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8101B6-A711-4846-83DE-A97A1C17973D}"/>
              </a:ext>
            </a:extLst>
          </p:cNvPr>
          <p:cNvSpPr/>
          <p:nvPr/>
        </p:nvSpPr>
        <p:spPr>
          <a:xfrm>
            <a:off x="8821915" y="1529862"/>
            <a:ext cx="2277208" cy="34296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Tutor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46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AF6271-CED5-4005-BC69-0BF9B1D0EE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2A09FFD-81D6-4FF6-B8B5-EF8A1664DBCA}"/>
              </a:ext>
            </a:extLst>
          </p:cNvPr>
          <p:cNvSpPr txBox="1">
            <a:spLocks/>
          </p:cNvSpPr>
          <p:nvPr/>
        </p:nvSpPr>
        <p:spPr>
          <a:xfrm>
            <a:off x="1058119" y="2141316"/>
            <a:ext cx="10075762" cy="21586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500" b="1" kern="1200" cap="all" normalizeH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Model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 of collaborative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negotiation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</a:rPr>
              <a:t>: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decision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based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on </a:t>
            </a:r>
            <a:r>
              <a:rPr kumimoji="0" lang="fr-FR" sz="4000" b="1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behavior</a:t>
            </a:r>
            <a:r>
              <a:rPr kumimoji="0" lang="fr-FR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of dominance</a:t>
            </a:r>
            <a:endParaRPr kumimoji="0" lang="fr-FR" sz="4000" b="1" i="0" u="none" strike="noStrike" kern="1200" cap="all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36740F-35E9-40EE-8F1E-47C69E1E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6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5775767" y="1823013"/>
            <a:ext cx="3418439" cy="2650591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442DC-B3CF-44E0-A52F-87E20DD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0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75" grpId="0" animBg="1"/>
      <p:bldP spid="43" grpId="0" animBg="1"/>
      <p:bldP spid="43" grpId="1" animBg="1"/>
      <p:bldP spid="74" grpId="0" animBg="1"/>
      <p:bldP spid="111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PREFERENCES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B7BC18-B5B8-476D-879B-E615FEB1D89C}"/>
              </a:ext>
            </a:extLst>
          </p:cNvPr>
          <p:cNvSpPr/>
          <p:nvPr/>
        </p:nvSpPr>
        <p:spPr>
          <a:xfrm>
            <a:off x="7041580" y="4219477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FEAF68A-210D-46CA-9FBB-DDF2BD1B433A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74AD6D7-F5ED-4622-8D15-BC08FA6A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12</a:t>
            </a:fld>
            <a:endParaRPr lang="fr-FR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8FC84C7-9010-4546-897F-5A047C0C88A4}"/>
              </a:ext>
            </a:extLst>
          </p:cNvPr>
          <p:cNvGrpSpPr/>
          <p:nvPr/>
        </p:nvGrpSpPr>
        <p:grpSpPr>
          <a:xfrm>
            <a:off x="1103421" y="1731090"/>
            <a:ext cx="3768221" cy="4339594"/>
            <a:chOff x="843246" y="2203238"/>
            <a:chExt cx="3768221" cy="4339594"/>
          </a:xfrm>
        </p:grpSpPr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85726E61-3C22-4846-BCFB-C404550A12B2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54C5DB26-1574-4EC8-BA39-D7A455E9DB5A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3B2F9285-BC47-49B0-AEEB-8FAB19B1BFEC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3D8BAD3C-4DE0-406D-A396-EDCBD9C83BF1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18">
              <a:extLst>
                <a:ext uri="{FF2B5EF4-FFF2-40B4-BE49-F238E27FC236}">
                  <a16:creationId xmlns:a16="http://schemas.microsoft.com/office/drawing/2014/main" id="{89F881EA-01E8-497E-AFBD-81868A3D59F9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19FB24EE-5D52-44E5-9D84-0126A59E5435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4825D03A-84CF-4B47-B59C-F231243596FE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AF381787-05F6-4C6C-B7B6-7731DD8A8E1C}"/>
                </a:ext>
              </a:extLst>
            </p:cNvPr>
            <p:cNvCxnSpPr>
              <a:cxnSpLocks/>
              <a:stCxn id="45" idx="1"/>
              <a:endCxn id="44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9D31A1AD-E574-418A-A952-8CC050F7AEFC}"/>
                </a:ext>
              </a:extLst>
            </p:cNvPr>
            <p:cNvCxnSpPr>
              <a:cxnSpLocks/>
              <a:stCxn id="44" idx="1"/>
              <a:endCxn id="59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1A9C667-03F8-4EBA-B34C-2E9162EBCF6A}"/>
                </a:ext>
              </a:extLst>
            </p:cNvPr>
            <p:cNvCxnSpPr>
              <a:cxnSpLocks/>
              <a:stCxn id="58" idx="0"/>
              <a:endCxn id="59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827DF445-41FF-4E30-8076-6393C582C79D}"/>
                </a:ext>
              </a:extLst>
            </p:cNvPr>
            <p:cNvCxnSpPr>
              <a:cxnSpLocks/>
              <a:stCxn id="44" idx="7"/>
              <a:endCxn id="60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7A44D138-AF80-46E2-97F7-04C5AD879BAE}"/>
                </a:ext>
              </a:extLst>
            </p:cNvPr>
            <p:cNvCxnSpPr>
              <a:cxnSpLocks/>
              <a:stCxn id="60" idx="1"/>
              <a:endCxn id="62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AD7D4390-34D7-4BA6-AF51-3A3A30E154AF}"/>
                </a:ext>
              </a:extLst>
            </p:cNvPr>
            <p:cNvCxnSpPr>
              <a:cxnSpLocks/>
              <a:stCxn id="59" idx="7"/>
              <a:endCxn id="62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070045E8-B33D-4FB9-B910-418A7E92F431}"/>
                </a:ext>
              </a:extLst>
            </p:cNvPr>
            <p:cNvCxnSpPr>
              <a:cxnSpLocks/>
              <a:stCxn id="62" idx="0"/>
              <a:endCxn id="61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AD63B9A-DBAA-4637-850B-1FF8A70F0F65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10DC96A3-6C16-4422-8956-980C6C229EBA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D17C9119-C5C8-452E-B795-6ACE7AABA66B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2FCF28E4-FABC-421B-AD23-DD8FA566B98B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E97C00FB-062F-4EF4-B6B1-93716C6DADA5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FE3FAE-3EDC-4F9E-AD7E-F78C25B1139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D866DB87-020A-481B-9A29-2580429C430A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0FBD1BDA-B7FB-44EB-980C-85FC8962122D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27760F3-48C8-4DF5-8447-7C7E55EA7C2F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EFB9D48F-AC2A-41DE-B38B-E33CF00C3009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F53B7948-928E-4426-AB2B-34D9F3F46820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BDCC8969-1117-400A-946B-4FE86E8C19D2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1D3D813A-0BC5-4D85-A705-BB3802423E30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359325A7-AB49-492B-A092-0D0F4632A0F7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0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134217" y="16814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4182306" y="2947510"/>
            <a:ext cx="3835994" cy="522180"/>
            <a:chOff x="2658306" y="2947510"/>
            <a:chExt cx="3835994" cy="522180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06" y="2947510"/>
              <a:ext cx="3835993" cy="1557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306" y="3457508"/>
              <a:ext cx="3835994" cy="12182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FB81528-92BE-44B0-A33B-8DD173C643EF}"/>
              </a:ext>
            </a:extLst>
          </p:cNvPr>
          <p:cNvGrpSpPr/>
          <p:nvPr/>
        </p:nvGrpSpPr>
        <p:grpSpPr>
          <a:xfrm>
            <a:off x="4673098" y="3853151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b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146503" y="4061162"/>
            <a:ext cx="2337404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46503" y="2320048"/>
            <a:ext cx="2337404" cy="21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3788E7FC-A247-4491-92C9-4D578654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754284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COMMUNICATION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A1F9DBF-9D00-4EBE-AC59-058C77F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78" y="2408943"/>
            <a:ext cx="1633650" cy="159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24">
            <a:extLst>
              <a:ext uri="{FF2B5EF4-FFF2-40B4-BE49-F238E27FC236}">
                <a16:creationId xmlns:a16="http://schemas.microsoft.com/office/drawing/2014/main" id="{B7BB35D3-81D1-4261-9554-32E44A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924" y="2408943"/>
            <a:ext cx="1615667" cy="159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5908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832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4163684" y="3005283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853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4812022" y="3238623"/>
            <a:ext cx="2692279" cy="1782141"/>
            <a:chOff x="2774492" y="2121096"/>
            <a:chExt cx="2833603" cy="17821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Share </a:t>
              </a:r>
              <a:r>
                <a:rPr lang="en-US" b="1" dirty="0"/>
                <a:t>preferences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Share a </a:t>
              </a:r>
              <a:r>
                <a:rPr lang="en-US" sz="1600" dirty="0"/>
                <a:t>preference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 err="1"/>
                <a:t>Ask</a:t>
              </a:r>
              <a:r>
                <a:rPr lang="fr-FR" sz="1600" dirty="0"/>
                <a:t> for a </a:t>
              </a:r>
              <a:r>
                <a:rPr lang="fr-FR" sz="1600" dirty="0" err="1"/>
                <a:t>preference</a:t>
              </a:r>
              <a:endParaRPr lang="fr-FR" sz="1600" dirty="0"/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1853050" y="4283804"/>
            <a:ext cx="232925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4321956" y="5623386"/>
            <a:ext cx="4816062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stCxn id="31" idx="2"/>
            <a:endCxn id="32" idx="1"/>
          </p:cNvCxnSpPr>
          <p:nvPr/>
        </p:nvCxnSpPr>
        <p:spPr>
          <a:xfrm rot="16200000" flipH="1">
            <a:off x="2909570" y="4761245"/>
            <a:ext cx="1520494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739294" y="5770755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39295" y="6139537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88" y="2182484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844903" y="2060848"/>
            <a:ext cx="2337404" cy="259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5908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832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4174038" y="3005283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826503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1826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1825926" y="4715852"/>
            <a:ext cx="2348112" cy="3619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Shared proposals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5113667" y="3088671"/>
            <a:ext cx="2053908" cy="2751991"/>
            <a:chOff x="4127559" y="1475139"/>
            <a:chExt cx="2053908" cy="27519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1502848" y="6254642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1574856" y="6254643"/>
            <a:ext cx="4305122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2" idx="2"/>
          </p:cNvCxnSpPr>
          <p:nvPr/>
        </p:nvCxnSpPr>
        <p:spPr>
          <a:xfrm>
            <a:off x="2999982" y="5077822"/>
            <a:ext cx="14516" cy="117682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81" y="2183996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826504" y="2062360"/>
            <a:ext cx="2356697" cy="301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1603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Satisfiability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37288CE1-E5D8-40E1-8C4E-FF1EFAAF4B54}"/>
              </a:ext>
            </a:extLst>
          </p:cNvPr>
          <p:cNvGrpSpPr/>
          <p:nvPr/>
        </p:nvGrpSpPr>
        <p:grpSpPr>
          <a:xfrm>
            <a:off x="1109247" y="1740185"/>
            <a:ext cx="3768221" cy="4339594"/>
            <a:chOff x="843246" y="2203238"/>
            <a:chExt cx="3768221" cy="4339594"/>
          </a:xfrm>
        </p:grpSpPr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9EB93767-E091-4ED1-BBB6-2B9349080C81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F6B14FE6-70AB-4694-9728-19E7802D26A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DF5EE34E-F2E6-4050-9260-A20B7CF36BCC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876AC7B3-B18D-4F75-A146-E06B9CF5F3CA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18">
              <a:extLst>
                <a:ext uri="{FF2B5EF4-FFF2-40B4-BE49-F238E27FC236}">
                  <a16:creationId xmlns:a16="http://schemas.microsoft.com/office/drawing/2014/main" id="{CD9DA18B-C2CF-435F-9161-0428DE87A440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082B3C75-D807-4AAE-9E86-398BD7EE3760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C288C134-3A3C-4C83-B0AF-6809D925E916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3D5C06DA-FBA5-4C06-98D5-0E779BB36C85}"/>
                </a:ext>
              </a:extLst>
            </p:cNvPr>
            <p:cNvCxnSpPr>
              <a:cxnSpLocks/>
              <a:stCxn id="54" idx="1"/>
              <a:endCxn id="3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C1D75CD8-6CC3-42D5-BEEA-D5E75BFB40EE}"/>
                </a:ext>
              </a:extLst>
            </p:cNvPr>
            <p:cNvCxnSpPr>
              <a:cxnSpLocks/>
              <a:stCxn id="37" idx="1"/>
              <a:endCxn id="56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7EFCEBF4-7298-4F3F-8B71-604BAF3A658A}"/>
                </a:ext>
              </a:extLst>
            </p:cNvPr>
            <p:cNvCxnSpPr>
              <a:cxnSpLocks/>
              <a:stCxn id="55" idx="0"/>
              <a:endCxn id="56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7ABC7E20-0909-47B8-814F-93A291BF6C44}"/>
                </a:ext>
              </a:extLst>
            </p:cNvPr>
            <p:cNvCxnSpPr>
              <a:cxnSpLocks/>
              <a:stCxn id="37" idx="7"/>
              <a:endCxn id="57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A88935A9-C4A3-40A3-8A2A-03A795EDC466}"/>
                </a:ext>
              </a:extLst>
            </p:cNvPr>
            <p:cNvCxnSpPr>
              <a:cxnSpLocks/>
              <a:stCxn id="57" idx="1"/>
              <a:endCxn id="59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1764DE63-A706-4920-BDE0-CD2FD35A61F8}"/>
                </a:ext>
              </a:extLst>
            </p:cNvPr>
            <p:cNvCxnSpPr>
              <a:cxnSpLocks/>
              <a:stCxn id="56" idx="7"/>
              <a:endCxn id="59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64F1FB0-0AD2-4A8E-8AB3-625EB837890B}"/>
                </a:ext>
              </a:extLst>
            </p:cNvPr>
            <p:cNvCxnSpPr>
              <a:cxnSpLocks/>
              <a:stCxn id="59" idx="0"/>
              <a:endCxn id="58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83CDA05A-593F-479C-B3E5-35E963D82961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C95563E9-9ECB-4AA7-9FB8-66EA0F36EAC2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88AFAE29-FA40-4653-9388-4336F4C7B446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1B9A28E8-D280-423D-81CD-A296C090E1E1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2AEFB4B-9131-46DE-930E-337532FC7E54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A9AC07C6-FDFD-4DD2-AD3F-65E90CFB2C6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806AA0F-C5DD-4406-ACA5-07195B37C936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FAC45FF8-D650-46C9-A3AD-102BA06B37D7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393F5DF7-CFE7-4AC6-83B2-E5F5F9DA4E3F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75F09B0D-71AB-417B-B472-300C2CD5AF0A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CC3CE91-BFB3-4EF9-8A61-8434070E292F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68CAFB46-05F5-491E-AA60-84E19BD6B148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F2C0686C-5FC3-445C-BD87-1546D7BE6AA6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F5BEF725-D54B-44F3-B945-20FE02B16190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94505" y="2782576"/>
            <a:ext cx="254832" cy="32464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4025" y="255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D44B833-9E5F-4200-BE52-D8736DB61439}"/>
              </a:ext>
            </a:extLst>
          </p:cNvPr>
          <p:cNvSpPr/>
          <p:nvPr/>
        </p:nvSpPr>
        <p:spPr>
          <a:xfrm>
            <a:off x="7041580" y="4219477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45B761-EE84-40A8-A6AC-7C5FF5DCC4F0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07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Satisfiability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37288CE1-E5D8-40E1-8C4E-FF1EFAAF4B54}"/>
              </a:ext>
            </a:extLst>
          </p:cNvPr>
          <p:cNvGrpSpPr/>
          <p:nvPr/>
        </p:nvGrpSpPr>
        <p:grpSpPr>
          <a:xfrm>
            <a:off x="1109247" y="1740185"/>
            <a:ext cx="3768221" cy="4339594"/>
            <a:chOff x="843246" y="2203238"/>
            <a:chExt cx="3768221" cy="4339594"/>
          </a:xfrm>
        </p:grpSpPr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9EB93767-E091-4ED1-BBB6-2B9349080C81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F6B14FE6-70AB-4694-9728-19E7802D26A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DF5EE34E-F2E6-4050-9260-A20B7CF36BCC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876AC7B3-B18D-4F75-A146-E06B9CF5F3CA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18">
              <a:extLst>
                <a:ext uri="{FF2B5EF4-FFF2-40B4-BE49-F238E27FC236}">
                  <a16:creationId xmlns:a16="http://schemas.microsoft.com/office/drawing/2014/main" id="{CD9DA18B-C2CF-435F-9161-0428DE87A440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082B3C75-D807-4AAE-9E86-398BD7EE3760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C288C134-3A3C-4C83-B0AF-6809D925E916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3D5C06DA-FBA5-4C06-98D5-0E779BB36C85}"/>
                </a:ext>
              </a:extLst>
            </p:cNvPr>
            <p:cNvCxnSpPr>
              <a:cxnSpLocks/>
              <a:stCxn id="54" idx="1"/>
              <a:endCxn id="3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C1D75CD8-6CC3-42D5-BEEA-D5E75BFB40EE}"/>
                </a:ext>
              </a:extLst>
            </p:cNvPr>
            <p:cNvCxnSpPr>
              <a:cxnSpLocks/>
              <a:stCxn id="37" idx="1"/>
              <a:endCxn id="56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7EFCEBF4-7298-4F3F-8B71-604BAF3A658A}"/>
                </a:ext>
              </a:extLst>
            </p:cNvPr>
            <p:cNvCxnSpPr>
              <a:cxnSpLocks/>
              <a:stCxn id="55" idx="0"/>
              <a:endCxn id="56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7ABC7E20-0909-47B8-814F-93A291BF6C44}"/>
                </a:ext>
              </a:extLst>
            </p:cNvPr>
            <p:cNvCxnSpPr>
              <a:cxnSpLocks/>
              <a:stCxn id="37" idx="7"/>
              <a:endCxn id="57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A88935A9-C4A3-40A3-8A2A-03A795EDC466}"/>
                </a:ext>
              </a:extLst>
            </p:cNvPr>
            <p:cNvCxnSpPr>
              <a:cxnSpLocks/>
              <a:stCxn id="57" idx="1"/>
              <a:endCxn id="59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1764DE63-A706-4920-BDE0-CD2FD35A61F8}"/>
                </a:ext>
              </a:extLst>
            </p:cNvPr>
            <p:cNvCxnSpPr>
              <a:cxnSpLocks/>
              <a:stCxn id="56" idx="7"/>
              <a:endCxn id="59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64F1FB0-0AD2-4A8E-8AB3-625EB837890B}"/>
                </a:ext>
              </a:extLst>
            </p:cNvPr>
            <p:cNvCxnSpPr>
              <a:cxnSpLocks/>
              <a:stCxn id="59" idx="0"/>
              <a:endCxn id="58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83CDA05A-593F-479C-B3E5-35E963D82961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C95563E9-9ECB-4AA7-9FB8-66EA0F36EAC2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88AFAE29-FA40-4653-9388-4336F4C7B446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1B9A28E8-D280-423D-81CD-A296C090E1E1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2AEFB4B-9131-46DE-930E-337532FC7E54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A9AC07C6-FDFD-4DD2-AD3F-65E90CFB2C6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806AA0F-C5DD-4406-ACA5-07195B37C936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FAC45FF8-D650-46C9-A3AD-102BA06B37D7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393F5DF7-CFE7-4AC6-83B2-E5F5F9DA4E3F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75F09B0D-71AB-417B-B472-300C2CD5AF0A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CC3CE91-BFB3-4EF9-8A61-8434070E292F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68CAFB46-05F5-491E-AA60-84E19BD6B148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F2C0686C-5FC3-445C-BD87-1546D7BE6AA6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F5BEF725-D54B-44F3-B945-20FE02B16190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Chinese</a:t>
              </a:r>
              <a:endParaRPr lang="fr-FR" dirty="0"/>
            </a:p>
          </p:txBody>
        </p:sp>
      </p:grp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C88487-D718-49FF-8FFE-5E5B3DBCC42A}"/>
              </a:ext>
            </a:extLst>
          </p:cNvPr>
          <p:cNvSpPr/>
          <p:nvPr/>
        </p:nvSpPr>
        <p:spPr>
          <a:xfrm>
            <a:off x="7041580" y="4219477"/>
            <a:ext cx="39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u="sng" dirty="0">
                <a:solidFill>
                  <a:prstClr val="black"/>
                </a:solidFill>
              </a:rPr>
              <a:t>Score of </a:t>
            </a:r>
            <a:r>
              <a:rPr lang="en-US" sz="2000" i="1" u="sng" dirty="0"/>
              <a:t>satisfaction</a:t>
            </a:r>
            <a:r>
              <a:rPr lang="en-US" sz="2400" i="1" u="sng" dirty="0">
                <a:latin typeface="Bookman Old Style" panose="02050604050505020204" pitchFamily="18" charset="0"/>
              </a:rPr>
              <a:t> (sat(v)):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Inverse of the number of ancestors </a:t>
            </a:r>
            <a:endParaRPr lang="fr-FR" sz="2000" dirty="0">
              <a:solidFill>
                <a:prstClr val="black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AEEC10E-1FDB-4C28-BFD1-E4D158FCE6BA}"/>
              </a:ext>
            </a:extLst>
          </p:cNvPr>
          <p:cNvSpPr txBox="1"/>
          <p:nvPr/>
        </p:nvSpPr>
        <p:spPr>
          <a:xfrm>
            <a:off x="7534076" y="2627041"/>
            <a:ext cx="45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Express the liking of the agent (</a:t>
            </a:r>
            <a:r>
              <a:rPr lang="en-US" sz="2000" dirty="0" err="1"/>
              <a:t>StatePreference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22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Satisfiability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D4EC77C-64CB-49AD-88B3-6ACE9391CF9D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44" name="Oval 13">
              <a:extLst>
                <a:ext uri="{FF2B5EF4-FFF2-40B4-BE49-F238E27FC236}">
                  <a16:creationId xmlns:a16="http://schemas.microsoft.com/office/drawing/2014/main" id="{6AC25FC0-70C8-4C7A-96D0-7ACA056FF7E5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0FDD4568-5A7F-4E3F-9A06-4BEA9423BD24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04F6EB4-4537-4D93-85A9-2839B1215E8C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0757D6-34FA-43CE-B299-669EC497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37288CE1-E5D8-40E1-8C4E-FF1EFAAF4B54}"/>
              </a:ext>
            </a:extLst>
          </p:cNvPr>
          <p:cNvGrpSpPr/>
          <p:nvPr/>
        </p:nvGrpSpPr>
        <p:grpSpPr>
          <a:xfrm>
            <a:off x="1109247" y="1740185"/>
            <a:ext cx="3768221" cy="4339594"/>
            <a:chOff x="843246" y="2203238"/>
            <a:chExt cx="3768221" cy="4339594"/>
          </a:xfrm>
        </p:grpSpPr>
        <p:sp>
          <p:nvSpPr>
            <p:cNvPr id="37" name="Oval 18">
              <a:extLst>
                <a:ext uri="{FF2B5EF4-FFF2-40B4-BE49-F238E27FC236}">
                  <a16:creationId xmlns:a16="http://schemas.microsoft.com/office/drawing/2014/main" id="{9EB93767-E091-4ED1-BBB6-2B9349080C81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F6B14FE6-70AB-4694-9728-19E7802D26A7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DF5EE34E-F2E6-4050-9260-A20B7CF36BCC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18">
              <a:extLst>
                <a:ext uri="{FF2B5EF4-FFF2-40B4-BE49-F238E27FC236}">
                  <a16:creationId xmlns:a16="http://schemas.microsoft.com/office/drawing/2014/main" id="{876AC7B3-B18D-4F75-A146-E06B9CF5F3CA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18">
              <a:extLst>
                <a:ext uri="{FF2B5EF4-FFF2-40B4-BE49-F238E27FC236}">
                  <a16:creationId xmlns:a16="http://schemas.microsoft.com/office/drawing/2014/main" id="{CD9DA18B-C2CF-435F-9161-0428DE87A440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18">
              <a:extLst>
                <a:ext uri="{FF2B5EF4-FFF2-40B4-BE49-F238E27FC236}">
                  <a16:creationId xmlns:a16="http://schemas.microsoft.com/office/drawing/2014/main" id="{082B3C75-D807-4AAE-9E86-398BD7EE3760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C288C134-3A3C-4C83-B0AF-6809D925E916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3D5C06DA-FBA5-4C06-98D5-0E779BB36C85}"/>
                </a:ext>
              </a:extLst>
            </p:cNvPr>
            <p:cNvCxnSpPr>
              <a:cxnSpLocks/>
              <a:stCxn id="54" idx="1"/>
              <a:endCxn id="37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C1D75CD8-6CC3-42D5-BEEA-D5E75BFB40EE}"/>
                </a:ext>
              </a:extLst>
            </p:cNvPr>
            <p:cNvCxnSpPr>
              <a:cxnSpLocks/>
              <a:stCxn id="37" idx="1"/>
              <a:endCxn id="56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7EFCEBF4-7298-4F3F-8B71-604BAF3A658A}"/>
                </a:ext>
              </a:extLst>
            </p:cNvPr>
            <p:cNvCxnSpPr>
              <a:cxnSpLocks/>
              <a:stCxn id="55" idx="0"/>
              <a:endCxn id="56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7ABC7E20-0909-47B8-814F-93A291BF6C44}"/>
                </a:ext>
              </a:extLst>
            </p:cNvPr>
            <p:cNvCxnSpPr>
              <a:cxnSpLocks/>
              <a:stCxn id="37" idx="7"/>
              <a:endCxn id="57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A88935A9-C4A3-40A3-8A2A-03A795EDC466}"/>
                </a:ext>
              </a:extLst>
            </p:cNvPr>
            <p:cNvCxnSpPr>
              <a:cxnSpLocks/>
              <a:stCxn id="57" idx="1"/>
              <a:endCxn id="59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1764DE63-A706-4920-BDE0-CD2FD35A61F8}"/>
                </a:ext>
              </a:extLst>
            </p:cNvPr>
            <p:cNvCxnSpPr>
              <a:cxnSpLocks/>
              <a:stCxn id="56" idx="7"/>
              <a:endCxn id="59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64F1FB0-0AD2-4A8E-8AB3-625EB837890B}"/>
                </a:ext>
              </a:extLst>
            </p:cNvPr>
            <p:cNvCxnSpPr>
              <a:cxnSpLocks/>
              <a:stCxn id="59" idx="0"/>
              <a:endCxn id="58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83CDA05A-593F-479C-B3E5-35E963D82961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C95563E9-9ECB-4AA7-9FB8-66EA0F36EAC2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88AFAE29-FA40-4653-9388-4336F4C7B446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1B9A28E8-D280-423D-81CD-A296C090E1E1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32AEFB4B-9131-46DE-930E-337532FC7E54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A9AC07C6-FDFD-4DD2-AD3F-65E90CFB2C61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806AA0F-C5DD-4406-ACA5-07195B37C936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FAC45FF8-D650-46C9-A3AD-102BA06B37D7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393F5DF7-CFE7-4AC6-83B2-E5F5F9DA4E3F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75F09B0D-71AB-417B-B472-300C2CD5AF0A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DCC3CE91-BFB3-4EF9-8A61-8434070E292F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68CAFB46-05F5-491E-AA60-84E19BD6B148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F2C0686C-5FC3-445C-BD87-1546D7BE6AA6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F5BEF725-D54B-44F3-B945-20FE02B16190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  <p:sp>
        <p:nvSpPr>
          <p:cNvPr id="87" name="Flèche : haut 86">
            <a:extLst>
              <a:ext uri="{FF2B5EF4-FFF2-40B4-BE49-F238E27FC236}">
                <a16:creationId xmlns:a16="http://schemas.microsoft.com/office/drawing/2014/main" id="{36864BCA-AB5E-42F4-B967-3801BCE5DB39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67E61-2004-42E7-901F-19968EC9878D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haut 88">
            <a:extLst>
              <a:ext uri="{FF2B5EF4-FFF2-40B4-BE49-F238E27FC236}">
                <a16:creationId xmlns:a16="http://schemas.microsoft.com/office/drawing/2014/main" id="{BA83EA59-03D3-45DE-B581-1012AC314413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050317-7A31-47C1-A31B-42B84237F6A9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49E28501-FCE1-4FF8-BE25-1868D58696FD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2465EFA-A7EE-45EF-94D8-A0635997674A}"/>
              </a:ext>
            </a:extLst>
          </p:cNvPr>
          <p:cNvSpPr txBox="1"/>
          <p:nvPr/>
        </p:nvSpPr>
        <p:spPr>
          <a:xfrm>
            <a:off x="210340" y="5771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5406922-03DE-47BD-8028-B1BFD466D4E0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87CDA3E-76F0-4DD7-95F4-8B7CA2E840A0}"/>
              </a:ext>
            </a:extLst>
          </p:cNvPr>
          <p:cNvSpPr txBox="1"/>
          <p:nvPr/>
        </p:nvSpPr>
        <p:spPr>
          <a:xfrm>
            <a:off x="5000083" y="4768984"/>
            <a:ext cx="2191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Values the agent </a:t>
            </a:r>
            <a:r>
              <a:rPr lang="en-US" sz="2000" b="1" dirty="0">
                <a:solidFill>
                  <a:srgbClr val="FF0000"/>
                </a:solidFill>
              </a:rPr>
              <a:t>doesn’t like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D9B38EF-FE5F-4A29-B633-E259FBB834E2}"/>
              </a:ext>
            </a:extLst>
          </p:cNvPr>
          <p:cNvSpPr txBox="1"/>
          <p:nvPr/>
        </p:nvSpPr>
        <p:spPr>
          <a:xfrm>
            <a:off x="4561011" y="2202816"/>
            <a:ext cx="2086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Values the agent </a:t>
            </a:r>
            <a:r>
              <a:rPr lang="en-US" sz="2000" b="1" dirty="0">
                <a:solidFill>
                  <a:schemeClr val="accent6"/>
                </a:solidFill>
              </a:rPr>
              <a:t>like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87B702A-16C1-4BA1-9D33-A4A75A8AFDB5}"/>
              </a:ext>
            </a:extLst>
          </p:cNvPr>
          <p:cNvSpPr txBox="1"/>
          <p:nvPr/>
        </p:nvSpPr>
        <p:spPr>
          <a:xfrm>
            <a:off x="8009686" y="3553759"/>
            <a:ext cx="3984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like </a:t>
            </a:r>
            <a:r>
              <a:rPr lang="fr-FR" sz="2400" b="1" i="1" dirty="0"/>
              <a:t>French</a:t>
            </a:r>
            <a:r>
              <a:rPr lang="fr-FR" sz="2400" dirty="0"/>
              <a:t> cuisine</a:t>
            </a:r>
          </a:p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dirty="0"/>
              <a:t>I </a:t>
            </a:r>
            <a:r>
              <a:rPr lang="fr-FR" sz="2400" dirty="0" err="1"/>
              <a:t>don’t</a:t>
            </a:r>
            <a:r>
              <a:rPr lang="fr-FR" sz="2400" dirty="0"/>
              <a:t> like </a:t>
            </a:r>
            <a:r>
              <a:rPr lang="fr-FR" sz="2400" b="1" i="1" dirty="0" err="1"/>
              <a:t>Mexican</a:t>
            </a:r>
            <a:r>
              <a:rPr lang="fr-FR" sz="2400" dirty="0"/>
              <a:t> cuisine</a:t>
            </a:r>
            <a:endParaRPr lang="fr-FR" sz="20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EC341AD-B1F2-4116-BCA4-50459BE214AA}"/>
              </a:ext>
            </a:extLst>
          </p:cNvPr>
          <p:cNvSpPr txBox="1"/>
          <p:nvPr/>
        </p:nvSpPr>
        <p:spPr>
          <a:xfrm>
            <a:off x="7944675" y="3122206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5445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B5C947D-65B7-4C69-BB7E-A1016A3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acceptability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F2A7D5-89B9-4FC5-BBFF-34DA9E3FCEF1}"/>
              </a:ext>
            </a:extLst>
          </p:cNvPr>
          <p:cNvGrpSpPr/>
          <p:nvPr/>
        </p:nvGrpSpPr>
        <p:grpSpPr>
          <a:xfrm>
            <a:off x="574974" y="1142222"/>
            <a:ext cx="1958950" cy="400110"/>
            <a:chOff x="574974" y="1142222"/>
            <a:chExt cx="1958950" cy="400110"/>
          </a:xfrm>
        </p:grpSpPr>
        <p:sp>
          <p:nvSpPr>
            <p:cNvPr id="40" name="Oval 13">
              <a:extLst>
                <a:ext uri="{FF2B5EF4-FFF2-40B4-BE49-F238E27FC236}">
                  <a16:creationId xmlns:a16="http://schemas.microsoft.com/office/drawing/2014/main" id="{CF997E59-3701-4085-8AEA-D49A7E9A5E97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A03755D1-C3B5-4CBE-8377-EBF342F4D42C}"/>
                </a:ext>
              </a:extLst>
            </p:cNvPr>
            <p:cNvSpPr txBox="1"/>
            <p:nvPr/>
          </p:nvSpPr>
          <p:spPr>
            <a:xfrm>
              <a:off x="942270" y="1142222"/>
              <a:ext cx="1591654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Preferences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C0FF786-C98D-4B2E-B43C-021A24C4B37A}"/>
              </a:ext>
            </a:extLst>
          </p:cNvPr>
          <p:cNvGrpSpPr/>
          <p:nvPr/>
        </p:nvGrpSpPr>
        <p:grpSpPr>
          <a:xfrm>
            <a:off x="6815658" y="1128029"/>
            <a:ext cx="1304476" cy="400110"/>
            <a:chOff x="574974" y="1142222"/>
            <a:chExt cx="1304476" cy="400110"/>
          </a:xfrm>
        </p:grpSpPr>
        <p:sp>
          <p:nvSpPr>
            <p:cNvPr id="56" name="Oval 13">
              <a:extLst>
                <a:ext uri="{FF2B5EF4-FFF2-40B4-BE49-F238E27FC236}">
                  <a16:creationId xmlns:a16="http://schemas.microsoft.com/office/drawing/2014/main" id="{4D3D2D4D-0452-40DC-A8CD-FB10F1910331}"/>
                </a:ext>
              </a:extLst>
            </p:cNvPr>
            <p:cNvSpPr/>
            <p:nvPr/>
          </p:nvSpPr>
          <p:spPr>
            <a:xfrm>
              <a:off x="574974" y="1213334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57" name="TextBox 16">
              <a:extLst>
                <a:ext uri="{FF2B5EF4-FFF2-40B4-BE49-F238E27FC236}">
                  <a16:creationId xmlns:a16="http://schemas.microsoft.com/office/drawing/2014/main" id="{C9B3CE2C-9913-44C6-A9AC-1F2983757E9F}"/>
                </a:ext>
              </a:extLst>
            </p:cNvPr>
            <p:cNvSpPr txBox="1"/>
            <p:nvPr/>
          </p:nvSpPr>
          <p:spPr>
            <a:xfrm>
              <a:off x="942270" y="1142222"/>
              <a:ext cx="937180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>
                <a:defRPr sz="2000" b="1">
                  <a:solidFill>
                    <a:schemeClr val="accent4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Open Sans" panose="020B0606030504020204"/>
                </a:rPr>
                <a:t>Power</a:t>
              </a: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F5609B1D-2285-4914-B2D3-DD4EA832CB59}"/>
              </a:ext>
            </a:extLst>
          </p:cNvPr>
          <p:cNvSpPr txBox="1"/>
          <p:nvPr/>
        </p:nvSpPr>
        <p:spPr>
          <a:xfrm>
            <a:off x="7089496" y="1821723"/>
            <a:ext cx="477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value of dominance : </a:t>
            </a:r>
            <a:r>
              <a:rPr lang="en-US" sz="2000" b="1" dirty="0"/>
              <a:t>POW </a:t>
            </a:r>
            <a:r>
              <a:rPr lang="en-US" sz="2000" b="1" dirty="0">
                <a:ea typeface="Cambria Math" panose="02040503050406030204" pitchFamily="18" charset="0"/>
              </a:rPr>
              <a:t>∊ [O,1]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9B77842-F8B7-482F-A03E-C4D641FBF1FB}"/>
              </a:ext>
            </a:extLst>
          </p:cNvPr>
          <p:cNvSpPr txBox="1"/>
          <p:nvPr/>
        </p:nvSpPr>
        <p:spPr>
          <a:xfrm>
            <a:off x="7495209" y="2466058"/>
            <a:ext cx="2153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Acceptability</a:t>
            </a: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A62A212-F162-42F3-8936-57A0568F473D}"/>
              </a:ext>
            </a:extLst>
          </p:cNvPr>
          <p:cNvGrpSpPr/>
          <p:nvPr/>
        </p:nvGrpSpPr>
        <p:grpSpPr>
          <a:xfrm>
            <a:off x="7752007" y="4087583"/>
            <a:ext cx="3601793" cy="2382204"/>
            <a:chOff x="1221222" y="7554"/>
            <a:chExt cx="9449522" cy="6246536"/>
          </a:xfrm>
        </p:grpSpPr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33596F4-EBF1-47F7-A399-F4FB98258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936" y="812976"/>
              <a:ext cx="0" cy="468693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22B9F741-FCFB-4F7E-A314-5334A945C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067" y="5479146"/>
              <a:ext cx="76969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5F53433D-8353-4B59-B338-8D21E1695C0B}"/>
                </a:ext>
              </a:extLst>
            </p:cNvPr>
            <p:cNvGrpSpPr/>
            <p:nvPr/>
          </p:nvGrpSpPr>
          <p:grpSpPr>
            <a:xfrm>
              <a:off x="2177068" y="2127969"/>
              <a:ext cx="6856971" cy="3284121"/>
              <a:chOff x="1741993" y="1788456"/>
              <a:chExt cx="6444584" cy="3515848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CBEADE9-42B5-4B41-AE54-8BFED1C5E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993" y="1788456"/>
                <a:ext cx="2407533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D9D3DF7A-D13F-4DEA-91E7-7FC359BD1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9525" y="1788456"/>
                <a:ext cx="4037052" cy="351584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D5EEF7B-95AC-4687-8D0D-D43EB14C3DCC}"/>
                </a:ext>
              </a:extLst>
            </p:cNvPr>
            <p:cNvSpPr txBox="1"/>
            <p:nvPr/>
          </p:nvSpPr>
          <p:spPr>
            <a:xfrm>
              <a:off x="9606707" y="5546203"/>
              <a:ext cx="1064037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dirty="0"/>
                <a:t>t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A32D883D-5B9F-4459-B3A5-AF72DF8A9548}"/>
                </a:ext>
              </a:extLst>
            </p:cNvPr>
            <p:cNvSpPr txBox="1"/>
            <p:nvPr/>
          </p:nvSpPr>
          <p:spPr>
            <a:xfrm>
              <a:off x="1221222" y="7554"/>
              <a:ext cx="3265549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/>
                <a:t>Self(</a:t>
              </a:r>
              <a:r>
                <a:rPr lang="fr-FR" sz="1800" b="1" dirty="0" err="1"/>
                <a:t>pow,t</a:t>
              </a:r>
              <a:r>
                <a:rPr lang="fr-FR" sz="1800" b="1" dirty="0"/>
                <a:t>)</a:t>
              </a: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8BA8709-E7F6-40F5-ABF0-FEBA7E8E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6" y="1833940"/>
              <a:ext cx="1" cy="364088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A398776F-E5EC-4F87-9307-4A0368C58CFF}"/>
                </a:ext>
              </a:extLst>
            </p:cNvPr>
            <p:cNvSpPr txBox="1"/>
            <p:nvPr/>
          </p:nvSpPr>
          <p:spPr>
            <a:xfrm>
              <a:off x="4486771" y="1262140"/>
              <a:ext cx="1047913" cy="488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1"/>
              </a:lvl1pPr>
            </a:lstStyle>
            <a:p>
              <a:r>
                <a:rPr lang="el-GR" sz="1800" b="0">
                  <a:latin typeface="Cambria Math" panose="02040503050406030204" pitchFamily="18" charset="0"/>
                  <a:ea typeface="Cambria Math" panose="02040503050406030204" pitchFamily="18" charset="0"/>
                </a:rPr>
                <a:t> </a:t>
              </a:r>
              <a:r>
                <a:rPr lang="el-GR" sz="1800">
                  <a:latin typeface="Cambria Math" panose="02040503050406030204" pitchFamily="18" charset="0"/>
                  <a:ea typeface="Cambria Math" panose="02040503050406030204" pitchFamily="18" charset="0"/>
                </a:rPr>
                <a:t>τ</a:t>
              </a:r>
              <a:endParaRPr lang="fr-FR" sz="1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BBAB1FE-B080-4C6D-8EB9-3C5D4215A1BC}"/>
                </a:ext>
              </a:extLst>
            </p:cNvPr>
            <p:cNvSpPr txBox="1"/>
            <p:nvPr/>
          </p:nvSpPr>
          <p:spPr>
            <a:xfrm>
              <a:off x="2219800" y="1201516"/>
              <a:ext cx="1801710" cy="973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a</a:t>
              </a:r>
              <a:endParaRPr lang="fr-FR" sz="1800" b="1" dirty="0"/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D8367071-DC64-4661-B498-DE6CC2CA0124}"/>
                </a:ext>
              </a:extLst>
            </p:cNvPr>
            <p:cNvCxnSpPr>
              <a:cxnSpLocks/>
            </p:cNvCxnSpPr>
            <p:nvPr/>
          </p:nvCxnSpPr>
          <p:spPr>
            <a:xfrm>
              <a:off x="2170937" y="3194613"/>
              <a:ext cx="257290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C62F70C-4519-46C5-97CB-E7953B0DF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43845" y="3194613"/>
              <a:ext cx="2561591" cy="221747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0C1FE65C-5C5A-48AB-BD34-75BC42605323}"/>
                </a:ext>
              </a:extLst>
            </p:cNvPr>
            <p:cNvSpPr txBox="1"/>
            <p:nvPr/>
          </p:nvSpPr>
          <p:spPr>
            <a:xfrm>
              <a:off x="2219800" y="2327447"/>
              <a:ext cx="1904745" cy="867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3200" b="0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fr-FR" sz="1800" b="1" dirty="0" err="1"/>
                <a:t>pow</a:t>
              </a:r>
              <a:r>
                <a:rPr lang="fr-FR" sz="1800" b="1" baseline="-25000" dirty="0" err="1"/>
                <a:t>b</a:t>
              </a:r>
              <a:endParaRPr lang="fr-FR" sz="1800" b="1" dirty="0"/>
            </a:p>
          </p:txBody>
        </p: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1B2F7A9A-3447-403E-B6A5-B39B94E53B88}"/>
              </a:ext>
            </a:extLst>
          </p:cNvPr>
          <p:cNvSpPr txBox="1"/>
          <p:nvPr/>
        </p:nvSpPr>
        <p:spPr>
          <a:xfrm>
            <a:off x="7560220" y="2969652"/>
            <a:ext cx="454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S: Set of satisfiable values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Ac : Set of acceptable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 = S + Ac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B3E1921C-C73D-491C-9AC1-63DD2D7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fr-FR" dirty="0"/>
              <a:t>7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67502D6-3B0B-4839-9649-CD5A2197095B}"/>
              </a:ext>
            </a:extLst>
          </p:cNvPr>
          <p:cNvGrpSpPr/>
          <p:nvPr/>
        </p:nvGrpSpPr>
        <p:grpSpPr>
          <a:xfrm>
            <a:off x="1109247" y="1740185"/>
            <a:ext cx="3768221" cy="4339594"/>
            <a:chOff x="843246" y="2203238"/>
            <a:chExt cx="3768221" cy="4339594"/>
          </a:xfrm>
        </p:grpSpPr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08E69702-BA0F-41A4-99AB-AFD50FCD960C}"/>
                </a:ext>
              </a:extLst>
            </p:cNvPr>
            <p:cNvSpPr/>
            <p:nvPr/>
          </p:nvSpPr>
          <p:spPr>
            <a:xfrm>
              <a:off x="2157609" y="4730035"/>
              <a:ext cx="1107559" cy="559192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F8196FCD-FBD7-44E1-88DC-50E01C24CA42}"/>
                </a:ext>
              </a:extLst>
            </p:cNvPr>
            <p:cNvSpPr/>
            <p:nvPr/>
          </p:nvSpPr>
          <p:spPr>
            <a:xfrm>
              <a:off x="3510982" y="5471080"/>
              <a:ext cx="1100485" cy="5693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0516069C-70E8-4007-A926-69AC0886640E}"/>
                </a:ext>
              </a:extLst>
            </p:cNvPr>
            <p:cNvSpPr/>
            <p:nvPr/>
          </p:nvSpPr>
          <p:spPr>
            <a:xfrm>
              <a:off x="869823" y="5471080"/>
              <a:ext cx="1107561" cy="5693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18">
              <a:extLst>
                <a:ext uri="{FF2B5EF4-FFF2-40B4-BE49-F238E27FC236}">
                  <a16:creationId xmlns:a16="http://schemas.microsoft.com/office/drawing/2014/main" id="{7CDB714D-2420-4D33-A25C-C6E78D937259}"/>
                </a:ext>
              </a:extLst>
            </p:cNvPr>
            <p:cNvSpPr/>
            <p:nvPr/>
          </p:nvSpPr>
          <p:spPr>
            <a:xfrm>
              <a:off x="871524" y="4016812"/>
              <a:ext cx="1107561" cy="55955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485E017F-7F1F-4E20-BC25-136380AC25DF}"/>
                </a:ext>
              </a:extLst>
            </p:cNvPr>
            <p:cNvSpPr/>
            <p:nvPr/>
          </p:nvSpPr>
          <p:spPr>
            <a:xfrm>
              <a:off x="3500284" y="4021641"/>
              <a:ext cx="1107561" cy="537808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EAED497A-DF5D-4A28-AC98-77D6EDFBB2F3}"/>
                </a:ext>
              </a:extLst>
            </p:cNvPr>
            <p:cNvSpPr/>
            <p:nvPr/>
          </p:nvSpPr>
          <p:spPr>
            <a:xfrm>
              <a:off x="2130213" y="2203238"/>
              <a:ext cx="1107562" cy="570482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8">
              <a:extLst>
                <a:ext uri="{FF2B5EF4-FFF2-40B4-BE49-F238E27FC236}">
                  <a16:creationId xmlns:a16="http://schemas.microsoft.com/office/drawing/2014/main" id="{573A6562-BE26-4DD3-875C-DA028704FA25}"/>
                </a:ext>
              </a:extLst>
            </p:cNvPr>
            <p:cNvSpPr/>
            <p:nvPr/>
          </p:nvSpPr>
          <p:spPr>
            <a:xfrm>
              <a:off x="2127579" y="3234132"/>
              <a:ext cx="1107561" cy="55809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809035BD-976A-4EA9-8096-E23B010A2ACC}"/>
                </a:ext>
              </a:extLst>
            </p:cNvPr>
            <p:cNvCxnSpPr>
              <a:cxnSpLocks/>
              <a:stCxn id="61" idx="1"/>
              <a:endCxn id="59" idx="5"/>
            </p:cNvCxnSpPr>
            <p:nvPr/>
          </p:nvCxnSpPr>
          <p:spPr>
            <a:xfrm flipH="1" flipV="1">
              <a:off x="3102970" y="5207335"/>
              <a:ext cx="569174" cy="34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FEDE8FF0-D499-492D-8936-29FFFCBA6EF3}"/>
                </a:ext>
              </a:extLst>
            </p:cNvPr>
            <p:cNvCxnSpPr>
              <a:cxnSpLocks/>
              <a:stCxn id="59" idx="1"/>
              <a:endCxn id="63" idx="5"/>
            </p:cNvCxnSpPr>
            <p:nvPr/>
          </p:nvCxnSpPr>
          <p:spPr>
            <a:xfrm flipH="1" flipV="1">
              <a:off x="1816886" y="4494420"/>
              <a:ext cx="502921" cy="3175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0C502FE-746D-431D-94AC-5FE7FB165D28}"/>
                </a:ext>
              </a:extLst>
            </p:cNvPr>
            <p:cNvCxnSpPr>
              <a:cxnSpLocks/>
              <a:stCxn id="62" idx="0"/>
              <a:endCxn id="63" idx="4"/>
            </p:cNvCxnSpPr>
            <p:nvPr/>
          </p:nvCxnSpPr>
          <p:spPr>
            <a:xfrm flipV="1">
              <a:off x="1423604" y="4576364"/>
              <a:ext cx="1701" cy="8947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253BB5E3-7149-4FA0-A2A2-030715431F88}"/>
                </a:ext>
              </a:extLst>
            </p:cNvPr>
            <p:cNvCxnSpPr>
              <a:cxnSpLocks/>
              <a:stCxn id="59" idx="7"/>
              <a:endCxn id="64" idx="3"/>
            </p:cNvCxnSpPr>
            <p:nvPr/>
          </p:nvCxnSpPr>
          <p:spPr>
            <a:xfrm flipV="1">
              <a:off x="3102970" y="4480689"/>
              <a:ext cx="559513" cy="331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D43981FC-14BE-4E20-8E8E-294D82427C1F}"/>
                </a:ext>
              </a:extLst>
            </p:cNvPr>
            <p:cNvCxnSpPr>
              <a:cxnSpLocks/>
              <a:stCxn id="64" idx="1"/>
              <a:endCxn id="66" idx="4"/>
            </p:cNvCxnSpPr>
            <p:nvPr/>
          </p:nvCxnSpPr>
          <p:spPr>
            <a:xfrm flipH="1" flipV="1">
              <a:off x="2681360" y="3792231"/>
              <a:ext cx="981123" cy="3081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94C63C5D-1C2C-4F6E-BC9E-508C9F31770F}"/>
                </a:ext>
              </a:extLst>
            </p:cNvPr>
            <p:cNvCxnSpPr>
              <a:cxnSpLocks/>
              <a:stCxn id="63" idx="7"/>
              <a:endCxn id="66" idx="4"/>
            </p:cNvCxnSpPr>
            <p:nvPr/>
          </p:nvCxnSpPr>
          <p:spPr>
            <a:xfrm flipV="1">
              <a:off x="1816886" y="3792231"/>
              <a:ext cx="864474" cy="3065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2BF1A530-BC77-4B0A-969C-42CFEF8F3043}"/>
                </a:ext>
              </a:extLst>
            </p:cNvPr>
            <p:cNvCxnSpPr>
              <a:cxnSpLocks/>
              <a:stCxn id="66" idx="0"/>
              <a:endCxn id="65" idx="4"/>
            </p:cNvCxnSpPr>
            <p:nvPr/>
          </p:nvCxnSpPr>
          <p:spPr>
            <a:xfrm flipV="1">
              <a:off x="2681360" y="2773720"/>
              <a:ext cx="2634" cy="4604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D0C0E99B-5E17-4A9A-B520-63D16FA188CC}"/>
                </a:ext>
              </a:extLst>
            </p:cNvPr>
            <p:cNvSpPr txBox="1"/>
            <p:nvPr/>
          </p:nvSpPr>
          <p:spPr>
            <a:xfrm>
              <a:off x="3792057" y="6142722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0.16</a:t>
              </a:r>
            </a:p>
          </p:txBody>
        </p: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CCBF4645-5593-4ACF-8E4B-42B84388C6A5}"/>
                </a:ext>
              </a:extLst>
            </p:cNvPr>
            <p:cNvSpPr txBox="1"/>
            <p:nvPr/>
          </p:nvSpPr>
          <p:spPr>
            <a:xfrm>
              <a:off x="1169284" y="6139977"/>
              <a:ext cx="5712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0.5</a:t>
              </a:r>
              <a:endParaRPr lang="fr-FR" b="1" dirty="0">
                <a:latin typeface="+mj-lt"/>
                <a:cs typeface="Arabic Typesetting" panose="03020402040406030203" pitchFamily="66" charset="-78"/>
              </a:endParaRP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1F68D86D-0325-439A-BFB2-A42279D69310}"/>
                </a:ext>
              </a:extLst>
            </p:cNvPr>
            <p:cNvSpPr txBox="1"/>
            <p:nvPr/>
          </p:nvSpPr>
          <p:spPr>
            <a:xfrm>
              <a:off x="2355886" y="531358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0.33</a:t>
              </a:r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02AA0889-D981-46E3-90E0-0BC2A6F9A9E4}"/>
                </a:ext>
              </a:extLst>
            </p:cNvPr>
            <p:cNvSpPr txBox="1"/>
            <p:nvPr/>
          </p:nvSpPr>
          <p:spPr>
            <a:xfrm>
              <a:off x="843246" y="4593624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D71E2615-5C5F-4FA2-BAA4-0DB956A04D0E}"/>
                </a:ext>
              </a:extLst>
            </p:cNvPr>
            <p:cNvSpPr txBox="1"/>
            <p:nvPr/>
          </p:nvSpPr>
          <p:spPr>
            <a:xfrm>
              <a:off x="3792058" y="4549860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0.66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B9997ED3-CD68-42CD-AD2A-04A8E28540CC}"/>
                </a:ext>
              </a:extLst>
            </p:cNvPr>
            <p:cNvSpPr txBox="1"/>
            <p:nvPr/>
          </p:nvSpPr>
          <p:spPr>
            <a:xfrm>
              <a:off x="2414927" y="3876161"/>
              <a:ext cx="711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+mj-lt"/>
                  <a:cs typeface="Arabic Typesetting" panose="03020402040406030203" pitchFamily="66" charset="-78"/>
                </a:rPr>
                <a:t>0.83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99240AB8-2424-4CFE-BDA1-54CC183F911C}"/>
                </a:ext>
              </a:extLst>
            </p:cNvPr>
            <p:cNvSpPr txBox="1"/>
            <p:nvPr/>
          </p:nvSpPr>
          <p:spPr>
            <a:xfrm>
              <a:off x="2370894" y="2699079"/>
              <a:ext cx="2010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tx1"/>
                  </a:solidFill>
                  <a:latin typeface="+mj-lt"/>
                  <a:cs typeface="Arabic Typesetting" panose="03020402040406030203" pitchFamily="66" charset="-78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fr-FR" sz="2000" dirty="0"/>
                <a:t>1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E5CA37DD-7652-40DF-8DB1-29B32D1D84D0}"/>
                </a:ext>
              </a:extLst>
            </p:cNvPr>
            <p:cNvSpPr txBox="1"/>
            <p:nvPr/>
          </p:nvSpPr>
          <p:spPr>
            <a:xfrm>
              <a:off x="2261742" y="2335509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French</a:t>
              </a:r>
              <a:endParaRPr lang="fr-FR" dirty="0"/>
            </a:p>
          </p:txBody>
        </p: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1D8B8DFA-3436-47B7-B39C-C776FEC12543}"/>
                </a:ext>
              </a:extLst>
            </p:cNvPr>
            <p:cNvSpPr txBox="1"/>
            <p:nvPr/>
          </p:nvSpPr>
          <p:spPr>
            <a:xfrm>
              <a:off x="2290617" y="3339959"/>
              <a:ext cx="786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Italian</a:t>
              </a:r>
              <a:endParaRPr lang="fr-FR" dirty="0"/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ABF9C738-E90D-4311-BDA4-7AB783279301}"/>
                </a:ext>
              </a:extLst>
            </p:cNvPr>
            <p:cNvSpPr txBox="1"/>
            <p:nvPr/>
          </p:nvSpPr>
          <p:spPr>
            <a:xfrm>
              <a:off x="3652409" y="41310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Indian</a:t>
              </a: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F15A70E8-C849-47D4-A4C4-5BC39B8960F9}"/>
                </a:ext>
              </a:extLst>
            </p:cNvPr>
            <p:cNvSpPr txBox="1"/>
            <p:nvPr/>
          </p:nvSpPr>
          <p:spPr>
            <a:xfrm>
              <a:off x="2305772" y="4839369"/>
              <a:ext cx="862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Korean</a:t>
              </a:r>
              <a:endParaRPr lang="fr-FR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95B73CB2-B9D5-4DDD-94DD-5DF4A73F9205}"/>
                </a:ext>
              </a:extLst>
            </p:cNvPr>
            <p:cNvSpPr txBox="1"/>
            <p:nvPr/>
          </p:nvSpPr>
          <p:spPr>
            <a:xfrm>
              <a:off x="909226" y="4106489"/>
              <a:ext cx="99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Mexican</a:t>
              </a:r>
              <a:endParaRPr lang="fr-FR" dirty="0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F57310F8-94EE-4992-A716-040EA37031DA}"/>
                </a:ext>
              </a:extLst>
            </p:cNvPr>
            <p:cNvSpPr txBox="1"/>
            <p:nvPr/>
          </p:nvSpPr>
          <p:spPr>
            <a:xfrm>
              <a:off x="3553164" y="5573336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Japanese</a:t>
              </a:r>
              <a:endParaRPr lang="fr-FR" dirty="0"/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62512CEB-D324-4F2E-98FE-259A2B8BA8CA}"/>
                </a:ext>
              </a:extLst>
            </p:cNvPr>
            <p:cNvSpPr txBox="1"/>
            <p:nvPr/>
          </p:nvSpPr>
          <p:spPr>
            <a:xfrm>
              <a:off x="956954" y="5570591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Chinese</a:t>
              </a:r>
              <a:endParaRPr lang="fr-FR" dirty="0"/>
            </a:p>
          </p:txBody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DEDB7D-13A8-4479-944A-8ECAA675240B}"/>
              </a:ext>
            </a:extLst>
          </p:cNvPr>
          <p:cNvSpPr/>
          <p:nvPr/>
        </p:nvSpPr>
        <p:spPr>
          <a:xfrm>
            <a:off x="579515" y="3429000"/>
            <a:ext cx="269822" cy="2600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Flèche : haut 103">
            <a:extLst>
              <a:ext uri="{FF2B5EF4-FFF2-40B4-BE49-F238E27FC236}">
                <a16:creationId xmlns:a16="http://schemas.microsoft.com/office/drawing/2014/main" id="{1B60E6DD-269A-4260-8C7E-CB5BE54F468D}"/>
              </a:ext>
            </a:extLst>
          </p:cNvPr>
          <p:cNvSpPr/>
          <p:nvPr/>
        </p:nvSpPr>
        <p:spPr>
          <a:xfrm>
            <a:off x="455194" y="1575409"/>
            <a:ext cx="539646" cy="4453604"/>
          </a:xfrm>
          <a:prstGeom prst="upArrow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31566F-A563-405E-84CB-9BDAFA4DE1D7}"/>
              </a:ext>
            </a:extLst>
          </p:cNvPr>
          <p:cNvSpPr/>
          <p:nvPr/>
        </p:nvSpPr>
        <p:spPr>
          <a:xfrm>
            <a:off x="594505" y="4130571"/>
            <a:ext cx="269822" cy="18984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2DFABF0-E92A-4752-A8D2-5B52F033E5A5}"/>
              </a:ext>
            </a:extLst>
          </p:cNvPr>
          <p:cNvSpPr txBox="1"/>
          <p:nvPr/>
        </p:nvSpPr>
        <p:spPr>
          <a:xfrm>
            <a:off x="-3100" y="15868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49EC59B-42E7-43F3-8BC5-8666D9E37C61}"/>
              </a:ext>
            </a:extLst>
          </p:cNvPr>
          <p:cNvSpPr txBox="1"/>
          <p:nvPr/>
        </p:nvSpPr>
        <p:spPr>
          <a:xfrm>
            <a:off x="-21682" y="32008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0.6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6B126-C78E-4D93-BD97-90A8388241C1}"/>
              </a:ext>
            </a:extLst>
          </p:cNvPr>
          <p:cNvSpPr/>
          <p:nvPr/>
        </p:nvSpPr>
        <p:spPr>
          <a:xfrm>
            <a:off x="1074491" y="1664988"/>
            <a:ext cx="3911597" cy="2521467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3FC4A1-CB7E-4A2E-9E82-EAB5A7E1986D}"/>
              </a:ext>
            </a:extLst>
          </p:cNvPr>
          <p:cNvSpPr/>
          <p:nvPr/>
        </p:nvSpPr>
        <p:spPr>
          <a:xfrm>
            <a:off x="1080578" y="1678154"/>
            <a:ext cx="3912825" cy="3167453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60DFCCA-41EE-44D1-A866-160A7CC7D298}"/>
              </a:ext>
            </a:extLst>
          </p:cNvPr>
          <p:cNvSpPr txBox="1"/>
          <p:nvPr/>
        </p:nvSpPr>
        <p:spPr>
          <a:xfrm>
            <a:off x="5045694" y="1664988"/>
            <a:ext cx="1408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Acceptable </a:t>
            </a:r>
          </a:p>
          <a:p>
            <a:r>
              <a:rPr lang="fr-FR" sz="2000" b="1" i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8216C6D7-FBAD-4305-B944-75735FE73FB3}"/>
              </a:ext>
            </a:extLst>
          </p:cNvPr>
          <p:cNvSpPr txBox="1"/>
          <p:nvPr/>
        </p:nvSpPr>
        <p:spPr>
          <a:xfrm>
            <a:off x="5141566" y="4376316"/>
            <a:ext cx="1452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i="1" dirty="0">
                <a:solidFill>
                  <a:schemeClr val="accent1"/>
                </a:solidFill>
              </a:rPr>
              <a:t>Concessions</a:t>
            </a:r>
          </a:p>
        </p:txBody>
      </p:sp>
    </p:spTree>
    <p:extLst>
      <p:ext uri="{BB962C8B-B14F-4D97-AF65-F5344CB8AC3E}">
        <p14:creationId xmlns:p14="http://schemas.microsoft.com/office/powerpoint/2010/main" val="1172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3" grpId="0" animBg="1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68350CF-41C1-419C-A18A-B24FDA06627E}"/>
              </a:ext>
            </a:extLst>
          </p:cNvPr>
          <p:cNvGrpSpPr/>
          <p:nvPr/>
        </p:nvGrpSpPr>
        <p:grpSpPr>
          <a:xfrm>
            <a:off x="7065737" y="1450403"/>
            <a:ext cx="4537277" cy="1876128"/>
            <a:chOff x="960699" y="3515828"/>
            <a:chExt cx="4537277" cy="1876128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CAF4B51-DC7A-426D-B60E-8B3DDB9EA452}"/>
                </a:ext>
              </a:extLst>
            </p:cNvPr>
            <p:cNvSpPr txBox="1"/>
            <p:nvPr/>
          </p:nvSpPr>
          <p:spPr>
            <a:xfrm>
              <a:off x="960699" y="3515828"/>
              <a:ext cx="418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COLLABORATIVE NEGOTIATION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9D85156-4D77-42F7-B802-FBD388A02A30}"/>
                </a:ext>
              </a:extLst>
            </p:cNvPr>
            <p:cNvGrpSpPr/>
            <p:nvPr/>
          </p:nvGrpSpPr>
          <p:grpSpPr>
            <a:xfrm>
              <a:off x="1416844" y="4190118"/>
              <a:ext cx="4081132" cy="1201838"/>
              <a:chOff x="5279801" y="2535054"/>
              <a:chExt cx="3855892" cy="1201838"/>
            </a:xfrm>
          </p:grpSpPr>
          <p:sp>
            <p:nvSpPr>
              <p:cNvPr id="8" name="Oval 29">
                <a:extLst>
                  <a:ext uri="{FF2B5EF4-FFF2-40B4-BE49-F238E27FC236}">
                    <a16:creationId xmlns:a16="http://schemas.microsoft.com/office/drawing/2014/main" id="{7A435F5B-D763-45B6-B3C4-45FC72479077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Oval 30">
                <a:extLst>
                  <a:ext uri="{FF2B5EF4-FFF2-40B4-BE49-F238E27FC236}">
                    <a16:creationId xmlns:a16="http://schemas.microsoft.com/office/drawing/2014/main" id="{DBD98C36-50AB-4530-BC99-6776EB7BA28D}"/>
                  </a:ext>
                </a:extLst>
              </p:cNvPr>
              <p:cNvSpPr/>
              <p:nvPr/>
            </p:nvSpPr>
            <p:spPr>
              <a:xfrm>
                <a:off x="5279816" y="3007030"/>
                <a:ext cx="269659" cy="26965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Oval 31">
                <a:extLst>
                  <a:ext uri="{FF2B5EF4-FFF2-40B4-BE49-F238E27FC236}">
                    <a16:creationId xmlns:a16="http://schemas.microsoft.com/office/drawing/2014/main" id="{2ADAB0C9-EE91-442D-B7EA-6A177DF89A44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7FCE7314-4314-43BC-B1F7-4CFAD2D5D695}"/>
                  </a:ext>
                </a:extLst>
              </p:cNvPr>
              <p:cNvSpPr txBox="1"/>
              <p:nvPr/>
            </p:nvSpPr>
            <p:spPr>
              <a:xfrm>
                <a:off x="5647109" y="2535054"/>
                <a:ext cx="3488584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Facilitate mutual understanding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E88D4E81-422E-4ED4-B3D5-EE8039BBB55F}"/>
                  </a:ext>
                </a:extLst>
              </p:cNvPr>
              <p:cNvSpPr txBox="1"/>
              <p:nvPr/>
            </p:nvSpPr>
            <p:spPr>
              <a:xfrm>
                <a:off x="5647109" y="2935918"/>
                <a:ext cx="216661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Agreement making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A5C14ED9-F80B-4EE2-9412-40BF414829B7}"/>
                  </a:ext>
                </a:extLst>
              </p:cNvPr>
              <p:cNvSpPr txBox="1"/>
              <p:nvPr/>
            </p:nvSpPr>
            <p:spPr>
              <a:xfrm>
                <a:off x="5647109" y="3336782"/>
                <a:ext cx="2735749" cy="4001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Generation of new ideas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122CAA1-863A-4597-8C04-4CBDE7B3FA58}"/>
              </a:ext>
            </a:extLst>
          </p:cNvPr>
          <p:cNvGrpSpPr/>
          <p:nvPr/>
        </p:nvGrpSpPr>
        <p:grpSpPr>
          <a:xfrm>
            <a:off x="6968683" y="4010221"/>
            <a:ext cx="4779481" cy="1929394"/>
            <a:chOff x="810127" y="3451772"/>
            <a:chExt cx="4779481" cy="197096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203B3934-CD47-4435-BA3A-3C2ACF556E2E}"/>
                </a:ext>
              </a:extLst>
            </p:cNvPr>
            <p:cNvSpPr txBox="1"/>
            <p:nvPr/>
          </p:nvSpPr>
          <p:spPr>
            <a:xfrm>
              <a:off x="810127" y="3451772"/>
              <a:ext cx="4184247" cy="44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200" b="1" dirty="0">
                  <a:solidFill>
                    <a:schemeClr val="accent1">
                      <a:lumMod val="75000"/>
                    </a:schemeClr>
                  </a:solidFill>
                </a:rPr>
                <a:t>INTERPERSONAL RELATIONSHIP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3D1EBB0-5AC4-4F8D-9368-F414D174DD15}"/>
                </a:ext>
              </a:extLst>
            </p:cNvPr>
            <p:cNvGrpSpPr/>
            <p:nvPr/>
          </p:nvGrpSpPr>
          <p:grpSpPr>
            <a:xfrm>
              <a:off x="1416846" y="4101397"/>
              <a:ext cx="4172762" cy="1321337"/>
              <a:chOff x="5279801" y="2446333"/>
              <a:chExt cx="3942465" cy="1321337"/>
            </a:xfrm>
          </p:grpSpPr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AABF59AD-6EE1-44FB-AEB5-41D715B3E2C1}"/>
                  </a:ext>
                </a:extLst>
              </p:cNvPr>
              <p:cNvSpPr/>
              <p:nvPr/>
            </p:nvSpPr>
            <p:spPr>
              <a:xfrm>
                <a:off x="5279816" y="3399445"/>
                <a:ext cx="269659" cy="26965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CF21A9C7-52CA-4D56-9D19-8FEDBBF6C952}"/>
                  </a:ext>
                </a:extLst>
              </p:cNvPr>
              <p:cNvSpPr/>
              <p:nvPr/>
            </p:nvSpPr>
            <p:spPr>
              <a:xfrm>
                <a:off x="5279801" y="2599054"/>
                <a:ext cx="269659" cy="269659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TextBox 32">
                <a:extLst>
                  <a:ext uri="{FF2B5EF4-FFF2-40B4-BE49-F238E27FC236}">
                    <a16:creationId xmlns:a16="http://schemas.microsoft.com/office/drawing/2014/main" id="{AEA5503C-1658-41EC-9A02-F5A03794217B}"/>
                  </a:ext>
                </a:extLst>
              </p:cNvPr>
              <p:cNvSpPr txBox="1"/>
              <p:nvPr/>
            </p:nvSpPr>
            <p:spPr>
              <a:xfrm>
                <a:off x="5647109" y="2446333"/>
                <a:ext cx="35751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Impact of interpersonal relation on the negotiation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TextBox 34">
                <a:extLst>
                  <a:ext uri="{FF2B5EF4-FFF2-40B4-BE49-F238E27FC236}">
                    <a16:creationId xmlns:a16="http://schemas.microsoft.com/office/drawing/2014/main" id="{2068034F-EDD4-43FC-A2D7-4A542CADE8BC}"/>
                  </a:ext>
                </a:extLst>
              </p:cNvPr>
              <p:cNvSpPr txBox="1"/>
              <p:nvPr/>
            </p:nvSpPr>
            <p:spPr>
              <a:xfrm>
                <a:off x="5647109" y="3306005"/>
                <a:ext cx="2665577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sz="2000" dirty="0"/>
                  <a:t>Focus on </a:t>
                </a:r>
                <a:r>
                  <a:rPr lang="en-US" sz="2400" b="1" dirty="0"/>
                  <a:t>DOMINANCE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5A5A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" name="Picture 2" descr="MIT Nao Robot / Photo by MIT CSAIL">
            <a:extLst>
              <a:ext uri="{FF2B5EF4-FFF2-40B4-BE49-F238E27FC236}">
                <a16:creationId xmlns:a16="http://schemas.microsoft.com/office/drawing/2014/main" id="{85E71FE6-2A5B-4E8D-957F-D68C3DD0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6" y="3819195"/>
            <a:ext cx="2291701" cy="16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E87DC5C-876D-433B-9F3B-3DDC15D574E4}"/>
              </a:ext>
            </a:extLst>
          </p:cNvPr>
          <p:cNvSpPr txBox="1"/>
          <p:nvPr/>
        </p:nvSpPr>
        <p:spPr>
          <a:xfrm>
            <a:off x="687005" y="5486393"/>
            <a:ext cx="229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Nurses collaborating with MIT Nao Robot</a:t>
            </a:r>
          </a:p>
        </p:txBody>
      </p:sp>
      <p:pic>
        <p:nvPicPr>
          <p:cNvPr id="23" name="Picture 2" descr="&#10;">
            <a:extLst>
              <a:ext uri="{FF2B5EF4-FFF2-40B4-BE49-F238E27FC236}">
                <a16:creationId xmlns:a16="http://schemas.microsoft.com/office/drawing/2014/main" id="{5088B003-F383-4603-9803-5F121344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7" y="1654275"/>
            <a:ext cx="2291701" cy="14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C7F5BCA-B6D6-4417-A1CA-A2CDE9E65300}"/>
              </a:ext>
            </a:extLst>
          </p:cNvPr>
          <p:cNvSpPr txBox="1"/>
          <p:nvPr/>
        </p:nvSpPr>
        <p:spPr>
          <a:xfrm>
            <a:off x="16818" y="3144130"/>
            <a:ext cx="363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Rethink robotics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DB948E2-4AB1-4C9D-92A7-EB4DE983102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conversational agents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9047D37-6720-4DFF-B66C-DFBAB4238B98}"/>
              </a:ext>
            </a:extLst>
          </p:cNvPr>
          <p:cNvSpPr txBox="1"/>
          <p:nvPr/>
        </p:nvSpPr>
        <p:spPr>
          <a:xfrm>
            <a:off x="3335622" y="3009947"/>
            <a:ext cx="24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ctr"/>
            <a:r>
              <a:rPr lang="fr-FR" sz="2400" dirty="0"/>
              <a:t>TASK ORIENTED </a:t>
            </a:r>
          </a:p>
          <a:p>
            <a:pPr algn="ctr"/>
            <a:r>
              <a:rPr lang="fr-FR" sz="2400" dirty="0"/>
              <a:t>INTERACTION </a:t>
            </a:r>
          </a:p>
        </p:txBody>
      </p:sp>
      <p:sp>
        <p:nvSpPr>
          <p:cNvPr id="28" name="Freeform 287">
            <a:extLst>
              <a:ext uri="{FF2B5EF4-FFF2-40B4-BE49-F238E27FC236}">
                <a16:creationId xmlns:a16="http://schemas.microsoft.com/office/drawing/2014/main" id="{61EF88DC-A404-4291-B049-941CF640CC64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5468814" y="3759774"/>
            <a:ext cx="1396515" cy="1035872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2" name="Freeform 287">
            <a:extLst>
              <a:ext uri="{FF2B5EF4-FFF2-40B4-BE49-F238E27FC236}">
                <a16:creationId xmlns:a16="http://schemas.microsoft.com/office/drawing/2014/main" id="{A5889293-7D57-4425-BE9B-8E305E32282D}"/>
              </a:ext>
            </a:extLst>
          </p:cNvPr>
          <p:cNvSpPr>
            <a:spLocks/>
          </p:cNvSpPr>
          <p:nvPr/>
        </p:nvSpPr>
        <p:spPr bwMode="auto">
          <a:xfrm rot="10414404">
            <a:off x="5435124" y="1740148"/>
            <a:ext cx="1465359" cy="1148154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7614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D4F64-BE38-4920-8E65-768A9BEFFFB5}"/>
              </a:ext>
            </a:extLst>
          </p:cNvPr>
          <p:cNvSpPr/>
          <p:nvPr/>
        </p:nvSpPr>
        <p:spPr>
          <a:xfrm>
            <a:off x="1462044" y="2678013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rules</a:t>
            </a:r>
          </a:p>
          <a:p>
            <a:pPr lvl="0">
              <a:buClr>
                <a:srgbClr val="FFC000"/>
              </a:buClr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Define a priority in the choice of the 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High-power: </a:t>
            </a:r>
            <a:r>
              <a:rPr lang="en-US" sz="2400" dirty="0">
                <a:solidFill>
                  <a:prstClr val="black"/>
                </a:solidFill>
              </a:rPr>
              <a:t>Negotiation acts </a:t>
            </a:r>
            <a:r>
              <a:rPr lang="en-US" sz="1900" dirty="0">
                <a:solidFill>
                  <a:prstClr val="black"/>
                </a:solidFill>
              </a:rPr>
              <a:t>(Propose, </a:t>
            </a:r>
            <a:r>
              <a:rPr lang="en-US" sz="1900" dirty="0" err="1">
                <a:solidFill>
                  <a:prstClr val="black"/>
                </a:solidFill>
              </a:rPr>
              <a:t>CounterPropose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FFC000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Low-power: </a:t>
            </a:r>
            <a:r>
              <a:rPr lang="en-US" sz="2400" dirty="0">
                <a:solidFill>
                  <a:prstClr val="black"/>
                </a:solidFill>
              </a:rPr>
              <a:t>Information acts 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C177ED-7195-4722-BC13-93B809C3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9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4193" y="2001030"/>
            <a:ext cx="4852567" cy="46683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6096000" y="1934538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3005254" y="1173923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351FEB1-7456-4DC2-8D10-CB06A35D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utterance choice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350CA-8972-4F93-88C3-3B95B3108C2F}"/>
              </a:ext>
            </a:extLst>
          </p:cNvPr>
          <p:cNvSpPr/>
          <p:nvPr/>
        </p:nvSpPr>
        <p:spPr>
          <a:xfrm>
            <a:off x="421926" y="1221770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sz="2000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Open"/>
              </a:rPr>
              <a:t>Level of demand &amp; concessions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9EFE1AF-1000-4487-A5DD-A86966DCA8D6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DIALOGUE EXAMPLE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2836A12-2BF1-4783-AB1C-64DBC9F3CCCB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D8E1A6-4555-4FC4-BB8E-515B548A695A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B992FB-02D8-4E40-8E7C-0C8BA33F896C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C50B7-4C5D-4204-92AA-406D5FBBF578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self-centeredness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DIALOGUE EXAMPLE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a Chinese restaurant."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A: "Let's go to the Shanghai. It's a quiet, cheap Chinese restaurant on the south side."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    B: "Okay, let's go to the Shanghai restaurant.“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DIALOGUE EXAMPLE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CDD23D-D59F-41F6-BBBA-D6A9AD96A080}"/>
              </a:ext>
            </a:extLst>
          </p:cNvPr>
          <p:cNvSpPr/>
          <p:nvPr/>
        </p:nvSpPr>
        <p:spPr>
          <a:xfrm>
            <a:off x="734193" y="2094896"/>
            <a:ext cx="3866607" cy="396304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670593" y="3254400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92A6D-295D-4ABF-A831-EB2E0FC5B657}"/>
              </a:ext>
            </a:extLst>
          </p:cNvPr>
          <p:cNvSpPr/>
          <p:nvPr/>
        </p:nvSpPr>
        <p:spPr>
          <a:xfrm>
            <a:off x="670592" y="5513564"/>
            <a:ext cx="4700607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761A4-CB02-4114-BD4B-0650D125E9AE}"/>
              </a:ext>
            </a:extLst>
          </p:cNvPr>
          <p:cNvSpPr/>
          <p:nvPr/>
        </p:nvSpPr>
        <p:spPr>
          <a:xfrm>
            <a:off x="6096000" y="5294251"/>
            <a:ext cx="5257800" cy="668305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E589D7-EA0D-480D-9739-860E608C43BF}"/>
              </a:ext>
            </a:extLst>
          </p:cNvPr>
          <p:cNvSpPr/>
          <p:nvPr/>
        </p:nvSpPr>
        <p:spPr>
          <a:xfrm>
            <a:off x="6096000" y="4219200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6096000" y="3144149"/>
            <a:ext cx="4444800" cy="406041"/>
          </a:xfrm>
          <a:prstGeom prst="rect">
            <a:avLst/>
          </a:prstGeom>
          <a:noFill/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54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DA30E-9BE1-411F-8D2E-81EA05A878A1}"/>
              </a:ext>
            </a:extLst>
          </p:cNvPr>
          <p:cNvSpPr/>
          <p:nvPr/>
        </p:nvSpPr>
        <p:spPr>
          <a:xfrm>
            <a:off x="7543799" y="1296589"/>
            <a:ext cx="4303783" cy="62305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Lead of dialogue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644F4-2996-44B8-A1F0-C15B3AC16D2A}"/>
              </a:ext>
            </a:extLst>
          </p:cNvPr>
          <p:cNvSpPr/>
          <p:nvPr/>
        </p:nvSpPr>
        <p:spPr>
          <a:xfrm>
            <a:off x="3005254" y="1296589"/>
            <a:ext cx="1833396" cy="5519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(A) = 0.9,  </a:t>
            </a:r>
            <a:r>
              <a:rPr lang="fr-FR" b="1" dirty="0" err="1">
                <a:solidFill>
                  <a:schemeClr val="tx1"/>
                </a:solidFill>
              </a:rPr>
              <a:t>Pow</a:t>
            </a:r>
            <a:r>
              <a:rPr lang="fr-FR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0B546-D4D5-4BB3-9C9C-72145CC38F4B}"/>
              </a:ext>
            </a:extLst>
          </p:cNvPr>
          <p:cNvSpPr/>
          <p:nvPr/>
        </p:nvSpPr>
        <p:spPr>
          <a:xfrm>
            <a:off x="421926" y="1344436"/>
            <a:ext cx="3500026" cy="5040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 A Dominant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prstClr val="black"/>
                </a:solidFill>
                <a:latin typeface="Arial"/>
              </a:rPr>
              <a:t>Agent B </a:t>
            </a:r>
            <a:r>
              <a:rPr lang="fr-FR" b="1" kern="0" dirty="0" err="1">
                <a:solidFill>
                  <a:prstClr val="black"/>
                </a:solidFill>
                <a:latin typeface="Arial"/>
              </a:rPr>
              <a:t>Submissive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2D2AC7-5A30-478A-9AAE-0B7E19CC7589}"/>
              </a:ext>
            </a:extLst>
          </p:cNvPr>
          <p:cNvSpPr txBox="1">
            <a:spLocks/>
          </p:cNvSpPr>
          <p:nvPr/>
        </p:nvSpPr>
        <p:spPr>
          <a:xfrm>
            <a:off x="346276" y="205142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Mental model: </a:t>
            </a:r>
            <a:r>
              <a:rPr lang="en-US" sz="32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DIALOGUE EXAMPLE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396BDD6-8561-4D6B-99B0-A753FE412D54}"/>
              </a:ext>
            </a:extLst>
          </p:cNvPr>
          <p:cNvSpPr txBox="1">
            <a:spLocks/>
          </p:cNvSpPr>
          <p:nvPr/>
        </p:nvSpPr>
        <p:spPr>
          <a:xfrm>
            <a:off x="734193" y="2123696"/>
            <a:ext cx="4852567" cy="46683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A: "Let's go to a Chinese restaurant."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"I don't like Chinese restaurants, let's choose something else."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Italian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"I don't like Italian restaurants."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    B: "Do you like French restaurants?"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A: "Let's go to the Shanghai. It's a quiet, cheap Chinese restaurant on the south side."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B: "Do you like French restaurants?"</a:t>
            </a:r>
            <a:endParaRPr lang="fr-F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800" dirty="0"/>
            </a:br>
            <a:r>
              <a:rPr lang="en-US" sz="1800" dirty="0"/>
              <a:t>  </a:t>
            </a:r>
            <a:endParaRPr lang="fr-FR" sz="1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B810B3-BF12-4A45-90D4-3C4ECBD5D2A8}"/>
              </a:ext>
            </a:extLst>
          </p:cNvPr>
          <p:cNvSpPr txBox="1"/>
          <p:nvPr/>
        </p:nvSpPr>
        <p:spPr>
          <a:xfrm>
            <a:off x="6096000" y="2057204"/>
            <a:ext cx="5723343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A: "I don't like French restaurants."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"Do you like Korean restaurants?"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cheap restaurant."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a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A: "Let's go to the Shanghai. It's a quiet, cheap Chinese restaurant on the south side."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 B: "Okay, let's go to the Shanghai restaurant.“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56CE1-29B4-4F20-A266-15280F3C8CDE}"/>
              </a:ext>
            </a:extLst>
          </p:cNvPr>
          <p:cNvSpPr/>
          <p:nvPr/>
        </p:nvSpPr>
        <p:spPr>
          <a:xfrm>
            <a:off x="734193" y="2577628"/>
            <a:ext cx="4752207" cy="668305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C6846-01BC-4EF8-A3AB-EBEF41CAEFF0}"/>
              </a:ext>
            </a:extLst>
          </p:cNvPr>
          <p:cNvSpPr/>
          <p:nvPr/>
        </p:nvSpPr>
        <p:spPr>
          <a:xfrm>
            <a:off x="734193" y="4031169"/>
            <a:ext cx="3693807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F0D18-939C-4F6E-A9BF-4E97A03233CA}"/>
              </a:ext>
            </a:extLst>
          </p:cNvPr>
          <p:cNvSpPr/>
          <p:nvPr/>
        </p:nvSpPr>
        <p:spPr>
          <a:xfrm>
            <a:off x="734192" y="5041025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644C7-19EE-4653-AFF1-19A04C3270FB}"/>
              </a:ext>
            </a:extLst>
          </p:cNvPr>
          <p:cNvSpPr/>
          <p:nvPr/>
        </p:nvSpPr>
        <p:spPr>
          <a:xfrm>
            <a:off x="734192" y="6163262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21BE9-E749-40AB-9943-66287876855F}"/>
              </a:ext>
            </a:extLst>
          </p:cNvPr>
          <p:cNvSpPr/>
          <p:nvPr/>
        </p:nvSpPr>
        <p:spPr>
          <a:xfrm>
            <a:off x="6167438" y="2588653"/>
            <a:ext cx="3744208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3E18B0-A347-4BAD-AC83-ED4D75F39156}"/>
              </a:ext>
            </a:extLst>
          </p:cNvPr>
          <p:cNvSpPr/>
          <p:nvPr/>
        </p:nvSpPr>
        <p:spPr>
          <a:xfrm>
            <a:off x="6167438" y="3681886"/>
            <a:ext cx="40277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E41D4-0F4C-497F-A3D9-48A9990C6F01}"/>
              </a:ext>
            </a:extLst>
          </p:cNvPr>
          <p:cNvSpPr/>
          <p:nvPr/>
        </p:nvSpPr>
        <p:spPr>
          <a:xfrm>
            <a:off x="6167438" y="4774646"/>
            <a:ext cx="50933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3A9906-9FC8-45BF-81A2-7FE2FCCF47E6}"/>
              </a:ext>
            </a:extLst>
          </p:cNvPr>
          <p:cNvSpPr/>
          <p:nvPr/>
        </p:nvSpPr>
        <p:spPr>
          <a:xfrm>
            <a:off x="6167438" y="6132871"/>
            <a:ext cx="4502962" cy="406041"/>
          </a:xfrm>
          <a:prstGeom prst="rect">
            <a:avLst/>
          </a:prstGeom>
          <a:solidFill>
            <a:schemeClr val="accent4">
              <a:alpha val="20000"/>
            </a:schemeClr>
          </a:solidFill>
          <a:ln w="1905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89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163">
            <a:extLst>
              <a:ext uri="{FF2B5EF4-FFF2-40B4-BE49-F238E27FC236}">
                <a16:creationId xmlns:a16="http://schemas.microsoft.com/office/drawing/2014/main" id="{8EB08E9C-F5FD-43F9-B6AD-4E35DF9F6757}"/>
              </a:ext>
            </a:extLst>
          </p:cNvPr>
          <p:cNvCxnSpPr>
            <a:cxnSpLocks/>
          </p:cNvCxnSpPr>
          <p:nvPr/>
        </p:nvCxnSpPr>
        <p:spPr>
          <a:xfrm>
            <a:off x="7881563" y="5714420"/>
            <a:ext cx="2704954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164">
            <a:extLst>
              <a:ext uri="{FF2B5EF4-FFF2-40B4-BE49-F238E27FC236}">
                <a16:creationId xmlns:a16="http://schemas.microsoft.com/office/drawing/2014/main" id="{12048250-41A8-4A20-9DE8-E998120E0253}"/>
              </a:ext>
            </a:extLst>
          </p:cNvPr>
          <p:cNvSpPr/>
          <p:nvPr/>
        </p:nvSpPr>
        <p:spPr>
          <a:xfrm>
            <a:off x="8558222" y="5416377"/>
            <a:ext cx="1489202" cy="434576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fr-FR" b="1" kern="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Utterance</a:t>
            </a:r>
            <a:r>
              <a:rPr lang="fr-FR" b="1" kern="0" baseline="-25000" dirty="0" err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Self</a:t>
            </a:r>
            <a:endParaRPr lang="fr-FR" b="1" kern="0" baseline="-2500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cxnSp>
        <p:nvCxnSpPr>
          <p:cNvPr id="55" name="Shape 165">
            <a:extLst>
              <a:ext uri="{FF2B5EF4-FFF2-40B4-BE49-F238E27FC236}">
                <a16:creationId xmlns:a16="http://schemas.microsoft.com/office/drawing/2014/main" id="{111D3ED8-77FC-47AC-85B1-09457316AC52}"/>
              </a:ext>
            </a:extLst>
          </p:cNvPr>
          <p:cNvCxnSpPr>
            <a:cxnSpLocks/>
          </p:cNvCxnSpPr>
          <p:nvPr/>
        </p:nvCxnSpPr>
        <p:spPr>
          <a:xfrm flipH="1">
            <a:off x="7881563" y="6095453"/>
            <a:ext cx="2654202" cy="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166">
            <a:extLst>
              <a:ext uri="{FF2B5EF4-FFF2-40B4-BE49-F238E27FC236}">
                <a16:creationId xmlns:a16="http://schemas.microsoft.com/office/drawing/2014/main" id="{8667A191-BC06-4877-86C6-0063468C5FB6}"/>
              </a:ext>
            </a:extLst>
          </p:cNvPr>
          <p:cNvSpPr/>
          <p:nvPr/>
        </p:nvSpPr>
        <p:spPr>
          <a:xfrm>
            <a:off x="8558711" y="5940137"/>
            <a:ext cx="1502247" cy="395148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75" name="Shape 171">
            <a:extLst>
              <a:ext uri="{FF2B5EF4-FFF2-40B4-BE49-F238E27FC236}">
                <a16:creationId xmlns:a16="http://schemas.microsoft.com/office/drawing/2014/main" id="{F63B5C9C-FE54-4353-8A76-D2D31724F7C4}"/>
              </a:ext>
            </a:extLst>
          </p:cNvPr>
          <p:cNvSpPr/>
          <p:nvPr/>
        </p:nvSpPr>
        <p:spPr>
          <a:xfrm>
            <a:off x="148944" y="4146189"/>
            <a:ext cx="1479017" cy="47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81" name="Image 23">
            <a:extLst>
              <a:ext uri="{FF2B5EF4-FFF2-40B4-BE49-F238E27FC236}">
                <a16:creationId xmlns:a16="http://schemas.microsoft.com/office/drawing/2014/main" id="{DAAE4931-CCE3-4C6D-A37F-AA4DEFE0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76" y="5217787"/>
            <a:ext cx="1131131" cy="11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itre 1">
            <a:extLst>
              <a:ext uri="{FF2B5EF4-FFF2-40B4-BE49-F238E27FC236}">
                <a16:creationId xmlns:a16="http://schemas.microsoft.com/office/drawing/2014/main" id="{59659A95-81F0-49A0-8540-3D74B7FC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OVERVIEW OF THE MODEL OF NEGOTIATION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43" name="Shape 175">
            <a:extLst>
              <a:ext uri="{FF2B5EF4-FFF2-40B4-BE49-F238E27FC236}">
                <a16:creationId xmlns:a16="http://schemas.microsoft.com/office/drawing/2014/main" id="{F8055136-3244-497E-8B58-B39F2D338C6F}"/>
              </a:ext>
            </a:extLst>
          </p:cNvPr>
          <p:cNvSpPr/>
          <p:nvPr/>
        </p:nvSpPr>
        <p:spPr>
          <a:xfrm>
            <a:off x="6356746" y="2556079"/>
            <a:ext cx="1992532" cy="1559239"/>
          </a:xfrm>
          <a:prstGeom prst="cloudCallout">
            <a:avLst>
              <a:gd name="adj1" fmla="val 6367"/>
              <a:gd name="adj2" fmla="val 11716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tx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DF8BA1B-8A47-45B8-9AEA-594D9477C9A2}"/>
              </a:ext>
            </a:extLst>
          </p:cNvPr>
          <p:cNvGrpSpPr/>
          <p:nvPr/>
        </p:nvGrpSpPr>
        <p:grpSpPr>
          <a:xfrm>
            <a:off x="6216234" y="1908510"/>
            <a:ext cx="2544463" cy="2237679"/>
            <a:chOff x="6216234" y="1908510"/>
            <a:chExt cx="2544463" cy="2237679"/>
          </a:xfrm>
        </p:grpSpPr>
        <p:sp>
          <p:nvSpPr>
            <p:cNvPr id="57" name="Shape 174">
              <a:extLst>
                <a:ext uri="{FF2B5EF4-FFF2-40B4-BE49-F238E27FC236}">
                  <a16:creationId xmlns:a16="http://schemas.microsoft.com/office/drawing/2014/main" id="{15BE0158-C325-442B-83DB-675C351231B6}"/>
                </a:ext>
              </a:extLst>
            </p:cNvPr>
            <p:cNvSpPr/>
            <p:nvPr/>
          </p:nvSpPr>
          <p:spPr>
            <a:xfrm>
              <a:off x="6346706" y="2703868"/>
              <a:ext cx="2413991" cy="1442321"/>
            </a:xfrm>
            <a:prstGeom prst="rect">
              <a:avLst/>
            </a:prstGeom>
            <a:solidFill>
              <a:schemeClr val="bg2"/>
            </a:solidFill>
            <a:ln w="1270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150">
              <a:extLst>
                <a:ext uri="{FF2B5EF4-FFF2-40B4-BE49-F238E27FC236}">
                  <a16:creationId xmlns:a16="http://schemas.microsoft.com/office/drawing/2014/main" id="{1D37F322-A732-409C-B14D-F3D4449D0E8C}"/>
                </a:ext>
              </a:extLst>
            </p:cNvPr>
            <p:cNvSpPr/>
            <p:nvPr/>
          </p:nvSpPr>
          <p:spPr>
            <a:xfrm>
              <a:off x="6346706" y="2157874"/>
              <a:ext cx="2413991" cy="573608"/>
            </a:xfrm>
            <a:prstGeom prst="rect">
              <a:avLst/>
            </a:prstGeom>
            <a:solidFill>
              <a:schemeClr val="bg2"/>
            </a:solidFill>
            <a:ln w="19050" cap="flat" cmpd="sng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Open Sans"/>
                  <a:ea typeface="Calibri"/>
                  <a:cs typeface="Calibri"/>
                  <a:sym typeface="Calibri"/>
                </a:rPr>
                <a:t>Mental model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Open Sans"/>
                <a:cs typeface="Arial"/>
                <a:sym typeface="Arial"/>
              </a:endParaRPr>
            </a:p>
          </p:txBody>
        </p:sp>
        <p:sp>
          <p:nvSpPr>
            <p:cNvPr id="58" name="Shape 147">
              <a:extLst>
                <a:ext uri="{FF2B5EF4-FFF2-40B4-BE49-F238E27FC236}">
                  <a16:creationId xmlns:a16="http://schemas.microsoft.com/office/drawing/2014/main" id="{56E03EF6-21D0-442B-A6C3-4C8C24EF2170}"/>
                </a:ext>
              </a:extLst>
            </p:cNvPr>
            <p:cNvSpPr/>
            <p:nvPr/>
          </p:nvSpPr>
          <p:spPr>
            <a:xfrm>
              <a:off x="6440715" y="2816775"/>
              <a:ext cx="679418" cy="3281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Pow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148">
              <a:extLst>
                <a:ext uri="{FF2B5EF4-FFF2-40B4-BE49-F238E27FC236}">
                  <a16:creationId xmlns:a16="http://schemas.microsoft.com/office/drawing/2014/main" id="{472F07AB-C19E-4B23-AC97-9AEB39A77427}"/>
                </a:ext>
              </a:extLst>
            </p:cNvPr>
            <p:cNvSpPr/>
            <p:nvPr/>
          </p:nvSpPr>
          <p:spPr>
            <a:xfrm>
              <a:off x="7263441" y="2828937"/>
              <a:ext cx="1392824" cy="3245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rPr>
                <a:t>Preferences</a:t>
              </a:r>
              <a:endParaRPr kumimoji="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172">
              <a:extLst>
                <a:ext uri="{FF2B5EF4-FFF2-40B4-BE49-F238E27FC236}">
                  <a16:creationId xmlns:a16="http://schemas.microsoft.com/office/drawing/2014/main" id="{335A035E-EC17-43D0-812E-3C504AC72BDF}"/>
                </a:ext>
              </a:extLst>
            </p:cNvPr>
            <p:cNvSpPr/>
            <p:nvPr/>
          </p:nvSpPr>
          <p:spPr>
            <a:xfrm>
              <a:off x="6216234" y="1908510"/>
              <a:ext cx="458841" cy="47850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1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Shape 146">
              <a:extLst>
                <a:ext uri="{FF2B5EF4-FFF2-40B4-BE49-F238E27FC236}">
                  <a16:creationId xmlns:a16="http://schemas.microsoft.com/office/drawing/2014/main" id="{45B60DE2-8482-410C-8796-612299C8ECEA}"/>
                </a:ext>
              </a:extLst>
            </p:cNvPr>
            <p:cNvSpPr/>
            <p:nvPr/>
          </p:nvSpPr>
          <p:spPr>
            <a:xfrm>
              <a:off x="6834847" y="3603480"/>
              <a:ext cx="1352872" cy="4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b="1" kern="0" dirty="0" err="1">
                  <a:solidFill>
                    <a:srgbClr val="FFFFFF"/>
                  </a:solidFill>
                  <a:cs typeface="Calibri"/>
                  <a:sym typeface="Calibri"/>
                </a:rPr>
                <a:t>Decisional</a:t>
              </a:r>
              <a:r>
                <a:rPr lang="fr-FR" b="1" kern="0" dirty="0">
                  <a:solidFill>
                    <a:srgbClr val="FFFFFF"/>
                  </a:solidFill>
                  <a:cs typeface="Calibri"/>
                  <a:sym typeface="Calibri"/>
                </a:rPr>
                <a:t> model</a:t>
              </a:r>
              <a:endParaRPr b="1" kern="0" dirty="0">
                <a:solidFill>
                  <a:srgbClr val="FFFFFF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Flèche : bas 83">
              <a:extLst>
                <a:ext uri="{FF2B5EF4-FFF2-40B4-BE49-F238E27FC236}">
                  <a16:creationId xmlns:a16="http://schemas.microsoft.com/office/drawing/2014/main" id="{D2449917-4597-4260-A08E-7E28D1DA9613}"/>
                </a:ext>
              </a:extLst>
            </p:cNvPr>
            <p:cNvSpPr/>
            <p:nvPr/>
          </p:nvSpPr>
          <p:spPr>
            <a:xfrm>
              <a:off x="7315068" y="3198704"/>
              <a:ext cx="392430" cy="383084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7" name="Image 24">
            <a:extLst>
              <a:ext uri="{FF2B5EF4-FFF2-40B4-BE49-F238E27FC236}">
                <a16:creationId xmlns:a16="http://schemas.microsoft.com/office/drawing/2014/main" id="{B99F6E8F-BD80-4B8B-80A3-9D9804FA4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33" y="5217786"/>
            <a:ext cx="1118680" cy="110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5D4E5047-1407-4CBC-8595-141DF527F9B8}"/>
              </a:ext>
            </a:extLst>
          </p:cNvPr>
          <p:cNvGrpSpPr/>
          <p:nvPr/>
        </p:nvGrpSpPr>
        <p:grpSpPr>
          <a:xfrm>
            <a:off x="9431246" y="2150989"/>
            <a:ext cx="2447434" cy="1975586"/>
            <a:chOff x="9664495" y="2929894"/>
            <a:chExt cx="2447434" cy="197558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242FA1A-6EC7-43DC-8B58-587E7655E74E}"/>
                </a:ext>
              </a:extLst>
            </p:cNvPr>
            <p:cNvGrpSpPr/>
            <p:nvPr/>
          </p:nvGrpSpPr>
          <p:grpSpPr>
            <a:xfrm>
              <a:off x="9664495" y="2929894"/>
              <a:ext cx="2447434" cy="1975586"/>
              <a:chOff x="9599669" y="2756084"/>
              <a:chExt cx="2447434" cy="1975586"/>
            </a:xfrm>
          </p:grpSpPr>
          <p:sp>
            <p:nvSpPr>
              <p:cNvPr id="92" name="Shape 141">
                <a:extLst>
                  <a:ext uri="{FF2B5EF4-FFF2-40B4-BE49-F238E27FC236}">
                    <a16:creationId xmlns:a16="http://schemas.microsoft.com/office/drawing/2014/main" id="{CC48C9DA-FB1A-40B9-8482-4A6AC1BBBC85}"/>
                  </a:ext>
                </a:extLst>
              </p:cNvPr>
              <p:cNvSpPr/>
              <p:nvPr/>
            </p:nvSpPr>
            <p:spPr>
              <a:xfrm>
                <a:off x="9632121" y="3385876"/>
                <a:ext cx="1630636" cy="1267377"/>
              </a:xfrm>
              <a:prstGeom prst="cloudCallout">
                <a:avLst>
                  <a:gd name="adj1" fmla="val 49466"/>
                  <a:gd name="adj2" fmla="val 137870"/>
                </a:avLst>
              </a:prstGeom>
              <a:solidFill>
                <a:srgbClr val="A5A5A5"/>
              </a:solidFill>
              <a:ln w="12700" cap="flat" cmpd="sng">
                <a:solidFill>
                  <a:srgbClr val="787878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Shape 142">
                <a:extLst>
                  <a:ext uri="{FF2B5EF4-FFF2-40B4-BE49-F238E27FC236}">
                    <a16:creationId xmlns:a16="http://schemas.microsoft.com/office/drawing/2014/main" id="{CFC4B774-ED83-4BCA-B8C7-FD9D54CD106F}"/>
                  </a:ext>
                </a:extLst>
              </p:cNvPr>
              <p:cNvSpPr/>
              <p:nvPr/>
            </p:nvSpPr>
            <p:spPr>
              <a:xfrm>
                <a:off x="9599669" y="3173670"/>
                <a:ext cx="2447434" cy="155800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Shape 143">
                <a:extLst>
                  <a:ext uri="{FF2B5EF4-FFF2-40B4-BE49-F238E27FC236}">
                    <a16:creationId xmlns:a16="http://schemas.microsoft.com/office/drawing/2014/main" id="{89F5197B-A607-428F-B6AD-D35E59DD9D9D}"/>
                  </a:ext>
                </a:extLst>
              </p:cNvPr>
              <p:cNvSpPr/>
              <p:nvPr/>
            </p:nvSpPr>
            <p:spPr>
              <a:xfrm>
                <a:off x="9599669" y="2756084"/>
                <a:ext cx="2446772" cy="43457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Mental model</a:t>
                </a:r>
                <a:endParaRPr kumimoji="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144">
                <a:extLst>
                  <a:ext uri="{FF2B5EF4-FFF2-40B4-BE49-F238E27FC236}">
                    <a16:creationId xmlns:a16="http://schemas.microsoft.com/office/drawing/2014/main" id="{E213E0E9-EA66-43A1-8713-B9F4496B1E56}"/>
                  </a:ext>
                </a:extLst>
              </p:cNvPr>
              <p:cNvSpPr/>
              <p:nvPr/>
            </p:nvSpPr>
            <p:spPr>
              <a:xfrm>
                <a:off x="9873881" y="3276712"/>
                <a:ext cx="633345" cy="356801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Pow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Shape 145">
                <a:extLst>
                  <a:ext uri="{FF2B5EF4-FFF2-40B4-BE49-F238E27FC236}">
                    <a16:creationId xmlns:a16="http://schemas.microsoft.com/office/drawing/2014/main" id="{E812CE05-C69D-4378-BB97-EA9F2ED6A7ED}"/>
                  </a:ext>
                </a:extLst>
              </p:cNvPr>
              <p:cNvSpPr/>
              <p:nvPr/>
            </p:nvSpPr>
            <p:spPr>
              <a:xfrm>
                <a:off x="10620704" y="3281181"/>
                <a:ext cx="1317566" cy="352332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Preferences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Shape 146">
                <a:extLst>
                  <a:ext uri="{FF2B5EF4-FFF2-40B4-BE49-F238E27FC236}">
                    <a16:creationId xmlns:a16="http://schemas.microsoft.com/office/drawing/2014/main" id="{A6F94C4D-6A39-41B0-B66B-A83ECD732BD5}"/>
                  </a:ext>
                </a:extLst>
              </p:cNvPr>
              <p:cNvSpPr/>
              <p:nvPr/>
            </p:nvSpPr>
            <p:spPr>
              <a:xfrm>
                <a:off x="10118577" y="4117548"/>
                <a:ext cx="1456108" cy="535706"/>
              </a:xfrm>
              <a:prstGeom prst="rect">
                <a:avLst/>
              </a:prstGeom>
              <a:solidFill>
                <a:srgbClr val="A5A5A5"/>
              </a:solidFill>
              <a:ln w="19050" cap="flat" cmpd="sng">
                <a:solidFill>
                  <a:srgbClr val="A5A5A5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Decisional</a:t>
                </a: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 model</a:t>
                </a:r>
                <a:endParaRPr kumimoji="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Flèche : bas 98">
              <a:extLst>
                <a:ext uri="{FF2B5EF4-FFF2-40B4-BE49-F238E27FC236}">
                  <a16:creationId xmlns:a16="http://schemas.microsoft.com/office/drawing/2014/main" id="{83B983A7-FF77-4BFC-AC65-BB02F4A5A2DF}"/>
                </a:ext>
              </a:extLst>
            </p:cNvPr>
            <p:cNvSpPr/>
            <p:nvPr/>
          </p:nvSpPr>
          <p:spPr>
            <a:xfrm>
              <a:off x="10665661" y="3890974"/>
              <a:ext cx="392430" cy="383183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9CE6C59-52A8-4EC9-84E4-0B121D7C6E95}"/>
              </a:ext>
            </a:extLst>
          </p:cNvPr>
          <p:cNvGrpSpPr/>
          <p:nvPr/>
        </p:nvGrpSpPr>
        <p:grpSpPr>
          <a:xfrm>
            <a:off x="2455031" y="3140436"/>
            <a:ext cx="3132957" cy="3353121"/>
            <a:chOff x="2455031" y="3140436"/>
            <a:chExt cx="3132957" cy="3353121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8447D2A-65F9-48D0-9D40-048E9140BAB0}"/>
                </a:ext>
              </a:extLst>
            </p:cNvPr>
            <p:cNvGrpSpPr/>
            <p:nvPr/>
          </p:nvGrpSpPr>
          <p:grpSpPr>
            <a:xfrm>
              <a:off x="2718995" y="3379646"/>
              <a:ext cx="2868993" cy="3113911"/>
              <a:chOff x="2907087" y="3310038"/>
              <a:chExt cx="2868993" cy="3113911"/>
            </a:xfrm>
          </p:grpSpPr>
          <p:sp>
            <p:nvSpPr>
              <p:cNvPr id="85" name="Shape 175">
                <a:extLst>
                  <a:ext uri="{FF2B5EF4-FFF2-40B4-BE49-F238E27FC236}">
                    <a16:creationId xmlns:a16="http://schemas.microsoft.com/office/drawing/2014/main" id="{27FFB6C1-C939-4692-BEBB-30E4DD604609}"/>
                  </a:ext>
                </a:extLst>
              </p:cNvPr>
              <p:cNvSpPr/>
              <p:nvPr/>
            </p:nvSpPr>
            <p:spPr>
              <a:xfrm>
                <a:off x="4224712" y="4522369"/>
                <a:ext cx="1461418" cy="1179534"/>
              </a:xfrm>
              <a:prstGeom prst="cloudCallout">
                <a:avLst>
                  <a:gd name="adj1" fmla="val 125145"/>
                  <a:gd name="adj2" fmla="val 3537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472D3A-5052-4C37-8E6F-FCB6E01A0643}"/>
                  </a:ext>
                </a:extLst>
              </p:cNvPr>
              <p:cNvSpPr/>
              <p:nvPr/>
            </p:nvSpPr>
            <p:spPr>
              <a:xfrm>
                <a:off x="2907087" y="3718400"/>
                <a:ext cx="2865047" cy="27055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1BDCF6-BC4B-435C-80C4-F2BC77BF9E37}"/>
                  </a:ext>
                </a:extLst>
              </p:cNvPr>
              <p:cNvSpPr/>
              <p:nvPr/>
            </p:nvSpPr>
            <p:spPr>
              <a:xfrm>
                <a:off x="2911033" y="3310038"/>
                <a:ext cx="2865047" cy="4483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Model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of</a:t>
                </a:r>
                <a:r>
                  <a:rPr lang="fr-FR" dirty="0"/>
                  <a:t> </a:t>
                </a:r>
                <a:r>
                  <a:rPr lang="fr-FR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the</a:t>
                </a:r>
                <a:r>
                  <a:rPr lang="fr-FR" dirty="0"/>
                  <a:t> </a:t>
                </a:r>
                <a:r>
                  <a:rPr lang="en-US" sz="2000" b="1" kern="0" dirty="0">
                    <a:solidFill>
                      <a:schemeClr val="tx2">
                        <a:lumMod val="75000"/>
                      </a:schemeClr>
                    </a:solidFill>
                    <a:latin typeface="Open Sans"/>
                    <a:cs typeface="Calibri"/>
                  </a:rPr>
                  <a:t>other</a:t>
                </a:r>
              </a:p>
            </p:txBody>
          </p: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0DCB6D51-4151-442E-B551-5C6CB61CFBB1}"/>
                  </a:ext>
                </a:extLst>
              </p:cNvPr>
              <p:cNvGrpSpPr/>
              <p:nvPr/>
            </p:nvGrpSpPr>
            <p:grpSpPr>
              <a:xfrm>
                <a:off x="3168945" y="3823954"/>
                <a:ext cx="2234821" cy="2496641"/>
                <a:chOff x="9982851" y="2796744"/>
                <a:chExt cx="2052995" cy="4204931"/>
              </a:xfrm>
            </p:grpSpPr>
            <p:sp>
              <p:nvSpPr>
                <p:cNvPr id="46" name="Shape 141">
                  <a:extLst>
                    <a:ext uri="{FF2B5EF4-FFF2-40B4-BE49-F238E27FC236}">
                      <a16:creationId xmlns:a16="http://schemas.microsoft.com/office/drawing/2014/main" id="{8189F8A5-6691-4191-BCE0-048927E08F54}"/>
                    </a:ext>
                  </a:extLst>
                </p:cNvPr>
                <p:cNvSpPr/>
                <p:nvPr/>
              </p:nvSpPr>
              <p:spPr>
                <a:xfrm>
                  <a:off x="10010073" y="4003773"/>
                  <a:ext cx="843058" cy="1320609"/>
                </a:xfrm>
                <a:prstGeom prst="cloudCallout">
                  <a:avLst>
                    <a:gd name="adj1" fmla="val 61888"/>
                    <a:gd name="adj2" fmla="val 125085"/>
                  </a:avLst>
                </a:prstGeom>
                <a:solidFill>
                  <a:srgbClr val="A5A5A5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Shape 142">
                  <a:extLst>
                    <a:ext uri="{FF2B5EF4-FFF2-40B4-BE49-F238E27FC236}">
                      <a16:creationId xmlns:a16="http://schemas.microsoft.com/office/drawing/2014/main" id="{4468210B-998D-4886-8B3B-32AE302E872A}"/>
                    </a:ext>
                  </a:extLst>
                </p:cNvPr>
                <p:cNvSpPr/>
                <p:nvPr/>
              </p:nvSpPr>
              <p:spPr>
                <a:xfrm>
                  <a:off x="9982852" y="3231656"/>
                  <a:ext cx="2052994" cy="2203640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Shape 143">
                  <a:extLst>
                    <a:ext uri="{FF2B5EF4-FFF2-40B4-BE49-F238E27FC236}">
                      <a16:creationId xmlns:a16="http://schemas.microsoft.com/office/drawing/2014/main" id="{4162E538-D2BE-4EF2-9898-7168BF9958C0}"/>
                    </a:ext>
                  </a:extLst>
                </p:cNvPr>
                <p:cNvSpPr/>
                <p:nvPr/>
              </p:nvSpPr>
              <p:spPr>
                <a:xfrm>
                  <a:off x="9982851" y="2796744"/>
                  <a:ext cx="2052439" cy="458942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Mental model</a:t>
                  </a:r>
                  <a:endParaRPr kumimoji="0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Shape 144">
                  <a:extLst>
                    <a:ext uri="{FF2B5EF4-FFF2-40B4-BE49-F238E27FC236}">
                      <a16:creationId xmlns:a16="http://schemas.microsoft.com/office/drawing/2014/main" id="{AB29FF0D-08F5-40B7-AF35-A1CC225CE2B1}"/>
                    </a:ext>
                  </a:extLst>
                </p:cNvPr>
                <p:cNvSpPr/>
                <p:nvPr/>
              </p:nvSpPr>
              <p:spPr>
                <a:xfrm>
                  <a:off x="10212870" y="3377399"/>
                  <a:ext cx="531272" cy="50466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 cap="flat" cmpd="sng">
                  <a:solidFill>
                    <a:schemeClr val="accent4">
                      <a:lumMod val="75000"/>
                    </a:schemeClr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Pow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Shape 145">
                  <a:extLst>
                    <a:ext uri="{FF2B5EF4-FFF2-40B4-BE49-F238E27FC236}">
                      <a16:creationId xmlns:a16="http://schemas.microsoft.com/office/drawing/2014/main" id="{8722D16B-1CC2-4365-B81F-CAF9C7FA85F5}"/>
                    </a:ext>
                  </a:extLst>
                </p:cNvPr>
                <p:cNvSpPr/>
                <p:nvPr/>
              </p:nvSpPr>
              <p:spPr>
                <a:xfrm>
                  <a:off x="10839331" y="3383720"/>
                  <a:ext cx="1105221" cy="498339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Preferences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82" name="Image 24">
                  <a:extLst>
                    <a:ext uri="{FF2B5EF4-FFF2-40B4-BE49-F238E27FC236}">
                      <a16:creationId xmlns:a16="http://schemas.microsoft.com/office/drawing/2014/main" id="{A81B2069-69F3-4D8A-A3C2-EDD12632FB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96902" y="5867970"/>
                  <a:ext cx="733594" cy="11337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" name="Shape 146">
                  <a:extLst>
                    <a:ext uri="{FF2B5EF4-FFF2-40B4-BE49-F238E27FC236}">
                      <a16:creationId xmlns:a16="http://schemas.microsoft.com/office/drawing/2014/main" id="{C78AA56D-8A47-477C-973D-8F0B54D690C9}"/>
                    </a:ext>
                  </a:extLst>
                </p:cNvPr>
                <p:cNvSpPr/>
                <p:nvPr/>
              </p:nvSpPr>
              <p:spPr>
                <a:xfrm>
                  <a:off x="10418129" y="4566679"/>
                  <a:ext cx="982471" cy="757704"/>
                </a:xfrm>
                <a:prstGeom prst="rect">
                  <a:avLst/>
                </a:prstGeom>
                <a:solidFill>
                  <a:srgbClr val="A5A5A5"/>
                </a:solidFill>
                <a:ln w="19050" cap="flat" cmpd="sng">
                  <a:solidFill>
                    <a:srgbClr val="A5A5A5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Decisional</a:t>
                  </a:r>
                  <a:r>
                    <a:rPr kumimoji="0" lang="fr-F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ea typeface="Calibri"/>
                      <a:cs typeface="Calibri"/>
                      <a:sym typeface="Calibri"/>
                    </a:rPr>
                    <a:t> model</a:t>
                  </a:r>
                  <a:endParaRPr kumimoji="0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" name="Flèche : bas 2">
                <a:extLst>
                  <a:ext uri="{FF2B5EF4-FFF2-40B4-BE49-F238E27FC236}">
                    <a16:creationId xmlns:a16="http://schemas.microsoft.com/office/drawing/2014/main" id="{C565F755-2A7C-4E21-BE66-6C0B70658F54}"/>
                  </a:ext>
                </a:extLst>
              </p:cNvPr>
              <p:cNvSpPr/>
              <p:nvPr/>
            </p:nvSpPr>
            <p:spPr>
              <a:xfrm>
                <a:off x="4081493" y="4539404"/>
                <a:ext cx="392430" cy="298761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Shape 167">
              <a:extLst>
                <a:ext uri="{FF2B5EF4-FFF2-40B4-BE49-F238E27FC236}">
                  <a16:creationId xmlns:a16="http://schemas.microsoft.com/office/drawing/2014/main" id="{2215DDEF-CDB3-4C81-B453-8859183FCCC4}"/>
                </a:ext>
              </a:extLst>
            </p:cNvPr>
            <p:cNvSpPr/>
            <p:nvPr/>
          </p:nvSpPr>
          <p:spPr>
            <a:xfrm>
              <a:off x="2455031" y="3140436"/>
              <a:ext cx="509843" cy="49041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 cap="flat" cmpd="sng">
              <a:noFill/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kern="0" dirty="0">
                  <a:solidFill>
                    <a:schemeClr val="bg2"/>
                  </a:solidFill>
                  <a:latin typeface="Arial"/>
                  <a:cs typeface="Arial"/>
                  <a:sym typeface="Arial"/>
                </a:rPr>
                <a:t>2</a:t>
              </a:r>
              <a:endParaRPr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20D3ECF-A354-4419-8E98-DBC7AC6A7D13}"/>
              </a:ext>
            </a:extLst>
          </p:cNvPr>
          <p:cNvCxnSpPr>
            <a:cxnSpLocks/>
            <a:stCxn id="49" idx="1"/>
            <a:endCxn id="75" idx="3"/>
          </p:cNvCxnSpPr>
          <p:nvPr/>
        </p:nvCxnSpPr>
        <p:spPr>
          <a:xfrm flipH="1" flipV="1">
            <a:off x="1627961" y="4385400"/>
            <a:ext cx="1603283" cy="274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49D7645-02BF-427D-8534-F1AB927C36B8}"/>
              </a:ext>
            </a:extLst>
          </p:cNvPr>
          <p:cNvCxnSpPr>
            <a:cxnSpLocks/>
            <a:stCxn id="75" idx="0"/>
            <a:endCxn id="58" idx="1"/>
          </p:cNvCxnSpPr>
          <p:nvPr/>
        </p:nvCxnSpPr>
        <p:spPr>
          <a:xfrm rot="5400000" flipH="1" flipV="1">
            <a:off x="3081913" y="787387"/>
            <a:ext cx="1165343" cy="55522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153">
            <a:extLst>
              <a:ext uri="{FF2B5EF4-FFF2-40B4-BE49-F238E27FC236}">
                <a16:creationId xmlns:a16="http://schemas.microsoft.com/office/drawing/2014/main" id="{CD911A49-355F-479A-AF57-FB14D191E7F3}"/>
              </a:ext>
            </a:extLst>
          </p:cNvPr>
          <p:cNvSpPr/>
          <p:nvPr/>
        </p:nvSpPr>
        <p:spPr>
          <a:xfrm>
            <a:off x="659199" y="2703869"/>
            <a:ext cx="509844" cy="48817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>
            <a:noFill/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kern="0" dirty="0">
                <a:solidFill>
                  <a:schemeClr val="bg2"/>
                </a:solidFill>
                <a:latin typeface="Arial"/>
                <a:cs typeface="Arial"/>
                <a:sym typeface="Arial"/>
              </a:rPr>
              <a:t>3</a:t>
            </a:r>
            <a:endParaRPr sz="2000" b="1" kern="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Shape 147">
            <a:extLst>
              <a:ext uri="{FF2B5EF4-FFF2-40B4-BE49-F238E27FC236}">
                <a16:creationId xmlns:a16="http://schemas.microsoft.com/office/drawing/2014/main" id="{E8DC3226-6B39-4547-B6E3-6B3EC0CCCD83}"/>
              </a:ext>
            </a:extLst>
          </p:cNvPr>
          <p:cNvSpPr/>
          <p:nvPr/>
        </p:nvSpPr>
        <p:spPr>
          <a:xfrm>
            <a:off x="6440715" y="2806621"/>
            <a:ext cx="679418" cy="346889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tx2">
                <a:lumMod val="75000"/>
              </a:schemeClr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Pow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C6F8B1-C042-46DD-AC0F-8F5F42EC4521}"/>
              </a:ext>
            </a:extLst>
          </p:cNvPr>
          <p:cNvSpPr/>
          <p:nvPr/>
        </p:nvSpPr>
        <p:spPr>
          <a:xfrm>
            <a:off x="2408366" y="3112069"/>
            <a:ext cx="3418439" cy="3574811"/>
          </a:xfrm>
          <a:prstGeom prst="rect">
            <a:avLst/>
          </a:prstGeom>
          <a:solidFill>
            <a:schemeClr val="accent4">
              <a:lumMod val="40000"/>
              <a:lumOff val="60000"/>
              <a:alpha val="13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F441C-FB70-4C68-968C-886FAE9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62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070E8C-2E7B-45B2-B812-F6CF7347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797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2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119">
            <a:extLst>
              <a:ext uri="{FF2B5EF4-FFF2-40B4-BE49-F238E27FC236}">
                <a16:creationId xmlns:a16="http://schemas.microsoft.com/office/drawing/2014/main" id="{C7406F84-908E-491F-A2FB-7FC8C8C3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0" y="4641112"/>
            <a:ext cx="1156884" cy="13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A3A3DF8C-F8CB-4949-8167-4B213E87A230}"/>
              </a:ext>
            </a:extLst>
          </p:cNvPr>
          <p:cNvSpPr/>
          <p:nvPr/>
        </p:nvSpPr>
        <p:spPr bwMode="auto">
          <a:xfrm>
            <a:off x="307663" y="6014378"/>
            <a:ext cx="2931777" cy="52641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SIMULATION THEORY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4" name="Image 124">
            <a:extLst>
              <a:ext uri="{FF2B5EF4-FFF2-40B4-BE49-F238E27FC236}">
                <a16:creationId xmlns:a16="http://schemas.microsoft.com/office/drawing/2014/main" id="{62E439F5-0368-4F9B-AC18-CA0AAF939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73" y="4641112"/>
            <a:ext cx="1352227" cy="130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0601B4F-C4E0-4800-A51A-B2F988AF4268}"/>
              </a:ext>
            </a:extLst>
          </p:cNvPr>
          <p:cNvSpPr/>
          <p:nvPr/>
        </p:nvSpPr>
        <p:spPr bwMode="auto">
          <a:xfrm rot="16200000">
            <a:off x="-611420" y="3732370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Revision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8045C-1F09-48A8-8CE8-256BF11EC496}"/>
              </a:ext>
            </a:extLst>
          </p:cNvPr>
          <p:cNvSpPr/>
          <p:nvPr/>
        </p:nvSpPr>
        <p:spPr>
          <a:xfrm>
            <a:off x="1863431" y="1377202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FF3259-DB43-4AE7-A9C9-5733D2AF0BC3}"/>
              </a:ext>
            </a:extLst>
          </p:cNvPr>
          <p:cNvSpPr txBox="1"/>
          <p:nvPr/>
        </p:nvSpPr>
        <p:spPr>
          <a:xfrm>
            <a:off x="3156570" y="225674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248BC-B65A-449F-A1A4-99BA16C5D578}"/>
              </a:ext>
            </a:extLst>
          </p:cNvPr>
          <p:cNvSpPr/>
          <p:nvPr/>
        </p:nvSpPr>
        <p:spPr>
          <a:xfrm>
            <a:off x="1070109" y="1377202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75" name="Freeform 296">
            <a:extLst>
              <a:ext uri="{FF2B5EF4-FFF2-40B4-BE49-F238E27FC236}">
                <a16:creationId xmlns:a16="http://schemas.microsoft.com/office/drawing/2014/main" id="{A00D7812-D824-473F-B0D5-FB5101E45492}"/>
              </a:ext>
            </a:extLst>
          </p:cNvPr>
          <p:cNvSpPr>
            <a:spLocks/>
          </p:cNvSpPr>
          <p:nvPr/>
        </p:nvSpPr>
        <p:spPr bwMode="auto">
          <a:xfrm rot="10800000">
            <a:off x="3519470" y="5478312"/>
            <a:ext cx="5898850" cy="248780"/>
          </a:xfrm>
          <a:custGeom>
            <a:avLst/>
            <a:gdLst>
              <a:gd name="T0" fmla="*/ 3764 w 3773"/>
              <a:gd name="T1" fmla="*/ 185 h 294"/>
              <a:gd name="T2" fmla="*/ 3769 w 3773"/>
              <a:gd name="T3" fmla="*/ 179 h 294"/>
              <a:gd name="T4" fmla="*/ 3773 w 3773"/>
              <a:gd name="T5" fmla="*/ 166 h 294"/>
              <a:gd name="T6" fmla="*/ 3765 w 3773"/>
              <a:gd name="T7" fmla="*/ 146 h 294"/>
              <a:gd name="T8" fmla="*/ 3752 w 3773"/>
              <a:gd name="T9" fmla="*/ 139 h 294"/>
              <a:gd name="T10" fmla="*/ 3756 w 3773"/>
              <a:gd name="T11" fmla="*/ 124 h 294"/>
              <a:gd name="T12" fmla="*/ 3749 w 3773"/>
              <a:gd name="T13" fmla="*/ 93 h 294"/>
              <a:gd name="T14" fmla="*/ 3733 w 3773"/>
              <a:gd name="T15" fmla="*/ 82 h 294"/>
              <a:gd name="T16" fmla="*/ 3686 w 3773"/>
              <a:gd name="T17" fmla="*/ 54 h 294"/>
              <a:gd name="T18" fmla="*/ 3587 w 3773"/>
              <a:gd name="T19" fmla="*/ 14 h 294"/>
              <a:gd name="T20" fmla="*/ 3535 w 3773"/>
              <a:gd name="T21" fmla="*/ 1 h 294"/>
              <a:gd name="T22" fmla="*/ 3523 w 3773"/>
              <a:gd name="T23" fmla="*/ 0 h 294"/>
              <a:gd name="T24" fmla="*/ 3502 w 3773"/>
              <a:gd name="T25" fmla="*/ 4 h 294"/>
              <a:gd name="T26" fmla="*/ 3485 w 3773"/>
              <a:gd name="T27" fmla="*/ 17 h 294"/>
              <a:gd name="T28" fmla="*/ 3475 w 3773"/>
              <a:gd name="T29" fmla="*/ 35 h 294"/>
              <a:gd name="T30" fmla="*/ 3474 w 3773"/>
              <a:gd name="T31" fmla="*/ 47 h 294"/>
              <a:gd name="T32" fmla="*/ 3474 w 3773"/>
              <a:gd name="T33" fmla="*/ 83 h 294"/>
              <a:gd name="T34" fmla="*/ 3474 w 3773"/>
              <a:gd name="T35" fmla="*/ 119 h 294"/>
              <a:gd name="T36" fmla="*/ 3073 w 3773"/>
              <a:gd name="T37" fmla="*/ 113 h 294"/>
              <a:gd name="T38" fmla="*/ 2272 w 3773"/>
              <a:gd name="T39" fmla="*/ 109 h 294"/>
              <a:gd name="T40" fmla="*/ 1870 w 3773"/>
              <a:gd name="T41" fmla="*/ 110 h 294"/>
              <a:gd name="T42" fmla="*/ 1410 w 3773"/>
              <a:gd name="T43" fmla="*/ 109 h 294"/>
              <a:gd name="T44" fmla="*/ 717 w 3773"/>
              <a:gd name="T45" fmla="*/ 114 h 294"/>
              <a:gd name="T46" fmla="*/ 255 w 3773"/>
              <a:gd name="T47" fmla="*/ 134 h 294"/>
              <a:gd name="T48" fmla="*/ 27 w 3773"/>
              <a:gd name="T49" fmla="*/ 153 h 294"/>
              <a:gd name="T50" fmla="*/ 14 w 3773"/>
              <a:gd name="T51" fmla="*/ 156 h 294"/>
              <a:gd name="T52" fmla="*/ 0 w 3773"/>
              <a:gd name="T53" fmla="*/ 172 h 294"/>
              <a:gd name="T54" fmla="*/ 0 w 3773"/>
              <a:gd name="T55" fmla="*/ 193 h 294"/>
              <a:gd name="T56" fmla="*/ 14 w 3773"/>
              <a:gd name="T57" fmla="*/ 210 h 294"/>
              <a:gd name="T58" fmla="*/ 27 w 3773"/>
              <a:gd name="T59" fmla="*/ 211 h 294"/>
              <a:gd name="T60" fmla="*/ 257 w 3773"/>
              <a:gd name="T61" fmla="*/ 219 h 294"/>
              <a:gd name="T62" fmla="*/ 718 w 3773"/>
              <a:gd name="T63" fmla="*/ 219 h 294"/>
              <a:gd name="T64" fmla="*/ 1410 w 3773"/>
              <a:gd name="T65" fmla="*/ 202 h 294"/>
              <a:gd name="T66" fmla="*/ 1870 w 3773"/>
              <a:gd name="T67" fmla="*/ 197 h 294"/>
              <a:gd name="T68" fmla="*/ 2272 w 3773"/>
              <a:gd name="T69" fmla="*/ 196 h 294"/>
              <a:gd name="T70" fmla="*/ 3073 w 3773"/>
              <a:gd name="T71" fmla="*/ 201 h 294"/>
              <a:gd name="T72" fmla="*/ 3475 w 3773"/>
              <a:gd name="T73" fmla="*/ 206 h 294"/>
              <a:gd name="T74" fmla="*/ 3475 w 3773"/>
              <a:gd name="T75" fmla="*/ 248 h 294"/>
              <a:gd name="T76" fmla="*/ 3475 w 3773"/>
              <a:gd name="T77" fmla="*/ 258 h 294"/>
              <a:gd name="T78" fmla="*/ 3485 w 3773"/>
              <a:gd name="T79" fmla="*/ 277 h 294"/>
              <a:gd name="T80" fmla="*/ 3502 w 3773"/>
              <a:gd name="T81" fmla="*/ 290 h 294"/>
              <a:gd name="T82" fmla="*/ 3523 w 3773"/>
              <a:gd name="T83" fmla="*/ 294 h 294"/>
              <a:gd name="T84" fmla="*/ 3533 w 3773"/>
              <a:gd name="T85" fmla="*/ 293 h 294"/>
              <a:gd name="T86" fmla="*/ 3584 w 3773"/>
              <a:gd name="T87" fmla="*/ 276 h 294"/>
              <a:gd name="T88" fmla="*/ 3686 w 3773"/>
              <a:gd name="T89" fmla="*/ 235 h 294"/>
              <a:gd name="T90" fmla="*/ 3733 w 3773"/>
              <a:gd name="T91" fmla="*/ 207 h 294"/>
              <a:gd name="T92" fmla="*/ 3739 w 3773"/>
              <a:gd name="T93" fmla="*/ 204 h 294"/>
              <a:gd name="T94" fmla="*/ 3745 w 3773"/>
              <a:gd name="T95" fmla="*/ 200 h 294"/>
              <a:gd name="T96" fmla="*/ 3754 w 3773"/>
              <a:gd name="T97" fmla="*/ 192 h 294"/>
              <a:gd name="T98" fmla="*/ 3764 w 3773"/>
              <a:gd name="T99" fmla="*/ 1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73" h="294">
                <a:moveTo>
                  <a:pt x="3764" y="185"/>
                </a:moveTo>
                <a:lnTo>
                  <a:pt x="3769" y="179"/>
                </a:lnTo>
                <a:lnTo>
                  <a:pt x="3773" y="166"/>
                </a:lnTo>
                <a:lnTo>
                  <a:pt x="3765" y="146"/>
                </a:lnTo>
                <a:lnTo>
                  <a:pt x="3752" y="139"/>
                </a:lnTo>
                <a:lnTo>
                  <a:pt x="3756" y="124"/>
                </a:lnTo>
                <a:lnTo>
                  <a:pt x="3749" y="93"/>
                </a:lnTo>
                <a:lnTo>
                  <a:pt x="3733" y="82"/>
                </a:lnTo>
                <a:lnTo>
                  <a:pt x="3686" y="54"/>
                </a:lnTo>
                <a:lnTo>
                  <a:pt x="3587" y="14"/>
                </a:lnTo>
                <a:lnTo>
                  <a:pt x="3535" y="1"/>
                </a:lnTo>
                <a:lnTo>
                  <a:pt x="3523" y="0"/>
                </a:lnTo>
                <a:lnTo>
                  <a:pt x="3502" y="4"/>
                </a:lnTo>
                <a:lnTo>
                  <a:pt x="3485" y="17"/>
                </a:lnTo>
                <a:lnTo>
                  <a:pt x="3475" y="35"/>
                </a:lnTo>
                <a:lnTo>
                  <a:pt x="3474" y="47"/>
                </a:lnTo>
                <a:lnTo>
                  <a:pt x="3474" y="83"/>
                </a:lnTo>
                <a:lnTo>
                  <a:pt x="3474" y="119"/>
                </a:lnTo>
                <a:lnTo>
                  <a:pt x="3073" y="113"/>
                </a:lnTo>
                <a:lnTo>
                  <a:pt x="2272" y="109"/>
                </a:lnTo>
                <a:lnTo>
                  <a:pt x="1870" y="110"/>
                </a:lnTo>
                <a:lnTo>
                  <a:pt x="1410" y="109"/>
                </a:lnTo>
                <a:lnTo>
                  <a:pt x="717" y="114"/>
                </a:lnTo>
                <a:lnTo>
                  <a:pt x="255" y="134"/>
                </a:lnTo>
                <a:lnTo>
                  <a:pt x="27" y="153"/>
                </a:lnTo>
                <a:lnTo>
                  <a:pt x="14" y="156"/>
                </a:lnTo>
                <a:lnTo>
                  <a:pt x="0" y="172"/>
                </a:lnTo>
                <a:lnTo>
                  <a:pt x="0" y="193"/>
                </a:lnTo>
                <a:lnTo>
                  <a:pt x="14" y="210"/>
                </a:lnTo>
                <a:lnTo>
                  <a:pt x="27" y="211"/>
                </a:lnTo>
                <a:lnTo>
                  <a:pt x="257" y="219"/>
                </a:lnTo>
                <a:lnTo>
                  <a:pt x="718" y="219"/>
                </a:lnTo>
                <a:lnTo>
                  <a:pt x="1410" y="202"/>
                </a:lnTo>
                <a:lnTo>
                  <a:pt x="1870" y="197"/>
                </a:lnTo>
                <a:lnTo>
                  <a:pt x="2272" y="196"/>
                </a:lnTo>
                <a:lnTo>
                  <a:pt x="3073" y="201"/>
                </a:lnTo>
                <a:lnTo>
                  <a:pt x="3475" y="206"/>
                </a:lnTo>
                <a:lnTo>
                  <a:pt x="3475" y="248"/>
                </a:lnTo>
                <a:lnTo>
                  <a:pt x="3475" y="258"/>
                </a:lnTo>
                <a:lnTo>
                  <a:pt x="3485" y="277"/>
                </a:lnTo>
                <a:lnTo>
                  <a:pt x="3502" y="290"/>
                </a:lnTo>
                <a:lnTo>
                  <a:pt x="3523" y="294"/>
                </a:lnTo>
                <a:lnTo>
                  <a:pt x="3533" y="293"/>
                </a:lnTo>
                <a:lnTo>
                  <a:pt x="3584" y="276"/>
                </a:lnTo>
                <a:lnTo>
                  <a:pt x="3686" y="235"/>
                </a:lnTo>
                <a:lnTo>
                  <a:pt x="3733" y="207"/>
                </a:lnTo>
                <a:lnTo>
                  <a:pt x="3739" y="204"/>
                </a:lnTo>
                <a:lnTo>
                  <a:pt x="3745" y="200"/>
                </a:lnTo>
                <a:lnTo>
                  <a:pt x="3754" y="192"/>
                </a:lnTo>
                <a:lnTo>
                  <a:pt x="3764" y="18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/>
          </a:p>
        </p:txBody>
      </p:sp>
      <p:sp>
        <p:nvSpPr>
          <p:cNvPr id="174" name="Shape 166">
            <a:extLst>
              <a:ext uri="{FF2B5EF4-FFF2-40B4-BE49-F238E27FC236}">
                <a16:creationId xmlns:a16="http://schemas.microsoft.com/office/drawing/2014/main" id="{39778545-8949-4F9E-8329-3B0F9E998576}"/>
              </a:ext>
            </a:extLst>
          </p:cNvPr>
          <p:cNvSpPr/>
          <p:nvPr/>
        </p:nvSpPr>
        <p:spPr>
          <a:xfrm>
            <a:off x="5497217" y="5293042"/>
            <a:ext cx="2073042" cy="5793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Utterance</a:t>
            </a:r>
            <a:r>
              <a:rPr kumimoji="0" lang="fr-FR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other</a:t>
            </a:r>
            <a:endParaRPr kumimoji="0" sz="2400" b="1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177" name="Freeform 287">
            <a:extLst>
              <a:ext uri="{FF2B5EF4-FFF2-40B4-BE49-F238E27FC236}">
                <a16:creationId xmlns:a16="http://schemas.microsoft.com/office/drawing/2014/main" id="{4F346139-ED4D-47FC-83EF-8355A2B5F0AB}"/>
              </a:ext>
            </a:extLst>
          </p:cNvPr>
          <p:cNvSpPr>
            <a:spLocks/>
          </p:cNvSpPr>
          <p:nvPr/>
        </p:nvSpPr>
        <p:spPr bwMode="auto">
          <a:xfrm rot="7711772">
            <a:off x="-130906" y="3337970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1" name="Freeform 295">
            <a:extLst>
              <a:ext uri="{FF2B5EF4-FFF2-40B4-BE49-F238E27FC236}">
                <a16:creationId xmlns:a16="http://schemas.microsoft.com/office/drawing/2014/main" id="{C914529C-AC77-4F88-97E4-88BA3F880423}"/>
              </a:ext>
            </a:extLst>
          </p:cNvPr>
          <p:cNvSpPr>
            <a:spLocks/>
          </p:cNvSpPr>
          <p:nvPr/>
        </p:nvSpPr>
        <p:spPr bwMode="auto">
          <a:xfrm>
            <a:off x="5035833" y="2994512"/>
            <a:ext cx="737973" cy="46344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4" name="Freeform 288">
            <a:extLst>
              <a:ext uri="{FF2B5EF4-FFF2-40B4-BE49-F238E27FC236}">
                <a16:creationId xmlns:a16="http://schemas.microsoft.com/office/drawing/2014/main" id="{0EA86D25-E44F-4EAF-909B-0C0A3DD9E8AF}"/>
              </a:ext>
            </a:extLst>
          </p:cNvPr>
          <p:cNvSpPr>
            <a:spLocks/>
          </p:cNvSpPr>
          <p:nvPr/>
        </p:nvSpPr>
        <p:spPr bwMode="auto">
          <a:xfrm rot="11686673">
            <a:off x="4969746" y="1862829"/>
            <a:ext cx="779762" cy="216965"/>
          </a:xfrm>
          <a:custGeom>
            <a:avLst/>
            <a:gdLst>
              <a:gd name="T0" fmla="*/ 1453 w 1482"/>
              <a:gd name="T1" fmla="*/ 0 h 302"/>
              <a:gd name="T2" fmla="*/ 1285 w 1482"/>
              <a:gd name="T3" fmla="*/ 34 h 302"/>
              <a:gd name="T4" fmla="*/ 1033 w 1482"/>
              <a:gd name="T5" fmla="*/ 85 h 302"/>
              <a:gd name="T6" fmla="*/ 865 w 1482"/>
              <a:gd name="T7" fmla="*/ 114 h 302"/>
              <a:gd name="T8" fmla="*/ 779 w 1482"/>
              <a:gd name="T9" fmla="*/ 124 h 302"/>
              <a:gd name="T10" fmla="*/ 658 w 1482"/>
              <a:gd name="T11" fmla="*/ 136 h 302"/>
              <a:gd name="T12" fmla="*/ 415 w 1482"/>
              <a:gd name="T13" fmla="*/ 144 h 302"/>
              <a:gd name="T14" fmla="*/ 293 w 1482"/>
              <a:gd name="T15" fmla="*/ 146 h 302"/>
              <a:gd name="T16" fmla="*/ 296 w 1482"/>
              <a:gd name="T17" fmla="*/ 115 h 302"/>
              <a:gd name="T18" fmla="*/ 297 w 1482"/>
              <a:gd name="T19" fmla="*/ 84 h 302"/>
              <a:gd name="T20" fmla="*/ 297 w 1482"/>
              <a:gd name="T21" fmla="*/ 74 h 302"/>
              <a:gd name="T22" fmla="*/ 289 w 1482"/>
              <a:gd name="T23" fmla="*/ 58 h 302"/>
              <a:gd name="T24" fmla="*/ 277 w 1482"/>
              <a:gd name="T25" fmla="*/ 49 h 302"/>
              <a:gd name="T26" fmla="*/ 260 w 1482"/>
              <a:gd name="T27" fmla="*/ 46 h 302"/>
              <a:gd name="T28" fmla="*/ 251 w 1482"/>
              <a:gd name="T29" fmla="*/ 48 h 302"/>
              <a:gd name="T30" fmla="*/ 226 w 1482"/>
              <a:gd name="T31" fmla="*/ 48 h 302"/>
              <a:gd name="T32" fmla="*/ 175 w 1482"/>
              <a:gd name="T33" fmla="*/ 61 h 302"/>
              <a:gd name="T34" fmla="*/ 153 w 1482"/>
              <a:gd name="T35" fmla="*/ 69 h 302"/>
              <a:gd name="T36" fmla="*/ 83 w 1482"/>
              <a:gd name="T37" fmla="*/ 91 h 302"/>
              <a:gd name="T38" fmla="*/ 15 w 1482"/>
              <a:gd name="T39" fmla="*/ 119 h 302"/>
              <a:gd name="T40" fmla="*/ 4 w 1482"/>
              <a:gd name="T41" fmla="*/ 127 h 302"/>
              <a:gd name="T42" fmla="*/ 0 w 1482"/>
              <a:gd name="T43" fmla="*/ 149 h 302"/>
              <a:gd name="T44" fmla="*/ 4 w 1482"/>
              <a:gd name="T45" fmla="*/ 159 h 302"/>
              <a:gd name="T46" fmla="*/ 2 w 1482"/>
              <a:gd name="T47" fmla="*/ 168 h 302"/>
              <a:gd name="T48" fmla="*/ 7 w 1482"/>
              <a:gd name="T49" fmla="*/ 185 h 302"/>
              <a:gd name="T50" fmla="*/ 15 w 1482"/>
              <a:gd name="T51" fmla="*/ 192 h 302"/>
              <a:gd name="T52" fmla="*/ 121 w 1482"/>
              <a:gd name="T53" fmla="*/ 245 h 302"/>
              <a:gd name="T54" fmla="*/ 229 w 1482"/>
              <a:gd name="T55" fmla="*/ 297 h 302"/>
              <a:gd name="T56" fmla="*/ 238 w 1482"/>
              <a:gd name="T57" fmla="*/ 302 h 302"/>
              <a:gd name="T58" fmla="*/ 257 w 1482"/>
              <a:gd name="T59" fmla="*/ 301 h 302"/>
              <a:gd name="T60" fmla="*/ 273 w 1482"/>
              <a:gd name="T61" fmla="*/ 291 h 302"/>
              <a:gd name="T62" fmla="*/ 283 w 1482"/>
              <a:gd name="T63" fmla="*/ 275 h 302"/>
              <a:gd name="T64" fmla="*/ 284 w 1482"/>
              <a:gd name="T65" fmla="*/ 264 h 302"/>
              <a:gd name="T66" fmla="*/ 286 w 1482"/>
              <a:gd name="T67" fmla="*/ 250 h 302"/>
              <a:gd name="T68" fmla="*/ 287 w 1482"/>
              <a:gd name="T69" fmla="*/ 234 h 302"/>
              <a:gd name="T70" fmla="*/ 352 w 1482"/>
              <a:gd name="T71" fmla="*/ 236 h 302"/>
              <a:gd name="T72" fmla="*/ 481 w 1482"/>
              <a:gd name="T73" fmla="*/ 233 h 302"/>
              <a:gd name="T74" fmla="*/ 674 w 1482"/>
              <a:gd name="T75" fmla="*/ 218 h 302"/>
              <a:gd name="T76" fmla="*/ 800 w 1482"/>
              <a:gd name="T77" fmla="*/ 203 h 302"/>
              <a:gd name="T78" fmla="*/ 884 w 1482"/>
              <a:gd name="T79" fmla="*/ 192 h 302"/>
              <a:gd name="T80" fmla="*/ 1054 w 1482"/>
              <a:gd name="T81" fmla="*/ 164 h 302"/>
              <a:gd name="T82" fmla="*/ 1223 w 1482"/>
              <a:gd name="T83" fmla="*/ 127 h 302"/>
              <a:gd name="T84" fmla="*/ 1386 w 1482"/>
              <a:gd name="T85" fmla="*/ 76 h 302"/>
              <a:gd name="T86" fmla="*/ 1466 w 1482"/>
              <a:gd name="T87" fmla="*/ 45 h 302"/>
              <a:gd name="T88" fmla="*/ 1475 w 1482"/>
              <a:gd name="T89" fmla="*/ 40 h 302"/>
              <a:gd name="T90" fmla="*/ 1482 w 1482"/>
              <a:gd name="T91" fmla="*/ 24 h 302"/>
              <a:gd name="T92" fmla="*/ 1478 w 1482"/>
              <a:gd name="T93" fmla="*/ 9 h 302"/>
              <a:gd name="T94" fmla="*/ 1464 w 1482"/>
              <a:gd name="T95" fmla="*/ 0 h 302"/>
              <a:gd name="T96" fmla="*/ 1453 w 1482"/>
              <a:gd name="T9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2" h="302">
                <a:moveTo>
                  <a:pt x="1453" y="0"/>
                </a:moveTo>
                <a:lnTo>
                  <a:pt x="1285" y="34"/>
                </a:lnTo>
                <a:lnTo>
                  <a:pt x="1033" y="85"/>
                </a:lnTo>
                <a:lnTo>
                  <a:pt x="865" y="114"/>
                </a:lnTo>
                <a:lnTo>
                  <a:pt x="779" y="124"/>
                </a:lnTo>
                <a:lnTo>
                  <a:pt x="658" y="136"/>
                </a:lnTo>
                <a:lnTo>
                  <a:pt x="415" y="144"/>
                </a:lnTo>
                <a:lnTo>
                  <a:pt x="293" y="146"/>
                </a:lnTo>
                <a:lnTo>
                  <a:pt x="296" y="115"/>
                </a:lnTo>
                <a:lnTo>
                  <a:pt x="297" y="84"/>
                </a:lnTo>
                <a:lnTo>
                  <a:pt x="297" y="74"/>
                </a:lnTo>
                <a:lnTo>
                  <a:pt x="289" y="58"/>
                </a:lnTo>
                <a:lnTo>
                  <a:pt x="277" y="49"/>
                </a:lnTo>
                <a:lnTo>
                  <a:pt x="260" y="46"/>
                </a:lnTo>
                <a:lnTo>
                  <a:pt x="251" y="48"/>
                </a:lnTo>
                <a:lnTo>
                  <a:pt x="226" y="48"/>
                </a:lnTo>
                <a:lnTo>
                  <a:pt x="175" y="61"/>
                </a:lnTo>
                <a:lnTo>
                  <a:pt x="153" y="69"/>
                </a:lnTo>
                <a:lnTo>
                  <a:pt x="83" y="91"/>
                </a:lnTo>
                <a:lnTo>
                  <a:pt x="15" y="119"/>
                </a:lnTo>
                <a:lnTo>
                  <a:pt x="4" y="127"/>
                </a:lnTo>
                <a:lnTo>
                  <a:pt x="0" y="149"/>
                </a:lnTo>
                <a:lnTo>
                  <a:pt x="4" y="159"/>
                </a:lnTo>
                <a:lnTo>
                  <a:pt x="2" y="168"/>
                </a:lnTo>
                <a:lnTo>
                  <a:pt x="7" y="185"/>
                </a:lnTo>
                <a:lnTo>
                  <a:pt x="15" y="192"/>
                </a:lnTo>
                <a:lnTo>
                  <a:pt x="121" y="245"/>
                </a:lnTo>
                <a:lnTo>
                  <a:pt x="229" y="297"/>
                </a:lnTo>
                <a:lnTo>
                  <a:pt x="238" y="302"/>
                </a:lnTo>
                <a:lnTo>
                  <a:pt x="257" y="301"/>
                </a:lnTo>
                <a:lnTo>
                  <a:pt x="273" y="291"/>
                </a:lnTo>
                <a:lnTo>
                  <a:pt x="283" y="275"/>
                </a:lnTo>
                <a:lnTo>
                  <a:pt x="284" y="264"/>
                </a:lnTo>
                <a:lnTo>
                  <a:pt x="286" y="250"/>
                </a:lnTo>
                <a:lnTo>
                  <a:pt x="287" y="234"/>
                </a:lnTo>
                <a:lnTo>
                  <a:pt x="352" y="236"/>
                </a:lnTo>
                <a:lnTo>
                  <a:pt x="481" y="233"/>
                </a:lnTo>
                <a:lnTo>
                  <a:pt x="674" y="218"/>
                </a:lnTo>
                <a:lnTo>
                  <a:pt x="800" y="203"/>
                </a:lnTo>
                <a:lnTo>
                  <a:pt x="884" y="192"/>
                </a:lnTo>
                <a:lnTo>
                  <a:pt x="1054" y="164"/>
                </a:lnTo>
                <a:lnTo>
                  <a:pt x="1223" y="127"/>
                </a:lnTo>
                <a:lnTo>
                  <a:pt x="1386" y="76"/>
                </a:lnTo>
                <a:lnTo>
                  <a:pt x="1466" y="45"/>
                </a:lnTo>
                <a:lnTo>
                  <a:pt x="1475" y="40"/>
                </a:lnTo>
                <a:lnTo>
                  <a:pt x="1482" y="24"/>
                </a:lnTo>
                <a:lnTo>
                  <a:pt x="1478" y="9"/>
                </a:lnTo>
                <a:lnTo>
                  <a:pt x="1464" y="0"/>
                </a:lnTo>
                <a:lnTo>
                  <a:pt x="145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1" name="Titre 1">
            <a:extLst>
              <a:ext uri="{FF2B5EF4-FFF2-40B4-BE49-F238E27FC236}">
                <a16:creationId xmlns:a16="http://schemas.microsoft.com/office/drawing/2014/main" id="{4D80D231-7264-4C9F-810A-75AC5EA54E41}"/>
              </a:ext>
            </a:extLst>
          </p:cNvPr>
          <p:cNvSpPr txBox="1">
            <a:spLocks/>
          </p:cNvSpPr>
          <p:nvPr/>
        </p:nvSpPr>
        <p:spPr>
          <a:xfrm>
            <a:off x="346641" y="182561"/>
            <a:ext cx="10515600" cy="106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>
                <a:solidFill>
                  <a:srgbClr val="FFC000"/>
                </a:solidFill>
                <a:latin typeface="Open Sans" panose="020B0606030504020204" pitchFamily="34" charset="0"/>
              </a:rPr>
              <a:t>Model of the other: </a:t>
            </a:r>
            <a:r>
              <a:rPr lang="en-US" sz="3200" b="1" cap="all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Naïve approach</a:t>
            </a:r>
            <a:endParaRPr lang="fr-FR" sz="3200" b="1" cap="all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ADFAF2AB-F530-4F77-AB98-DE7BB86032E0}"/>
              </a:ext>
            </a:extLst>
          </p:cNvPr>
          <p:cNvSpPr txBox="1"/>
          <p:nvPr/>
        </p:nvSpPr>
        <p:spPr>
          <a:xfrm>
            <a:off x="1149749" y="2247995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F664A1B-0138-418F-935F-51FBC1F4187C}"/>
              </a:ext>
            </a:extLst>
          </p:cNvPr>
          <p:cNvSpPr/>
          <p:nvPr/>
        </p:nvSpPr>
        <p:spPr bwMode="auto">
          <a:xfrm>
            <a:off x="5848285" y="2130769"/>
            <a:ext cx="1460846" cy="11733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SELF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 MODEL</a:t>
            </a:r>
          </a:p>
        </p:txBody>
      </p:sp>
      <p:sp>
        <p:nvSpPr>
          <p:cNvPr id="179" name="Freeform 295">
            <a:extLst>
              <a:ext uri="{FF2B5EF4-FFF2-40B4-BE49-F238E27FC236}">
                <a16:creationId xmlns:a16="http://schemas.microsoft.com/office/drawing/2014/main" id="{CEF1E0D5-4719-4E11-A949-B952A5BB6F40}"/>
              </a:ext>
            </a:extLst>
          </p:cNvPr>
          <p:cNvSpPr>
            <a:spLocks/>
          </p:cNvSpPr>
          <p:nvPr/>
        </p:nvSpPr>
        <p:spPr bwMode="auto">
          <a:xfrm rot="20040970" flipV="1">
            <a:off x="7453998" y="2474571"/>
            <a:ext cx="809081" cy="405966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C0D8612-2130-4CE5-9BDD-1FA3204B1809}"/>
              </a:ext>
            </a:extLst>
          </p:cNvPr>
          <p:cNvSpPr/>
          <p:nvPr/>
        </p:nvSpPr>
        <p:spPr>
          <a:xfrm>
            <a:off x="8444435" y="1748951"/>
            <a:ext cx="1240152" cy="733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>
                <a:solidFill>
                  <a:schemeClr val="tx1"/>
                </a:solidFill>
              </a:rPr>
              <a:t>Utterance</a:t>
            </a:r>
            <a:r>
              <a:rPr lang="fr-FR" i="1" baseline="-25000" dirty="0">
                <a:solidFill>
                  <a:schemeClr val="tx1"/>
                </a:solidFill>
              </a:rPr>
              <a:t>1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CE2E5D8-A2D8-4B59-A6C5-DB42C5557995}"/>
              </a:ext>
            </a:extLst>
          </p:cNvPr>
          <p:cNvSpPr txBox="1"/>
          <p:nvPr/>
        </p:nvSpPr>
        <p:spPr>
          <a:xfrm>
            <a:off x="8720294" y="2433044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. . 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162B4F-5447-4338-A8D1-CE2AF59F6E43}"/>
              </a:ext>
            </a:extLst>
          </p:cNvPr>
          <p:cNvSpPr/>
          <p:nvPr/>
        </p:nvSpPr>
        <p:spPr>
          <a:xfrm>
            <a:off x="8423229" y="2960544"/>
            <a:ext cx="1253177" cy="708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 err="1">
                <a:solidFill>
                  <a:schemeClr val="tx1"/>
                </a:solidFill>
              </a:rPr>
              <a:t>Utterance</a:t>
            </a:r>
            <a:r>
              <a:rPr lang="fr-FR" i="1" baseline="-25000" dirty="0" err="1">
                <a:solidFill>
                  <a:schemeClr val="tx1"/>
                </a:solidFill>
              </a:rPr>
              <a:t>N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88" name="Freeform 295">
            <a:extLst>
              <a:ext uri="{FF2B5EF4-FFF2-40B4-BE49-F238E27FC236}">
                <a16:creationId xmlns:a16="http://schemas.microsoft.com/office/drawing/2014/main" id="{D1F0372C-FFB0-4DD3-9DD7-79BB53B5E6E1}"/>
              </a:ext>
            </a:extLst>
          </p:cNvPr>
          <p:cNvSpPr>
            <a:spLocks/>
          </p:cNvSpPr>
          <p:nvPr/>
        </p:nvSpPr>
        <p:spPr bwMode="auto">
          <a:xfrm rot="19665857" flipV="1">
            <a:off x="9829485" y="2476902"/>
            <a:ext cx="729891" cy="442114"/>
          </a:xfrm>
          <a:custGeom>
            <a:avLst/>
            <a:gdLst>
              <a:gd name="T0" fmla="*/ 1392 w 1460"/>
              <a:gd name="T1" fmla="*/ 10 h 959"/>
              <a:gd name="T2" fmla="*/ 1384 w 1460"/>
              <a:gd name="T3" fmla="*/ 10 h 959"/>
              <a:gd name="T4" fmla="*/ 1377 w 1460"/>
              <a:gd name="T5" fmla="*/ 11 h 959"/>
              <a:gd name="T6" fmla="*/ 1370 w 1460"/>
              <a:gd name="T7" fmla="*/ 6 h 959"/>
              <a:gd name="T8" fmla="*/ 1359 w 1460"/>
              <a:gd name="T9" fmla="*/ 6 h 959"/>
              <a:gd name="T10" fmla="*/ 1233 w 1460"/>
              <a:gd name="T11" fmla="*/ 23 h 959"/>
              <a:gd name="T12" fmla="*/ 1109 w 1460"/>
              <a:gd name="T13" fmla="*/ 48 h 959"/>
              <a:gd name="T14" fmla="*/ 1100 w 1460"/>
              <a:gd name="T15" fmla="*/ 50 h 959"/>
              <a:gd name="T16" fmla="*/ 1086 w 1460"/>
              <a:gd name="T17" fmla="*/ 65 h 959"/>
              <a:gd name="T18" fmla="*/ 1078 w 1460"/>
              <a:gd name="T19" fmla="*/ 83 h 959"/>
              <a:gd name="T20" fmla="*/ 1079 w 1460"/>
              <a:gd name="T21" fmla="*/ 102 h 959"/>
              <a:gd name="T22" fmla="*/ 1083 w 1460"/>
              <a:gd name="T23" fmla="*/ 111 h 959"/>
              <a:gd name="T24" fmla="*/ 1106 w 1460"/>
              <a:gd name="T25" fmla="*/ 145 h 959"/>
              <a:gd name="T26" fmla="*/ 1130 w 1460"/>
              <a:gd name="T27" fmla="*/ 180 h 959"/>
              <a:gd name="T28" fmla="*/ 996 w 1460"/>
              <a:gd name="T29" fmla="*/ 282 h 959"/>
              <a:gd name="T30" fmla="*/ 723 w 1460"/>
              <a:gd name="T31" fmla="*/ 474 h 959"/>
              <a:gd name="T32" fmla="*/ 443 w 1460"/>
              <a:gd name="T33" fmla="*/ 656 h 959"/>
              <a:gd name="T34" fmla="*/ 156 w 1460"/>
              <a:gd name="T35" fmla="*/ 829 h 959"/>
              <a:gd name="T36" fmla="*/ 11 w 1460"/>
              <a:gd name="T37" fmla="*/ 915 h 959"/>
              <a:gd name="T38" fmla="*/ 2 w 1460"/>
              <a:gd name="T39" fmla="*/ 921 h 959"/>
              <a:gd name="T40" fmla="*/ 0 w 1460"/>
              <a:gd name="T41" fmla="*/ 938 h 959"/>
              <a:gd name="T42" fmla="*/ 7 w 1460"/>
              <a:gd name="T43" fmla="*/ 952 h 959"/>
              <a:gd name="T44" fmla="*/ 24 w 1460"/>
              <a:gd name="T45" fmla="*/ 959 h 959"/>
              <a:gd name="T46" fmla="*/ 34 w 1460"/>
              <a:gd name="T47" fmla="*/ 956 h 959"/>
              <a:gd name="T48" fmla="*/ 111 w 1460"/>
              <a:gd name="T49" fmla="*/ 923 h 959"/>
              <a:gd name="T50" fmla="*/ 263 w 1460"/>
              <a:gd name="T51" fmla="*/ 849 h 959"/>
              <a:gd name="T52" fmla="*/ 484 w 1460"/>
              <a:gd name="T53" fmla="*/ 728 h 959"/>
              <a:gd name="T54" fmla="*/ 769 w 1460"/>
              <a:gd name="T55" fmla="*/ 549 h 959"/>
              <a:gd name="T56" fmla="*/ 1044 w 1460"/>
              <a:gd name="T57" fmla="*/ 352 h 959"/>
              <a:gd name="T58" fmla="*/ 1176 w 1460"/>
              <a:gd name="T59" fmla="*/ 249 h 959"/>
              <a:gd name="T60" fmla="*/ 1182 w 1460"/>
              <a:gd name="T61" fmla="*/ 256 h 959"/>
              <a:gd name="T62" fmla="*/ 1185 w 1460"/>
              <a:gd name="T63" fmla="*/ 263 h 959"/>
              <a:gd name="T64" fmla="*/ 1201 w 1460"/>
              <a:gd name="T65" fmla="*/ 285 h 959"/>
              <a:gd name="T66" fmla="*/ 1231 w 1460"/>
              <a:gd name="T67" fmla="*/ 308 h 959"/>
              <a:gd name="T68" fmla="*/ 1254 w 1460"/>
              <a:gd name="T69" fmla="*/ 316 h 959"/>
              <a:gd name="T70" fmla="*/ 1268 w 1460"/>
              <a:gd name="T71" fmla="*/ 315 h 959"/>
              <a:gd name="T72" fmla="*/ 1284 w 1460"/>
              <a:gd name="T73" fmla="*/ 312 h 959"/>
              <a:gd name="T74" fmla="*/ 1310 w 1460"/>
              <a:gd name="T75" fmla="*/ 295 h 959"/>
              <a:gd name="T76" fmla="*/ 1340 w 1460"/>
              <a:gd name="T77" fmla="*/ 259 h 959"/>
              <a:gd name="T78" fmla="*/ 1357 w 1460"/>
              <a:gd name="T79" fmla="*/ 233 h 959"/>
              <a:gd name="T80" fmla="*/ 1384 w 1460"/>
              <a:gd name="T81" fmla="*/ 192 h 959"/>
              <a:gd name="T82" fmla="*/ 1433 w 1460"/>
              <a:gd name="T83" fmla="*/ 103 h 959"/>
              <a:gd name="T84" fmla="*/ 1455 w 1460"/>
              <a:gd name="T85" fmla="*/ 59 h 959"/>
              <a:gd name="T86" fmla="*/ 1460 w 1460"/>
              <a:gd name="T87" fmla="*/ 43 h 959"/>
              <a:gd name="T88" fmla="*/ 1451 w 1460"/>
              <a:gd name="T89" fmla="*/ 17 h 959"/>
              <a:gd name="T90" fmla="*/ 1429 w 1460"/>
              <a:gd name="T91" fmla="*/ 0 h 959"/>
              <a:gd name="T92" fmla="*/ 1403 w 1460"/>
              <a:gd name="T93" fmla="*/ 0 h 959"/>
              <a:gd name="T94" fmla="*/ 1392 w 1460"/>
              <a:gd name="T95" fmla="*/ 1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0" h="959">
                <a:moveTo>
                  <a:pt x="1392" y="10"/>
                </a:moveTo>
                <a:lnTo>
                  <a:pt x="1384" y="10"/>
                </a:lnTo>
                <a:lnTo>
                  <a:pt x="1377" y="11"/>
                </a:lnTo>
                <a:lnTo>
                  <a:pt x="1370" y="6"/>
                </a:lnTo>
                <a:lnTo>
                  <a:pt x="1359" y="6"/>
                </a:lnTo>
                <a:lnTo>
                  <a:pt x="1233" y="23"/>
                </a:lnTo>
                <a:lnTo>
                  <a:pt x="1109" y="48"/>
                </a:lnTo>
                <a:lnTo>
                  <a:pt x="1100" y="50"/>
                </a:lnTo>
                <a:lnTo>
                  <a:pt x="1086" y="65"/>
                </a:lnTo>
                <a:lnTo>
                  <a:pt x="1078" y="83"/>
                </a:lnTo>
                <a:lnTo>
                  <a:pt x="1079" y="102"/>
                </a:lnTo>
                <a:lnTo>
                  <a:pt x="1083" y="111"/>
                </a:lnTo>
                <a:lnTo>
                  <a:pt x="1106" y="145"/>
                </a:lnTo>
                <a:lnTo>
                  <a:pt x="1130" y="180"/>
                </a:lnTo>
                <a:lnTo>
                  <a:pt x="996" y="282"/>
                </a:lnTo>
                <a:lnTo>
                  <a:pt x="723" y="474"/>
                </a:lnTo>
                <a:lnTo>
                  <a:pt x="443" y="656"/>
                </a:lnTo>
                <a:lnTo>
                  <a:pt x="156" y="829"/>
                </a:lnTo>
                <a:lnTo>
                  <a:pt x="11" y="915"/>
                </a:lnTo>
                <a:lnTo>
                  <a:pt x="2" y="921"/>
                </a:lnTo>
                <a:lnTo>
                  <a:pt x="0" y="938"/>
                </a:lnTo>
                <a:lnTo>
                  <a:pt x="7" y="952"/>
                </a:lnTo>
                <a:lnTo>
                  <a:pt x="24" y="959"/>
                </a:lnTo>
                <a:lnTo>
                  <a:pt x="34" y="956"/>
                </a:lnTo>
                <a:lnTo>
                  <a:pt x="111" y="923"/>
                </a:lnTo>
                <a:lnTo>
                  <a:pt x="263" y="849"/>
                </a:lnTo>
                <a:lnTo>
                  <a:pt x="484" y="728"/>
                </a:lnTo>
                <a:lnTo>
                  <a:pt x="769" y="549"/>
                </a:lnTo>
                <a:lnTo>
                  <a:pt x="1044" y="352"/>
                </a:lnTo>
                <a:lnTo>
                  <a:pt x="1176" y="249"/>
                </a:lnTo>
                <a:lnTo>
                  <a:pt x="1182" y="256"/>
                </a:lnTo>
                <a:lnTo>
                  <a:pt x="1185" y="263"/>
                </a:lnTo>
                <a:lnTo>
                  <a:pt x="1201" y="285"/>
                </a:lnTo>
                <a:lnTo>
                  <a:pt x="1231" y="308"/>
                </a:lnTo>
                <a:lnTo>
                  <a:pt x="1254" y="316"/>
                </a:lnTo>
                <a:lnTo>
                  <a:pt x="1268" y="315"/>
                </a:lnTo>
                <a:lnTo>
                  <a:pt x="1284" y="312"/>
                </a:lnTo>
                <a:lnTo>
                  <a:pt x="1310" y="295"/>
                </a:lnTo>
                <a:lnTo>
                  <a:pt x="1340" y="259"/>
                </a:lnTo>
                <a:lnTo>
                  <a:pt x="1357" y="233"/>
                </a:lnTo>
                <a:lnTo>
                  <a:pt x="1384" y="192"/>
                </a:lnTo>
                <a:lnTo>
                  <a:pt x="1433" y="103"/>
                </a:lnTo>
                <a:lnTo>
                  <a:pt x="1455" y="59"/>
                </a:lnTo>
                <a:lnTo>
                  <a:pt x="1460" y="43"/>
                </a:lnTo>
                <a:lnTo>
                  <a:pt x="1451" y="17"/>
                </a:lnTo>
                <a:lnTo>
                  <a:pt x="1429" y="0"/>
                </a:lnTo>
                <a:lnTo>
                  <a:pt x="1403" y="0"/>
                </a:lnTo>
                <a:lnTo>
                  <a:pt x="1392" y="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65848367-01B2-4515-A820-38ABD0CA0040}"/>
              </a:ext>
            </a:extLst>
          </p:cNvPr>
          <p:cNvGrpSpPr/>
          <p:nvPr/>
        </p:nvGrpSpPr>
        <p:grpSpPr>
          <a:xfrm>
            <a:off x="10686930" y="2301683"/>
            <a:ext cx="1250892" cy="924551"/>
            <a:chOff x="10902798" y="1599044"/>
            <a:chExt cx="1250892" cy="9245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19233-FEDD-4840-AF0B-33F2B63C4344}"/>
                </a:ext>
              </a:extLst>
            </p:cNvPr>
            <p:cNvSpPr/>
            <p:nvPr/>
          </p:nvSpPr>
          <p:spPr>
            <a:xfrm>
              <a:off x="10902798" y="1599044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608CBF9-289F-4867-BCDC-FB6E4E999DAC}"/>
                </a:ext>
              </a:extLst>
            </p:cNvPr>
            <p:cNvSpPr/>
            <p:nvPr/>
          </p:nvSpPr>
          <p:spPr>
            <a:xfrm>
              <a:off x="10983802" y="1702245"/>
              <a:ext cx="1088884" cy="73380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91E14AA-7039-4EA7-97FE-DF66EB2FDA01}"/>
                </a:ext>
              </a:extLst>
            </p:cNvPr>
            <p:cNvSpPr/>
            <p:nvPr/>
          </p:nvSpPr>
          <p:spPr>
            <a:xfrm>
              <a:off x="11064806" y="1789795"/>
              <a:ext cx="1088884" cy="733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i="1" dirty="0">
                  <a:solidFill>
                    <a:schemeClr val="tx1"/>
                  </a:solidFill>
                </a:rPr>
                <a:t>Possible</a:t>
              </a:r>
            </a:p>
            <a:p>
              <a:pPr algn="ctr"/>
              <a:r>
                <a:rPr lang="fr-FR" sz="2000" b="1" i="1" dirty="0" err="1">
                  <a:solidFill>
                    <a:schemeClr val="tx1"/>
                  </a:solidFill>
                </a:rPr>
                <a:t>pow</a:t>
              </a:r>
              <a:r>
                <a:rPr lang="fr-FR" sz="2000" b="1" i="1" baseline="-25000" dirty="0" err="1">
                  <a:solidFill>
                    <a:schemeClr val="tx1"/>
                  </a:solidFill>
                </a:rPr>
                <a:t>i</a:t>
              </a:r>
              <a:endParaRPr lang="fr-FR" sz="2000" b="1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7" name="Image 132">
            <a:extLst>
              <a:ext uri="{FF2B5EF4-FFF2-40B4-BE49-F238E27FC236}">
                <a16:creationId xmlns:a16="http://schemas.microsoft.com/office/drawing/2014/main" id="{23B9257B-906D-44E7-A49E-D43B6439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292" y="3344458"/>
            <a:ext cx="934148" cy="6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Freeform 287">
            <a:extLst>
              <a:ext uri="{FF2B5EF4-FFF2-40B4-BE49-F238E27FC236}">
                <a16:creationId xmlns:a16="http://schemas.microsoft.com/office/drawing/2014/main" id="{E98FCDBB-1F2B-40CB-9608-6710EC791799}"/>
              </a:ext>
            </a:extLst>
          </p:cNvPr>
          <p:cNvSpPr>
            <a:spLocks/>
          </p:cNvSpPr>
          <p:nvPr/>
        </p:nvSpPr>
        <p:spPr bwMode="auto">
          <a:xfrm rot="20277183">
            <a:off x="7413595" y="3839538"/>
            <a:ext cx="1796982" cy="1154806"/>
          </a:xfrm>
          <a:custGeom>
            <a:avLst/>
            <a:gdLst>
              <a:gd name="T0" fmla="*/ 2363 w 2429"/>
              <a:gd name="T1" fmla="*/ 15 h 1818"/>
              <a:gd name="T2" fmla="*/ 2259 w 2429"/>
              <a:gd name="T3" fmla="*/ 163 h 1818"/>
              <a:gd name="T4" fmla="*/ 2092 w 2429"/>
              <a:gd name="T5" fmla="*/ 372 h 1818"/>
              <a:gd name="T6" fmla="*/ 1976 w 2429"/>
              <a:gd name="T7" fmla="*/ 507 h 1818"/>
              <a:gd name="T8" fmla="*/ 1854 w 2429"/>
              <a:gd name="T9" fmla="*/ 636 h 1818"/>
              <a:gd name="T10" fmla="*/ 1725 w 2429"/>
              <a:gd name="T11" fmla="*/ 759 h 1818"/>
              <a:gd name="T12" fmla="*/ 1591 w 2429"/>
              <a:gd name="T13" fmla="*/ 877 h 1818"/>
              <a:gd name="T14" fmla="*/ 1451 w 2429"/>
              <a:gd name="T15" fmla="*/ 989 h 1818"/>
              <a:gd name="T16" fmla="*/ 1378 w 2429"/>
              <a:gd name="T17" fmla="*/ 1042 h 1818"/>
              <a:gd name="T18" fmla="*/ 1261 w 2429"/>
              <a:gd name="T19" fmla="*/ 1124 h 1818"/>
              <a:gd name="T20" fmla="*/ 1018 w 2429"/>
              <a:gd name="T21" fmla="*/ 1270 h 1818"/>
              <a:gd name="T22" fmla="*/ 766 w 2429"/>
              <a:gd name="T23" fmla="*/ 1398 h 1818"/>
              <a:gd name="T24" fmla="*/ 507 w 2429"/>
              <a:gd name="T25" fmla="*/ 1511 h 1818"/>
              <a:gd name="T26" fmla="*/ 375 w 2429"/>
              <a:gd name="T27" fmla="*/ 1560 h 1818"/>
              <a:gd name="T28" fmla="*/ 355 w 2429"/>
              <a:gd name="T29" fmla="*/ 1521 h 1818"/>
              <a:gd name="T30" fmla="*/ 336 w 2429"/>
              <a:gd name="T31" fmla="*/ 1481 h 1818"/>
              <a:gd name="T32" fmla="*/ 327 w 2429"/>
              <a:gd name="T33" fmla="*/ 1467 h 1818"/>
              <a:gd name="T34" fmla="*/ 302 w 2429"/>
              <a:gd name="T35" fmla="*/ 1459 h 1818"/>
              <a:gd name="T36" fmla="*/ 278 w 2429"/>
              <a:gd name="T37" fmla="*/ 1471 h 1818"/>
              <a:gd name="T38" fmla="*/ 263 w 2429"/>
              <a:gd name="T39" fmla="*/ 1494 h 1818"/>
              <a:gd name="T40" fmla="*/ 263 w 2429"/>
              <a:gd name="T41" fmla="*/ 1510 h 1818"/>
              <a:gd name="T42" fmla="*/ 144 w 2429"/>
              <a:gd name="T43" fmla="*/ 1590 h 1818"/>
              <a:gd name="T44" fmla="*/ 20 w 2429"/>
              <a:gd name="T45" fmla="*/ 1663 h 1818"/>
              <a:gd name="T46" fmla="*/ 11 w 2429"/>
              <a:gd name="T47" fmla="*/ 1669 h 1818"/>
              <a:gd name="T48" fmla="*/ 1 w 2429"/>
              <a:gd name="T49" fmla="*/ 1689 h 1818"/>
              <a:gd name="T50" fmla="*/ 0 w 2429"/>
              <a:gd name="T51" fmla="*/ 1709 h 1818"/>
              <a:gd name="T52" fmla="*/ 11 w 2429"/>
              <a:gd name="T53" fmla="*/ 1728 h 1818"/>
              <a:gd name="T54" fmla="*/ 20 w 2429"/>
              <a:gd name="T55" fmla="*/ 1734 h 1818"/>
              <a:gd name="T56" fmla="*/ 69 w 2429"/>
              <a:gd name="T57" fmla="*/ 1755 h 1818"/>
              <a:gd name="T58" fmla="*/ 170 w 2429"/>
              <a:gd name="T59" fmla="*/ 1788 h 1818"/>
              <a:gd name="T60" fmla="*/ 272 w 2429"/>
              <a:gd name="T61" fmla="*/ 1809 h 1818"/>
              <a:gd name="T62" fmla="*/ 377 w 2429"/>
              <a:gd name="T63" fmla="*/ 1818 h 1818"/>
              <a:gd name="T64" fmla="*/ 432 w 2429"/>
              <a:gd name="T65" fmla="*/ 1817 h 1818"/>
              <a:gd name="T66" fmla="*/ 443 w 2429"/>
              <a:gd name="T67" fmla="*/ 1816 h 1818"/>
              <a:gd name="T68" fmla="*/ 460 w 2429"/>
              <a:gd name="T69" fmla="*/ 1805 h 1818"/>
              <a:gd name="T70" fmla="*/ 471 w 2429"/>
              <a:gd name="T71" fmla="*/ 1787 h 1818"/>
              <a:gd name="T72" fmla="*/ 471 w 2429"/>
              <a:gd name="T73" fmla="*/ 1766 h 1818"/>
              <a:gd name="T74" fmla="*/ 467 w 2429"/>
              <a:gd name="T75" fmla="*/ 1756 h 1818"/>
              <a:gd name="T76" fmla="*/ 436 w 2429"/>
              <a:gd name="T77" fmla="*/ 1690 h 1818"/>
              <a:gd name="T78" fmla="*/ 405 w 2429"/>
              <a:gd name="T79" fmla="*/ 1624 h 1818"/>
              <a:gd name="T80" fmla="*/ 481 w 2429"/>
              <a:gd name="T81" fmla="*/ 1599 h 1818"/>
              <a:gd name="T82" fmla="*/ 633 w 2429"/>
              <a:gd name="T83" fmla="*/ 1543 h 1818"/>
              <a:gd name="T84" fmla="*/ 783 w 2429"/>
              <a:gd name="T85" fmla="*/ 1481 h 1818"/>
              <a:gd name="T86" fmla="*/ 931 w 2429"/>
              <a:gd name="T87" fmla="*/ 1410 h 1818"/>
              <a:gd name="T88" fmla="*/ 1076 w 2429"/>
              <a:gd name="T89" fmla="*/ 1334 h 1818"/>
              <a:gd name="T90" fmla="*/ 1217 w 2429"/>
              <a:gd name="T91" fmla="*/ 1249 h 1818"/>
              <a:gd name="T92" fmla="*/ 1356 w 2429"/>
              <a:gd name="T93" fmla="*/ 1160 h 1818"/>
              <a:gd name="T94" fmla="*/ 1491 w 2429"/>
              <a:gd name="T95" fmla="*/ 1064 h 1818"/>
              <a:gd name="T96" fmla="*/ 1620 w 2429"/>
              <a:gd name="T97" fmla="*/ 962 h 1818"/>
              <a:gd name="T98" fmla="*/ 1746 w 2429"/>
              <a:gd name="T99" fmla="*/ 855 h 1818"/>
              <a:gd name="T100" fmla="*/ 1867 w 2429"/>
              <a:gd name="T101" fmla="*/ 744 h 1818"/>
              <a:gd name="T102" fmla="*/ 1982 w 2429"/>
              <a:gd name="T103" fmla="*/ 626 h 1818"/>
              <a:gd name="T104" fmla="*/ 2091 w 2429"/>
              <a:gd name="T105" fmla="*/ 505 h 1818"/>
              <a:gd name="T106" fmla="*/ 2195 w 2429"/>
              <a:gd name="T107" fmla="*/ 380 h 1818"/>
              <a:gd name="T108" fmla="*/ 2290 w 2429"/>
              <a:gd name="T109" fmla="*/ 251 h 1818"/>
              <a:gd name="T110" fmla="*/ 2380 w 2429"/>
              <a:gd name="T111" fmla="*/ 118 h 1818"/>
              <a:gd name="T112" fmla="*/ 2423 w 2429"/>
              <a:gd name="T113" fmla="*/ 50 h 1818"/>
              <a:gd name="T114" fmla="*/ 2429 w 2429"/>
              <a:gd name="T115" fmla="*/ 36 h 1818"/>
              <a:gd name="T116" fmla="*/ 2421 w 2429"/>
              <a:gd name="T117" fmla="*/ 13 h 1818"/>
              <a:gd name="T118" fmla="*/ 2399 w 2429"/>
              <a:gd name="T119" fmla="*/ 0 h 1818"/>
              <a:gd name="T120" fmla="*/ 2373 w 2429"/>
              <a:gd name="T121" fmla="*/ 5 h 1818"/>
              <a:gd name="T122" fmla="*/ 2363 w 2429"/>
              <a:gd name="T123" fmla="*/ 15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29" h="1818">
                <a:moveTo>
                  <a:pt x="2363" y="15"/>
                </a:moveTo>
                <a:lnTo>
                  <a:pt x="2259" y="163"/>
                </a:lnTo>
                <a:lnTo>
                  <a:pt x="2092" y="372"/>
                </a:lnTo>
                <a:lnTo>
                  <a:pt x="1976" y="507"/>
                </a:lnTo>
                <a:lnTo>
                  <a:pt x="1854" y="636"/>
                </a:lnTo>
                <a:lnTo>
                  <a:pt x="1725" y="759"/>
                </a:lnTo>
                <a:lnTo>
                  <a:pt x="1591" y="877"/>
                </a:lnTo>
                <a:lnTo>
                  <a:pt x="1451" y="989"/>
                </a:lnTo>
                <a:lnTo>
                  <a:pt x="1378" y="1042"/>
                </a:lnTo>
                <a:lnTo>
                  <a:pt x="1261" y="1124"/>
                </a:lnTo>
                <a:lnTo>
                  <a:pt x="1018" y="1270"/>
                </a:lnTo>
                <a:lnTo>
                  <a:pt x="766" y="1398"/>
                </a:lnTo>
                <a:lnTo>
                  <a:pt x="507" y="1511"/>
                </a:lnTo>
                <a:lnTo>
                  <a:pt x="375" y="1560"/>
                </a:lnTo>
                <a:lnTo>
                  <a:pt x="355" y="1521"/>
                </a:lnTo>
                <a:lnTo>
                  <a:pt x="336" y="1481"/>
                </a:lnTo>
                <a:lnTo>
                  <a:pt x="327" y="1467"/>
                </a:lnTo>
                <a:lnTo>
                  <a:pt x="302" y="1459"/>
                </a:lnTo>
                <a:lnTo>
                  <a:pt x="278" y="1471"/>
                </a:lnTo>
                <a:lnTo>
                  <a:pt x="263" y="1494"/>
                </a:lnTo>
                <a:lnTo>
                  <a:pt x="263" y="1510"/>
                </a:lnTo>
                <a:lnTo>
                  <a:pt x="144" y="1590"/>
                </a:lnTo>
                <a:lnTo>
                  <a:pt x="20" y="1663"/>
                </a:lnTo>
                <a:lnTo>
                  <a:pt x="11" y="1669"/>
                </a:lnTo>
                <a:lnTo>
                  <a:pt x="1" y="1689"/>
                </a:lnTo>
                <a:lnTo>
                  <a:pt x="0" y="1709"/>
                </a:lnTo>
                <a:lnTo>
                  <a:pt x="11" y="1728"/>
                </a:lnTo>
                <a:lnTo>
                  <a:pt x="20" y="1734"/>
                </a:lnTo>
                <a:lnTo>
                  <a:pt x="69" y="1755"/>
                </a:lnTo>
                <a:lnTo>
                  <a:pt x="170" y="1788"/>
                </a:lnTo>
                <a:lnTo>
                  <a:pt x="272" y="1809"/>
                </a:lnTo>
                <a:lnTo>
                  <a:pt x="377" y="1818"/>
                </a:lnTo>
                <a:lnTo>
                  <a:pt x="432" y="1817"/>
                </a:lnTo>
                <a:lnTo>
                  <a:pt x="443" y="1816"/>
                </a:lnTo>
                <a:lnTo>
                  <a:pt x="460" y="1805"/>
                </a:lnTo>
                <a:lnTo>
                  <a:pt x="471" y="1787"/>
                </a:lnTo>
                <a:lnTo>
                  <a:pt x="471" y="1766"/>
                </a:lnTo>
                <a:lnTo>
                  <a:pt x="467" y="1756"/>
                </a:lnTo>
                <a:lnTo>
                  <a:pt x="436" y="1690"/>
                </a:lnTo>
                <a:lnTo>
                  <a:pt x="405" y="1624"/>
                </a:lnTo>
                <a:lnTo>
                  <a:pt x="481" y="1599"/>
                </a:lnTo>
                <a:lnTo>
                  <a:pt x="633" y="1543"/>
                </a:lnTo>
                <a:lnTo>
                  <a:pt x="783" y="1481"/>
                </a:lnTo>
                <a:lnTo>
                  <a:pt x="931" y="1410"/>
                </a:lnTo>
                <a:lnTo>
                  <a:pt x="1076" y="1334"/>
                </a:lnTo>
                <a:lnTo>
                  <a:pt x="1217" y="1249"/>
                </a:lnTo>
                <a:lnTo>
                  <a:pt x="1356" y="1160"/>
                </a:lnTo>
                <a:lnTo>
                  <a:pt x="1491" y="1064"/>
                </a:lnTo>
                <a:lnTo>
                  <a:pt x="1620" y="962"/>
                </a:lnTo>
                <a:lnTo>
                  <a:pt x="1746" y="855"/>
                </a:lnTo>
                <a:lnTo>
                  <a:pt x="1867" y="744"/>
                </a:lnTo>
                <a:lnTo>
                  <a:pt x="1982" y="626"/>
                </a:lnTo>
                <a:lnTo>
                  <a:pt x="2091" y="505"/>
                </a:lnTo>
                <a:lnTo>
                  <a:pt x="2195" y="380"/>
                </a:lnTo>
                <a:lnTo>
                  <a:pt x="2290" y="251"/>
                </a:lnTo>
                <a:lnTo>
                  <a:pt x="2380" y="118"/>
                </a:lnTo>
                <a:lnTo>
                  <a:pt x="2423" y="50"/>
                </a:lnTo>
                <a:lnTo>
                  <a:pt x="2429" y="36"/>
                </a:lnTo>
                <a:lnTo>
                  <a:pt x="2421" y="13"/>
                </a:lnTo>
                <a:lnTo>
                  <a:pt x="2399" y="0"/>
                </a:lnTo>
                <a:lnTo>
                  <a:pt x="2373" y="5"/>
                </a:lnTo>
                <a:lnTo>
                  <a:pt x="2363" y="15"/>
                </a:lnTo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26F47BE-651A-4F51-9672-1A720BAB8550}"/>
              </a:ext>
            </a:extLst>
          </p:cNvPr>
          <p:cNvSpPr/>
          <p:nvPr/>
        </p:nvSpPr>
        <p:spPr bwMode="auto">
          <a:xfrm>
            <a:off x="7570259" y="4242718"/>
            <a:ext cx="1859684" cy="3484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44546A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endParaRPr kumimoji="0" lang="en-US" sz="2400" b="0" i="0" u="none" strike="noStrike" kern="0" cap="none" spc="0" normalizeH="0" baseline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BC9AE3D2-BF4F-4465-9B16-8630EE09D0F5}"/>
              </a:ext>
            </a:extLst>
          </p:cNvPr>
          <p:cNvGrpSpPr/>
          <p:nvPr/>
        </p:nvGrpSpPr>
        <p:grpSpPr>
          <a:xfrm>
            <a:off x="2271445" y="1457687"/>
            <a:ext cx="210621" cy="819088"/>
            <a:chOff x="1533767" y="2696891"/>
            <a:chExt cx="383574" cy="1497498"/>
          </a:xfrm>
        </p:grpSpPr>
        <p:sp>
          <p:nvSpPr>
            <p:cNvPr id="189" name="Oval 18">
              <a:extLst>
                <a:ext uri="{FF2B5EF4-FFF2-40B4-BE49-F238E27FC236}">
                  <a16:creationId xmlns:a16="http://schemas.microsoft.com/office/drawing/2014/main" id="{6C88D506-3B57-48C8-A2C1-9722C7429B1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Oval 18">
              <a:extLst>
                <a:ext uri="{FF2B5EF4-FFF2-40B4-BE49-F238E27FC236}">
                  <a16:creationId xmlns:a16="http://schemas.microsoft.com/office/drawing/2014/main" id="{5A826C7D-94B5-4F0D-BE56-8D1517B5E104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8">
              <a:extLst>
                <a:ext uri="{FF2B5EF4-FFF2-40B4-BE49-F238E27FC236}">
                  <a16:creationId xmlns:a16="http://schemas.microsoft.com/office/drawing/2014/main" id="{DB0F6963-9AC8-4B51-A549-89CF73196BEB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Oval 18">
              <a:extLst>
                <a:ext uri="{FF2B5EF4-FFF2-40B4-BE49-F238E27FC236}">
                  <a16:creationId xmlns:a16="http://schemas.microsoft.com/office/drawing/2014/main" id="{46D27679-7471-4963-A43E-89B6AFF1C579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AD4F173C-66FB-484B-82B8-F7ABDD71074A}"/>
              </a:ext>
            </a:extLst>
          </p:cNvPr>
          <p:cNvGrpSpPr/>
          <p:nvPr/>
        </p:nvGrpSpPr>
        <p:grpSpPr>
          <a:xfrm>
            <a:off x="2994794" y="1442342"/>
            <a:ext cx="210621" cy="803820"/>
            <a:chOff x="1533767" y="2696891"/>
            <a:chExt cx="383574" cy="1497498"/>
          </a:xfrm>
        </p:grpSpPr>
        <p:sp>
          <p:nvSpPr>
            <p:cNvPr id="211" name="Oval 18">
              <a:extLst>
                <a:ext uri="{FF2B5EF4-FFF2-40B4-BE49-F238E27FC236}">
                  <a16:creationId xmlns:a16="http://schemas.microsoft.com/office/drawing/2014/main" id="{960DC691-602B-4DDD-9016-167325DD269C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Oval 18">
              <a:extLst>
                <a:ext uri="{FF2B5EF4-FFF2-40B4-BE49-F238E27FC236}">
                  <a16:creationId xmlns:a16="http://schemas.microsoft.com/office/drawing/2014/main" id="{80CB9CE5-21F2-44A0-A9E2-8708CE5FD928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18">
              <a:extLst>
                <a:ext uri="{FF2B5EF4-FFF2-40B4-BE49-F238E27FC236}">
                  <a16:creationId xmlns:a16="http://schemas.microsoft.com/office/drawing/2014/main" id="{3AF04A73-7CB7-4F3D-A5EE-B0FC181718C8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18">
              <a:extLst>
                <a:ext uri="{FF2B5EF4-FFF2-40B4-BE49-F238E27FC236}">
                  <a16:creationId xmlns:a16="http://schemas.microsoft.com/office/drawing/2014/main" id="{6AD2D93B-7201-435E-A7DB-49A6E9726B63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D14ED982-ACCF-4609-BE25-FD25D52C411B}"/>
              </a:ext>
            </a:extLst>
          </p:cNvPr>
          <p:cNvGrpSpPr/>
          <p:nvPr/>
        </p:nvGrpSpPr>
        <p:grpSpPr>
          <a:xfrm>
            <a:off x="3666078" y="1457687"/>
            <a:ext cx="210621" cy="803820"/>
            <a:chOff x="1533767" y="2696891"/>
            <a:chExt cx="383574" cy="1497498"/>
          </a:xfrm>
        </p:grpSpPr>
        <p:sp>
          <p:nvSpPr>
            <p:cNvPr id="226" name="Oval 18">
              <a:extLst>
                <a:ext uri="{FF2B5EF4-FFF2-40B4-BE49-F238E27FC236}">
                  <a16:creationId xmlns:a16="http://schemas.microsoft.com/office/drawing/2014/main" id="{847DA5CB-FADC-442B-B389-5273771C402E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Oval 18">
              <a:extLst>
                <a:ext uri="{FF2B5EF4-FFF2-40B4-BE49-F238E27FC236}">
                  <a16:creationId xmlns:a16="http://schemas.microsoft.com/office/drawing/2014/main" id="{34506AAC-955B-470D-A888-85AAC15C095F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Oval 18">
              <a:extLst>
                <a:ext uri="{FF2B5EF4-FFF2-40B4-BE49-F238E27FC236}">
                  <a16:creationId xmlns:a16="http://schemas.microsoft.com/office/drawing/2014/main" id="{36C36AD9-6828-42DF-9ACC-C503354B3425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Oval 18">
              <a:extLst>
                <a:ext uri="{FF2B5EF4-FFF2-40B4-BE49-F238E27FC236}">
                  <a16:creationId xmlns:a16="http://schemas.microsoft.com/office/drawing/2014/main" id="{BF0FF612-FD9D-4F1F-9939-B8B4FCBCB338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8FE8D0D5-D08C-4971-9930-94757F1C14D0}"/>
              </a:ext>
            </a:extLst>
          </p:cNvPr>
          <p:cNvGrpSpPr/>
          <p:nvPr/>
        </p:nvGrpSpPr>
        <p:grpSpPr>
          <a:xfrm>
            <a:off x="4403640" y="1446767"/>
            <a:ext cx="210621" cy="803820"/>
            <a:chOff x="1533767" y="2696891"/>
            <a:chExt cx="383574" cy="1497498"/>
          </a:xfrm>
        </p:grpSpPr>
        <p:sp>
          <p:nvSpPr>
            <p:cNvPr id="231" name="Oval 18">
              <a:extLst>
                <a:ext uri="{FF2B5EF4-FFF2-40B4-BE49-F238E27FC236}">
                  <a16:creationId xmlns:a16="http://schemas.microsoft.com/office/drawing/2014/main" id="{D415D0D0-D702-4D99-8CAA-3321794BB4F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18">
              <a:extLst>
                <a:ext uri="{FF2B5EF4-FFF2-40B4-BE49-F238E27FC236}">
                  <a16:creationId xmlns:a16="http://schemas.microsoft.com/office/drawing/2014/main" id="{0933B547-919F-403A-8862-42E2732B397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18">
              <a:extLst>
                <a:ext uri="{FF2B5EF4-FFF2-40B4-BE49-F238E27FC236}">
                  <a16:creationId xmlns:a16="http://schemas.microsoft.com/office/drawing/2014/main" id="{9F90BF5E-BFE0-49A9-A4A9-BE1085F9ADA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18">
              <a:extLst>
                <a:ext uri="{FF2B5EF4-FFF2-40B4-BE49-F238E27FC236}">
                  <a16:creationId xmlns:a16="http://schemas.microsoft.com/office/drawing/2014/main" id="{E35E7FD4-715C-45CC-80B8-26B65369F6E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03D0EA-7B09-4A00-ACFA-EE045D3D188F}"/>
              </a:ext>
            </a:extLst>
          </p:cNvPr>
          <p:cNvSpPr/>
          <p:nvPr/>
        </p:nvSpPr>
        <p:spPr>
          <a:xfrm>
            <a:off x="1868725" y="2915228"/>
            <a:ext cx="3030279" cy="94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3B9ABA4-06FE-48FD-B3A0-7B19692D8EFA}"/>
              </a:ext>
            </a:extLst>
          </p:cNvPr>
          <p:cNvSpPr/>
          <p:nvPr/>
        </p:nvSpPr>
        <p:spPr>
          <a:xfrm>
            <a:off x="1075403" y="2915228"/>
            <a:ext cx="743781" cy="944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i="1" dirty="0" err="1">
                <a:solidFill>
                  <a:schemeClr val="tx1"/>
                </a:solidFill>
              </a:rPr>
              <a:t>Pow</a:t>
            </a:r>
            <a:r>
              <a:rPr lang="fr-FR" sz="2400" i="1" dirty="0">
                <a:solidFill>
                  <a:schemeClr val="tx1"/>
                </a:solidFill>
              </a:rPr>
              <a:t> N</a:t>
            </a:r>
          </a:p>
        </p:txBody>
      </p:sp>
      <p:grpSp>
        <p:nvGrpSpPr>
          <p:cNvPr id="237" name="Groupe 236">
            <a:extLst>
              <a:ext uri="{FF2B5EF4-FFF2-40B4-BE49-F238E27FC236}">
                <a16:creationId xmlns:a16="http://schemas.microsoft.com/office/drawing/2014/main" id="{E93CF6F3-F57E-46CC-B034-7F3CDFF30899}"/>
              </a:ext>
            </a:extLst>
          </p:cNvPr>
          <p:cNvGrpSpPr/>
          <p:nvPr/>
        </p:nvGrpSpPr>
        <p:grpSpPr>
          <a:xfrm>
            <a:off x="2276739" y="2995713"/>
            <a:ext cx="210621" cy="819088"/>
            <a:chOff x="1533767" y="2696891"/>
            <a:chExt cx="383574" cy="1497498"/>
          </a:xfrm>
        </p:grpSpPr>
        <p:sp>
          <p:nvSpPr>
            <p:cNvPr id="238" name="Oval 18">
              <a:extLst>
                <a:ext uri="{FF2B5EF4-FFF2-40B4-BE49-F238E27FC236}">
                  <a16:creationId xmlns:a16="http://schemas.microsoft.com/office/drawing/2014/main" id="{5086B412-FC6A-4F74-89A4-8B00B1E16E36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Oval 18">
              <a:extLst>
                <a:ext uri="{FF2B5EF4-FFF2-40B4-BE49-F238E27FC236}">
                  <a16:creationId xmlns:a16="http://schemas.microsoft.com/office/drawing/2014/main" id="{27CCDC0B-36DA-4D3D-99B9-F0F50A59BC40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0" name="Oval 18">
              <a:extLst>
                <a:ext uri="{FF2B5EF4-FFF2-40B4-BE49-F238E27FC236}">
                  <a16:creationId xmlns:a16="http://schemas.microsoft.com/office/drawing/2014/main" id="{802D7AA4-7037-456A-8FD4-0BB16D05D262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18">
              <a:extLst>
                <a:ext uri="{FF2B5EF4-FFF2-40B4-BE49-F238E27FC236}">
                  <a16:creationId xmlns:a16="http://schemas.microsoft.com/office/drawing/2014/main" id="{B835D4ED-B97F-4CBB-BC8A-F5F976712721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981F8122-139D-4EAA-8035-21EFFC8008F0}"/>
              </a:ext>
            </a:extLst>
          </p:cNvPr>
          <p:cNvGrpSpPr/>
          <p:nvPr/>
        </p:nvGrpSpPr>
        <p:grpSpPr>
          <a:xfrm>
            <a:off x="3000088" y="2980368"/>
            <a:ext cx="210621" cy="803820"/>
            <a:chOff x="1533767" y="2696891"/>
            <a:chExt cx="383574" cy="1497498"/>
          </a:xfrm>
        </p:grpSpPr>
        <p:sp>
          <p:nvSpPr>
            <p:cNvPr id="243" name="Oval 18">
              <a:extLst>
                <a:ext uri="{FF2B5EF4-FFF2-40B4-BE49-F238E27FC236}">
                  <a16:creationId xmlns:a16="http://schemas.microsoft.com/office/drawing/2014/main" id="{A8275EEA-ECF4-486F-B72D-D4E3D5059045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4" name="Oval 18">
              <a:extLst>
                <a:ext uri="{FF2B5EF4-FFF2-40B4-BE49-F238E27FC236}">
                  <a16:creationId xmlns:a16="http://schemas.microsoft.com/office/drawing/2014/main" id="{F60D80A9-2DB7-4815-B952-980153C6D861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Oval 18">
              <a:extLst>
                <a:ext uri="{FF2B5EF4-FFF2-40B4-BE49-F238E27FC236}">
                  <a16:creationId xmlns:a16="http://schemas.microsoft.com/office/drawing/2014/main" id="{3880F7B4-6619-4990-A77E-52D737D0ACE4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6" name="Oval 18">
              <a:extLst>
                <a:ext uri="{FF2B5EF4-FFF2-40B4-BE49-F238E27FC236}">
                  <a16:creationId xmlns:a16="http://schemas.microsoft.com/office/drawing/2014/main" id="{F6052CE2-2D2B-4FCD-A491-A64F38D3C88D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7" name="Groupe 246">
            <a:extLst>
              <a:ext uri="{FF2B5EF4-FFF2-40B4-BE49-F238E27FC236}">
                <a16:creationId xmlns:a16="http://schemas.microsoft.com/office/drawing/2014/main" id="{9CBD06FF-FC15-4192-934E-7BC2D06A01B4}"/>
              </a:ext>
            </a:extLst>
          </p:cNvPr>
          <p:cNvGrpSpPr/>
          <p:nvPr/>
        </p:nvGrpSpPr>
        <p:grpSpPr>
          <a:xfrm>
            <a:off x="3671372" y="2995713"/>
            <a:ext cx="210621" cy="803820"/>
            <a:chOff x="1533767" y="2696891"/>
            <a:chExt cx="383574" cy="1497498"/>
          </a:xfrm>
        </p:grpSpPr>
        <p:sp>
          <p:nvSpPr>
            <p:cNvPr id="248" name="Oval 18">
              <a:extLst>
                <a:ext uri="{FF2B5EF4-FFF2-40B4-BE49-F238E27FC236}">
                  <a16:creationId xmlns:a16="http://schemas.microsoft.com/office/drawing/2014/main" id="{FE865BFF-BE0A-4794-BD97-50BE6E215DE0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18">
              <a:extLst>
                <a:ext uri="{FF2B5EF4-FFF2-40B4-BE49-F238E27FC236}">
                  <a16:creationId xmlns:a16="http://schemas.microsoft.com/office/drawing/2014/main" id="{B8026B1D-B508-4C1A-B4DF-0886A0BF3FA9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18">
              <a:extLst>
                <a:ext uri="{FF2B5EF4-FFF2-40B4-BE49-F238E27FC236}">
                  <a16:creationId xmlns:a16="http://schemas.microsoft.com/office/drawing/2014/main" id="{2C51D57F-4ADD-4FD8-98B0-E70B54BEF78F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18">
              <a:extLst>
                <a:ext uri="{FF2B5EF4-FFF2-40B4-BE49-F238E27FC236}">
                  <a16:creationId xmlns:a16="http://schemas.microsoft.com/office/drawing/2014/main" id="{C1717392-620B-4C93-AFEB-17BD8590904A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A2D1B3CC-633F-403A-A1D3-447A70945168}"/>
              </a:ext>
            </a:extLst>
          </p:cNvPr>
          <p:cNvGrpSpPr/>
          <p:nvPr/>
        </p:nvGrpSpPr>
        <p:grpSpPr>
          <a:xfrm>
            <a:off x="4408934" y="2984793"/>
            <a:ext cx="210621" cy="803820"/>
            <a:chOff x="1533767" y="2696891"/>
            <a:chExt cx="383574" cy="1497498"/>
          </a:xfrm>
        </p:grpSpPr>
        <p:sp>
          <p:nvSpPr>
            <p:cNvPr id="253" name="Oval 18">
              <a:extLst>
                <a:ext uri="{FF2B5EF4-FFF2-40B4-BE49-F238E27FC236}">
                  <a16:creationId xmlns:a16="http://schemas.microsoft.com/office/drawing/2014/main" id="{523A507C-E573-45FD-B133-AC1973C8BAE3}"/>
                </a:ext>
              </a:extLst>
            </p:cNvPr>
            <p:cNvSpPr/>
            <p:nvPr/>
          </p:nvSpPr>
          <p:spPr>
            <a:xfrm>
              <a:off x="1533767" y="3464483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4" name="Oval 18">
              <a:extLst>
                <a:ext uri="{FF2B5EF4-FFF2-40B4-BE49-F238E27FC236}">
                  <a16:creationId xmlns:a16="http://schemas.microsoft.com/office/drawing/2014/main" id="{24825F3F-EBC3-4D4B-BC3C-70B188F9764A}"/>
                </a:ext>
              </a:extLst>
            </p:cNvPr>
            <p:cNvSpPr/>
            <p:nvPr/>
          </p:nvSpPr>
          <p:spPr>
            <a:xfrm>
              <a:off x="1533767" y="3848279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5" name="Oval 18">
              <a:extLst>
                <a:ext uri="{FF2B5EF4-FFF2-40B4-BE49-F238E27FC236}">
                  <a16:creationId xmlns:a16="http://schemas.microsoft.com/office/drawing/2014/main" id="{EDEBD7DC-78CD-4FEB-8E0D-67588F058DB0}"/>
                </a:ext>
              </a:extLst>
            </p:cNvPr>
            <p:cNvSpPr/>
            <p:nvPr/>
          </p:nvSpPr>
          <p:spPr>
            <a:xfrm>
              <a:off x="1533767" y="3080687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18">
              <a:extLst>
                <a:ext uri="{FF2B5EF4-FFF2-40B4-BE49-F238E27FC236}">
                  <a16:creationId xmlns:a16="http://schemas.microsoft.com/office/drawing/2014/main" id="{167E4094-8A2D-4110-88D9-5AD0CC03BA77}"/>
                </a:ext>
              </a:extLst>
            </p:cNvPr>
            <p:cNvSpPr/>
            <p:nvPr/>
          </p:nvSpPr>
          <p:spPr>
            <a:xfrm>
              <a:off x="1533767" y="2696891"/>
              <a:ext cx="383574" cy="346110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6" name="ZoneTexte 195">
            <a:extLst>
              <a:ext uri="{FF2B5EF4-FFF2-40B4-BE49-F238E27FC236}">
                <a16:creationId xmlns:a16="http://schemas.microsoft.com/office/drawing/2014/main" id="{0C1D4028-99A5-4623-9EDA-C2D351B0B417}"/>
              </a:ext>
            </a:extLst>
          </p:cNvPr>
          <p:cNvSpPr txBox="1"/>
          <p:nvPr/>
        </p:nvSpPr>
        <p:spPr>
          <a:xfrm>
            <a:off x="4111335" y="1292105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34EDE78-77B0-4280-9901-2C13A9BBE5C5}"/>
              </a:ext>
            </a:extLst>
          </p:cNvPr>
          <p:cNvSpPr txBox="1"/>
          <p:nvPr/>
        </p:nvSpPr>
        <p:spPr>
          <a:xfrm>
            <a:off x="3413098" y="2849499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1B818BEC-37A6-4BCC-A11E-58B2A40415CB}"/>
              </a:ext>
            </a:extLst>
          </p:cNvPr>
          <p:cNvSpPr txBox="1"/>
          <p:nvPr/>
        </p:nvSpPr>
        <p:spPr>
          <a:xfrm>
            <a:off x="1984598" y="1269304"/>
            <a:ext cx="81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76" name="Signe de multiplication 75">
            <a:extLst>
              <a:ext uri="{FF2B5EF4-FFF2-40B4-BE49-F238E27FC236}">
                <a16:creationId xmlns:a16="http://schemas.microsoft.com/office/drawing/2014/main" id="{B544F0DA-ADF0-474C-A1F3-764647249DAE}"/>
              </a:ext>
            </a:extLst>
          </p:cNvPr>
          <p:cNvSpPr/>
          <p:nvPr/>
        </p:nvSpPr>
        <p:spPr>
          <a:xfrm>
            <a:off x="3360953" y="4130673"/>
            <a:ext cx="873686" cy="9256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40BF6B-AAFD-4B87-B348-C7B01F14611B}"/>
              </a:ext>
            </a:extLst>
          </p:cNvPr>
          <p:cNvSpPr/>
          <p:nvPr/>
        </p:nvSpPr>
        <p:spPr>
          <a:xfrm>
            <a:off x="4319211" y="4104000"/>
            <a:ext cx="4457589" cy="92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COMBINATORY EXPLOSION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F2081-F939-4EF1-969B-AF11CF5B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316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6B329964-C7DE-4029-8EC0-3AF4CE42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Model of the other: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8B8C64-2E80-476E-9B03-8FBBD8E95CD3}"/>
              </a:ext>
            </a:extLst>
          </p:cNvPr>
          <p:cNvSpPr txBox="1"/>
          <p:nvPr/>
        </p:nvSpPr>
        <p:spPr>
          <a:xfrm>
            <a:off x="581499" y="1344304"/>
            <a:ext cx="323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Total </a:t>
            </a:r>
            <a:r>
              <a:rPr lang="fr-FR" sz="2000" b="1" dirty="0" err="1"/>
              <a:t>order</a:t>
            </a:r>
            <a:r>
              <a:rPr lang="fr-FR" sz="2000" b="1" dirty="0"/>
              <a:t> on </a:t>
            </a:r>
            <a:r>
              <a:rPr lang="fr-FR" sz="2000" b="1" dirty="0" err="1"/>
              <a:t>preferences</a:t>
            </a:r>
            <a:r>
              <a:rPr lang="fr-FR" sz="2000" b="1" dirty="0"/>
              <a:t> 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967C4AA-75B2-4257-8443-BBCB579D3523}"/>
              </a:ext>
            </a:extLst>
          </p:cNvPr>
          <p:cNvSpPr txBox="1"/>
          <p:nvPr/>
        </p:nvSpPr>
        <p:spPr>
          <a:xfrm>
            <a:off x="5209811" y="1344304"/>
            <a:ext cx="20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For </a:t>
            </a:r>
            <a:r>
              <a:rPr lang="fr-FR" sz="2000" b="1" dirty="0" err="1"/>
              <a:t>each</a:t>
            </a:r>
            <a:r>
              <a:rPr lang="fr-FR" sz="2000" b="1" dirty="0"/>
              <a:t> </a:t>
            </a:r>
            <a:r>
              <a:rPr lang="fr-FR" sz="2000" b="1" dirty="0" err="1"/>
              <a:t>Pow</a:t>
            </a:r>
            <a:r>
              <a:rPr lang="fr-FR" sz="2000" b="1" baseline="-25000" dirty="0" err="1"/>
              <a:t>i</a:t>
            </a:r>
            <a:r>
              <a:rPr lang="fr-FR" sz="2000" b="1" dirty="0"/>
              <a:t> 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E6F95C0-1361-4E8E-8C1A-4EF482DCC338}"/>
              </a:ext>
            </a:extLst>
          </p:cNvPr>
          <p:cNvSpPr txBox="1"/>
          <p:nvPr/>
        </p:nvSpPr>
        <p:spPr>
          <a:xfrm>
            <a:off x="5245662" y="2121601"/>
            <a:ext cx="2672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Compute</a:t>
            </a:r>
            <a:r>
              <a:rPr lang="fr-FR" sz="2000" dirty="0"/>
              <a:t> nb </a:t>
            </a:r>
            <a:r>
              <a:rPr lang="fr-FR" sz="2000" dirty="0" err="1"/>
              <a:t>Sat</a:t>
            </a:r>
            <a:r>
              <a:rPr lang="fr-FR" sz="2000" dirty="0"/>
              <a:t> values</a:t>
            </a:r>
          </a:p>
          <a:p>
            <a:r>
              <a:rPr lang="fr-FR" sz="2000" dirty="0" err="1"/>
              <a:t>Pow</a:t>
            </a:r>
            <a:r>
              <a:rPr lang="fr-FR" sz="2000" dirty="0"/>
              <a:t> = 0.6 </a:t>
            </a:r>
          </a:p>
          <a:p>
            <a:r>
              <a:rPr lang="fr-FR" sz="2000" dirty="0"/>
              <a:t>|S| = 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DD6F2464-899F-47A9-ADC2-2446D628DF9E}"/>
              </a:ext>
            </a:extLst>
          </p:cNvPr>
          <p:cNvSpPr txBox="1"/>
          <p:nvPr/>
        </p:nvSpPr>
        <p:spPr>
          <a:xfrm>
            <a:off x="8799799" y="1339702"/>
            <a:ext cx="25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Extract hypotheses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AB61ED6-1451-4AAC-835D-0E9044152469}"/>
              </a:ext>
            </a:extLst>
          </p:cNvPr>
          <p:cNvSpPr txBox="1"/>
          <p:nvPr/>
        </p:nvSpPr>
        <p:spPr>
          <a:xfrm>
            <a:off x="8849814" y="1984839"/>
            <a:ext cx="29259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Set of possible </a:t>
            </a:r>
            <a:r>
              <a:rPr lang="fr-FR" sz="2000" dirty="0" err="1">
                <a:solidFill>
                  <a:srgbClr val="FF0000"/>
                </a:solidFill>
              </a:rPr>
              <a:t>sat</a:t>
            </a:r>
            <a:r>
              <a:rPr lang="fr-FR" sz="2000" dirty="0">
                <a:solidFill>
                  <a:srgbClr val="FF0000"/>
                </a:solidFill>
              </a:rPr>
              <a:t> values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 {</a:t>
            </a:r>
            <a:r>
              <a:rPr lang="fr-FR" sz="2000" dirty="0" err="1">
                <a:solidFill>
                  <a:srgbClr val="FF0000"/>
                </a:solidFill>
              </a:rPr>
              <a:t>Jap,It</a:t>
            </a:r>
            <a:r>
              <a:rPr lang="fr-FR" sz="2000" dirty="0">
                <a:solidFill>
                  <a:srgbClr val="FF0000"/>
                </a:solidFill>
              </a:rPr>
              <a:t> ,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Fr}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S= {</a:t>
            </a:r>
            <a:r>
              <a:rPr lang="fr-FR" sz="2000" dirty="0" err="1">
                <a:solidFill>
                  <a:srgbClr val="FF0000"/>
                </a:solidFill>
              </a:rPr>
              <a:t>Ind</a:t>
            </a:r>
            <a:r>
              <a:rPr lang="fr-FR" sz="2000" dirty="0">
                <a:solidFill>
                  <a:srgbClr val="FF0000"/>
                </a:solidFill>
              </a:rPr>
              <a:t>, Mex, </a:t>
            </a:r>
            <a:r>
              <a:rPr lang="fr-FR" sz="2000" dirty="0" err="1">
                <a:solidFill>
                  <a:srgbClr val="FF0000"/>
                </a:solidFill>
              </a:rPr>
              <a:t>Kor</a:t>
            </a:r>
            <a:r>
              <a:rPr lang="fr-FR" sz="2000" dirty="0">
                <a:solidFill>
                  <a:srgbClr val="FF0000"/>
                </a:solidFill>
              </a:rPr>
              <a:t>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S ={ Fr, It, </a:t>
            </a:r>
            <a:r>
              <a:rPr lang="fr-FR" sz="2000" dirty="0" err="1">
                <a:solidFill>
                  <a:srgbClr val="FF0000"/>
                </a:solidFill>
              </a:rPr>
              <a:t>Ch</a:t>
            </a:r>
            <a:r>
              <a:rPr lang="fr-FR" sz="2000" dirty="0">
                <a:solidFill>
                  <a:srgbClr val="FF0000"/>
                </a:solidFill>
              </a:rPr>
              <a:t>, Jap}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FF0000"/>
                </a:solidFill>
              </a:rPr>
              <a:t>. . 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2D3A8CC-9A94-49DD-BC94-FB639D86301E}"/>
              </a:ext>
            </a:extLst>
          </p:cNvPr>
          <p:cNvSpPr txBox="1"/>
          <p:nvPr/>
        </p:nvSpPr>
        <p:spPr>
          <a:xfrm>
            <a:off x="8959555" y="5066011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Adapt decisional model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2571464-3243-41CA-A999-0CDCCCFA0CED}"/>
              </a:ext>
            </a:extLst>
          </p:cNvPr>
          <p:cNvGrpSpPr/>
          <p:nvPr/>
        </p:nvGrpSpPr>
        <p:grpSpPr>
          <a:xfrm>
            <a:off x="9119887" y="5588877"/>
            <a:ext cx="2114441" cy="1201838"/>
            <a:chOff x="9092963" y="2498266"/>
            <a:chExt cx="2114441" cy="1201838"/>
          </a:xfrm>
        </p:grpSpPr>
        <p:sp>
          <p:nvSpPr>
            <p:cNvPr id="91" name="Oval 29">
              <a:extLst>
                <a:ext uri="{FF2B5EF4-FFF2-40B4-BE49-F238E27FC236}">
                  <a16:creationId xmlns:a16="http://schemas.microsoft.com/office/drawing/2014/main" id="{F579C1DB-2BBB-449C-835E-D19BFEE3DDBC}"/>
                </a:ext>
              </a:extLst>
            </p:cNvPr>
            <p:cNvSpPr/>
            <p:nvPr/>
          </p:nvSpPr>
          <p:spPr>
            <a:xfrm>
              <a:off x="9092963" y="3362656"/>
              <a:ext cx="269659" cy="26965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2" name="Oval 30">
              <a:extLst>
                <a:ext uri="{FF2B5EF4-FFF2-40B4-BE49-F238E27FC236}">
                  <a16:creationId xmlns:a16="http://schemas.microsoft.com/office/drawing/2014/main" id="{FF51FAED-6C94-4EA0-BD10-7BFDD00437D1}"/>
                </a:ext>
              </a:extLst>
            </p:cNvPr>
            <p:cNvSpPr/>
            <p:nvPr/>
          </p:nvSpPr>
          <p:spPr>
            <a:xfrm>
              <a:off x="9092963" y="2970241"/>
              <a:ext cx="269659" cy="269659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3" name="Oval 31">
              <a:extLst>
                <a:ext uri="{FF2B5EF4-FFF2-40B4-BE49-F238E27FC236}">
                  <a16:creationId xmlns:a16="http://schemas.microsoft.com/office/drawing/2014/main" id="{D50AA7B9-000E-4E87-A602-1270C2F6BD63}"/>
                </a:ext>
              </a:extLst>
            </p:cNvPr>
            <p:cNvSpPr/>
            <p:nvPr/>
          </p:nvSpPr>
          <p:spPr>
            <a:xfrm>
              <a:off x="9092963" y="2562265"/>
              <a:ext cx="269659" cy="269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4" name="TextBox 32">
              <a:extLst>
                <a:ext uri="{FF2B5EF4-FFF2-40B4-BE49-F238E27FC236}">
                  <a16:creationId xmlns:a16="http://schemas.microsoft.com/office/drawing/2014/main" id="{636AEEA4-32C2-4AD8-AFE4-EEF350799438}"/>
                </a:ext>
              </a:extLst>
            </p:cNvPr>
            <p:cNvSpPr txBox="1"/>
            <p:nvPr/>
          </p:nvSpPr>
          <p:spPr>
            <a:xfrm>
              <a:off x="9460259" y="2498266"/>
              <a:ext cx="144469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Satisfiability</a:t>
              </a:r>
            </a:p>
          </p:txBody>
        </p:sp>
        <p:sp>
          <p:nvSpPr>
            <p:cNvPr id="95" name="TextBox 33">
              <a:extLst>
                <a:ext uri="{FF2B5EF4-FFF2-40B4-BE49-F238E27FC236}">
                  <a16:creationId xmlns:a16="http://schemas.microsoft.com/office/drawing/2014/main" id="{91CEBCBD-7B31-4468-8C15-EEB1D75765C9}"/>
                </a:ext>
              </a:extLst>
            </p:cNvPr>
            <p:cNvSpPr txBox="1"/>
            <p:nvPr/>
          </p:nvSpPr>
          <p:spPr>
            <a:xfrm>
              <a:off x="9460259" y="2899130"/>
              <a:ext cx="15349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Acceptability</a:t>
              </a:r>
            </a:p>
          </p:txBody>
        </p: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DB4C7E1E-9C31-4CE7-B5B1-E68FD1282CF6}"/>
                </a:ext>
              </a:extLst>
            </p:cNvPr>
            <p:cNvSpPr txBox="1"/>
            <p:nvPr/>
          </p:nvSpPr>
          <p:spPr>
            <a:xfrm>
              <a:off x="9460259" y="3299994"/>
              <a:ext cx="174714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dirty="0"/>
                <a:t>Utterance type</a:t>
              </a:r>
            </a:p>
          </p:txBody>
        </p: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863DB910-7548-45C0-A2F8-442EDD9B6D88}"/>
              </a:ext>
            </a:extLst>
          </p:cNvPr>
          <p:cNvSpPr txBox="1"/>
          <p:nvPr/>
        </p:nvSpPr>
        <p:spPr>
          <a:xfrm>
            <a:off x="840353" y="5070470"/>
            <a:ext cx="2989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Revision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73F258-A57F-4974-9927-0FC9FEC3B1B2}"/>
              </a:ext>
            </a:extLst>
          </p:cNvPr>
          <p:cNvSpPr/>
          <p:nvPr/>
        </p:nvSpPr>
        <p:spPr>
          <a:xfrm>
            <a:off x="224683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10167-2C1D-4F7D-9659-08F584C6E4E2}"/>
              </a:ext>
            </a:extLst>
          </p:cNvPr>
          <p:cNvSpPr/>
          <p:nvPr/>
        </p:nvSpPr>
        <p:spPr>
          <a:xfrm>
            <a:off x="48060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/>
              <a:t>2</a:t>
            </a:r>
            <a:endParaRPr lang="en-US" sz="21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F10496-9A3D-4040-8537-A9855426B335}"/>
              </a:ext>
            </a:extLst>
          </p:cNvPr>
          <p:cNvSpPr/>
          <p:nvPr/>
        </p:nvSpPr>
        <p:spPr>
          <a:xfrm>
            <a:off x="8438300" y="1352555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97120E-35C7-4EDC-A0F7-ACD2D60AE76E}"/>
              </a:ext>
            </a:extLst>
          </p:cNvPr>
          <p:cNvSpPr/>
          <p:nvPr/>
        </p:nvSpPr>
        <p:spPr>
          <a:xfrm>
            <a:off x="8585151" y="507886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591298-1B0F-45AF-BD6D-15A8C82C7196}"/>
              </a:ext>
            </a:extLst>
          </p:cNvPr>
          <p:cNvSpPr/>
          <p:nvPr/>
        </p:nvSpPr>
        <p:spPr>
          <a:xfrm>
            <a:off x="411885" y="508332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C978C4F1-22B7-40DE-8139-FEF6A6FC8DB5}"/>
              </a:ext>
            </a:extLst>
          </p:cNvPr>
          <p:cNvGrpSpPr/>
          <p:nvPr/>
        </p:nvGrpSpPr>
        <p:grpSpPr>
          <a:xfrm>
            <a:off x="5079671" y="3480227"/>
            <a:ext cx="2160634" cy="2396226"/>
            <a:chOff x="5232400" y="2328174"/>
            <a:chExt cx="2160634" cy="2396226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E685C946-8D33-43B0-BC22-D452F2335DF3}"/>
                </a:ext>
              </a:extLst>
            </p:cNvPr>
            <p:cNvGrpSpPr/>
            <p:nvPr/>
          </p:nvGrpSpPr>
          <p:grpSpPr>
            <a:xfrm>
              <a:off x="5232400" y="3073400"/>
              <a:ext cx="1835150" cy="1651000"/>
              <a:chOff x="5232400" y="3073400"/>
              <a:chExt cx="1835150" cy="1651000"/>
            </a:xfrm>
          </p:grpSpPr>
          <p:pic>
            <p:nvPicPr>
              <p:cNvPr id="113" name="Image 119">
                <a:extLst>
                  <a:ext uri="{FF2B5EF4-FFF2-40B4-BE49-F238E27FC236}">
                    <a16:creationId xmlns:a16="http://schemas.microsoft.com/office/drawing/2014/main" id="{F8FCA28D-3A61-435B-B564-78E48543FC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170" y="3073400"/>
                <a:ext cx="931660" cy="1050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5CE5A9-8739-4AC9-8447-B6B9FB4A3A79}"/>
                  </a:ext>
                </a:extLst>
              </p:cNvPr>
              <p:cNvSpPr/>
              <p:nvPr/>
            </p:nvSpPr>
            <p:spPr bwMode="auto">
              <a:xfrm>
                <a:off x="5232400" y="4070350"/>
                <a:ext cx="1835150" cy="654050"/>
              </a:xfrm>
              <a:prstGeom prst="rect">
                <a:avLst/>
              </a:prstGeom>
              <a:solidFill>
                <a:srgbClr val="E7E6E6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SIMULATION THEORY</a:t>
                </a:r>
                <a:endParaRPr kumimoji="0" lang="fr-F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11" name="Image 124">
              <a:extLst>
                <a:ext uri="{FF2B5EF4-FFF2-40B4-BE49-F238E27FC236}">
                  <a16:creationId xmlns:a16="http://schemas.microsoft.com/office/drawing/2014/main" id="{CF62D163-1F1F-4415-8579-68AB0F78C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7980" y="2516329"/>
              <a:ext cx="558904" cy="67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Phylactère : pensées 111">
              <a:extLst>
                <a:ext uri="{FF2B5EF4-FFF2-40B4-BE49-F238E27FC236}">
                  <a16:creationId xmlns:a16="http://schemas.microsoft.com/office/drawing/2014/main" id="{CE31E31F-FBBD-416C-AB61-CFBC512C781A}"/>
                </a:ext>
              </a:extLst>
            </p:cNvPr>
            <p:cNvSpPr/>
            <p:nvPr/>
          </p:nvSpPr>
          <p:spPr>
            <a:xfrm>
              <a:off x="6561830" y="2328174"/>
              <a:ext cx="831204" cy="1050026"/>
            </a:xfrm>
            <a:prstGeom prst="cloudCallout">
              <a:avLst>
                <a:gd name="adj1" fmla="val -51771"/>
                <a:gd name="adj2" fmla="val 73370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F6CD5D36-6784-49A2-8BC2-341C885BF341}"/>
              </a:ext>
            </a:extLst>
          </p:cNvPr>
          <p:cNvSpPr txBox="1"/>
          <p:nvPr/>
        </p:nvSpPr>
        <p:spPr>
          <a:xfrm>
            <a:off x="767766" y="5548743"/>
            <a:ext cx="237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Highest number of accurate hypotheses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20807B-BE67-48D0-AF5B-AECCD7E141A2}"/>
              </a:ext>
            </a:extLst>
          </p:cNvPr>
          <p:cNvSpPr/>
          <p:nvPr/>
        </p:nvSpPr>
        <p:spPr>
          <a:xfrm>
            <a:off x="204220" y="1897372"/>
            <a:ext cx="3574030" cy="1660223"/>
          </a:xfrm>
          <a:prstGeom prst="rect">
            <a:avLst/>
          </a:prstGeom>
          <a:solidFill>
            <a:schemeClr val="accent6">
              <a:alpha val="32000"/>
            </a:schemeClr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Espace réservé du numéro de diapositive 3">
            <a:extLst>
              <a:ext uri="{FF2B5EF4-FFF2-40B4-BE49-F238E27FC236}">
                <a16:creationId xmlns:a16="http://schemas.microsoft.com/office/drawing/2014/main" id="{D6FDE789-ECAF-4686-AD11-7E2D4FB0E9A6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0296D8D4-35E6-4294-B503-B9F72100151C}"/>
              </a:ext>
            </a:extLst>
          </p:cNvPr>
          <p:cNvGrpSpPr/>
          <p:nvPr/>
        </p:nvGrpSpPr>
        <p:grpSpPr>
          <a:xfrm>
            <a:off x="346276" y="1932645"/>
            <a:ext cx="3274715" cy="2880739"/>
            <a:chOff x="1705271" y="2147293"/>
            <a:chExt cx="3274715" cy="3286856"/>
          </a:xfrm>
        </p:grpSpPr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B2B206ED-74A0-454B-9635-D0DA6C7F524D}"/>
                </a:ext>
              </a:extLst>
            </p:cNvPr>
            <p:cNvGrpSpPr/>
            <p:nvPr/>
          </p:nvGrpSpPr>
          <p:grpSpPr>
            <a:xfrm>
              <a:off x="1705271" y="2147293"/>
              <a:ext cx="3274715" cy="3286856"/>
              <a:chOff x="843246" y="2203238"/>
              <a:chExt cx="3926613" cy="4464123"/>
            </a:xfrm>
          </p:grpSpPr>
          <p:sp>
            <p:nvSpPr>
              <p:cNvPr id="126" name="Oval 18">
                <a:extLst>
                  <a:ext uri="{FF2B5EF4-FFF2-40B4-BE49-F238E27FC236}">
                    <a16:creationId xmlns:a16="http://schemas.microsoft.com/office/drawing/2014/main" id="{148E42EE-BF6A-4EC1-94DF-B06F1D79CCE6}"/>
                  </a:ext>
                </a:extLst>
              </p:cNvPr>
              <p:cNvSpPr/>
              <p:nvPr/>
            </p:nvSpPr>
            <p:spPr>
              <a:xfrm>
                <a:off x="2157609" y="4730035"/>
                <a:ext cx="1107559" cy="55919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Oval 18">
                <a:extLst>
                  <a:ext uri="{FF2B5EF4-FFF2-40B4-BE49-F238E27FC236}">
                    <a16:creationId xmlns:a16="http://schemas.microsoft.com/office/drawing/2014/main" id="{9D2C2410-4EA7-4905-8254-AE7E6F220F9A}"/>
                  </a:ext>
                </a:extLst>
              </p:cNvPr>
              <p:cNvSpPr/>
              <p:nvPr/>
            </p:nvSpPr>
            <p:spPr>
              <a:xfrm>
                <a:off x="3507443" y="5514987"/>
                <a:ext cx="1100485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8">
                <a:extLst>
                  <a:ext uri="{FF2B5EF4-FFF2-40B4-BE49-F238E27FC236}">
                    <a16:creationId xmlns:a16="http://schemas.microsoft.com/office/drawing/2014/main" id="{69FBF859-D8DF-4939-B4C8-3A4FB3821999}"/>
                  </a:ext>
                </a:extLst>
              </p:cNvPr>
              <p:cNvSpPr/>
              <p:nvPr/>
            </p:nvSpPr>
            <p:spPr>
              <a:xfrm>
                <a:off x="869823" y="5471080"/>
                <a:ext cx="1107561" cy="569386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8">
                <a:extLst>
                  <a:ext uri="{FF2B5EF4-FFF2-40B4-BE49-F238E27FC236}">
                    <a16:creationId xmlns:a16="http://schemas.microsoft.com/office/drawing/2014/main" id="{82D2643B-1ECD-4109-8A21-C04B2F08D4ED}"/>
                  </a:ext>
                </a:extLst>
              </p:cNvPr>
              <p:cNvSpPr/>
              <p:nvPr/>
            </p:nvSpPr>
            <p:spPr>
              <a:xfrm>
                <a:off x="871524" y="4016812"/>
                <a:ext cx="1107561" cy="55955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8">
                <a:extLst>
                  <a:ext uri="{FF2B5EF4-FFF2-40B4-BE49-F238E27FC236}">
                    <a16:creationId xmlns:a16="http://schemas.microsoft.com/office/drawing/2014/main" id="{278EDDBB-6D61-4520-8C31-20BCA03A4455}"/>
                  </a:ext>
                </a:extLst>
              </p:cNvPr>
              <p:cNvSpPr/>
              <p:nvPr/>
            </p:nvSpPr>
            <p:spPr>
              <a:xfrm>
                <a:off x="3507443" y="4015765"/>
                <a:ext cx="1107561" cy="537808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8">
                <a:extLst>
                  <a:ext uri="{FF2B5EF4-FFF2-40B4-BE49-F238E27FC236}">
                    <a16:creationId xmlns:a16="http://schemas.microsoft.com/office/drawing/2014/main" id="{E028A175-7095-4CAE-AE50-17269E270086}"/>
                  </a:ext>
                </a:extLst>
              </p:cNvPr>
              <p:cNvSpPr/>
              <p:nvPr/>
            </p:nvSpPr>
            <p:spPr>
              <a:xfrm>
                <a:off x="2130213" y="2203238"/>
                <a:ext cx="1107562" cy="570482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8">
                <a:extLst>
                  <a:ext uri="{FF2B5EF4-FFF2-40B4-BE49-F238E27FC236}">
                    <a16:creationId xmlns:a16="http://schemas.microsoft.com/office/drawing/2014/main" id="{23FE1FB4-1483-4CC9-9423-A774F302280F}"/>
                  </a:ext>
                </a:extLst>
              </p:cNvPr>
              <p:cNvSpPr/>
              <p:nvPr/>
            </p:nvSpPr>
            <p:spPr>
              <a:xfrm>
                <a:off x="2127579" y="3234132"/>
                <a:ext cx="1107561" cy="558099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19C4F8A3-4BA8-4D37-8BB9-CB60D41A5CE3}"/>
                  </a:ext>
                </a:extLst>
              </p:cNvPr>
              <p:cNvCxnSpPr>
                <a:cxnSpLocks/>
                <a:stCxn id="127" idx="1"/>
                <a:endCxn id="126" idx="5"/>
              </p:cNvCxnSpPr>
              <p:nvPr/>
            </p:nvCxnSpPr>
            <p:spPr>
              <a:xfrm flipH="1" flipV="1">
                <a:off x="3102970" y="5207336"/>
                <a:ext cx="565635" cy="39103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avec flèche 133">
                <a:extLst>
                  <a:ext uri="{FF2B5EF4-FFF2-40B4-BE49-F238E27FC236}">
                    <a16:creationId xmlns:a16="http://schemas.microsoft.com/office/drawing/2014/main" id="{FD3F0CBD-0508-4321-9A2B-D4336BBC0F77}"/>
                  </a:ext>
                </a:extLst>
              </p:cNvPr>
              <p:cNvCxnSpPr>
                <a:cxnSpLocks/>
                <a:stCxn id="126" idx="1"/>
                <a:endCxn id="129" idx="5"/>
              </p:cNvCxnSpPr>
              <p:nvPr/>
            </p:nvCxnSpPr>
            <p:spPr>
              <a:xfrm flipH="1" flipV="1">
                <a:off x="1816886" y="4494420"/>
                <a:ext cx="502921" cy="3175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>
                <a:extLst>
                  <a:ext uri="{FF2B5EF4-FFF2-40B4-BE49-F238E27FC236}">
                    <a16:creationId xmlns:a16="http://schemas.microsoft.com/office/drawing/2014/main" id="{7B54C334-37EF-4A4E-BE0B-73235FE32C4F}"/>
                  </a:ext>
                </a:extLst>
              </p:cNvPr>
              <p:cNvCxnSpPr>
                <a:cxnSpLocks/>
                <a:stCxn id="128" idx="0"/>
                <a:endCxn id="129" idx="4"/>
              </p:cNvCxnSpPr>
              <p:nvPr/>
            </p:nvCxnSpPr>
            <p:spPr>
              <a:xfrm flipV="1">
                <a:off x="1423604" y="4576364"/>
                <a:ext cx="1701" cy="89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>
                <a:extLst>
                  <a:ext uri="{FF2B5EF4-FFF2-40B4-BE49-F238E27FC236}">
                    <a16:creationId xmlns:a16="http://schemas.microsoft.com/office/drawing/2014/main" id="{DE1D9A09-23B8-4901-A550-1C08050663C0}"/>
                  </a:ext>
                </a:extLst>
              </p:cNvPr>
              <p:cNvCxnSpPr>
                <a:cxnSpLocks/>
                <a:stCxn id="126" idx="7"/>
                <a:endCxn id="130" idx="3"/>
              </p:cNvCxnSpPr>
              <p:nvPr/>
            </p:nvCxnSpPr>
            <p:spPr>
              <a:xfrm flipV="1">
                <a:off x="3102971" y="4474813"/>
                <a:ext cx="566671" cy="3371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avec flèche 136">
                <a:extLst>
                  <a:ext uri="{FF2B5EF4-FFF2-40B4-BE49-F238E27FC236}">
                    <a16:creationId xmlns:a16="http://schemas.microsoft.com/office/drawing/2014/main" id="{C4921C28-9D89-470D-8A9C-5BE8C804F924}"/>
                  </a:ext>
                </a:extLst>
              </p:cNvPr>
              <p:cNvCxnSpPr>
                <a:cxnSpLocks/>
                <a:stCxn id="130" idx="1"/>
                <a:endCxn id="132" idx="4"/>
              </p:cNvCxnSpPr>
              <p:nvPr/>
            </p:nvCxnSpPr>
            <p:spPr>
              <a:xfrm flipH="1" flipV="1">
                <a:off x="2681360" y="3792231"/>
                <a:ext cx="988282" cy="3022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avec flèche 137">
                <a:extLst>
                  <a:ext uri="{FF2B5EF4-FFF2-40B4-BE49-F238E27FC236}">
                    <a16:creationId xmlns:a16="http://schemas.microsoft.com/office/drawing/2014/main" id="{46BEBE1F-9CE0-480D-83E1-65EAF42C7185}"/>
                  </a:ext>
                </a:extLst>
              </p:cNvPr>
              <p:cNvCxnSpPr>
                <a:cxnSpLocks/>
                <a:stCxn id="129" idx="7"/>
                <a:endCxn id="132" idx="4"/>
              </p:cNvCxnSpPr>
              <p:nvPr/>
            </p:nvCxnSpPr>
            <p:spPr>
              <a:xfrm flipV="1">
                <a:off x="1816886" y="3792231"/>
                <a:ext cx="864474" cy="3065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avec flèche 138">
                <a:extLst>
                  <a:ext uri="{FF2B5EF4-FFF2-40B4-BE49-F238E27FC236}">
                    <a16:creationId xmlns:a16="http://schemas.microsoft.com/office/drawing/2014/main" id="{230AB4EF-7D8D-4A25-851E-BA8AF4773706}"/>
                  </a:ext>
                </a:extLst>
              </p:cNvPr>
              <p:cNvCxnSpPr>
                <a:cxnSpLocks/>
                <a:stCxn id="132" idx="0"/>
                <a:endCxn id="131" idx="4"/>
              </p:cNvCxnSpPr>
              <p:nvPr/>
            </p:nvCxnSpPr>
            <p:spPr>
              <a:xfrm flipV="1">
                <a:off x="2681360" y="2773720"/>
                <a:ext cx="2634" cy="4604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5EB5F06E-C92C-41FF-933C-5519B6852468}"/>
                  </a:ext>
                </a:extLst>
              </p:cNvPr>
              <p:cNvSpPr txBox="1"/>
              <p:nvPr/>
            </p:nvSpPr>
            <p:spPr>
              <a:xfrm>
                <a:off x="3792056" y="6142722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0.16</a:t>
                </a:r>
              </a:p>
            </p:txBody>
          </p: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C0E0C02D-0CA7-456F-AC72-441C8F2F3DC0}"/>
                  </a:ext>
                </a:extLst>
              </p:cNvPr>
              <p:cNvSpPr txBox="1"/>
              <p:nvPr/>
            </p:nvSpPr>
            <p:spPr>
              <a:xfrm>
                <a:off x="1169284" y="6139976"/>
                <a:ext cx="571209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</a:t>
                </a:r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F825E83F-A51B-40AF-8BF7-40105AC283D9}"/>
                  </a:ext>
                </a:extLst>
              </p:cNvPr>
              <p:cNvSpPr txBox="1"/>
              <p:nvPr/>
            </p:nvSpPr>
            <p:spPr>
              <a:xfrm>
                <a:off x="2355886" y="531358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0.33</a:t>
                </a:r>
              </a:p>
            </p:txBody>
          </p:sp>
          <p:sp>
            <p:nvSpPr>
              <p:cNvPr id="143" name="ZoneTexte 142">
                <a:extLst>
                  <a:ext uri="{FF2B5EF4-FFF2-40B4-BE49-F238E27FC236}">
                    <a16:creationId xmlns:a16="http://schemas.microsoft.com/office/drawing/2014/main" id="{EFF3AD44-0504-41EE-AB84-E9BE807B284E}"/>
                  </a:ext>
                </a:extLst>
              </p:cNvPr>
              <p:cNvSpPr txBox="1"/>
              <p:nvPr/>
            </p:nvSpPr>
            <p:spPr>
              <a:xfrm>
                <a:off x="843246" y="4593623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0.66</a:t>
                </a:r>
              </a:p>
            </p:txBody>
          </p:sp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3FC1FE30-1CF0-4C1A-9ED5-A2601CB00A45}"/>
                  </a:ext>
                </a:extLst>
              </p:cNvPr>
              <p:cNvSpPr txBox="1"/>
              <p:nvPr/>
            </p:nvSpPr>
            <p:spPr>
              <a:xfrm>
                <a:off x="4058856" y="4495000"/>
                <a:ext cx="711003" cy="524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0.5</a:t>
                </a:r>
              </a:p>
            </p:txBody>
          </p: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61013ED-9203-4F98-8982-663F8497659F}"/>
                  </a:ext>
                </a:extLst>
              </p:cNvPr>
              <p:cNvSpPr txBox="1"/>
              <p:nvPr/>
            </p:nvSpPr>
            <p:spPr>
              <a:xfrm>
                <a:off x="2414927" y="3876161"/>
                <a:ext cx="711003" cy="79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latin typeface="+mj-lt"/>
                    <a:cs typeface="Arabic Typesetting" panose="03020402040406030203" pitchFamily="66" charset="-78"/>
                  </a:rPr>
                  <a:t>0.83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5714AF42-81BC-4AD3-B4CC-82F17F0D09F9}"/>
                  </a:ext>
                </a:extLst>
              </p:cNvPr>
              <p:cNvSpPr txBox="1"/>
              <p:nvPr/>
            </p:nvSpPr>
            <p:spPr>
              <a:xfrm>
                <a:off x="2370895" y="2699079"/>
                <a:ext cx="201057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>
                  <a:defRPr b="1">
                    <a:solidFill>
                      <a:schemeClr val="tx1"/>
                    </a:solidFill>
                    <a:latin typeface="+mj-lt"/>
                    <a:cs typeface="Arabic Typesetting" panose="03020402040406030203" pitchFamily="66" charset="-78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sz="1600" dirty="0"/>
                  <a:t>1</a:t>
                </a:r>
              </a:p>
            </p:txBody>
          </p: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8F887970-344C-4C5E-8CDC-FDBA5A5733E8}"/>
                  </a:ext>
                </a:extLst>
              </p:cNvPr>
              <p:cNvSpPr txBox="1"/>
              <p:nvPr/>
            </p:nvSpPr>
            <p:spPr>
              <a:xfrm>
                <a:off x="2221394" y="2228641"/>
                <a:ext cx="1020487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French</a:t>
                </a:r>
                <a:endParaRPr lang="fr-FR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0A30640B-A983-4346-A451-D6B59140346C}"/>
                  </a:ext>
                </a:extLst>
              </p:cNvPr>
              <p:cNvSpPr txBox="1"/>
              <p:nvPr/>
            </p:nvSpPr>
            <p:spPr>
              <a:xfrm>
                <a:off x="2249123" y="3242753"/>
                <a:ext cx="965028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Italian</a:t>
                </a:r>
                <a:endParaRPr lang="fr-FR" sz="1600" dirty="0"/>
              </a:p>
            </p:txBody>
          </p:sp>
          <p:sp>
            <p:nvSpPr>
              <p:cNvPr id="149" name="ZoneTexte 148">
                <a:extLst>
                  <a:ext uri="{FF2B5EF4-FFF2-40B4-BE49-F238E27FC236}">
                    <a16:creationId xmlns:a16="http://schemas.microsoft.com/office/drawing/2014/main" id="{B1607380-E190-4393-93EC-F281F47846B8}"/>
                  </a:ext>
                </a:extLst>
              </p:cNvPr>
              <p:cNvSpPr txBox="1"/>
              <p:nvPr/>
            </p:nvSpPr>
            <p:spPr>
              <a:xfrm>
                <a:off x="3652409" y="4022138"/>
                <a:ext cx="967695" cy="45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Indian</a:t>
                </a:r>
              </a:p>
            </p:txBody>
          </p: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079A33D9-ABB7-41F6-A4A7-76FBC35D1DCA}"/>
                  </a:ext>
                </a:extLst>
              </p:cNvPr>
              <p:cNvSpPr txBox="1"/>
              <p:nvPr/>
            </p:nvSpPr>
            <p:spPr>
              <a:xfrm>
                <a:off x="2261742" y="4767236"/>
                <a:ext cx="959396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Korean</a:t>
                </a:r>
                <a:endParaRPr lang="fr-FR" sz="1600" dirty="0"/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BC9EFAFE-6234-4599-88BE-8F9A4D9F27CA}"/>
                  </a:ext>
                </a:extLst>
              </p:cNvPr>
              <p:cNvSpPr txBox="1"/>
              <p:nvPr/>
            </p:nvSpPr>
            <p:spPr>
              <a:xfrm>
                <a:off x="927026" y="4051659"/>
                <a:ext cx="112419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Mexican</a:t>
                </a:r>
                <a:endParaRPr lang="fr-FR" sz="1600" dirty="0"/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69F0BB03-D7F2-46E3-8BF5-4B525CDC27C5}"/>
                  </a:ext>
                </a:extLst>
              </p:cNvPr>
              <p:cNvSpPr txBox="1"/>
              <p:nvPr/>
            </p:nvSpPr>
            <p:spPr>
              <a:xfrm>
                <a:off x="3510982" y="5532863"/>
                <a:ext cx="1153365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Japanese</a:t>
                </a:r>
                <a:endParaRPr lang="fr-FR" sz="1600" dirty="0"/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B3DA227B-4821-4DA6-AE4B-B363A4C93460}"/>
                  </a:ext>
                </a:extLst>
              </p:cNvPr>
              <p:cNvSpPr txBox="1"/>
              <p:nvPr/>
            </p:nvSpPr>
            <p:spPr>
              <a:xfrm>
                <a:off x="873692" y="5543305"/>
                <a:ext cx="1076350" cy="45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Chinese</a:t>
                </a:r>
                <a:endParaRPr lang="fr-FR" sz="1600" dirty="0"/>
              </a:p>
            </p:txBody>
          </p:sp>
        </p:grpSp>
        <p:cxnSp>
          <p:nvCxnSpPr>
            <p:cNvPr id="123" name="Connecteur droit avec flèche 122">
              <a:extLst>
                <a:ext uri="{FF2B5EF4-FFF2-40B4-BE49-F238E27FC236}">
                  <a16:creationId xmlns:a16="http://schemas.microsoft.com/office/drawing/2014/main" id="{C8A2B4E7-E35A-4DAA-9D10-28EB55419045}"/>
                </a:ext>
              </a:extLst>
            </p:cNvPr>
            <p:cNvCxnSpPr>
              <a:cxnSpLocks/>
              <a:stCxn id="128" idx="6"/>
              <a:endCxn id="152" idx="1"/>
            </p:cNvCxnSpPr>
            <p:nvPr/>
          </p:nvCxnSpPr>
          <p:spPr>
            <a:xfrm>
              <a:off x="2651119" y="4762963"/>
              <a:ext cx="1278989" cy="5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A89459B7-584D-490B-907F-A8E5A026CD47}"/>
                </a:ext>
              </a:extLst>
            </p:cNvPr>
            <p:cNvCxnSpPr>
              <a:cxnSpLocks/>
              <a:stCxn id="128" idx="7"/>
              <a:endCxn id="126" idx="3"/>
            </p:cNvCxnSpPr>
            <p:nvPr/>
          </p:nvCxnSpPr>
          <p:spPr>
            <a:xfrm flipV="1">
              <a:off x="2515849" y="4359158"/>
              <a:ext cx="420844" cy="255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34932540-0EF4-45A7-B30C-E49BE513F07B}"/>
                </a:ext>
              </a:extLst>
            </p:cNvPr>
            <p:cNvCxnSpPr>
              <a:cxnSpLocks/>
              <a:stCxn id="130" idx="2"/>
              <a:endCxn id="129" idx="6"/>
            </p:cNvCxnSpPr>
            <p:nvPr/>
          </p:nvCxnSpPr>
          <p:spPr>
            <a:xfrm flipH="1">
              <a:off x="2652538" y="3679815"/>
              <a:ext cx="1274619" cy="87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0B3217-550A-479F-85B3-62CE4C8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90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2" grpId="0"/>
      <p:bldP spid="84" grpId="0"/>
      <p:bldP spid="86" grpId="0"/>
      <p:bldP spid="88" grpId="0"/>
      <p:bldP spid="98" grpId="0"/>
      <p:bldP spid="103" grpId="0" animBg="1"/>
      <p:bldP spid="104" grpId="0" animBg="1"/>
      <p:bldP spid="105" grpId="0" animBg="1"/>
      <p:bldP spid="106" grpId="0" animBg="1"/>
      <p:bldP spid="107" grpId="0" animBg="1"/>
      <p:bldP spid="115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C5014E0-D46C-44A8-8F12-77DA586FC1A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3" name="TextBox 86">
            <a:extLst>
              <a:ext uri="{FF2B5EF4-FFF2-40B4-BE49-F238E27FC236}">
                <a16:creationId xmlns:a16="http://schemas.microsoft.com/office/drawing/2014/main" id="{3B00F4A1-FCAC-4649-AAEB-C020322DE881}"/>
              </a:ext>
            </a:extLst>
          </p:cNvPr>
          <p:cNvSpPr txBox="1"/>
          <p:nvPr/>
        </p:nvSpPr>
        <p:spPr>
          <a:xfrm>
            <a:off x="8466890" y="1839433"/>
            <a:ext cx="187965" cy="388395"/>
          </a:xfrm>
          <a:prstGeom prst="rect">
            <a:avLst/>
          </a:prstGeom>
          <a:noFill/>
        </p:spPr>
        <p:txBody>
          <a:bodyPr wrap="none" lIns="0" rtlCol="0" anchor="ctr">
            <a:spAutoFit/>
          </a:bodyPr>
          <a:lstStyle/>
          <a:p>
            <a:endParaRPr lang="en-US" sz="2200" b="1" dirty="0">
              <a:solidFill>
                <a:srgbClr val="393950"/>
              </a:solidFill>
            </a:endParaRPr>
          </a:p>
        </p:txBody>
      </p:sp>
      <p:grpSp>
        <p:nvGrpSpPr>
          <p:cNvPr id="39" name="Group 109">
            <a:extLst>
              <a:ext uri="{FF2B5EF4-FFF2-40B4-BE49-F238E27FC236}">
                <a16:creationId xmlns:a16="http://schemas.microsoft.com/office/drawing/2014/main" id="{522ADAB7-1E38-4E33-BDE2-A85305EB4EE8}"/>
              </a:ext>
            </a:extLst>
          </p:cNvPr>
          <p:cNvGrpSpPr/>
          <p:nvPr/>
        </p:nvGrpSpPr>
        <p:grpSpPr>
          <a:xfrm>
            <a:off x="5173708" y="5388108"/>
            <a:ext cx="2953637" cy="1231107"/>
            <a:chOff x="554941" y="1707384"/>
            <a:chExt cx="1605398" cy="1231107"/>
          </a:xfrm>
        </p:grpSpPr>
        <p:sp>
          <p:nvSpPr>
            <p:cNvPr id="40" name="TextBox 110">
              <a:extLst>
                <a:ext uri="{FF2B5EF4-FFF2-40B4-BE49-F238E27FC236}">
                  <a16:creationId xmlns:a16="http://schemas.microsoft.com/office/drawing/2014/main" id="{EC6F666C-C7F2-495D-BA1B-D5FE905CD97F}"/>
                </a:ext>
              </a:extLst>
            </p:cNvPr>
            <p:cNvSpPr txBox="1"/>
            <p:nvPr/>
          </p:nvSpPr>
          <p:spPr>
            <a:xfrm>
              <a:off x="663950" y="1707384"/>
              <a:ext cx="50221" cy="430887"/>
            </a:xfrm>
            <a:prstGeom prst="rect">
              <a:avLst/>
            </a:prstGeom>
            <a:noFill/>
          </p:spPr>
          <p:txBody>
            <a:bodyPr wrap="none" lIns="0" rtlCol="0" anchor="ctr">
              <a:spAutoFit/>
            </a:bodyPr>
            <a:lstStyle/>
            <a:p>
              <a:endParaRPr lang="en-US" sz="22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111">
              <a:extLst>
                <a:ext uri="{FF2B5EF4-FFF2-40B4-BE49-F238E27FC236}">
                  <a16:creationId xmlns:a16="http://schemas.microsoft.com/office/drawing/2014/main" id="{9C7F9413-126C-47DB-AD35-4F71160A06A8}"/>
                </a:ext>
              </a:extLst>
            </p:cNvPr>
            <p:cNvSpPr txBox="1"/>
            <p:nvPr/>
          </p:nvSpPr>
          <p:spPr>
            <a:xfrm>
              <a:off x="554941" y="1922828"/>
              <a:ext cx="1605398" cy="1015663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Lorem ipsum dolor sit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at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pede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luctus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vel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gravida,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nonummy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massa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rutrum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lorem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volutpat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a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nunc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ornare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etiam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eleifend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id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mauris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phasellus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fusce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bg1">
                      <a:lumMod val="50000"/>
                    </a:schemeClr>
                  </a:solidFill>
                </a:rPr>
                <a:t>ultriciesi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1AE59344-74A1-462D-A17C-F919B050B9DA}"/>
              </a:ext>
            </a:extLst>
          </p:cNvPr>
          <p:cNvSpPr txBox="1"/>
          <p:nvPr/>
        </p:nvSpPr>
        <p:spPr>
          <a:xfrm>
            <a:off x="2226522" y="2033630"/>
            <a:ext cx="23656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Individual trait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Ability to exert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Want to control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Desire of celebrity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E176172-3F0E-4320-9FF9-BDBF9B00FB35}"/>
              </a:ext>
            </a:extLst>
          </p:cNvPr>
          <p:cNvCxnSpPr>
            <a:cxnSpLocks/>
            <a:stCxn id="64" idx="1"/>
            <a:endCxn id="62" idx="3"/>
          </p:cNvCxnSpPr>
          <p:nvPr/>
        </p:nvCxnSpPr>
        <p:spPr>
          <a:xfrm flipH="1" flipV="1">
            <a:off x="4684182" y="1621520"/>
            <a:ext cx="711837" cy="1097177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887AF689-4550-4E23-B13E-5FEB8C1BB549}"/>
              </a:ext>
            </a:extLst>
          </p:cNvPr>
          <p:cNvGrpSpPr/>
          <p:nvPr/>
        </p:nvGrpSpPr>
        <p:grpSpPr>
          <a:xfrm>
            <a:off x="2031001" y="1263069"/>
            <a:ext cx="2653181" cy="716901"/>
            <a:chOff x="1691403" y="1317115"/>
            <a:chExt cx="2653181" cy="716901"/>
          </a:xfrm>
        </p:grpSpPr>
        <p:sp>
          <p:nvSpPr>
            <p:cNvPr id="55" name="Organigramme : Terminateur 54">
              <a:extLst>
                <a:ext uri="{FF2B5EF4-FFF2-40B4-BE49-F238E27FC236}">
                  <a16:creationId xmlns:a16="http://schemas.microsoft.com/office/drawing/2014/main" id="{1A9E5455-FF62-4CA2-869F-7D3F4B341E67}"/>
                </a:ext>
              </a:extLst>
            </p:cNvPr>
            <p:cNvSpPr/>
            <p:nvPr/>
          </p:nvSpPr>
          <p:spPr>
            <a:xfrm>
              <a:off x="1778496" y="1379181"/>
              <a:ext cx="2490651" cy="578016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2" name="Organigramme : Terminateur 61">
              <a:extLst>
                <a:ext uri="{FF2B5EF4-FFF2-40B4-BE49-F238E27FC236}">
                  <a16:creationId xmlns:a16="http://schemas.microsoft.com/office/drawing/2014/main" id="{93C0875B-39B4-4905-863F-DDD15E50DBF8}"/>
                </a:ext>
              </a:extLst>
            </p:cNvPr>
            <p:cNvSpPr/>
            <p:nvPr/>
          </p:nvSpPr>
          <p:spPr>
            <a:xfrm>
              <a:off x="1691403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D1A89D7-8849-4EDA-93A6-286D435E7C7D}"/>
              </a:ext>
            </a:extLst>
          </p:cNvPr>
          <p:cNvGrpSpPr/>
          <p:nvPr/>
        </p:nvGrpSpPr>
        <p:grpSpPr>
          <a:xfrm>
            <a:off x="5205185" y="2559697"/>
            <a:ext cx="1781626" cy="1819473"/>
            <a:chOff x="5205185" y="2559697"/>
            <a:chExt cx="1781626" cy="1819473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D25F223-02F6-46C9-A064-8C1A8F059EF1}"/>
                </a:ext>
              </a:extLst>
            </p:cNvPr>
            <p:cNvSpPr txBox="1"/>
            <p:nvPr/>
          </p:nvSpPr>
          <p:spPr>
            <a:xfrm>
              <a:off x="5325960" y="3228945"/>
              <a:ext cx="1566454" cy="400110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chemeClr val="tx2">
                      <a:lumMod val="50000"/>
                    </a:schemeClr>
                  </a:solidFill>
                </a:rPr>
                <a:t>DOMINANCE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1B3D915-E168-4FFE-88B7-358DCA68F16E}"/>
                </a:ext>
              </a:extLst>
            </p:cNvPr>
            <p:cNvSpPr/>
            <p:nvPr/>
          </p:nvSpPr>
          <p:spPr>
            <a:xfrm>
              <a:off x="5205185" y="2559697"/>
              <a:ext cx="1781626" cy="1763015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29">
              <a:extLst>
                <a:ext uri="{FF2B5EF4-FFF2-40B4-BE49-F238E27FC236}">
                  <a16:creationId xmlns:a16="http://schemas.microsoft.com/office/drawing/2014/main" id="{A13CC831-EB7A-497F-B579-AAB6D510A883}"/>
                </a:ext>
              </a:extLst>
            </p:cNvPr>
            <p:cNvSpPr/>
            <p:nvPr/>
          </p:nvSpPr>
          <p:spPr>
            <a:xfrm>
              <a:off x="6631643" y="2703859"/>
              <a:ext cx="121774" cy="12678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ys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29">
              <a:extLst>
                <a:ext uri="{FF2B5EF4-FFF2-40B4-BE49-F238E27FC236}">
                  <a16:creationId xmlns:a16="http://schemas.microsoft.com/office/drawing/2014/main" id="{7805530A-D308-4FF2-B726-2D8C4BDBC4F6}"/>
                </a:ext>
              </a:extLst>
            </p:cNvPr>
            <p:cNvSpPr/>
            <p:nvPr/>
          </p:nvSpPr>
          <p:spPr>
            <a:xfrm>
              <a:off x="5409923" y="272596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EE38AAFF-29B6-4515-B4D0-39D716881051}"/>
                </a:ext>
              </a:extLst>
            </p:cNvPr>
            <p:cNvSpPr/>
            <p:nvPr/>
          </p:nvSpPr>
          <p:spPr>
            <a:xfrm>
              <a:off x="6035111" y="4252386"/>
              <a:ext cx="121774" cy="126784"/>
            </a:xfrm>
            <a:prstGeom prst="ellipse">
              <a:avLst/>
            </a:prstGeom>
            <a:ln>
              <a:prstDash val="sysDash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5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64" name="Ellipse 63">
            <a:extLst>
              <a:ext uri="{FF2B5EF4-FFF2-40B4-BE49-F238E27FC236}">
                <a16:creationId xmlns:a16="http://schemas.microsoft.com/office/drawing/2014/main" id="{1070DD5C-168E-4954-89BE-8DF2A0BFA255}"/>
              </a:ext>
            </a:extLst>
          </p:cNvPr>
          <p:cNvSpPr/>
          <p:nvPr/>
        </p:nvSpPr>
        <p:spPr>
          <a:xfrm>
            <a:off x="5367525" y="2687206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9B1C705D-34DE-41EF-AE41-7BE37B710006}"/>
              </a:ext>
            </a:extLst>
          </p:cNvPr>
          <p:cNvSpPr/>
          <p:nvPr/>
        </p:nvSpPr>
        <p:spPr>
          <a:xfrm>
            <a:off x="6595246" y="2659735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4E27716-4A11-4C42-ABE0-8F9C4A6AECBA}"/>
              </a:ext>
            </a:extLst>
          </p:cNvPr>
          <p:cNvSpPr/>
          <p:nvPr/>
        </p:nvSpPr>
        <p:spPr>
          <a:xfrm>
            <a:off x="5998713" y="4208262"/>
            <a:ext cx="194569" cy="215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72A51DBF-F9CF-47E2-BB7A-712EA8EE68B1}"/>
              </a:ext>
            </a:extLst>
          </p:cNvPr>
          <p:cNvCxnSpPr>
            <a:cxnSpLocks/>
            <a:stCxn id="65" idx="7"/>
            <a:endCxn id="73" idx="1"/>
          </p:cNvCxnSpPr>
          <p:nvPr/>
        </p:nvCxnSpPr>
        <p:spPr>
          <a:xfrm flipV="1">
            <a:off x="6761321" y="1606965"/>
            <a:ext cx="820962" cy="1084261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4990E263-52EF-4F83-B173-B35C0123BA75}"/>
              </a:ext>
            </a:extLst>
          </p:cNvPr>
          <p:cNvGrpSpPr/>
          <p:nvPr/>
        </p:nvGrpSpPr>
        <p:grpSpPr>
          <a:xfrm>
            <a:off x="7582283" y="1248514"/>
            <a:ext cx="2653181" cy="716901"/>
            <a:chOff x="8237171" y="1317115"/>
            <a:chExt cx="2653181" cy="716901"/>
          </a:xfrm>
        </p:grpSpPr>
        <p:sp>
          <p:nvSpPr>
            <p:cNvPr id="16" name="Organigramme : Terminateur 15">
              <a:extLst>
                <a:ext uri="{FF2B5EF4-FFF2-40B4-BE49-F238E27FC236}">
                  <a16:creationId xmlns:a16="http://schemas.microsoft.com/office/drawing/2014/main" id="{5790E39C-1E54-48FE-9087-4D80898D209B}"/>
                </a:ext>
              </a:extLst>
            </p:cNvPr>
            <p:cNvSpPr/>
            <p:nvPr/>
          </p:nvSpPr>
          <p:spPr>
            <a:xfrm>
              <a:off x="8325236" y="1379181"/>
              <a:ext cx="2490651" cy="578016"/>
            </a:xfrm>
            <a:prstGeom prst="flowChartTerminator">
              <a:avLst/>
            </a:prstGeom>
            <a:solidFill>
              <a:schemeClr val="tx2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73" name="Organigramme : Terminateur 72">
              <a:extLst>
                <a:ext uri="{FF2B5EF4-FFF2-40B4-BE49-F238E27FC236}">
                  <a16:creationId xmlns:a16="http://schemas.microsoft.com/office/drawing/2014/main" id="{9D7FAC67-69C2-42FE-A044-A70BFAA2E835}"/>
                </a:ext>
              </a:extLst>
            </p:cNvPr>
            <p:cNvSpPr/>
            <p:nvPr/>
          </p:nvSpPr>
          <p:spPr>
            <a:xfrm>
              <a:off x="8237171" y="1317115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1C517F92-95AD-409D-BBF3-49313496354F}"/>
              </a:ext>
            </a:extLst>
          </p:cNvPr>
          <p:cNvGrpSpPr/>
          <p:nvPr/>
        </p:nvGrpSpPr>
        <p:grpSpPr>
          <a:xfrm>
            <a:off x="4769409" y="4727665"/>
            <a:ext cx="2653181" cy="716901"/>
            <a:chOff x="4769409" y="4600204"/>
            <a:chExt cx="2653181" cy="716901"/>
          </a:xfrm>
        </p:grpSpPr>
        <p:sp>
          <p:nvSpPr>
            <p:cNvPr id="56" name="Organigramme : Terminateur 55">
              <a:extLst>
                <a:ext uri="{FF2B5EF4-FFF2-40B4-BE49-F238E27FC236}">
                  <a16:creationId xmlns:a16="http://schemas.microsoft.com/office/drawing/2014/main" id="{92F328BD-2004-4CE0-8B17-707E446FF48F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76" name="Organigramme : Terminateur 75">
              <a:extLst>
                <a:ext uri="{FF2B5EF4-FFF2-40B4-BE49-F238E27FC236}">
                  <a16:creationId xmlns:a16="http://schemas.microsoft.com/office/drawing/2014/main" id="{F3E59950-ED7A-4678-B2BC-AEF4DA3152A3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E4F44E0-64C1-4E3D-B3E1-17A3D3DF0849}"/>
              </a:ext>
            </a:extLst>
          </p:cNvPr>
          <p:cNvCxnSpPr>
            <a:cxnSpLocks/>
            <a:stCxn id="66" idx="4"/>
            <a:endCxn id="76" idx="0"/>
          </p:cNvCxnSpPr>
          <p:nvPr/>
        </p:nvCxnSpPr>
        <p:spPr>
          <a:xfrm>
            <a:off x="6095998" y="4423294"/>
            <a:ext cx="2" cy="304371"/>
          </a:xfrm>
          <a:prstGeom prst="line">
            <a:avLst/>
          </a:prstGeom>
          <a:ln w="12700" cap="rnd">
            <a:prstDash val="solid"/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6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C7554A57-51DF-4C94-BBA9-1D887C7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Evaluation: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reasoning with uncertainty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0E04C6-AF48-44A7-99F3-12E3AF2AEC9D}"/>
              </a:ext>
            </a:extLst>
          </p:cNvPr>
          <p:cNvSpPr txBox="1"/>
          <p:nvPr/>
        </p:nvSpPr>
        <p:spPr>
          <a:xfrm>
            <a:off x="889399" y="1724728"/>
            <a:ext cx="63834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Goal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Evaluate the accuracy of predictions</a:t>
            </a:r>
          </a:p>
          <a:p>
            <a:pPr marL="800100" lvl="1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Time execution for each prediction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FD3A345-D3F1-4B4D-9282-1819136B7970}"/>
              </a:ext>
            </a:extLst>
          </p:cNvPr>
          <p:cNvGrpSpPr/>
          <p:nvPr/>
        </p:nvGrpSpPr>
        <p:grpSpPr>
          <a:xfrm>
            <a:off x="6812450" y="1525389"/>
            <a:ext cx="4864556" cy="1928506"/>
            <a:chOff x="4191558" y="2674858"/>
            <a:chExt cx="3924361" cy="192850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C6DC980-D1AD-4E89-B0B6-C3634409D971}"/>
                </a:ext>
              </a:extLst>
            </p:cNvPr>
            <p:cNvGrpSpPr/>
            <p:nvPr/>
          </p:nvGrpSpPr>
          <p:grpSpPr>
            <a:xfrm>
              <a:off x="4412176" y="2674858"/>
              <a:ext cx="3703743" cy="1714060"/>
              <a:chOff x="4967760" y="1419240"/>
              <a:chExt cx="3703743" cy="17140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750A17C0-96F5-4104-BB44-B83D73293697}"/>
                  </a:ext>
                </a:extLst>
              </p:cNvPr>
              <p:cNvGrpSpPr/>
              <p:nvPr/>
            </p:nvGrpSpPr>
            <p:grpSpPr>
              <a:xfrm>
                <a:off x="4967760" y="1419240"/>
                <a:ext cx="1245424" cy="1570239"/>
                <a:chOff x="1782205" y="1419240"/>
                <a:chExt cx="1245424" cy="1570239"/>
              </a:xfrm>
            </p:grpSpPr>
            <p:pic>
              <p:nvPicPr>
                <p:cNvPr id="10" name="Image 119">
                  <a:extLst>
                    <a:ext uri="{FF2B5EF4-FFF2-40B4-BE49-F238E27FC236}">
                      <a16:creationId xmlns:a16="http://schemas.microsoft.com/office/drawing/2014/main" id="{3C146A18-BFD5-4454-A888-FE35AFA6D5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615" y="1574087"/>
                  <a:ext cx="384615" cy="4539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" name="Groupe 1">
                  <a:extLst>
                    <a:ext uri="{FF2B5EF4-FFF2-40B4-BE49-F238E27FC236}">
                      <a16:creationId xmlns:a16="http://schemas.microsoft.com/office/drawing/2014/main" id="{8461097D-B9F4-4B92-908D-D196B5BC8B0A}"/>
                    </a:ext>
                  </a:extLst>
                </p:cNvPr>
                <p:cNvGrpSpPr/>
                <p:nvPr/>
              </p:nvGrpSpPr>
              <p:grpSpPr>
                <a:xfrm>
                  <a:off x="1782205" y="1419240"/>
                  <a:ext cx="1245424" cy="1570239"/>
                  <a:chOff x="1782205" y="1419240"/>
                  <a:chExt cx="1245424" cy="1570239"/>
                </a:xfrm>
              </p:grpSpPr>
              <p:pic>
                <p:nvPicPr>
                  <p:cNvPr id="3" name="Image 119">
                    <a:extLst>
                      <a:ext uri="{FF2B5EF4-FFF2-40B4-BE49-F238E27FC236}">
                        <a16:creationId xmlns:a16="http://schemas.microsoft.com/office/drawing/2014/main" id="{E4CAD769-F2A5-4510-A5FE-E75A36DD77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82205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" name="Phylactère : pensées 3">
                    <a:extLst>
                      <a:ext uri="{FF2B5EF4-FFF2-40B4-BE49-F238E27FC236}">
                        <a16:creationId xmlns:a16="http://schemas.microsoft.com/office/drawing/2014/main" id="{80329696-1605-45B5-9B61-FCA82235803B}"/>
                      </a:ext>
                    </a:extLst>
                  </p:cNvPr>
                  <p:cNvSpPr/>
                  <p:nvPr/>
                </p:nvSpPr>
                <p:spPr>
                  <a:xfrm>
                    <a:off x="2514218" y="1419240"/>
                    <a:ext cx="513411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tx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181B7E5B-C349-4E24-A432-2C17A1EC92AC}"/>
                  </a:ext>
                </a:extLst>
              </p:cNvPr>
              <p:cNvGrpSpPr/>
              <p:nvPr/>
            </p:nvGrpSpPr>
            <p:grpSpPr>
              <a:xfrm>
                <a:off x="7405672" y="1419240"/>
                <a:ext cx="1265831" cy="1570239"/>
                <a:chOff x="7525177" y="1419240"/>
                <a:chExt cx="1265831" cy="1570239"/>
              </a:xfrm>
            </p:grpSpPr>
            <p:pic>
              <p:nvPicPr>
                <p:cNvPr id="9" name="Image 119">
                  <a:extLst>
                    <a:ext uri="{FF2B5EF4-FFF2-40B4-BE49-F238E27FC236}">
                      <a16:creationId xmlns:a16="http://schemas.microsoft.com/office/drawing/2014/main" id="{D2BED25B-BD70-45FC-AC3D-77FE5A134E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2512" y="1604779"/>
                  <a:ext cx="402765" cy="4539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673E6754-F1E3-41B9-B240-77FC4B4699CA}"/>
                    </a:ext>
                  </a:extLst>
                </p:cNvPr>
                <p:cNvGrpSpPr/>
                <p:nvPr/>
              </p:nvGrpSpPr>
              <p:grpSpPr>
                <a:xfrm>
                  <a:off x="7525177" y="1419240"/>
                  <a:ext cx="1265831" cy="1570239"/>
                  <a:chOff x="7525177" y="1419240"/>
                  <a:chExt cx="1265831" cy="1570239"/>
                </a:xfrm>
              </p:grpSpPr>
              <p:pic>
                <p:nvPicPr>
                  <p:cNvPr id="5" name="Image 119">
                    <a:extLst>
                      <a:ext uri="{FF2B5EF4-FFF2-40B4-BE49-F238E27FC236}">
                        <a16:creationId xmlns:a16="http://schemas.microsoft.com/office/drawing/2014/main" id="{04FCE152-B934-4723-9663-82BEE9BB12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525177" y="2164466"/>
                    <a:ext cx="732013" cy="825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" name="Phylactère : pensées 5">
                    <a:extLst>
                      <a:ext uri="{FF2B5EF4-FFF2-40B4-BE49-F238E27FC236}">
                        <a16:creationId xmlns:a16="http://schemas.microsoft.com/office/drawing/2014/main" id="{8696171D-E00D-4A35-A838-0B35402B2768}"/>
                      </a:ext>
                    </a:extLst>
                  </p:cNvPr>
                  <p:cNvSpPr/>
                  <p:nvPr/>
                </p:nvSpPr>
                <p:spPr>
                  <a:xfrm>
                    <a:off x="8257190" y="1419240"/>
                    <a:ext cx="533818" cy="825014"/>
                  </a:xfrm>
                  <a:prstGeom prst="cloudCallout">
                    <a:avLst>
                      <a:gd name="adj1" fmla="val -51771"/>
                      <a:gd name="adj2" fmla="val 73370"/>
                    </a:avLst>
                  </a:prstGeom>
                  <a:noFill/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</p:grpSp>
          <p:sp>
            <p:nvSpPr>
              <p:cNvPr id="14" name="Shape 166">
                <a:extLst>
                  <a:ext uri="{FF2B5EF4-FFF2-40B4-BE49-F238E27FC236}">
                    <a16:creationId xmlns:a16="http://schemas.microsoft.com/office/drawing/2014/main" id="{A32207DA-3FAB-442A-A5B3-99725592C22F}"/>
                  </a:ext>
                </a:extLst>
              </p:cNvPr>
              <p:cNvSpPr/>
              <p:nvPr/>
            </p:nvSpPr>
            <p:spPr>
              <a:xfrm>
                <a:off x="6331277" y="2896393"/>
                <a:ext cx="613920" cy="23690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Utt1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Freeform 295">
                <a:extLst>
                  <a:ext uri="{FF2B5EF4-FFF2-40B4-BE49-F238E27FC236}">
                    <a16:creationId xmlns:a16="http://schemas.microsoft.com/office/drawing/2014/main" id="{06E395A2-7BA7-4D0F-8615-A61ECE19641C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5958659" y="2520065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6" name="Freeform 295">
                <a:extLst>
                  <a:ext uri="{FF2B5EF4-FFF2-40B4-BE49-F238E27FC236}">
                    <a16:creationId xmlns:a16="http://schemas.microsoft.com/office/drawing/2014/main" id="{569743D0-7357-4F98-A56F-92737C14C4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164141" y="2205087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Shape 166">
                <a:extLst>
                  <a:ext uri="{FF2B5EF4-FFF2-40B4-BE49-F238E27FC236}">
                    <a16:creationId xmlns:a16="http://schemas.microsoft.com/office/drawing/2014/main" id="{25C4DAA4-C68C-4C7C-8069-E990601A1D36}"/>
                  </a:ext>
                </a:extLst>
              </p:cNvPr>
              <p:cNvSpPr/>
              <p:nvPr/>
            </p:nvSpPr>
            <p:spPr>
              <a:xfrm>
                <a:off x="6331277" y="2050825"/>
                <a:ext cx="613920" cy="2666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9050" cap="flat" cmpd="sng">
                <a:noFill/>
                <a:prstDash val="solid"/>
                <a:miter lim="8000"/>
                <a:headEnd type="none" w="med" len="med"/>
                <a:tailEnd type="none" w="med" len="med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Calibri"/>
                    <a:cs typeface="Calibri"/>
                    <a:sym typeface="Calibri"/>
                  </a:rPr>
                  <a:t>Utt2</a:t>
                </a:r>
                <a:endParaRPr kumimoji="0" sz="1700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13842-787B-4491-992A-FCDF081DF542}"/>
                </a:ext>
              </a:extLst>
            </p:cNvPr>
            <p:cNvSpPr/>
            <p:nvPr/>
          </p:nvSpPr>
          <p:spPr>
            <a:xfrm>
              <a:off x="4191558" y="4320095"/>
              <a:ext cx="1173247" cy="28326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Dominant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2A4F4D-D0C4-4588-AB1A-256AD62E7DC8}"/>
                </a:ext>
              </a:extLst>
            </p:cNvPr>
            <p:cNvSpPr/>
            <p:nvPr/>
          </p:nvSpPr>
          <p:spPr>
            <a:xfrm>
              <a:off x="6630596" y="4282231"/>
              <a:ext cx="1173247" cy="25129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Submissive</a:t>
              </a:r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57EA8BCA-E4B6-4DE6-8100-ACC9CF2E6B64}"/>
              </a:ext>
            </a:extLst>
          </p:cNvPr>
          <p:cNvSpPr txBox="1"/>
          <p:nvPr/>
        </p:nvSpPr>
        <p:spPr>
          <a:xfrm>
            <a:off x="969522" y="3223559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Conditions: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77ACC-2D5B-4F9E-B71F-B086E1080F37}"/>
              </a:ext>
            </a:extLst>
          </p:cNvPr>
          <p:cNvSpPr/>
          <p:nvPr/>
        </p:nvSpPr>
        <p:spPr>
          <a:xfrm>
            <a:off x="453950" y="176835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122DF-B7DF-4A49-B453-92E5D3182777}"/>
              </a:ext>
            </a:extLst>
          </p:cNvPr>
          <p:cNvSpPr/>
          <p:nvPr/>
        </p:nvSpPr>
        <p:spPr>
          <a:xfrm>
            <a:off x="514995" y="3266693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65DA8092-C7F6-4643-A2DA-104BAD3E5BF0}"/>
              </a:ext>
            </a:extLst>
          </p:cNvPr>
          <p:cNvSpPr/>
          <p:nvPr/>
        </p:nvSpPr>
        <p:spPr>
          <a:xfrm>
            <a:off x="836080" y="4012454"/>
            <a:ext cx="269659" cy="269659"/>
          </a:xfrm>
          <a:prstGeom prst="ellipse">
            <a:avLst/>
          </a:prstGeom>
          <a:gradFill rotWithShape="1"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D7FC69E5-EB17-4C06-A4B9-D12300FCF724}"/>
              </a:ext>
            </a:extLst>
          </p:cNvPr>
          <p:cNvSpPr txBox="1"/>
          <p:nvPr/>
        </p:nvSpPr>
        <p:spPr>
          <a:xfrm>
            <a:off x="1207763" y="3859107"/>
            <a:ext cx="29663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b="1" dirty="0">
                <a:solidFill>
                  <a:prstClr val="black"/>
                </a:solidFill>
              </a:rPr>
              <a:t>Initial value of power </a:t>
            </a:r>
            <a:endParaRPr lang="fr-FR" sz="2000" dirty="0">
              <a:solidFill>
                <a:prstClr val="black"/>
              </a:solidFill>
            </a:endParaRPr>
          </a:p>
        </p:txBody>
      </p:sp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18AD3B63-1515-4785-9518-656FE3E41A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4962" y="4449324"/>
          <a:ext cx="48352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17">
                  <a:extLst>
                    <a:ext uri="{9D8B030D-6E8A-4147-A177-3AD203B41FA5}">
                      <a16:colId xmlns:a16="http://schemas.microsoft.com/office/drawing/2014/main" val="842695176"/>
                    </a:ext>
                  </a:extLst>
                </a:gridCol>
                <a:gridCol w="3246681">
                  <a:extLst>
                    <a:ext uri="{9D8B030D-6E8A-4147-A177-3AD203B41FA5}">
                      <a16:colId xmlns:a16="http://schemas.microsoft.com/office/drawing/2014/main" val="188330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Dominant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 0.3         0.4        0.5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noProof="0" dirty="0"/>
                        <a:t>Submissive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0.6         0.7       0.8       0.9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17541"/>
                  </a:ext>
                </a:extLst>
              </a:tr>
            </a:tbl>
          </a:graphicData>
        </a:graphic>
      </p:graphicFrame>
      <p:grpSp>
        <p:nvGrpSpPr>
          <p:cNvPr id="34" name="Groupe 33">
            <a:extLst>
              <a:ext uri="{FF2B5EF4-FFF2-40B4-BE49-F238E27FC236}">
                <a16:creationId xmlns:a16="http://schemas.microsoft.com/office/drawing/2014/main" id="{4C5C3F98-86F1-497A-9696-3BD81247A465}"/>
              </a:ext>
            </a:extLst>
          </p:cNvPr>
          <p:cNvGrpSpPr/>
          <p:nvPr/>
        </p:nvGrpSpPr>
        <p:grpSpPr>
          <a:xfrm>
            <a:off x="6404645" y="3891587"/>
            <a:ext cx="2899063" cy="461665"/>
            <a:chOff x="1051400" y="4833681"/>
            <a:chExt cx="2899063" cy="461665"/>
          </a:xfrm>
        </p:grpSpPr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61E3F2E5-2658-4FDC-89F8-44A7247021FE}"/>
                </a:ext>
              </a:extLst>
            </p:cNvPr>
            <p:cNvSpPr/>
            <p:nvPr/>
          </p:nvSpPr>
          <p:spPr>
            <a:xfrm>
              <a:off x="1051400" y="4936663"/>
              <a:ext cx="269659" cy="269659"/>
            </a:xfrm>
            <a:prstGeom prst="ellipse">
              <a:avLst/>
            </a:prstGeom>
            <a:gradFill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8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DDC84DF0-5ECB-4573-A45A-FFE897D92159}"/>
                </a:ext>
              </a:extLst>
            </p:cNvPr>
            <p:cNvSpPr txBox="1"/>
            <p:nvPr/>
          </p:nvSpPr>
          <p:spPr>
            <a:xfrm>
              <a:off x="1459204" y="4833681"/>
              <a:ext cx="24912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2400" b="1" dirty="0">
                  <a:solidFill>
                    <a:prstClr val="black"/>
                  </a:solidFill>
                </a:rPr>
                <a:t>Initial preferences</a:t>
              </a:r>
              <a:endParaRPr lang="fr-FR" sz="2000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FE8AEA01-5CF5-46AC-B9B9-B1C9769842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3947" y="4491608"/>
          <a:ext cx="4767868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47">
                  <a:extLst>
                    <a:ext uri="{9D8B030D-6E8A-4147-A177-3AD203B41FA5}">
                      <a16:colId xmlns:a16="http://schemas.microsoft.com/office/drawing/2014/main" val="3707696596"/>
                    </a:ext>
                  </a:extLst>
                </a:gridCol>
                <a:gridCol w="3093721">
                  <a:extLst>
                    <a:ext uri="{9D8B030D-6E8A-4147-A177-3AD203B41FA5}">
                      <a16:colId xmlns:a16="http://schemas.microsoft.com/office/drawing/2014/main" val="155180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dirty="0"/>
                        <a:t>Domain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Nb possible </a:t>
                      </a:r>
                      <a:r>
                        <a:rPr lang="en-US" sz="2000" b="1" noProof="0" dirty="0"/>
                        <a:t>hypotheses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2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6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4.14 x 10</a:t>
                      </a:r>
                      <a:r>
                        <a:rPr lang="fr-FR" sz="2200" b="1" baseline="30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8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2.6 x 10</a:t>
                      </a:r>
                      <a:r>
                        <a:rPr lang="fr-FR" sz="2200" b="1" baseline="30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5815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6B6E5DF4-D18D-406A-AA23-FE27B413E05E}"/>
              </a:ext>
            </a:extLst>
          </p:cNvPr>
          <p:cNvSpPr/>
          <p:nvPr/>
        </p:nvSpPr>
        <p:spPr>
          <a:xfrm>
            <a:off x="1694235" y="5618566"/>
            <a:ext cx="3292463" cy="916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Total dialogues : 1080</a:t>
            </a:r>
          </a:p>
        </p:txBody>
      </p:sp>
      <p:sp>
        <p:nvSpPr>
          <p:cNvPr id="38" name="Espace réservé du numéro de diapositive 3">
            <a:extLst>
              <a:ext uri="{FF2B5EF4-FFF2-40B4-BE49-F238E27FC236}">
                <a16:creationId xmlns:a16="http://schemas.microsoft.com/office/drawing/2014/main" id="{A43ED19B-08B3-483E-89FE-806F433A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887" y="182562"/>
            <a:ext cx="2743200" cy="365125"/>
          </a:xfrm>
        </p:spPr>
        <p:txBody>
          <a:bodyPr/>
          <a:lstStyle/>
          <a:p>
            <a:r>
              <a:rPr lang="fr-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72619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B79D026-250A-401C-A7E3-F9B31597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" y="210929"/>
            <a:ext cx="11511616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FFC000"/>
                </a:solidFill>
                <a:latin typeface="Open Sans" panose="020B0606030504020204" pitchFamily="34" charset="0"/>
              </a:rPr>
              <a:t>Results:</a:t>
            </a:r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 accuracy of predictions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4DC9F3F-FCFB-43C5-A3FB-DCBB92581A0C}"/>
              </a:ext>
            </a:extLst>
          </p:cNvPr>
          <p:cNvGrpSpPr/>
          <p:nvPr/>
        </p:nvGrpSpPr>
        <p:grpSpPr>
          <a:xfrm>
            <a:off x="6671490" y="1419030"/>
            <a:ext cx="4869074" cy="2151358"/>
            <a:chOff x="7813087" y="1445602"/>
            <a:chExt cx="4086490" cy="1730995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704CCBF-2CDE-4660-9762-C72694FECD21}"/>
                </a:ext>
              </a:extLst>
            </p:cNvPr>
            <p:cNvGrpSpPr/>
            <p:nvPr/>
          </p:nvGrpSpPr>
          <p:grpSpPr>
            <a:xfrm>
              <a:off x="7813087" y="1525389"/>
              <a:ext cx="3746145" cy="1651208"/>
              <a:chOff x="5554383" y="1419240"/>
              <a:chExt cx="3022111" cy="165120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EAF7BB9-A48B-4D2F-AFE3-4FAE9E6D12D5}"/>
                  </a:ext>
                </a:extLst>
              </p:cNvPr>
              <p:cNvGrpSpPr/>
              <p:nvPr/>
            </p:nvGrpSpPr>
            <p:grpSpPr>
              <a:xfrm>
                <a:off x="5554383" y="1419240"/>
                <a:ext cx="1264285" cy="1613989"/>
                <a:chOff x="2368828" y="1419240"/>
                <a:chExt cx="1264285" cy="1613989"/>
              </a:xfrm>
            </p:grpSpPr>
            <p:pic>
              <p:nvPicPr>
                <p:cNvPr id="22" name="Image 119">
                  <a:extLst>
                    <a:ext uri="{FF2B5EF4-FFF2-40B4-BE49-F238E27FC236}">
                      <a16:creationId xmlns:a16="http://schemas.microsoft.com/office/drawing/2014/main" id="{196E79AC-B3A8-4D28-994D-E78E527333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8828" y="2208216"/>
                  <a:ext cx="732013" cy="825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Phylactère : pensées 22">
                  <a:extLst>
                    <a:ext uri="{FF2B5EF4-FFF2-40B4-BE49-F238E27FC236}">
                      <a16:creationId xmlns:a16="http://schemas.microsoft.com/office/drawing/2014/main" id="{A30D289F-41B1-49A3-8F57-620E7D085DE9}"/>
                    </a:ext>
                  </a:extLst>
                </p:cNvPr>
                <p:cNvSpPr/>
                <p:nvPr/>
              </p:nvSpPr>
              <p:spPr>
                <a:xfrm>
                  <a:off x="2514217" y="1419240"/>
                  <a:ext cx="1118896" cy="670228"/>
                </a:xfrm>
                <a:prstGeom prst="cloudCallout">
                  <a:avLst>
                    <a:gd name="adj1" fmla="val 1672"/>
                    <a:gd name="adj2" fmla="val 97245"/>
                  </a:avLst>
                </a:prstGeom>
                <a:noFill/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18" name="Image 119">
                <a:extLst>
                  <a:ext uri="{FF2B5EF4-FFF2-40B4-BE49-F238E27FC236}">
                    <a16:creationId xmlns:a16="http://schemas.microsoft.com/office/drawing/2014/main" id="{76896D39-8C45-495D-916C-C3406D2A3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81" y="2245435"/>
                <a:ext cx="732013" cy="825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Freeform 295">
                <a:extLst>
                  <a:ext uri="{FF2B5EF4-FFF2-40B4-BE49-F238E27FC236}">
                    <a16:creationId xmlns:a16="http://schemas.microsoft.com/office/drawing/2014/main" id="{BCB7D9C2-318B-42E5-89C6-AE1577038472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49791" flipH="1">
                <a:off x="6706696" y="2295721"/>
                <a:ext cx="1207739" cy="487177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4" name="Freeform 295">
                <a:extLst>
                  <a:ext uri="{FF2B5EF4-FFF2-40B4-BE49-F238E27FC236}">
                    <a16:creationId xmlns:a16="http://schemas.microsoft.com/office/drawing/2014/main" id="{B5762045-1882-4DAE-88C8-4A95FAF39981}"/>
                  </a:ext>
                </a:extLst>
              </p:cNvPr>
              <p:cNvSpPr>
                <a:spLocks/>
              </p:cNvSpPr>
              <p:nvPr/>
            </p:nvSpPr>
            <p:spPr bwMode="auto">
              <a:xfrm rot="19815642" flipV="1">
                <a:off x="6827117" y="1762455"/>
                <a:ext cx="1027334" cy="566919"/>
              </a:xfrm>
              <a:custGeom>
                <a:avLst/>
                <a:gdLst>
                  <a:gd name="T0" fmla="*/ 1392 w 1460"/>
                  <a:gd name="T1" fmla="*/ 10 h 959"/>
                  <a:gd name="T2" fmla="*/ 1384 w 1460"/>
                  <a:gd name="T3" fmla="*/ 10 h 959"/>
                  <a:gd name="T4" fmla="*/ 1377 w 1460"/>
                  <a:gd name="T5" fmla="*/ 11 h 959"/>
                  <a:gd name="T6" fmla="*/ 1370 w 1460"/>
                  <a:gd name="T7" fmla="*/ 6 h 959"/>
                  <a:gd name="T8" fmla="*/ 1359 w 1460"/>
                  <a:gd name="T9" fmla="*/ 6 h 959"/>
                  <a:gd name="T10" fmla="*/ 1233 w 1460"/>
                  <a:gd name="T11" fmla="*/ 23 h 959"/>
                  <a:gd name="T12" fmla="*/ 1109 w 1460"/>
                  <a:gd name="T13" fmla="*/ 48 h 959"/>
                  <a:gd name="T14" fmla="*/ 1100 w 1460"/>
                  <a:gd name="T15" fmla="*/ 50 h 959"/>
                  <a:gd name="T16" fmla="*/ 1086 w 1460"/>
                  <a:gd name="T17" fmla="*/ 65 h 959"/>
                  <a:gd name="T18" fmla="*/ 1078 w 1460"/>
                  <a:gd name="T19" fmla="*/ 83 h 959"/>
                  <a:gd name="T20" fmla="*/ 1079 w 1460"/>
                  <a:gd name="T21" fmla="*/ 102 h 959"/>
                  <a:gd name="T22" fmla="*/ 1083 w 1460"/>
                  <a:gd name="T23" fmla="*/ 111 h 959"/>
                  <a:gd name="T24" fmla="*/ 1106 w 1460"/>
                  <a:gd name="T25" fmla="*/ 145 h 959"/>
                  <a:gd name="T26" fmla="*/ 1130 w 1460"/>
                  <a:gd name="T27" fmla="*/ 180 h 959"/>
                  <a:gd name="T28" fmla="*/ 996 w 1460"/>
                  <a:gd name="T29" fmla="*/ 282 h 959"/>
                  <a:gd name="T30" fmla="*/ 723 w 1460"/>
                  <a:gd name="T31" fmla="*/ 474 h 959"/>
                  <a:gd name="T32" fmla="*/ 443 w 1460"/>
                  <a:gd name="T33" fmla="*/ 656 h 959"/>
                  <a:gd name="T34" fmla="*/ 156 w 1460"/>
                  <a:gd name="T35" fmla="*/ 829 h 959"/>
                  <a:gd name="T36" fmla="*/ 11 w 1460"/>
                  <a:gd name="T37" fmla="*/ 915 h 959"/>
                  <a:gd name="T38" fmla="*/ 2 w 1460"/>
                  <a:gd name="T39" fmla="*/ 921 h 959"/>
                  <a:gd name="T40" fmla="*/ 0 w 1460"/>
                  <a:gd name="T41" fmla="*/ 938 h 959"/>
                  <a:gd name="T42" fmla="*/ 7 w 1460"/>
                  <a:gd name="T43" fmla="*/ 952 h 959"/>
                  <a:gd name="T44" fmla="*/ 24 w 1460"/>
                  <a:gd name="T45" fmla="*/ 959 h 959"/>
                  <a:gd name="T46" fmla="*/ 34 w 1460"/>
                  <a:gd name="T47" fmla="*/ 956 h 959"/>
                  <a:gd name="T48" fmla="*/ 111 w 1460"/>
                  <a:gd name="T49" fmla="*/ 923 h 959"/>
                  <a:gd name="T50" fmla="*/ 263 w 1460"/>
                  <a:gd name="T51" fmla="*/ 849 h 959"/>
                  <a:gd name="T52" fmla="*/ 484 w 1460"/>
                  <a:gd name="T53" fmla="*/ 728 h 959"/>
                  <a:gd name="T54" fmla="*/ 769 w 1460"/>
                  <a:gd name="T55" fmla="*/ 549 h 959"/>
                  <a:gd name="T56" fmla="*/ 1044 w 1460"/>
                  <a:gd name="T57" fmla="*/ 352 h 959"/>
                  <a:gd name="T58" fmla="*/ 1176 w 1460"/>
                  <a:gd name="T59" fmla="*/ 249 h 959"/>
                  <a:gd name="T60" fmla="*/ 1182 w 1460"/>
                  <a:gd name="T61" fmla="*/ 256 h 959"/>
                  <a:gd name="T62" fmla="*/ 1185 w 1460"/>
                  <a:gd name="T63" fmla="*/ 263 h 959"/>
                  <a:gd name="T64" fmla="*/ 1201 w 1460"/>
                  <a:gd name="T65" fmla="*/ 285 h 959"/>
                  <a:gd name="T66" fmla="*/ 1231 w 1460"/>
                  <a:gd name="T67" fmla="*/ 308 h 959"/>
                  <a:gd name="T68" fmla="*/ 1254 w 1460"/>
                  <a:gd name="T69" fmla="*/ 316 h 959"/>
                  <a:gd name="T70" fmla="*/ 1268 w 1460"/>
                  <a:gd name="T71" fmla="*/ 315 h 959"/>
                  <a:gd name="T72" fmla="*/ 1284 w 1460"/>
                  <a:gd name="T73" fmla="*/ 312 h 959"/>
                  <a:gd name="T74" fmla="*/ 1310 w 1460"/>
                  <a:gd name="T75" fmla="*/ 295 h 959"/>
                  <a:gd name="T76" fmla="*/ 1340 w 1460"/>
                  <a:gd name="T77" fmla="*/ 259 h 959"/>
                  <a:gd name="T78" fmla="*/ 1357 w 1460"/>
                  <a:gd name="T79" fmla="*/ 233 h 959"/>
                  <a:gd name="T80" fmla="*/ 1384 w 1460"/>
                  <a:gd name="T81" fmla="*/ 192 h 959"/>
                  <a:gd name="T82" fmla="*/ 1433 w 1460"/>
                  <a:gd name="T83" fmla="*/ 103 h 959"/>
                  <a:gd name="T84" fmla="*/ 1455 w 1460"/>
                  <a:gd name="T85" fmla="*/ 59 h 959"/>
                  <a:gd name="T86" fmla="*/ 1460 w 1460"/>
                  <a:gd name="T87" fmla="*/ 43 h 959"/>
                  <a:gd name="T88" fmla="*/ 1451 w 1460"/>
                  <a:gd name="T89" fmla="*/ 17 h 959"/>
                  <a:gd name="T90" fmla="*/ 1429 w 1460"/>
                  <a:gd name="T91" fmla="*/ 0 h 959"/>
                  <a:gd name="T92" fmla="*/ 1403 w 1460"/>
                  <a:gd name="T93" fmla="*/ 0 h 959"/>
                  <a:gd name="T94" fmla="*/ 1392 w 1460"/>
                  <a:gd name="T95" fmla="*/ 10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60" h="959">
                    <a:moveTo>
                      <a:pt x="1392" y="10"/>
                    </a:moveTo>
                    <a:lnTo>
                      <a:pt x="1384" y="10"/>
                    </a:lnTo>
                    <a:lnTo>
                      <a:pt x="1377" y="11"/>
                    </a:lnTo>
                    <a:lnTo>
                      <a:pt x="1370" y="6"/>
                    </a:lnTo>
                    <a:lnTo>
                      <a:pt x="1359" y="6"/>
                    </a:lnTo>
                    <a:lnTo>
                      <a:pt x="1233" y="23"/>
                    </a:lnTo>
                    <a:lnTo>
                      <a:pt x="1109" y="48"/>
                    </a:lnTo>
                    <a:lnTo>
                      <a:pt x="1100" y="50"/>
                    </a:lnTo>
                    <a:lnTo>
                      <a:pt x="1086" y="65"/>
                    </a:lnTo>
                    <a:lnTo>
                      <a:pt x="1078" y="83"/>
                    </a:lnTo>
                    <a:lnTo>
                      <a:pt x="1079" y="102"/>
                    </a:lnTo>
                    <a:lnTo>
                      <a:pt x="1083" y="111"/>
                    </a:lnTo>
                    <a:lnTo>
                      <a:pt x="1106" y="145"/>
                    </a:lnTo>
                    <a:lnTo>
                      <a:pt x="1130" y="180"/>
                    </a:lnTo>
                    <a:lnTo>
                      <a:pt x="996" y="282"/>
                    </a:lnTo>
                    <a:lnTo>
                      <a:pt x="723" y="474"/>
                    </a:lnTo>
                    <a:lnTo>
                      <a:pt x="443" y="656"/>
                    </a:lnTo>
                    <a:lnTo>
                      <a:pt x="156" y="829"/>
                    </a:lnTo>
                    <a:lnTo>
                      <a:pt x="11" y="915"/>
                    </a:lnTo>
                    <a:lnTo>
                      <a:pt x="2" y="921"/>
                    </a:lnTo>
                    <a:lnTo>
                      <a:pt x="0" y="938"/>
                    </a:lnTo>
                    <a:lnTo>
                      <a:pt x="7" y="952"/>
                    </a:lnTo>
                    <a:lnTo>
                      <a:pt x="24" y="959"/>
                    </a:lnTo>
                    <a:lnTo>
                      <a:pt x="34" y="956"/>
                    </a:lnTo>
                    <a:lnTo>
                      <a:pt x="111" y="923"/>
                    </a:lnTo>
                    <a:lnTo>
                      <a:pt x="263" y="849"/>
                    </a:lnTo>
                    <a:lnTo>
                      <a:pt x="484" y="728"/>
                    </a:lnTo>
                    <a:lnTo>
                      <a:pt x="769" y="549"/>
                    </a:lnTo>
                    <a:lnTo>
                      <a:pt x="1044" y="352"/>
                    </a:lnTo>
                    <a:lnTo>
                      <a:pt x="1176" y="249"/>
                    </a:lnTo>
                    <a:lnTo>
                      <a:pt x="1182" y="256"/>
                    </a:lnTo>
                    <a:lnTo>
                      <a:pt x="1185" y="263"/>
                    </a:lnTo>
                    <a:lnTo>
                      <a:pt x="1201" y="285"/>
                    </a:lnTo>
                    <a:lnTo>
                      <a:pt x="1231" y="308"/>
                    </a:lnTo>
                    <a:lnTo>
                      <a:pt x="1254" y="316"/>
                    </a:lnTo>
                    <a:lnTo>
                      <a:pt x="1268" y="315"/>
                    </a:lnTo>
                    <a:lnTo>
                      <a:pt x="1284" y="312"/>
                    </a:lnTo>
                    <a:lnTo>
                      <a:pt x="1310" y="295"/>
                    </a:lnTo>
                    <a:lnTo>
                      <a:pt x="1340" y="259"/>
                    </a:lnTo>
                    <a:lnTo>
                      <a:pt x="1357" y="233"/>
                    </a:lnTo>
                    <a:lnTo>
                      <a:pt x="1384" y="192"/>
                    </a:lnTo>
                    <a:lnTo>
                      <a:pt x="1433" y="103"/>
                    </a:lnTo>
                    <a:lnTo>
                      <a:pt x="1455" y="59"/>
                    </a:lnTo>
                    <a:lnTo>
                      <a:pt x="1460" y="43"/>
                    </a:lnTo>
                    <a:lnTo>
                      <a:pt x="1451" y="17"/>
                    </a:lnTo>
                    <a:lnTo>
                      <a:pt x="1429" y="0"/>
                    </a:lnTo>
                    <a:lnTo>
                      <a:pt x="1403" y="0"/>
                    </a:lnTo>
                    <a:lnTo>
                      <a:pt x="1392" y="1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9BF77C5-CEAA-414F-B085-EFCF6022207B}"/>
                </a:ext>
              </a:extLst>
            </p:cNvPr>
            <p:cNvSpPr txBox="1"/>
            <p:nvPr/>
          </p:nvSpPr>
          <p:spPr>
            <a:xfrm>
              <a:off x="8197601" y="1565589"/>
              <a:ext cx="934110" cy="371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dirty="0" err="1">
                  <a:solidFill>
                    <a:schemeClr val="tx2">
                      <a:lumMod val="50000"/>
                    </a:schemeClr>
                  </a:solidFill>
                </a:rPr>
                <a:t>Pow</a:t>
              </a:r>
              <a:r>
                <a:rPr lang="fr-FR" sz="2400" b="1" baseline="-25000" dirty="0" err="1">
                  <a:solidFill>
                    <a:schemeClr val="tx2">
                      <a:lumMod val="50000"/>
                    </a:schemeClr>
                  </a:solidFill>
                </a:rPr>
                <a:t>other</a:t>
              </a:r>
              <a:endParaRPr lang="fr-FR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DFBD5CC1-535C-40B5-BC0C-D78D2D67201A}"/>
                </a:ext>
              </a:extLst>
            </p:cNvPr>
            <p:cNvGrpSpPr/>
            <p:nvPr/>
          </p:nvGrpSpPr>
          <p:grpSpPr>
            <a:xfrm>
              <a:off x="10955698" y="1445602"/>
              <a:ext cx="943879" cy="707887"/>
              <a:chOff x="10789919" y="1417337"/>
              <a:chExt cx="943879" cy="707887"/>
            </a:xfrm>
          </p:grpSpPr>
          <p:sp>
            <p:nvSpPr>
              <p:cNvPr id="25" name="Freeform 191">
                <a:extLst>
                  <a:ext uri="{FF2B5EF4-FFF2-40B4-BE49-F238E27FC236}">
                    <a16:creationId xmlns:a16="http://schemas.microsoft.com/office/drawing/2014/main" id="{ACF7C291-64B8-4E33-BC7B-553455658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919" y="1417337"/>
                <a:ext cx="943879" cy="679571"/>
              </a:xfrm>
              <a:custGeom>
                <a:avLst/>
                <a:gdLst>
                  <a:gd name="T0" fmla="*/ 4017 w 4210"/>
                  <a:gd name="T1" fmla="*/ 53 h 1948"/>
                  <a:gd name="T2" fmla="*/ 3974 w 4210"/>
                  <a:gd name="T3" fmla="*/ 58 h 1948"/>
                  <a:gd name="T4" fmla="*/ 3956 w 4210"/>
                  <a:gd name="T5" fmla="*/ 49 h 1948"/>
                  <a:gd name="T6" fmla="*/ 3788 w 4210"/>
                  <a:gd name="T7" fmla="*/ 27 h 1948"/>
                  <a:gd name="T8" fmla="*/ 3503 w 4210"/>
                  <a:gd name="T9" fmla="*/ 17 h 1948"/>
                  <a:gd name="T10" fmla="*/ 3017 w 4210"/>
                  <a:gd name="T11" fmla="*/ 2 h 1948"/>
                  <a:gd name="T12" fmla="*/ 2302 w 4210"/>
                  <a:gd name="T13" fmla="*/ 6 h 1948"/>
                  <a:gd name="T14" fmla="*/ 1829 w 4210"/>
                  <a:gd name="T15" fmla="*/ 27 h 1948"/>
                  <a:gd name="T16" fmla="*/ 882 w 4210"/>
                  <a:gd name="T17" fmla="*/ 104 h 1948"/>
                  <a:gd name="T18" fmla="*/ 299 w 4210"/>
                  <a:gd name="T19" fmla="*/ 199 h 1948"/>
                  <a:gd name="T20" fmla="*/ 174 w 4210"/>
                  <a:gd name="T21" fmla="*/ 228 h 1948"/>
                  <a:gd name="T22" fmla="*/ 166 w 4210"/>
                  <a:gd name="T23" fmla="*/ 264 h 1948"/>
                  <a:gd name="T24" fmla="*/ 191 w 4210"/>
                  <a:gd name="T25" fmla="*/ 277 h 1948"/>
                  <a:gd name="T26" fmla="*/ 1360 w 4210"/>
                  <a:gd name="T27" fmla="*/ 153 h 1948"/>
                  <a:gd name="T28" fmla="*/ 2064 w 4210"/>
                  <a:gd name="T29" fmla="*/ 101 h 1948"/>
                  <a:gd name="T30" fmla="*/ 2763 w 4210"/>
                  <a:gd name="T31" fmla="*/ 84 h 1948"/>
                  <a:gd name="T32" fmla="*/ 3228 w 4210"/>
                  <a:gd name="T33" fmla="*/ 91 h 1948"/>
                  <a:gd name="T34" fmla="*/ 3578 w 4210"/>
                  <a:gd name="T35" fmla="*/ 107 h 1948"/>
                  <a:gd name="T36" fmla="*/ 3875 w 4210"/>
                  <a:gd name="T37" fmla="*/ 124 h 1948"/>
                  <a:gd name="T38" fmla="*/ 3959 w 4210"/>
                  <a:gd name="T39" fmla="*/ 220 h 1948"/>
                  <a:gd name="T40" fmla="*/ 4002 w 4210"/>
                  <a:gd name="T41" fmla="*/ 610 h 1948"/>
                  <a:gd name="T42" fmla="*/ 3983 w 4210"/>
                  <a:gd name="T43" fmla="*/ 1100 h 1948"/>
                  <a:gd name="T44" fmla="*/ 3965 w 4210"/>
                  <a:gd name="T45" fmla="*/ 1593 h 1948"/>
                  <a:gd name="T46" fmla="*/ 3965 w 4210"/>
                  <a:gd name="T47" fmla="*/ 1690 h 1948"/>
                  <a:gd name="T48" fmla="*/ 3862 w 4210"/>
                  <a:gd name="T49" fmla="*/ 1684 h 1948"/>
                  <a:gd name="T50" fmla="*/ 3680 w 4210"/>
                  <a:gd name="T51" fmla="*/ 1662 h 1948"/>
                  <a:gd name="T52" fmla="*/ 3267 w 4210"/>
                  <a:gd name="T53" fmla="*/ 1611 h 1948"/>
                  <a:gd name="T54" fmla="*/ 2598 w 4210"/>
                  <a:gd name="T55" fmla="*/ 1592 h 1948"/>
                  <a:gd name="T56" fmla="*/ 2218 w 4210"/>
                  <a:gd name="T57" fmla="*/ 1582 h 1948"/>
                  <a:gd name="T58" fmla="*/ 1529 w 4210"/>
                  <a:gd name="T59" fmla="*/ 1547 h 1948"/>
                  <a:gd name="T60" fmla="*/ 330 w 4210"/>
                  <a:gd name="T61" fmla="*/ 1514 h 1948"/>
                  <a:gd name="T62" fmla="*/ 89 w 4210"/>
                  <a:gd name="T63" fmla="*/ 1441 h 1948"/>
                  <a:gd name="T64" fmla="*/ 113 w 4210"/>
                  <a:gd name="T65" fmla="*/ 1050 h 1948"/>
                  <a:gd name="T66" fmla="*/ 140 w 4210"/>
                  <a:gd name="T67" fmla="*/ 722 h 1948"/>
                  <a:gd name="T68" fmla="*/ 159 w 4210"/>
                  <a:gd name="T69" fmla="*/ 473 h 1948"/>
                  <a:gd name="T70" fmla="*/ 160 w 4210"/>
                  <a:gd name="T71" fmla="*/ 281 h 1948"/>
                  <a:gd name="T72" fmla="*/ 152 w 4210"/>
                  <a:gd name="T73" fmla="*/ 238 h 1948"/>
                  <a:gd name="T74" fmla="*/ 127 w 4210"/>
                  <a:gd name="T75" fmla="*/ 234 h 1948"/>
                  <a:gd name="T76" fmla="*/ 108 w 4210"/>
                  <a:gd name="T77" fmla="*/ 282 h 1948"/>
                  <a:gd name="T78" fmla="*/ 78 w 4210"/>
                  <a:gd name="T79" fmla="*/ 490 h 1948"/>
                  <a:gd name="T80" fmla="*/ 55 w 4210"/>
                  <a:gd name="T81" fmla="*/ 753 h 1948"/>
                  <a:gd name="T82" fmla="*/ 25 w 4210"/>
                  <a:gd name="T83" fmla="*/ 1108 h 1948"/>
                  <a:gd name="T84" fmla="*/ 4 w 4210"/>
                  <a:gd name="T85" fmla="*/ 1350 h 1948"/>
                  <a:gd name="T86" fmla="*/ 12 w 4210"/>
                  <a:gd name="T87" fmla="*/ 1527 h 1948"/>
                  <a:gd name="T88" fmla="*/ 24 w 4210"/>
                  <a:gd name="T89" fmla="*/ 1569 h 1948"/>
                  <a:gd name="T90" fmla="*/ 37 w 4210"/>
                  <a:gd name="T91" fmla="*/ 1599 h 1948"/>
                  <a:gd name="T92" fmla="*/ 159 w 4210"/>
                  <a:gd name="T93" fmla="*/ 1693 h 1948"/>
                  <a:gd name="T94" fmla="*/ 353 w 4210"/>
                  <a:gd name="T95" fmla="*/ 1757 h 1948"/>
                  <a:gd name="T96" fmla="*/ 724 w 4210"/>
                  <a:gd name="T97" fmla="*/ 1783 h 1948"/>
                  <a:gd name="T98" fmla="*/ 1368 w 4210"/>
                  <a:gd name="T99" fmla="*/ 1814 h 1948"/>
                  <a:gd name="T100" fmla="*/ 2992 w 4210"/>
                  <a:gd name="T101" fmla="*/ 1897 h 1948"/>
                  <a:gd name="T102" fmla="*/ 4087 w 4210"/>
                  <a:gd name="T103" fmla="*/ 1948 h 1948"/>
                  <a:gd name="T104" fmla="*/ 4138 w 4210"/>
                  <a:gd name="T105" fmla="*/ 1913 h 1948"/>
                  <a:gd name="T106" fmla="*/ 4152 w 4210"/>
                  <a:gd name="T107" fmla="*/ 1868 h 1948"/>
                  <a:gd name="T108" fmla="*/ 4192 w 4210"/>
                  <a:gd name="T109" fmla="*/ 767 h 1948"/>
                  <a:gd name="T110" fmla="*/ 4208 w 4210"/>
                  <a:gd name="T111" fmla="*/ 531 h 1948"/>
                  <a:gd name="T112" fmla="*/ 4203 w 4210"/>
                  <a:gd name="T113" fmla="*/ 326 h 1948"/>
                  <a:gd name="T114" fmla="*/ 4151 w 4210"/>
                  <a:gd name="T115" fmla="*/ 170 h 1948"/>
                  <a:gd name="T116" fmla="*/ 4094 w 4210"/>
                  <a:gd name="T117" fmla="*/ 100 h 1948"/>
                  <a:gd name="T118" fmla="*/ 4033 w 4210"/>
                  <a:gd name="T119" fmla="*/ 59 h 1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10" h="1948">
                    <a:moveTo>
                      <a:pt x="4033" y="59"/>
                    </a:moveTo>
                    <a:lnTo>
                      <a:pt x="4017" y="53"/>
                    </a:lnTo>
                    <a:lnTo>
                      <a:pt x="3987" y="53"/>
                    </a:lnTo>
                    <a:lnTo>
                      <a:pt x="3974" y="58"/>
                    </a:lnTo>
                    <a:lnTo>
                      <a:pt x="3968" y="53"/>
                    </a:lnTo>
                    <a:lnTo>
                      <a:pt x="3956" y="49"/>
                    </a:lnTo>
                    <a:lnTo>
                      <a:pt x="3902" y="39"/>
                    </a:lnTo>
                    <a:lnTo>
                      <a:pt x="3788" y="27"/>
                    </a:lnTo>
                    <a:lnTo>
                      <a:pt x="3617" y="21"/>
                    </a:lnTo>
                    <a:lnTo>
                      <a:pt x="3503" y="17"/>
                    </a:lnTo>
                    <a:lnTo>
                      <a:pt x="3260" y="6"/>
                    </a:lnTo>
                    <a:lnTo>
                      <a:pt x="3017" y="2"/>
                    </a:lnTo>
                    <a:lnTo>
                      <a:pt x="2778" y="0"/>
                    </a:lnTo>
                    <a:lnTo>
                      <a:pt x="2302" y="6"/>
                    </a:lnTo>
                    <a:lnTo>
                      <a:pt x="2064" y="15"/>
                    </a:lnTo>
                    <a:lnTo>
                      <a:pt x="1829" y="27"/>
                    </a:lnTo>
                    <a:lnTo>
                      <a:pt x="1355" y="57"/>
                    </a:lnTo>
                    <a:lnTo>
                      <a:pt x="882" y="104"/>
                    </a:lnTo>
                    <a:lnTo>
                      <a:pt x="531" y="155"/>
                    </a:lnTo>
                    <a:lnTo>
                      <a:pt x="299" y="199"/>
                    </a:lnTo>
                    <a:lnTo>
                      <a:pt x="183" y="224"/>
                    </a:lnTo>
                    <a:lnTo>
                      <a:pt x="174" y="228"/>
                    </a:lnTo>
                    <a:lnTo>
                      <a:pt x="165" y="245"/>
                    </a:lnTo>
                    <a:lnTo>
                      <a:pt x="166" y="264"/>
                    </a:lnTo>
                    <a:lnTo>
                      <a:pt x="181" y="277"/>
                    </a:lnTo>
                    <a:lnTo>
                      <a:pt x="191" y="277"/>
                    </a:lnTo>
                    <a:lnTo>
                      <a:pt x="659" y="229"/>
                    </a:lnTo>
                    <a:lnTo>
                      <a:pt x="1360" y="153"/>
                    </a:lnTo>
                    <a:lnTo>
                      <a:pt x="1828" y="113"/>
                    </a:lnTo>
                    <a:lnTo>
                      <a:pt x="2064" y="101"/>
                    </a:lnTo>
                    <a:lnTo>
                      <a:pt x="2297" y="92"/>
                    </a:lnTo>
                    <a:lnTo>
                      <a:pt x="2763" y="84"/>
                    </a:lnTo>
                    <a:lnTo>
                      <a:pt x="2996" y="87"/>
                    </a:lnTo>
                    <a:lnTo>
                      <a:pt x="3228" y="91"/>
                    </a:lnTo>
                    <a:lnTo>
                      <a:pt x="3461" y="100"/>
                    </a:lnTo>
                    <a:lnTo>
                      <a:pt x="3578" y="107"/>
                    </a:lnTo>
                    <a:lnTo>
                      <a:pt x="3757" y="120"/>
                    </a:lnTo>
                    <a:lnTo>
                      <a:pt x="3875" y="124"/>
                    </a:lnTo>
                    <a:lnTo>
                      <a:pt x="3934" y="123"/>
                    </a:lnTo>
                    <a:lnTo>
                      <a:pt x="3959" y="220"/>
                    </a:lnTo>
                    <a:lnTo>
                      <a:pt x="3990" y="415"/>
                    </a:lnTo>
                    <a:lnTo>
                      <a:pt x="4002" y="610"/>
                    </a:lnTo>
                    <a:lnTo>
                      <a:pt x="4000" y="806"/>
                    </a:lnTo>
                    <a:lnTo>
                      <a:pt x="3983" y="1100"/>
                    </a:lnTo>
                    <a:lnTo>
                      <a:pt x="3967" y="1396"/>
                    </a:lnTo>
                    <a:lnTo>
                      <a:pt x="3965" y="1593"/>
                    </a:lnTo>
                    <a:lnTo>
                      <a:pt x="3971" y="1691"/>
                    </a:lnTo>
                    <a:lnTo>
                      <a:pt x="3965" y="1690"/>
                    </a:lnTo>
                    <a:lnTo>
                      <a:pt x="3960" y="1690"/>
                    </a:lnTo>
                    <a:lnTo>
                      <a:pt x="3862" y="1684"/>
                    </a:lnTo>
                    <a:lnTo>
                      <a:pt x="3762" y="1676"/>
                    </a:lnTo>
                    <a:lnTo>
                      <a:pt x="3680" y="1662"/>
                    </a:lnTo>
                    <a:lnTo>
                      <a:pt x="3516" y="1637"/>
                    </a:lnTo>
                    <a:lnTo>
                      <a:pt x="3267" y="1611"/>
                    </a:lnTo>
                    <a:lnTo>
                      <a:pt x="2932" y="1594"/>
                    </a:lnTo>
                    <a:lnTo>
                      <a:pt x="2598" y="1592"/>
                    </a:lnTo>
                    <a:lnTo>
                      <a:pt x="2431" y="1593"/>
                    </a:lnTo>
                    <a:lnTo>
                      <a:pt x="2218" y="1582"/>
                    </a:lnTo>
                    <a:lnTo>
                      <a:pt x="2007" y="1572"/>
                    </a:lnTo>
                    <a:lnTo>
                      <a:pt x="1529" y="1547"/>
                    </a:lnTo>
                    <a:lnTo>
                      <a:pt x="809" y="1519"/>
                    </a:lnTo>
                    <a:lnTo>
                      <a:pt x="330" y="1514"/>
                    </a:lnTo>
                    <a:lnTo>
                      <a:pt x="91" y="1519"/>
                    </a:lnTo>
                    <a:lnTo>
                      <a:pt x="89" y="1441"/>
                    </a:lnTo>
                    <a:lnTo>
                      <a:pt x="94" y="1284"/>
                    </a:lnTo>
                    <a:lnTo>
                      <a:pt x="113" y="1050"/>
                    </a:lnTo>
                    <a:lnTo>
                      <a:pt x="127" y="893"/>
                    </a:lnTo>
                    <a:lnTo>
                      <a:pt x="140" y="722"/>
                    </a:lnTo>
                    <a:lnTo>
                      <a:pt x="152" y="549"/>
                    </a:lnTo>
                    <a:lnTo>
                      <a:pt x="159" y="473"/>
                    </a:lnTo>
                    <a:lnTo>
                      <a:pt x="164" y="358"/>
                    </a:lnTo>
                    <a:lnTo>
                      <a:pt x="160" y="281"/>
                    </a:lnTo>
                    <a:lnTo>
                      <a:pt x="155" y="245"/>
                    </a:lnTo>
                    <a:lnTo>
                      <a:pt x="152" y="238"/>
                    </a:lnTo>
                    <a:lnTo>
                      <a:pt x="143" y="232"/>
                    </a:lnTo>
                    <a:lnTo>
                      <a:pt x="127" y="234"/>
                    </a:lnTo>
                    <a:lnTo>
                      <a:pt x="121" y="245"/>
                    </a:lnTo>
                    <a:lnTo>
                      <a:pt x="108" y="282"/>
                    </a:lnTo>
                    <a:lnTo>
                      <a:pt x="91" y="364"/>
                    </a:lnTo>
                    <a:lnTo>
                      <a:pt x="78" y="490"/>
                    </a:lnTo>
                    <a:lnTo>
                      <a:pt x="72" y="571"/>
                    </a:lnTo>
                    <a:lnTo>
                      <a:pt x="55" y="753"/>
                    </a:lnTo>
                    <a:lnTo>
                      <a:pt x="39" y="936"/>
                    </a:lnTo>
                    <a:lnTo>
                      <a:pt x="25" y="1108"/>
                    </a:lnTo>
                    <a:lnTo>
                      <a:pt x="11" y="1279"/>
                    </a:lnTo>
                    <a:lnTo>
                      <a:pt x="4" y="1350"/>
                    </a:lnTo>
                    <a:lnTo>
                      <a:pt x="0" y="1457"/>
                    </a:lnTo>
                    <a:lnTo>
                      <a:pt x="12" y="1527"/>
                    </a:lnTo>
                    <a:lnTo>
                      <a:pt x="26" y="1559"/>
                    </a:lnTo>
                    <a:lnTo>
                      <a:pt x="24" y="1569"/>
                    </a:lnTo>
                    <a:lnTo>
                      <a:pt x="29" y="1590"/>
                    </a:lnTo>
                    <a:lnTo>
                      <a:pt x="37" y="1599"/>
                    </a:lnTo>
                    <a:lnTo>
                      <a:pt x="73" y="1636"/>
                    </a:lnTo>
                    <a:lnTo>
                      <a:pt x="159" y="1693"/>
                    </a:lnTo>
                    <a:lnTo>
                      <a:pt x="252" y="1732"/>
                    </a:lnTo>
                    <a:lnTo>
                      <a:pt x="353" y="1757"/>
                    </a:lnTo>
                    <a:lnTo>
                      <a:pt x="512" y="1777"/>
                    </a:lnTo>
                    <a:lnTo>
                      <a:pt x="724" y="1783"/>
                    </a:lnTo>
                    <a:lnTo>
                      <a:pt x="824" y="1786"/>
                    </a:lnTo>
                    <a:lnTo>
                      <a:pt x="1368" y="1814"/>
                    </a:lnTo>
                    <a:lnTo>
                      <a:pt x="1912" y="1843"/>
                    </a:lnTo>
                    <a:lnTo>
                      <a:pt x="2992" y="1897"/>
                    </a:lnTo>
                    <a:lnTo>
                      <a:pt x="4070" y="1948"/>
                    </a:lnTo>
                    <a:lnTo>
                      <a:pt x="4087" y="1948"/>
                    </a:lnTo>
                    <a:lnTo>
                      <a:pt x="4116" y="1935"/>
                    </a:lnTo>
                    <a:lnTo>
                      <a:pt x="4138" y="1913"/>
                    </a:lnTo>
                    <a:lnTo>
                      <a:pt x="4151" y="1883"/>
                    </a:lnTo>
                    <a:lnTo>
                      <a:pt x="4152" y="1868"/>
                    </a:lnTo>
                    <a:lnTo>
                      <a:pt x="4171" y="1317"/>
                    </a:lnTo>
                    <a:lnTo>
                      <a:pt x="4192" y="767"/>
                    </a:lnTo>
                    <a:lnTo>
                      <a:pt x="4197" y="680"/>
                    </a:lnTo>
                    <a:lnTo>
                      <a:pt x="4208" y="531"/>
                    </a:lnTo>
                    <a:lnTo>
                      <a:pt x="4210" y="428"/>
                    </a:lnTo>
                    <a:lnTo>
                      <a:pt x="4203" y="326"/>
                    </a:lnTo>
                    <a:lnTo>
                      <a:pt x="4180" y="233"/>
                    </a:lnTo>
                    <a:lnTo>
                      <a:pt x="4151" y="170"/>
                    </a:lnTo>
                    <a:lnTo>
                      <a:pt x="4125" y="132"/>
                    </a:lnTo>
                    <a:lnTo>
                      <a:pt x="4094" y="100"/>
                    </a:lnTo>
                    <a:lnTo>
                      <a:pt x="4055" y="71"/>
                    </a:lnTo>
                    <a:lnTo>
                      <a:pt x="403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0" dirty="0"/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4E7E847-0273-4961-A332-A1E5FFF83240}"/>
                  </a:ext>
                </a:extLst>
              </p:cNvPr>
              <p:cNvSpPr txBox="1"/>
              <p:nvPr/>
            </p:nvSpPr>
            <p:spPr>
              <a:xfrm>
                <a:off x="10939762" y="1417338"/>
                <a:ext cx="7149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 err="1"/>
                  <a:t>True</a:t>
                </a:r>
                <a:r>
                  <a:rPr lang="fr-FR" sz="2000" b="1" dirty="0"/>
                  <a:t> </a:t>
                </a:r>
              </a:p>
              <a:p>
                <a:r>
                  <a:rPr lang="fr-FR" sz="2000" b="1" dirty="0" err="1"/>
                  <a:t>Pow</a:t>
                </a:r>
                <a:endParaRPr lang="fr-FR" sz="2000" b="1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977595D-5BC7-42FA-88C9-3E0366391F26}"/>
                </a:ext>
              </a:extLst>
            </p:cNvPr>
            <p:cNvSpPr txBox="1"/>
            <p:nvPr/>
          </p:nvSpPr>
          <p:spPr>
            <a:xfrm>
              <a:off x="9370882" y="2195617"/>
              <a:ext cx="1463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Comparison</a:t>
              </a:r>
              <a:endParaRPr lang="en-US" b="1" dirty="0"/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2E5EC41F-0200-4B61-9FCD-67DD46461129}"/>
              </a:ext>
            </a:extLst>
          </p:cNvPr>
          <p:cNvSpPr txBox="1"/>
          <p:nvPr/>
        </p:nvSpPr>
        <p:spPr>
          <a:xfrm>
            <a:off x="694914" y="1613986"/>
            <a:ext cx="6858000" cy="96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32FC08B-FD18-47CE-8F49-0311283F75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686" y="2343020"/>
          <a:ext cx="4226401" cy="9338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98702">
                  <a:extLst>
                    <a:ext uri="{9D8B030D-6E8A-4147-A177-3AD203B41FA5}">
                      <a16:colId xmlns:a16="http://schemas.microsoft.com/office/drawing/2014/main" val="1218044714"/>
                    </a:ext>
                  </a:extLst>
                </a:gridCol>
                <a:gridCol w="927699">
                  <a:extLst>
                    <a:ext uri="{9D8B030D-6E8A-4147-A177-3AD203B41FA5}">
                      <a16:colId xmlns:a16="http://schemas.microsoft.com/office/drawing/2014/main" val="2864711047"/>
                    </a:ext>
                  </a:extLst>
                </a:gridCol>
              </a:tblGrid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Root 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0767"/>
                  </a:ext>
                </a:extLst>
              </a:tr>
              <a:tr h="466924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Residual variation </a:t>
                      </a:r>
                      <a:r>
                        <a:rPr lang="en-US" sz="2200" i="1" noProof="0" dirty="0"/>
                        <a:t>(</a:t>
                      </a:r>
                      <a:r>
                        <a:rPr lang="en-US" sz="2200" i="1" noProof="0" dirty="0" err="1"/>
                        <a:t>rv</a:t>
                      </a:r>
                      <a:r>
                        <a:rPr lang="en-US" sz="2200" i="1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00389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C2A5B55C-B183-4FDD-89B3-E3F3D9020CEF}"/>
              </a:ext>
            </a:extLst>
          </p:cNvPr>
          <p:cNvSpPr txBox="1"/>
          <p:nvPr/>
        </p:nvSpPr>
        <p:spPr>
          <a:xfrm>
            <a:off x="855222" y="1774295"/>
            <a:ext cx="638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Accuracy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708D8-BCE5-4090-81A6-56571E61F3FE}"/>
              </a:ext>
            </a:extLst>
          </p:cNvPr>
          <p:cNvSpPr/>
          <p:nvPr/>
        </p:nvSpPr>
        <p:spPr>
          <a:xfrm>
            <a:off x="400695" y="181742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23D96D4-762E-47F9-831A-4D3923F65371}"/>
              </a:ext>
            </a:extLst>
          </p:cNvPr>
          <p:cNvSpPr txBox="1"/>
          <p:nvPr/>
        </p:nvSpPr>
        <p:spPr>
          <a:xfrm>
            <a:off x="7228179" y="4203489"/>
            <a:ext cx="4891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Frequency of correct predictions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1A0658-3194-43B9-93F1-12925365CACD}"/>
              </a:ext>
            </a:extLst>
          </p:cNvPr>
          <p:cNvSpPr/>
          <p:nvPr/>
        </p:nvSpPr>
        <p:spPr>
          <a:xfrm>
            <a:off x="6809826" y="4203489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3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D1CF530-2FBA-43E8-A658-F876F8A56E58}"/>
              </a:ext>
            </a:extLst>
          </p:cNvPr>
          <p:cNvSpPr txBox="1"/>
          <p:nvPr/>
        </p:nvSpPr>
        <p:spPr>
          <a:xfrm>
            <a:off x="868300" y="4203489"/>
            <a:ext cx="5255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Number of dialogue turns to reach a correct prediction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1EE75C-6C6E-4261-BE27-C3AC1D0E05D8}"/>
              </a:ext>
            </a:extLst>
          </p:cNvPr>
          <p:cNvSpPr/>
          <p:nvPr/>
        </p:nvSpPr>
        <p:spPr>
          <a:xfrm>
            <a:off x="421529" y="4193784"/>
            <a:ext cx="374404" cy="3744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/>
              <a:t>2</a:t>
            </a:r>
          </a:p>
        </p:txBody>
      </p:sp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81A83AC-69DC-4FE3-B2F2-D06C22EDFF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9886" y="5321192"/>
          <a:ext cx="5628798" cy="85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0712">
                  <a:extLst>
                    <a:ext uri="{9D8B030D-6E8A-4147-A177-3AD203B41FA5}">
                      <a16:colId xmlns:a16="http://schemas.microsoft.com/office/drawing/2014/main" val="2141322839"/>
                    </a:ext>
                  </a:extLst>
                </a:gridCol>
                <a:gridCol w="1183342">
                  <a:extLst>
                    <a:ext uri="{9D8B030D-6E8A-4147-A177-3AD203B41FA5}">
                      <a16:colId xmlns:a16="http://schemas.microsoft.com/office/drawing/2014/main" val="3583342488"/>
                    </a:ext>
                  </a:extLst>
                </a:gridCol>
                <a:gridCol w="2124744">
                  <a:extLst>
                    <a:ext uri="{9D8B030D-6E8A-4147-A177-3AD203B41FA5}">
                      <a16:colId xmlns:a16="http://schemas.microsoft.com/office/drawing/2014/main" val="2559626843"/>
                    </a:ext>
                  </a:extLst>
                </a:gridCol>
              </a:tblGrid>
              <a:tr h="280777">
                <a:tc>
                  <a:txBody>
                    <a:bodyPr/>
                    <a:lstStyle/>
                    <a:p>
                      <a:r>
                        <a:rPr lang="en-US" sz="2200" noProof="0"/>
                        <a:t>Correct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 err="1"/>
                        <a:t>Rv</a:t>
                      </a:r>
                      <a:r>
                        <a:rPr lang="en-US" sz="2200" noProof="0" dirty="0"/>
                        <a:t>&lt; 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Best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576738"/>
                  </a:ext>
                </a:extLst>
              </a:tr>
              <a:tr h="280777"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2.53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noProof="0" dirty="0"/>
                        <a:t>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28226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4101767B-097C-4D47-A31D-61C51403B46D}"/>
              </a:ext>
            </a:extLst>
          </p:cNvPr>
          <p:cNvSpPr txBox="1"/>
          <p:nvPr/>
        </p:nvSpPr>
        <p:spPr>
          <a:xfrm>
            <a:off x="6601880" y="4957905"/>
            <a:ext cx="55901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2130 correct predictions over 2160 predictions </a:t>
            </a:r>
          </a:p>
          <a:p>
            <a:pPr algn="ctr"/>
            <a:r>
              <a:rPr lang="en-US" sz="2200" b="1" dirty="0"/>
              <a:t> 97.4%</a:t>
            </a:r>
          </a:p>
          <a:p>
            <a:endParaRPr lang="fr-FR" sz="2200" dirty="0"/>
          </a:p>
        </p:txBody>
      </p:sp>
      <p:sp>
        <p:nvSpPr>
          <p:cNvPr id="27" name="Espace réservé du numéro de diapositive 3">
            <a:extLst>
              <a:ext uri="{FF2B5EF4-FFF2-40B4-BE49-F238E27FC236}">
                <a16:creationId xmlns:a16="http://schemas.microsoft.com/office/drawing/2014/main" id="{DEA0E2C8-7C05-4EBD-B4AF-D865CCDFFB30}"/>
              </a:ext>
            </a:extLst>
          </p:cNvPr>
          <p:cNvSpPr txBox="1">
            <a:spLocks/>
          </p:cNvSpPr>
          <p:nvPr/>
        </p:nvSpPr>
        <p:spPr>
          <a:xfrm>
            <a:off x="-654935" y="1825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LYDIA OULD OUALI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645D98-81C9-4341-8A9E-E4997E3F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3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554ABCFF-13B3-4496-A436-AB1B6F08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56" y="2380964"/>
            <a:ext cx="1818716" cy="181871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15CF6B8-E3AC-4643-9E26-552D39F3FE87}"/>
              </a:ext>
            </a:extLst>
          </p:cNvPr>
          <p:cNvCxnSpPr>
            <a:cxnSpLocks/>
          </p:cNvCxnSpPr>
          <p:nvPr/>
        </p:nvCxnSpPr>
        <p:spPr>
          <a:xfrm>
            <a:off x="4023428" y="4328451"/>
            <a:ext cx="1135421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FCE277AC-2CB8-4E1F-9EE3-98C30AF847E2}"/>
              </a:ext>
            </a:extLst>
          </p:cNvPr>
          <p:cNvGrpSpPr/>
          <p:nvPr/>
        </p:nvGrpSpPr>
        <p:grpSpPr>
          <a:xfrm>
            <a:off x="5496782" y="2818426"/>
            <a:ext cx="3291618" cy="798004"/>
            <a:chOff x="1691404" y="1317116"/>
            <a:chExt cx="2026648" cy="585734"/>
          </a:xfrm>
        </p:grpSpPr>
        <p:sp>
          <p:nvSpPr>
            <p:cNvPr id="64" name="Organigramme : Terminateur 63">
              <a:extLst>
                <a:ext uri="{FF2B5EF4-FFF2-40B4-BE49-F238E27FC236}">
                  <a16:creationId xmlns:a16="http://schemas.microsoft.com/office/drawing/2014/main" id="{98FF7A68-002F-4299-B671-7719C49E23E8}"/>
                </a:ext>
              </a:extLst>
            </p:cNvPr>
            <p:cNvSpPr/>
            <p:nvPr/>
          </p:nvSpPr>
          <p:spPr>
            <a:xfrm>
              <a:off x="1778496" y="1379181"/>
              <a:ext cx="1872881" cy="437943"/>
            </a:xfrm>
            <a:prstGeom prst="flowChartTerminator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Personality trait</a:t>
              </a:r>
            </a:p>
          </p:txBody>
        </p:sp>
        <p:sp>
          <p:nvSpPr>
            <p:cNvPr id="65" name="Organigramme : Terminateur 64">
              <a:extLst>
                <a:ext uri="{FF2B5EF4-FFF2-40B4-BE49-F238E27FC236}">
                  <a16:creationId xmlns:a16="http://schemas.microsoft.com/office/drawing/2014/main" id="{3E2862D1-464F-416E-9FEA-57B5A84B375C}"/>
                </a:ext>
              </a:extLst>
            </p:cNvPr>
            <p:cNvSpPr/>
            <p:nvPr/>
          </p:nvSpPr>
          <p:spPr>
            <a:xfrm>
              <a:off x="1691404" y="1317116"/>
              <a:ext cx="2026648" cy="585734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57D1D8E-8197-40E3-87DC-D5C19B2BD01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158849" y="3217428"/>
            <a:ext cx="337933" cy="111102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D8444728-C4C0-4695-90E1-CECC57BD190D}"/>
              </a:ext>
            </a:extLst>
          </p:cNvPr>
          <p:cNvGrpSpPr/>
          <p:nvPr/>
        </p:nvGrpSpPr>
        <p:grpSpPr>
          <a:xfrm>
            <a:off x="5638239" y="3700986"/>
            <a:ext cx="3422128" cy="2034885"/>
            <a:chOff x="6975106" y="3641501"/>
            <a:chExt cx="2824819" cy="13571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D9A497A-2C92-4C39-9244-D13688BC26CA}"/>
                </a:ext>
              </a:extLst>
            </p:cNvPr>
            <p:cNvSpPr/>
            <p:nvPr/>
          </p:nvSpPr>
          <p:spPr>
            <a:xfrm>
              <a:off x="6997524" y="3641501"/>
              <a:ext cx="2717089" cy="135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A41EFAD-3AFF-4E14-B1AA-1F2A642616AF}"/>
                </a:ext>
              </a:extLst>
            </p:cNvPr>
            <p:cNvSpPr txBox="1"/>
            <p:nvPr/>
          </p:nvSpPr>
          <p:spPr>
            <a:xfrm>
              <a:off x="6975106" y="3799989"/>
              <a:ext cx="2824819" cy="104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Individual trait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Ability to exert power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Want to control others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Desire of celebrity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DEB6FFC-8689-4E5E-A55E-A700C788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60" y="4860331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Social status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397C21B3-7CBE-4F6A-96E8-C66FAA7012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01" y="4859392"/>
            <a:ext cx="1004888" cy="1004888"/>
          </a:xfrm>
          <a:prstGeom prst="rect">
            <a:avLst/>
          </a:prstGeom>
        </p:spPr>
      </p:pic>
      <p:sp>
        <p:nvSpPr>
          <p:cNvPr id="63" name="Parenthèse fermante 62">
            <a:extLst>
              <a:ext uri="{FF2B5EF4-FFF2-40B4-BE49-F238E27FC236}">
                <a16:creationId xmlns:a16="http://schemas.microsoft.com/office/drawing/2014/main" id="{96D4617B-7E5D-49C0-8F93-222BE85CECE4}"/>
              </a:ext>
            </a:extLst>
          </p:cNvPr>
          <p:cNvSpPr/>
          <p:nvPr/>
        </p:nvSpPr>
        <p:spPr>
          <a:xfrm rot="16200000">
            <a:off x="4634721" y="1648315"/>
            <a:ext cx="104133" cy="3034287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B472C62F-0ACE-4E62-B6E5-74C8685398C4}"/>
              </a:ext>
            </a:extLst>
          </p:cNvPr>
          <p:cNvCxnSpPr>
            <a:cxnSpLocks/>
          </p:cNvCxnSpPr>
          <p:nvPr/>
        </p:nvCxnSpPr>
        <p:spPr>
          <a:xfrm>
            <a:off x="4710114" y="293530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arenthèse fermante 71">
            <a:extLst>
              <a:ext uri="{FF2B5EF4-FFF2-40B4-BE49-F238E27FC236}">
                <a16:creationId xmlns:a16="http://schemas.microsoft.com/office/drawing/2014/main" id="{DBE98437-69F8-445F-AEF5-50EC448D7D65}"/>
              </a:ext>
            </a:extLst>
          </p:cNvPr>
          <p:cNvSpPr/>
          <p:nvPr/>
        </p:nvSpPr>
        <p:spPr>
          <a:xfrm rot="16200000">
            <a:off x="4612345" y="3958475"/>
            <a:ext cx="102047" cy="1398469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arenthèse fermante 73">
            <a:extLst>
              <a:ext uri="{FF2B5EF4-FFF2-40B4-BE49-F238E27FC236}">
                <a16:creationId xmlns:a16="http://schemas.microsoft.com/office/drawing/2014/main" id="{1B5E499E-7839-4D6B-BB2F-F80EAA936720}"/>
              </a:ext>
            </a:extLst>
          </p:cNvPr>
          <p:cNvSpPr/>
          <p:nvPr/>
        </p:nvSpPr>
        <p:spPr>
          <a:xfrm rot="16200000">
            <a:off x="6093870" y="3950812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Parenthèse fermante 75">
            <a:extLst>
              <a:ext uri="{FF2B5EF4-FFF2-40B4-BE49-F238E27FC236}">
                <a16:creationId xmlns:a16="http://schemas.microsoft.com/office/drawing/2014/main" id="{14DB882E-BE2D-48E9-8A97-E5C96FFD9483}"/>
              </a:ext>
            </a:extLst>
          </p:cNvPr>
          <p:cNvSpPr/>
          <p:nvPr/>
        </p:nvSpPr>
        <p:spPr>
          <a:xfrm rot="16200000">
            <a:off x="3141973" y="3950811"/>
            <a:ext cx="102047" cy="1409621"/>
          </a:xfrm>
          <a:prstGeom prst="righ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4C544CA-AB9A-425A-9CD3-38588A146025}"/>
              </a:ext>
            </a:extLst>
          </p:cNvPr>
          <p:cNvCxnSpPr>
            <a:cxnSpLocks/>
          </p:cNvCxnSpPr>
          <p:nvPr/>
        </p:nvCxnSpPr>
        <p:spPr>
          <a:xfrm>
            <a:off x="6113036" y="441964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5E3A558-5335-4C20-8FDB-7DF5D531A34E}"/>
              </a:ext>
            </a:extLst>
          </p:cNvPr>
          <p:cNvCxnSpPr>
            <a:cxnSpLocks/>
          </p:cNvCxnSpPr>
          <p:nvPr/>
        </p:nvCxnSpPr>
        <p:spPr>
          <a:xfrm>
            <a:off x="4703416" y="4414591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0568422-5AB3-4A97-B490-0AD87292EB9D}"/>
              </a:ext>
            </a:extLst>
          </p:cNvPr>
          <p:cNvCxnSpPr>
            <a:cxnSpLocks/>
          </p:cNvCxnSpPr>
          <p:nvPr/>
        </p:nvCxnSpPr>
        <p:spPr>
          <a:xfrm>
            <a:off x="3227466" y="4428827"/>
            <a:ext cx="1" cy="29205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E6CF25A-DF5C-4842-9B9F-5D69C702FBA3}"/>
              </a:ext>
            </a:extLst>
          </p:cNvPr>
          <p:cNvSpPr txBox="1"/>
          <p:nvPr/>
        </p:nvSpPr>
        <p:spPr>
          <a:xfrm>
            <a:off x="7855788" y="2201463"/>
            <a:ext cx="323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Position in social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acquiesce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Dominance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gagnée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22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8FD4BDA-A229-4EB4-A68F-F8FD6F732A1D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CONCEPT OF 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C47C5F-C7B2-4386-B9E4-BCF996DC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61" y="3324392"/>
            <a:ext cx="1004888" cy="100488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DF5E2C7-7C4E-4B98-83D7-22387A2EE2B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61" y="3371474"/>
            <a:ext cx="1004888" cy="100488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552E25C-4B40-414F-B490-67C871C6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60" y="4859397"/>
            <a:ext cx="1004888" cy="100488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6D71504B-39C4-4A58-BA8A-D0A9452C4C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46" y="4859392"/>
            <a:ext cx="1004888" cy="100488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A1F2AD4-4425-4BBF-AF1F-B8330BC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60" y="4874425"/>
            <a:ext cx="1004888" cy="100488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222DB1C-1A8D-4F6F-BC2A-7645E1CAF1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58" y="1699019"/>
            <a:ext cx="1004888" cy="100488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A688E604-FDED-4C8B-806B-8A1DA269EC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39" y="4874425"/>
            <a:ext cx="1004888" cy="1004888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8B057FA9-515F-44D6-9FC1-80FC490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3" y="3297488"/>
            <a:ext cx="1004888" cy="100488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C7BC274-E2AF-461D-BF4F-759A5E70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39" y="4874424"/>
            <a:ext cx="1004888" cy="1004888"/>
          </a:xfrm>
          <a:prstGeom prst="rect">
            <a:avLst/>
          </a:prstGeom>
        </p:spPr>
      </p:pic>
      <p:grpSp>
        <p:nvGrpSpPr>
          <p:cNvPr id="59" name="Groupe 58">
            <a:extLst>
              <a:ext uri="{FF2B5EF4-FFF2-40B4-BE49-F238E27FC236}">
                <a16:creationId xmlns:a16="http://schemas.microsoft.com/office/drawing/2014/main" id="{61F4F207-6AE7-4245-82CB-E3B8C3FCEC28}"/>
              </a:ext>
            </a:extLst>
          </p:cNvPr>
          <p:cNvGrpSpPr/>
          <p:nvPr/>
        </p:nvGrpSpPr>
        <p:grpSpPr>
          <a:xfrm>
            <a:off x="7654284" y="1158166"/>
            <a:ext cx="3724916" cy="716901"/>
            <a:chOff x="4769409" y="4600204"/>
            <a:chExt cx="2653181" cy="716901"/>
          </a:xfrm>
        </p:grpSpPr>
        <p:sp>
          <p:nvSpPr>
            <p:cNvPr id="60" name="Organigramme : Terminateur 59">
              <a:extLst>
                <a:ext uri="{FF2B5EF4-FFF2-40B4-BE49-F238E27FC236}">
                  <a16:creationId xmlns:a16="http://schemas.microsoft.com/office/drawing/2014/main" id="{47C7C291-4B35-4598-B536-04CB5220ABEA}"/>
                </a:ext>
              </a:extLst>
            </p:cNvPr>
            <p:cNvSpPr/>
            <p:nvPr/>
          </p:nvSpPr>
          <p:spPr>
            <a:xfrm>
              <a:off x="4863861" y="4669647"/>
              <a:ext cx="2490651" cy="578016"/>
            </a:xfrm>
            <a:prstGeom prst="flowChartTerminator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Interpersonal relation</a:t>
              </a:r>
            </a:p>
          </p:txBody>
        </p:sp>
        <p:sp>
          <p:nvSpPr>
            <p:cNvPr id="61" name="Organigramme : Terminateur 60">
              <a:extLst>
                <a:ext uri="{FF2B5EF4-FFF2-40B4-BE49-F238E27FC236}">
                  <a16:creationId xmlns:a16="http://schemas.microsoft.com/office/drawing/2014/main" id="{EF9A6D11-0066-4615-9F0B-90D7F602536D}"/>
                </a:ext>
              </a:extLst>
            </p:cNvPr>
            <p:cNvSpPr/>
            <p:nvPr/>
          </p:nvSpPr>
          <p:spPr>
            <a:xfrm>
              <a:off x="4769409" y="4600204"/>
              <a:ext cx="2653181" cy="716901"/>
            </a:xfrm>
            <a:prstGeom prst="flowChartTermina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3" name="Organigramme : Alternative 82">
            <a:extLst>
              <a:ext uri="{FF2B5EF4-FFF2-40B4-BE49-F238E27FC236}">
                <a16:creationId xmlns:a16="http://schemas.microsoft.com/office/drawing/2014/main" id="{393CCAB3-98C3-4350-8A4E-FC8DADA301FD}"/>
              </a:ext>
            </a:extLst>
          </p:cNvPr>
          <p:cNvSpPr/>
          <p:nvPr/>
        </p:nvSpPr>
        <p:spPr>
          <a:xfrm>
            <a:off x="2000800" y="1524000"/>
            <a:ext cx="5351347" cy="4893733"/>
          </a:xfrm>
          <a:prstGeom prst="flowChartAlternateProcess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54FC22C-10E2-4508-AEA4-F9D34EA29DCF}"/>
              </a:ext>
            </a:extLst>
          </p:cNvPr>
          <p:cNvCxnSpPr>
            <a:cxnSpLocks/>
          </p:cNvCxnSpPr>
          <p:nvPr/>
        </p:nvCxnSpPr>
        <p:spPr>
          <a:xfrm>
            <a:off x="6849704" y="1227609"/>
            <a:ext cx="995987" cy="0"/>
          </a:xfrm>
          <a:prstGeom prst="lin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134B1993-7365-4D9F-9637-9658B138E73B}"/>
              </a:ext>
            </a:extLst>
          </p:cNvPr>
          <p:cNvCxnSpPr>
            <a:cxnSpLocks/>
          </p:cNvCxnSpPr>
          <p:nvPr/>
        </p:nvCxnSpPr>
        <p:spPr>
          <a:xfrm flipV="1">
            <a:off x="6347260" y="1218390"/>
            <a:ext cx="502444" cy="30561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A442BBC-DA0D-4477-8C1F-D1791D6ABDE1}"/>
              </a:ext>
            </a:extLst>
          </p:cNvPr>
          <p:cNvSpPr/>
          <p:nvPr/>
        </p:nvSpPr>
        <p:spPr>
          <a:xfrm>
            <a:off x="7725697" y="1975372"/>
            <a:ext cx="3557925" cy="36550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587C66A-1A0D-4372-AD6A-E080E878BB77}"/>
              </a:ext>
            </a:extLst>
          </p:cNvPr>
          <p:cNvCxnSpPr>
            <a:cxnSpLocks/>
          </p:cNvCxnSpPr>
          <p:nvPr/>
        </p:nvCxnSpPr>
        <p:spPr>
          <a:xfrm flipH="1">
            <a:off x="3936036" y="4324519"/>
            <a:ext cx="502444" cy="49806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923BA63-A4F0-4778-B571-53C7FA6F228F}"/>
              </a:ext>
            </a:extLst>
          </p:cNvPr>
          <p:cNvCxnSpPr>
            <a:cxnSpLocks/>
            <a:stCxn id="9" idx="2"/>
            <a:endCxn id="39" idx="0"/>
          </p:cNvCxnSpPr>
          <p:nvPr/>
        </p:nvCxnSpPr>
        <p:spPr>
          <a:xfrm flipH="1">
            <a:off x="4621990" y="4329280"/>
            <a:ext cx="34415" cy="5301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3AEDE1C-E1DC-432A-B5E3-DB6C0AAEA828}"/>
              </a:ext>
            </a:extLst>
          </p:cNvPr>
          <p:cNvCxnSpPr>
            <a:cxnSpLocks/>
          </p:cNvCxnSpPr>
          <p:nvPr/>
        </p:nvCxnSpPr>
        <p:spPr>
          <a:xfrm flipH="1">
            <a:off x="3253003" y="4147699"/>
            <a:ext cx="952923" cy="67488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5ACE3BF-C3E9-4092-94D1-44A46E746E7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73439" y="4154094"/>
            <a:ext cx="482065" cy="72033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EBCCE53-57ED-4D96-999C-4CA8ECE498EE}"/>
              </a:ext>
            </a:extLst>
          </p:cNvPr>
          <p:cNvCxnSpPr>
            <a:cxnSpLocks/>
          </p:cNvCxnSpPr>
          <p:nvPr/>
        </p:nvCxnSpPr>
        <p:spPr>
          <a:xfrm>
            <a:off x="4927792" y="3942678"/>
            <a:ext cx="1070141" cy="9157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C30F79A-D8EF-4013-B045-C85D25D087B5}"/>
              </a:ext>
            </a:extLst>
          </p:cNvPr>
          <p:cNvCxnSpPr>
            <a:cxnSpLocks/>
          </p:cNvCxnSpPr>
          <p:nvPr/>
        </p:nvCxnSpPr>
        <p:spPr>
          <a:xfrm>
            <a:off x="5114471" y="376327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5A6D17F-7395-49A9-8637-1D14958AD2F2}"/>
              </a:ext>
            </a:extLst>
          </p:cNvPr>
          <p:cNvCxnSpPr>
            <a:cxnSpLocks/>
          </p:cNvCxnSpPr>
          <p:nvPr/>
        </p:nvCxnSpPr>
        <p:spPr>
          <a:xfrm>
            <a:off x="3485233" y="3733487"/>
            <a:ext cx="7929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A069D24-9284-4595-9293-90D98FFB7AC2}"/>
              </a:ext>
            </a:extLst>
          </p:cNvPr>
          <p:cNvCxnSpPr>
            <a:cxnSpLocks/>
          </p:cNvCxnSpPr>
          <p:nvPr/>
        </p:nvCxnSpPr>
        <p:spPr>
          <a:xfrm flipH="1">
            <a:off x="4668526" y="2663664"/>
            <a:ext cx="7947" cy="714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6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</a:t>
            </a:r>
            <a:r>
              <a:rPr lang="en-US" sz="4000" b="1" cap="all" dirty="0" err="1">
                <a:solidFill>
                  <a:srgbClr val="2F3A46"/>
                </a:solidFill>
                <a:latin typeface="Open Sans" panose="020B0606030504020204" pitchFamily="34" charset="0"/>
              </a:rPr>
              <a:t>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0D176-8072-4C85-8136-D478BCAAA9E7}"/>
              </a:ext>
            </a:extLst>
          </p:cNvPr>
          <p:cNvSpPr/>
          <p:nvPr/>
        </p:nvSpPr>
        <p:spPr>
          <a:xfrm>
            <a:off x="482576" y="1254512"/>
            <a:ext cx="5394117" cy="79800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Open"/>
              </a:rPr>
              <a:t>Verbal </a:t>
            </a:r>
            <a:r>
              <a:rPr lang="fr-FR" sz="2800" b="1" dirty="0" err="1">
                <a:latin typeface="Open"/>
              </a:rPr>
              <a:t>behaviors</a:t>
            </a:r>
            <a:endParaRPr lang="fr-FR" sz="2800" b="1" dirty="0">
              <a:latin typeface="Ope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F8916-9CC2-4BF5-9DD2-0FD75A97EA93}"/>
              </a:ext>
            </a:extLst>
          </p:cNvPr>
          <p:cNvSpPr/>
          <p:nvPr/>
        </p:nvSpPr>
        <p:spPr>
          <a:xfrm>
            <a:off x="6269200" y="1254512"/>
            <a:ext cx="5394117" cy="7980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b="1" dirty="0">
                <a:solidFill>
                  <a:prstClr val="white"/>
                </a:solidFill>
                <a:latin typeface="Open"/>
              </a:rPr>
              <a:t>Non-verbal </a:t>
            </a:r>
            <a:r>
              <a:rPr lang="fr-FR" sz="2800" b="1" dirty="0" err="1">
                <a:solidFill>
                  <a:prstClr val="white"/>
                </a:solidFill>
                <a:latin typeface="Open"/>
              </a:rPr>
              <a:t>behaviors</a:t>
            </a:r>
            <a:endParaRPr lang="fr-FR" sz="2800" b="1" dirty="0">
              <a:solidFill>
                <a:prstClr val="white"/>
              </a:solidFill>
              <a:latin typeface="Ope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546E2-2D02-4F9D-A9C2-6F48BF14F8CD}"/>
              </a:ext>
            </a:extLst>
          </p:cNvPr>
          <p:cNvSpPr/>
          <p:nvPr/>
        </p:nvSpPr>
        <p:spPr>
          <a:xfrm>
            <a:off x="6269200" y="2152185"/>
            <a:ext cx="5394117" cy="4120376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91C9A3-B8B4-423A-B280-69FF0BFEDAF9}"/>
              </a:ext>
            </a:extLst>
          </p:cNvPr>
          <p:cNvSpPr txBox="1"/>
          <p:nvPr/>
        </p:nvSpPr>
        <p:spPr>
          <a:xfrm>
            <a:off x="2597595" y="28014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90C782-13CB-47A6-9BC7-74CD0B2C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3" y="3455005"/>
            <a:ext cx="755493" cy="11452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382E30-8B45-4004-8C89-E55938E82960}"/>
              </a:ext>
            </a:extLst>
          </p:cNvPr>
          <p:cNvSpPr txBox="1"/>
          <p:nvPr/>
        </p:nvSpPr>
        <p:spPr>
          <a:xfrm>
            <a:off x="7478097" y="2562394"/>
            <a:ext cx="410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kinesic</a:t>
            </a:r>
            <a:r>
              <a:rPr lang="fr-FR" dirty="0"/>
              <a:t> </a:t>
            </a:r>
            <a:r>
              <a:rPr lang="fr-FR" dirty="0" err="1"/>
              <a:t>cues</a:t>
            </a:r>
            <a:r>
              <a:rPr lang="fr-FR" dirty="0"/>
              <a:t> (Posture, body </a:t>
            </a:r>
            <a:r>
              <a:rPr lang="fr-FR" dirty="0" err="1"/>
              <a:t>movement</a:t>
            </a:r>
            <a:r>
              <a:rPr lang="fr-FR" dirty="0"/>
              <a:t>, </a:t>
            </a:r>
            <a:r>
              <a:rPr lang="fr-FR" dirty="0" err="1"/>
              <a:t>gestures</a:t>
            </a:r>
            <a:r>
              <a:rPr lang="fr-FR" dirty="0"/>
              <a:t>, facial expressions)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D18520-2E02-4E78-84B6-5631B40C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166" y="2394034"/>
            <a:ext cx="1027335" cy="107811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0F72C2D-7D79-497F-AF48-C459CF90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3571819"/>
            <a:ext cx="1185768" cy="11857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B6C606-D065-44B5-AB5B-CE3D68FA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48" y="4757587"/>
            <a:ext cx="940609" cy="94060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898B91B-32D0-486A-B651-5ED11EC67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29" y="5726196"/>
            <a:ext cx="1131804" cy="113180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E236A89-4FB8-47B3-B31C-194E56631D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1185" y="2411179"/>
            <a:ext cx="374386" cy="99563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5A1D7FC-9F6C-4EDD-8807-D1E08880A075}"/>
              </a:ext>
            </a:extLst>
          </p:cNvPr>
          <p:cNvSpPr txBox="1"/>
          <p:nvPr/>
        </p:nvSpPr>
        <p:spPr>
          <a:xfrm>
            <a:off x="1492118" y="2478276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Speech frequency , interruption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8E0F4E8-A263-4BA3-96EC-173B54BF7975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" y="2331541"/>
            <a:ext cx="878341" cy="102042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85A71E-D4E0-403D-937D-C99755F2EB49}"/>
              </a:ext>
            </a:extLst>
          </p:cNvPr>
          <p:cNvSpPr txBox="1"/>
          <p:nvPr/>
        </p:nvSpPr>
        <p:spPr>
          <a:xfrm>
            <a:off x="7716961" y="3933870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Initiate</a:t>
            </a:r>
            <a:r>
              <a:rPr lang="fr-FR" dirty="0"/>
              <a:t> interaction and </a:t>
            </a:r>
            <a:r>
              <a:rPr lang="fr-FR" dirty="0" err="1"/>
              <a:t>behaviors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07B3A71-07F6-4852-BCFF-7AC4C1ACE3D0}"/>
              </a:ext>
            </a:extLst>
          </p:cNvPr>
          <p:cNvSpPr txBox="1"/>
          <p:nvPr/>
        </p:nvSpPr>
        <p:spPr>
          <a:xfrm>
            <a:off x="1438163" y="3795370"/>
            <a:ext cx="4106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Direct strategies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Indirect strategies</a:t>
            </a:r>
          </a:p>
          <a:p>
            <a:endParaRPr lang="en-US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8DFC945-3D93-4927-BDFA-983AF73B2471}"/>
              </a:ext>
            </a:extLst>
          </p:cNvPr>
          <p:cNvSpPr txBox="1"/>
          <p:nvPr/>
        </p:nvSpPr>
        <p:spPr>
          <a:xfrm>
            <a:off x="7763370" y="5043225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High vocal </a:t>
            </a:r>
            <a:r>
              <a:rPr lang="fr-FR" dirty="0" err="1"/>
              <a:t>tone</a:t>
            </a:r>
            <a:r>
              <a:rPr lang="fr-FR" dirty="0"/>
              <a:t> and </a:t>
            </a:r>
            <a:r>
              <a:rPr lang="fr-FR" dirty="0" err="1"/>
              <a:t>frequency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3AB90F0-0AAE-4177-9837-AF4587DE1422}"/>
              </a:ext>
            </a:extLst>
          </p:cNvPr>
          <p:cNvSpPr txBox="1"/>
          <p:nvPr/>
        </p:nvSpPr>
        <p:spPr>
          <a:xfrm>
            <a:off x="7763370" y="6107432"/>
            <a:ext cx="410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Facial expression</a:t>
            </a:r>
          </a:p>
        </p:txBody>
      </p:sp>
    </p:spTree>
    <p:extLst>
      <p:ext uri="{BB962C8B-B14F-4D97-AF65-F5344CB8AC3E}">
        <p14:creationId xmlns:p14="http://schemas.microsoft.com/office/powerpoint/2010/main" val="22203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F2253C6-E440-43F3-A0B1-15FCB9EF6AFE}"/>
              </a:ext>
            </a:extLst>
          </p:cNvPr>
          <p:cNvSpPr txBox="1">
            <a:spLocks/>
          </p:cNvSpPr>
          <p:nvPr/>
        </p:nvSpPr>
        <p:spPr>
          <a:xfrm>
            <a:off x="348761" y="177483"/>
            <a:ext cx="11520853" cy="798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dirty="0">
                <a:solidFill>
                  <a:schemeClr val="accent4"/>
                </a:solidFill>
                <a:latin typeface="Open Sans" panose="020B0606030504020204" pitchFamily="34" charset="0"/>
              </a:rPr>
              <a:t>Context: </a:t>
            </a:r>
            <a:r>
              <a:rPr lang="en-US" sz="40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expression of </a:t>
            </a:r>
            <a:r>
              <a:rPr lang="en-US" sz="4000" b="1" cap="all" dirty="0" err="1">
                <a:solidFill>
                  <a:srgbClr val="2F3A46"/>
                </a:solidFill>
                <a:latin typeface="Open Sans" panose="020B0606030504020204" pitchFamily="34" charset="0"/>
              </a:rPr>
              <a:t>dOMINANCE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6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:a16="http://schemas.microsoft.com/office/drawing/2014/main" id="{479ABB3E-1ADD-448D-8431-1BC0EE7D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1" y="1788390"/>
            <a:ext cx="3469325" cy="158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E960D9C-B698-4644-B2DD-0802C223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209" y="1578041"/>
            <a:ext cx="2023671" cy="208921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EE2983-7108-48FD-A64D-1A1DD0545DE9}"/>
              </a:ext>
            </a:extLst>
          </p:cNvPr>
          <p:cNvSpPr txBox="1"/>
          <p:nvPr/>
        </p:nvSpPr>
        <p:spPr>
          <a:xfrm>
            <a:off x="4527413" y="3680300"/>
            <a:ext cx="29392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393BC3-351F-4C2F-8E43-27022ACCA941}"/>
              </a:ext>
            </a:extLst>
          </p:cNvPr>
          <p:cNvSpPr txBox="1"/>
          <p:nvPr/>
        </p:nvSpPr>
        <p:spPr>
          <a:xfrm>
            <a:off x="627417" y="3680300"/>
            <a:ext cx="2756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953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6A0CE4-4451-42D2-A046-FA089C9F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46B8-B207-44B2-9593-768E5DB0BF9F}" type="slidenum">
              <a:rPr lang="fr-FR" smtClean="0"/>
              <a:t>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9EAE38-D660-4141-8DD2-16A77CE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6" y="205142"/>
            <a:ext cx="10515600" cy="1064475"/>
          </a:xfrm>
        </p:spPr>
        <p:txBody>
          <a:bodyPr>
            <a:normAutofit/>
          </a:bodyPr>
          <a:lstStyle/>
          <a:p>
            <a:r>
              <a:rPr lang="en-US" sz="3200" b="1" cap="all" dirty="0">
                <a:solidFill>
                  <a:srgbClr val="2F3A46"/>
                </a:solidFill>
                <a:latin typeface="Open Sans" panose="020B0606030504020204" pitchFamily="34" charset="0"/>
              </a:rPr>
              <a:t>INTERPERSONAL RELATION OF DOMINANCE</a:t>
            </a:r>
            <a:endParaRPr lang="fr-FR" sz="3200" b="1" cap="all" dirty="0">
              <a:solidFill>
                <a:srgbClr val="2F3A46"/>
              </a:solidFill>
              <a:latin typeface="Open Sans" panose="020B06060305040202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105C4DC-4A1B-4C13-A9A9-713ABFA8F422}"/>
              </a:ext>
            </a:extLst>
          </p:cNvPr>
          <p:cNvGrpSpPr/>
          <p:nvPr/>
        </p:nvGrpSpPr>
        <p:grpSpPr>
          <a:xfrm>
            <a:off x="9119887" y="1995736"/>
            <a:ext cx="3072114" cy="2561018"/>
            <a:chOff x="8810982" y="1065256"/>
            <a:chExt cx="3447628" cy="2580769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E3781057-70A6-4F00-B3EC-E5F44BC7EFE7}"/>
                </a:ext>
              </a:extLst>
            </p:cNvPr>
            <p:cNvGrpSpPr/>
            <p:nvPr/>
          </p:nvGrpSpPr>
          <p:grpSpPr>
            <a:xfrm>
              <a:off x="9019871" y="1065256"/>
              <a:ext cx="3238739" cy="2580769"/>
              <a:chOff x="8722139" y="1065256"/>
              <a:chExt cx="3556408" cy="256739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48D08D55-FB63-4E85-B1EF-9773DC683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2139" y="1065256"/>
                <a:ext cx="3333192" cy="2567391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02848C5-C2CC-4DF3-8807-DC702F01A1FE}"/>
                  </a:ext>
                </a:extLst>
              </p:cNvPr>
              <p:cNvSpPr txBox="1"/>
              <p:nvPr/>
            </p:nvSpPr>
            <p:spPr>
              <a:xfrm>
                <a:off x="10683446" y="2361733"/>
                <a:ext cx="1595101" cy="37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DOMINANT</a:t>
                </a:r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5B47E07-F23D-40F8-82A9-1242C3732897}"/>
                </a:ext>
              </a:extLst>
            </p:cNvPr>
            <p:cNvSpPr txBox="1"/>
            <p:nvPr/>
          </p:nvSpPr>
          <p:spPr>
            <a:xfrm>
              <a:off x="8810982" y="1889232"/>
              <a:ext cx="1689715" cy="372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SUBMISSIVE</a:t>
              </a:r>
              <a:endParaRPr lang="fr-FR" sz="1600" b="1" dirty="0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9C96FEE6-9543-4651-B016-5D2B6CB7EA88}"/>
              </a:ext>
            </a:extLst>
          </p:cNvPr>
          <p:cNvSpPr txBox="1"/>
          <p:nvPr/>
        </p:nvSpPr>
        <p:spPr>
          <a:xfrm>
            <a:off x="246852" y="1320773"/>
            <a:ext cx="542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Open Sans" panose="020B0606030504020204"/>
              </a:rPr>
              <a:t>BEHAVIOURS OF DOMINANCE IN NEGOTIATION</a:t>
            </a:r>
          </a:p>
        </p:txBody>
      </p:sp>
      <p:grpSp>
        <p:nvGrpSpPr>
          <p:cNvPr id="39" name="Group 107">
            <a:extLst>
              <a:ext uri="{FF2B5EF4-FFF2-40B4-BE49-F238E27FC236}">
                <a16:creationId xmlns:a16="http://schemas.microsoft.com/office/drawing/2014/main" id="{3C26675C-6C31-4CD3-A3D4-82BFBB6CD0F3}"/>
              </a:ext>
            </a:extLst>
          </p:cNvPr>
          <p:cNvGrpSpPr/>
          <p:nvPr/>
        </p:nvGrpSpPr>
        <p:grpSpPr>
          <a:xfrm>
            <a:off x="1332421" y="2005755"/>
            <a:ext cx="7858174" cy="843720"/>
            <a:chOff x="8889371" y="1937292"/>
            <a:chExt cx="8953739" cy="1031203"/>
          </a:xfrm>
        </p:grpSpPr>
        <p:sp>
          <p:nvSpPr>
            <p:cNvPr id="49" name="TextBox 114">
              <a:extLst>
                <a:ext uri="{FF2B5EF4-FFF2-40B4-BE49-F238E27FC236}">
                  <a16:creationId xmlns:a16="http://schemas.microsoft.com/office/drawing/2014/main" id="{A02657FF-69BF-495E-A1F5-E3574FEBF64B}"/>
                </a:ext>
              </a:extLst>
            </p:cNvPr>
            <p:cNvSpPr txBox="1"/>
            <p:nvPr/>
          </p:nvSpPr>
          <p:spPr>
            <a:xfrm>
              <a:off x="8889371" y="1937292"/>
              <a:ext cx="8595517" cy="52663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kern="0" dirty="0">
                  <a:solidFill>
                    <a:schemeClr val="accent1">
                      <a:lumMod val="75000"/>
                    </a:schemeClr>
                  </a:solidFill>
                </a:rPr>
                <a:t>Level of demand and concession 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(</a:t>
              </a:r>
              <a:r>
                <a:rPr lang="en-US" sz="2000" b="1" kern="0" dirty="0" err="1">
                  <a:solidFill>
                    <a:schemeClr val="accent1">
                      <a:lumMod val="75000"/>
                    </a:schemeClr>
                  </a:solidFill>
                </a:rPr>
                <a:t>Dedreu</a:t>
              </a:r>
              <a:r>
                <a:rPr lang="en-US" sz="2000" b="1" kern="0" dirty="0">
                  <a:solidFill>
                    <a:schemeClr val="accent1">
                      <a:lumMod val="75000"/>
                    </a:schemeClr>
                  </a:solidFill>
                </a:rPr>
                <a:t> et al 95)</a:t>
              </a:r>
              <a:endParaRPr lang="en-US" sz="2400" b="1" kern="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F58BA9-8A8B-44F1-AA54-3D29B792CD48}"/>
                </a:ext>
              </a:extLst>
            </p:cNvPr>
            <p:cNvSpPr/>
            <p:nvPr/>
          </p:nvSpPr>
          <p:spPr>
            <a:xfrm>
              <a:off x="9058777" y="2476053"/>
              <a:ext cx="8784333" cy="49244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</a:pPr>
              <a:r>
                <a:rPr lang="en-US" dirty="0">
                  <a:latin typeface="Open Sans" panose="020B0606030504020204"/>
                </a:rPr>
                <a:t>Dominance is associated to a high level of demand and a low level of concessions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98C5384-A538-4F41-996B-E857E53C38E9}"/>
              </a:ext>
            </a:extLst>
          </p:cNvPr>
          <p:cNvGrpSpPr/>
          <p:nvPr/>
        </p:nvGrpSpPr>
        <p:grpSpPr>
          <a:xfrm>
            <a:off x="685040" y="3437275"/>
            <a:ext cx="8469332" cy="1086312"/>
            <a:chOff x="685041" y="4590462"/>
            <a:chExt cx="6713617" cy="1086312"/>
          </a:xfrm>
        </p:grpSpPr>
        <p:grpSp>
          <p:nvGrpSpPr>
            <p:cNvPr id="40" name="Group 108">
              <a:extLst>
                <a:ext uri="{FF2B5EF4-FFF2-40B4-BE49-F238E27FC236}">
                  <a16:creationId xmlns:a16="http://schemas.microsoft.com/office/drawing/2014/main" id="{853E55C3-0BC5-496D-8C67-FD1B55960E2E}"/>
                </a:ext>
              </a:extLst>
            </p:cNvPr>
            <p:cNvGrpSpPr/>
            <p:nvPr/>
          </p:nvGrpSpPr>
          <p:grpSpPr>
            <a:xfrm>
              <a:off x="1169505" y="4590462"/>
              <a:ext cx="6229153" cy="1086312"/>
              <a:chOff x="8889372" y="1889411"/>
              <a:chExt cx="2968267" cy="1448415"/>
            </a:xfrm>
          </p:grpSpPr>
          <p:sp>
            <p:nvSpPr>
              <p:cNvPr id="47" name="TextBox 112">
                <a:extLst>
                  <a:ext uri="{FF2B5EF4-FFF2-40B4-BE49-F238E27FC236}">
                    <a16:creationId xmlns:a16="http://schemas.microsoft.com/office/drawing/2014/main" id="{C8B1D572-2C8B-49B8-8AC2-CF5BD1E19063}"/>
                  </a:ext>
                </a:extLst>
              </p:cNvPr>
              <p:cNvSpPr txBox="1"/>
              <p:nvPr/>
            </p:nvSpPr>
            <p:spPr>
              <a:xfrm>
                <a:off x="8889372" y="1889411"/>
                <a:ext cx="2812674" cy="574516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a-DK" sz="2200" b="1" dirty="0">
                    <a:solidFill>
                      <a:schemeClr val="accent4"/>
                    </a:solidFill>
                  </a:rPr>
                  <a:t>Self vs other </a:t>
                </a:r>
                <a:r>
                  <a:rPr lang="da-DK" sz="2000" b="1" dirty="0">
                    <a:solidFill>
                      <a:schemeClr val="accent4"/>
                    </a:solidFill>
                  </a:rPr>
                  <a:t>(Fiske 93, DeDreu et al 95)</a:t>
                </a:r>
                <a:endParaRPr lang="en-US" sz="2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84A63-AF50-4090-B476-EF768192B29B}"/>
                  </a:ext>
                </a:extLst>
              </p:cNvPr>
              <p:cNvSpPr/>
              <p:nvPr/>
            </p:nvSpPr>
            <p:spPr>
              <a:xfrm>
                <a:off x="8889372" y="2476052"/>
                <a:ext cx="2968267" cy="861774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Bef>
                    <a:spcPts val="900"/>
                  </a:spcBef>
                </a:pPr>
                <a:r>
                  <a:rPr lang="en-US" dirty="0">
                    <a:solidFill>
                      <a:prstClr val="black"/>
                    </a:solidFill>
                    <a:latin typeface="Open Sans" panose="020B0606030504020204"/>
                  </a:rPr>
                  <a:t>Dominant individuals are self-centered and only interested in satisfying their own preferences.</a:t>
                </a:r>
                <a:endParaRPr lang="en-US" sz="1050" dirty="0">
                  <a:latin typeface="Open Sans" panose="020B0606030504020204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669169-D3C1-4BA3-9FB2-7FDD65389F25}"/>
                </a:ext>
              </a:extLst>
            </p:cNvPr>
            <p:cNvSpPr/>
            <p:nvPr/>
          </p:nvSpPr>
          <p:spPr>
            <a:xfrm>
              <a:off x="685041" y="4611920"/>
              <a:ext cx="279323" cy="3744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00" b="1" dirty="0"/>
                <a:t>2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B137723-0287-44A7-BCEF-EA53B7E7CC02}"/>
              </a:ext>
            </a:extLst>
          </p:cNvPr>
          <p:cNvSpPr/>
          <p:nvPr/>
        </p:nvSpPr>
        <p:spPr>
          <a:xfrm>
            <a:off x="685040" y="2062238"/>
            <a:ext cx="374404" cy="3744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9" name="Group 109">
            <a:extLst>
              <a:ext uri="{FF2B5EF4-FFF2-40B4-BE49-F238E27FC236}">
                <a16:creationId xmlns:a16="http://schemas.microsoft.com/office/drawing/2014/main" id="{67B4893E-1698-4439-BD93-73290F2210C3}"/>
              </a:ext>
            </a:extLst>
          </p:cNvPr>
          <p:cNvGrpSpPr/>
          <p:nvPr/>
        </p:nvGrpSpPr>
        <p:grpSpPr>
          <a:xfrm>
            <a:off x="1332421" y="4880632"/>
            <a:ext cx="6451550" cy="1201729"/>
            <a:chOff x="8889372" y="1889411"/>
            <a:chExt cx="2812674" cy="1602304"/>
          </a:xfrm>
        </p:grpSpPr>
        <p:sp>
          <p:nvSpPr>
            <p:cNvPr id="60" name="TextBox 110">
              <a:extLst>
                <a:ext uri="{FF2B5EF4-FFF2-40B4-BE49-F238E27FC236}">
                  <a16:creationId xmlns:a16="http://schemas.microsoft.com/office/drawing/2014/main" id="{EB9C8B63-117B-46D2-A777-C1522E167CAD}"/>
                </a:ext>
              </a:extLst>
            </p:cNvPr>
            <p:cNvSpPr txBox="1"/>
            <p:nvPr/>
          </p:nvSpPr>
          <p:spPr>
            <a:xfrm>
              <a:off x="8889372" y="1889411"/>
              <a:ext cx="2812674" cy="5745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lvl="0"/>
              <a:r>
                <a:rPr lang="en-US" sz="2200" b="1" kern="0" dirty="0">
                  <a:solidFill>
                    <a:srgbClr val="4B2C50"/>
                  </a:solidFill>
                </a:rPr>
                <a:t>Lead of the negotiation </a:t>
              </a:r>
              <a:r>
                <a:rPr lang="en-US" sz="2000" b="1" kern="0" dirty="0">
                  <a:solidFill>
                    <a:srgbClr val="4B2C50"/>
                  </a:solidFill>
                </a:rPr>
                <a:t>(</a:t>
              </a:r>
              <a:r>
                <a:rPr lang="en-US" sz="2000" b="1" kern="0" dirty="0" err="1">
                  <a:solidFill>
                    <a:srgbClr val="4B2C50"/>
                  </a:solidFill>
                </a:rPr>
                <a:t>Dedreu,VanKleef</a:t>
              </a:r>
              <a:r>
                <a:rPr lang="en-US" sz="2000" b="1" kern="0" dirty="0">
                  <a:solidFill>
                    <a:srgbClr val="4B2C50"/>
                  </a:solidFill>
                </a:rPr>
                <a:t>, 04)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474A9F-684E-47F5-A206-3BCD95B80ECF}"/>
                </a:ext>
              </a:extLst>
            </p:cNvPr>
            <p:cNvSpPr/>
            <p:nvPr/>
          </p:nvSpPr>
          <p:spPr>
            <a:xfrm>
              <a:off x="8889372" y="2476053"/>
              <a:ext cx="2812674" cy="1015662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pPr lvl="0"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  <a:latin typeface="Open Sans" panose="020B0606030504020204"/>
                </a:rPr>
                <a:t>Dominant individuals tends to make the first move</a:t>
              </a:r>
            </a:p>
            <a:p>
              <a:pPr algn="just">
                <a:spcBef>
                  <a:spcPts val="9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Control of the flow of the negotiation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72C539-540E-4851-8EB9-73A0DD933E6E}"/>
              </a:ext>
            </a:extLst>
          </p:cNvPr>
          <p:cNvSpPr/>
          <p:nvPr/>
        </p:nvSpPr>
        <p:spPr>
          <a:xfrm>
            <a:off x="686938" y="4881943"/>
            <a:ext cx="374404" cy="374404"/>
          </a:xfrm>
          <a:prstGeom prst="rect">
            <a:avLst/>
          </a:prstGeom>
          <a:solidFill>
            <a:srgbClr val="4B2C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kern="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88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1452</Words>
  <Application>Microsoft Office PowerPoint</Application>
  <PresentationFormat>Grand écran</PresentationFormat>
  <Paragraphs>513</Paragraphs>
  <Slides>31</Slides>
  <Notes>6</Notes>
  <HiddenSlides>1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2" baseType="lpstr">
      <vt:lpstr>Arabic Typesetting</vt:lpstr>
      <vt:lpstr>Arial</vt:lpstr>
      <vt:lpstr>Bookman Old Style</vt:lpstr>
      <vt:lpstr>Bradley Hand ITC</vt:lpstr>
      <vt:lpstr>Calibri</vt:lpstr>
      <vt:lpstr>Calibri Light</vt:lpstr>
      <vt:lpstr>Cambria Math</vt:lpstr>
      <vt:lpstr>Open</vt:lpstr>
      <vt:lpstr>Open Sans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INTERPERSONAL RELATION OF DOMINANCE</vt:lpstr>
      <vt:lpstr>Présentation PowerPoint</vt:lpstr>
      <vt:lpstr>OVERVIEW OF THE MODEL OF NEGOTIATION</vt:lpstr>
      <vt:lpstr>Mental model: PREFERENCES</vt:lpstr>
      <vt:lpstr>Mental model: COMMUNICATION</vt:lpstr>
      <vt:lpstr>Model of negotiation of preferences</vt:lpstr>
      <vt:lpstr>Model of negotiation of preferences</vt:lpstr>
      <vt:lpstr>Mental model: Satisfiability</vt:lpstr>
      <vt:lpstr>Mental model: Satisfiability</vt:lpstr>
      <vt:lpstr>Mental model: Satisfiability</vt:lpstr>
      <vt:lpstr>Mental model: acceptability</vt:lpstr>
      <vt:lpstr>Mental model: utterance choice</vt:lpstr>
      <vt:lpstr>Mental model: utterance choice</vt:lpstr>
      <vt:lpstr>Présentation PowerPoint</vt:lpstr>
      <vt:lpstr>Présentation PowerPoint</vt:lpstr>
      <vt:lpstr>Présentation PowerPoint</vt:lpstr>
      <vt:lpstr>Présentation PowerPoint</vt:lpstr>
      <vt:lpstr>OVERVIEW OF THE MODEL OF NEGOTIATION</vt:lpstr>
      <vt:lpstr>Présentation PowerPoint</vt:lpstr>
      <vt:lpstr>Présentation PowerPoint</vt:lpstr>
      <vt:lpstr>Model of the other: reasoning with uncertainty</vt:lpstr>
      <vt:lpstr>Evaluation: reasoning with uncertainty</vt:lpstr>
      <vt:lpstr>Results: accuracy of 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Entreprise ZENIKA</dc:creator>
  <cp:lastModifiedBy>Entreprise ZENIKA</cp:lastModifiedBy>
  <cp:revision>64</cp:revision>
  <dcterms:created xsi:type="dcterms:W3CDTF">2018-09-25T09:57:42Z</dcterms:created>
  <dcterms:modified xsi:type="dcterms:W3CDTF">2018-09-30T21:33:18Z</dcterms:modified>
</cp:coreProperties>
</file>