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9" r:id="rId3"/>
    <p:sldId id="257" r:id="rId4"/>
    <p:sldId id="265" r:id="rId5"/>
    <p:sldId id="289" r:id="rId6"/>
    <p:sldId id="261" r:id="rId7"/>
    <p:sldId id="267" r:id="rId8"/>
    <p:sldId id="270" r:id="rId9"/>
    <p:sldId id="260" r:id="rId10"/>
    <p:sldId id="303" r:id="rId11"/>
    <p:sldId id="304" r:id="rId12"/>
    <p:sldId id="306" r:id="rId13"/>
    <p:sldId id="307" r:id="rId14"/>
    <p:sldId id="308" r:id="rId15"/>
    <p:sldId id="309" r:id="rId16"/>
    <p:sldId id="302" r:id="rId17"/>
    <p:sldId id="274" r:id="rId18"/>
    <p:sldId id="282" r:id="rId19"/>
    <p:sldId id="280" r:id="rId20"/>
    <p:sldId id="290" r:id="rId21"/>
    <p:sldId id="291" r:id="rId22"/>
    <p:sldId id="295" r:id="rId23"/>
    <p:sldId id="277" r:id="rId24"/>
    <p:sldId id="297" r:id="rId25"/>
    <p:sldId id="298" r:id="rId26"/>
    <p:sldId id="299" r:id="rId27"/>
    <p:sldId id="272" r:id="rId28"/>
    <p:sldId id="283" r:id="rId29"/>
    <p:sldId id="284" r:id="rId30"/>
    <p:sldId id="301" r:id="rId31"/>
    <p:sldId id="288" r:id="rId32"/>
    <p:sldId id="286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</a:t>
            </a:r>
            <a:r>
              <a:rPr lang="fr-FR" dirty="0" err="1"/>
              <a:t>Preferences</a:t>
            </a:r>
            <a:r>
              <a:rPr lang="fr-FR" dirty="0"/>
              <a:t>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</a:t>
            </a:r>
            <a:r>
              <a:rPr lang="fr-FR" dirty="0" err="1"/>
              <a:t>Preferences</a:t>
            </a:r>
            <a:r>
              <a:rPr lang="fr-FR" dirty="0"/>
              <a:t>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05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5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4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23/08/2017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23/08/2017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23/08/2017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23/08/2017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23/08/2017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23/08/2017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2619" y="2663250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pic>
        <p:nvPicPr>
          <p:cNvPr id="7170" name="Picture 2" descr="E:\presentation\pr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92" y="3862497"/>
            <a:ext cx="496264" cy="3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531C78-1FC9-4FB2-8870-3BC7391B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636951"/>
            <a:ext cx="6527472" cy="8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3275856" y="1997866"/>
            <a:ext cx="5597624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33F8DA-1CDA-4BC2-BB68-60AE08CF1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2" y="3722088"/>
            <a:ext cx="2088232" cy="17767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22346" y="1422254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3631208" y="2180210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7751463-F925-45A5-9A4F-BBC89FD5A816}"/>
              </a:ext>
            </a:extLst>
          </p:cNvPr>
          <p:cNvSpPr txBox="1"/>
          <p:nvPr/>
        </p:nvSpPr>
        <p:spPr>
          <a:xfrm>
            <a:off x="3673348" y="3846053"/>
            <a:ext cx="58672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Preferences</a:t>
            </a:r>
            <a:r>
              <a:rPr lang="en-US" dirty="0"/>
              <a:t> </a:t>
            </a:r>
          </a:p>
          <a:p>
            <a:r>
              <a:rPr lang="en-US" dirty="0"/>
              <a:t>+ Partial order.</a:t>
            </a:r>
          </a:p>
          <a:p>
            <a:r>
              <a:rPr lang="en-US" dirty="0"/>
              <a:t>+ Score of satisfaction: Inverse of the number of ancestors </a:t>
            </a:r>
            <a:endParaRPr lang="fr-FR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6DFC37B-5161-42B0-ACD5-A3C8634D1B72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726230" y="2172460"/>
            <a:ext cx="1086036" cy="2013221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Résultats de recherche d'images pour « engine pictogram »">
            <a:extLst>
              <a:ext uri="{FF2B5EF4-FFF2-40B4-BE49-F238E27FC236}">
                <a16:creationId xmlns:a16="http://schemas.microsoft.com/office/drawing/2014/main" id="{64F4CACF-2F92-4890-8C3F-9FE9CCFF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" y="2180210"/>
            <a:ext cx="1000186" cy="10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6F33E3-B299-428F-9460-2E881B6D50F4}"/>
              </a:ext>
            </a:extLst>
          </p:cNvPr>
          <p:cNvSpPr/>
          <p:nvPr/>
        </p:nvSpPr>
        <p:spPr>
          <a:xfrm>
            <a:off x="2051720" y="5498860"/>
            <a:ext cx="6821760" cy="1026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" y="3717032"/>
            <a:ext cx="2084857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9" y="3717032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5FFD6F-5568-45A2-9D5D-1CFEA9221BC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98526" y="4564901"/>
            <a:ext cx="4073943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9F3DD1-F6F3-49B9-BA90-7C1733880E4E}"/>
              </a:ext>
            </a:extLst>
          </p:cNvPr>
          <p:cNvCxnSpPr>
            <a:cxnSpLocks/>
          </p:cNvCxnSpPr>
          <p:nvPr/>
        </p:nvCxnSpPr>
        <p:spPr>
          <a:xfrm flipH="1">
            <a:off x="2298527" y="5013176"/>
            <a:ext cx="407394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2915816" y="2209632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cxnSp>
        <p:nvCxnSpPr>
          <p:cNvPr id="7168" name="Connecteur : en angle 7167">
            <a:extLst>
              <a:ext uri="{FF2B5EF4-FFF2-40B4-BE49-F238E27FC236}">
                <a16:creationId xmlns:a16="http://schemas.microsoft.com/office/drawing/2014/main" id="{121B7A3A-EEE1-4685-BDE1-9FEAA1521E68}"/>
              </a:ext>
            </a:extLst>
          </p:cNvPr>
          <p:cNvCxnSpPr>
            <a:stCxn id="29" idx="1"/>
            <a:endCxn id="19" idx="0"/>
          </p:cNvCxnSpPr>
          <p:nvPr/>
        </p:nvCxnSpPr>
        <p:spPr>
          <a:xfrm rot="10800000" flipV="1">
            <a:off x="1256098" y="2422904"/>
            <a:ext cx="1659718" cy="1294128"/>
          </a:xfrm>
          <a:prstGeom prst="bentConnector2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2CAE1730-8F62-4720-A722-DF9F73B913F6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>
            <a:off x="5724128" y="2422904"/>
            <a:ext cx="1682045" cy="1294128"/>
          </a:xfrm>
          <a:prstGeom prst="bentConnector2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" y="3717032"/>
            <a:ext cx="2084857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9" y="3717032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5FFD6F-5568-45A2-9D5D-1CFEA9221BC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98526" y="4564901"/>
            <a:ext cx="4073943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9F3DD1-F6F3-49B9-BA90-7C1733880E4E}"/>
              </a:ext>
            </a:extLst>
          </p:cNvPr>
          <p:cNvCxnSpPr>
            <a:cxnSpLocks/>
          </p:cNvCxnSpPr>
          <p:nvPr/>
        </p:nvCxnSpPr>
        <p:spPr>
          <a:xfrm flipH="1">
            <a:off x="2298527" y="5013176"/>
            <a:ext cx="407394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2774492" y="2387844"/>
            <a:ext cx="2833603" cy="1905252"/>
            <a:chOff x="2774492" y="2121096"/>
            <a:chExt cx="2833603" cy="19052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4773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Share a </a:t>
              </a:r>
              <a:r>
                <a:rPr lang="en-US" dirty="0"/>
                <a:t>preference</a:t>
              </a:r>
            </a:p>
            <a:p>
              <a:pPr lvl="1"/>
              <a:r>
                <a:rPr lang="fr-FR" b="1" dirty="0"/>
                <a:t>State </a:t>
              </a:r>
              <a:r>
                <a:rPr lang="fr-FR" b="1" dirty="0" err="1"/>
                <a:t>Preference</a:t>
              </a:r>
              <a:r>
                <a:rPr lang="fr-FR" b="1" dirty="0"/>
                <a:t>(X)</a:t>
              </a:r>
            </a:p>
            <a:p>
              <a:pPr lvl="1"/>
              <a:endParaRPr lang="fr-FR" dirty="0"/>
            </a:p>
            <a:p>
              <a:r>
                <a:rPr lang="fr-FR" dirty="0" err="1"/>
                <a:t>Ask</a:t>
              </a:r>
              <a:r>
                <a:rPr lang="fr-FR" dirty="0"/>
                <a:t> for a </a:t>
              </a:r>
              <a:r>
                <a:rPr lang="fr-FR" dirty="0" err="1"/>
                <a:t>preference</a:t>
              </a:r>
              <a:endParaRPr lang="fr-FR" dirty="0"/>
            </a:p>
            <a:p>
              <a:pPr lvl="1"/>
              <a:r>
                <a:rPr lang="fr-FR" b="1" dirty="0" err="1"/>
                <a:t>Ask</a:t>
              </a:r>
              <a:r>
                <a:rPr lang="fr-FR" b="1" dirty="0"/>
                <a:t> </a:t>
              </a:r>
              <a:r>
                <a:rPr lang="fr-FR" b="1" dirty="0" err="1"/>
                <a:t>Preference</a:t>
              </a:r>
              <a:r>
                <a:rPr lang="fr-FR" b="1" dirty="0"/>
                <a:t>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05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" y="3717032"/>
            <a:ext cx="2084857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9" y="3717032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5FFD6F-5568-45A2-9D5D-1CFEA9221BC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98526" y="4564901"/>
            <a:ext cx="4073943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9F3DD1-F6F3-49B9-BA90-7C1733880E4E}"/>
              </a:ext>
            </a:extLst>
          </p:cNvPr>
          <p:cNvCxnSpPr>
            <a:cxnSpLocks/>
          </p:cNvCxnSpPr>
          <p:nvPr/>
        </p:nvCxnSpPr>
        <p:spPr>
          <a:xfrm flipH="1">
            <a:off x="2298527" y="5013176"/>
            <a:ext cx="407394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2774492" y="2387844"/>
            <a:ext cx="2833603" cy="1905252"/>
            <a:chOff x="2774492" y="2121096"/>
            <a:chExt cx="2833603" cy="19052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4773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Share a </a:t>
              </a:r>
              <a:r>
                <a:rPr lang="en-US" dirty="0"/>
                <a:t>preference</a:t>
              </a:r>
            </a:p>
            <a:p>
              <a:pPr lvl="1"/>
              <a:r>
                <a:rPr lang="fr-FR" b="1" dirty="0"/>
                <a:t>State </a:t>
              </a:r>
              <a:r>
                <a:rPr lang="fr-FR" b="1" dirty="0" err="1"/>
                <a:t>Preference</a:t>
              </a:r>
              <a:r>
                <a:rPr lang="fr-FR" b="1" dirty="0"/>
                <a:t>(X)</a:t>
              </a:r>
            </a:p>
            <a:p>
              <a:pPr lvl="1"/>
              <a:endParaRPr lang="fr-FR" dirty="0"/>
            </a:p>
            <a:p>
              <a:r>
                <a:rPr lang="fr-FR" dirty="0" err="1"/>
                <a:t>Ask</a:t>
              </a:r>
              <a:r>
                <a:rPr lang="fr-FR" dirty="0"/>
                <a:t> for a </a:t>
              </a:r>
              <a:r>
                <a:rPr lang="fr-FR" dirty="0" err="1"/>
                <a:t>preference</a:t>
              </a:r>
              <a:endParaRPr lang="fr-FR" dirty="0"/>
            </a:p>
            <a:p>
              <a:pPr lvl="1"/>
              <a:r>
                <a:rPr lang="fr-FR" b="1" dirty="0" err="1"/>
                <a:t>Ask</a:t>
              </a:r>
              <a:r>
                <a:rPr lang="fr-FR" b="1" dirty="0"/>
                <a:t> </a:t>
              </a:r>
              <a:r>
                <a:rPr lang="fr-FR" b="1" dirty="0" err="1"/>
                <a:t>Preference</a:t>
              </a:r>
              <a:r>
                <a:rPr lang="fr-FR" b="1" dirty="0"/>
                <a:t>(X)</a:t>
              </a:r>
            </a:p>
          </p:txBody>
        </p:sp>
      </p:grpSp>
      <p:pic>
        <p:nvPicPr>
          <p:cNvPr id="24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16" y="5661248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104032" y="5592285"/>
            <a:ext cx="22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preferences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915816" y="5592285"/>
            <a:ext cx="4464496" cy="1149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C0AB5B3-8B35-4B75-BCB7-3ADE3850A57C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 rot="16200000" flipH="1">
            <a:off x="1708929" y="4959939"/>
            <a:ext cx="754057" cy="1659718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92214-9FFA-46FC-B5B9-AB7DE7F5C7A7}"/>
              </a:ext>
            </a:extLst>
          </p:cNvPr>
          <p:cNvSpPr/>
          <p:nvPr/>
        </p:nvSpPr>
        <p:spPr>
          <a:xfrm>
            <a:off x="2915817" y="5592286"/>
            <a:ext cx="4464496" cy="1149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87B2C17C-6A5A-4A9A-93FC-BEA5B0475A23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708930" y="4959940"/>
            <a:ext cx="754057" cy="1659718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CC8F4-8B74-4694-87E4-BD8537F06E77}"/>
              </a:ext>
            </a:extLst>
          </p:cNvPr>
          <p:cNvSpPr/>
          <p:nvPr/>
        </p:nvSpPr>
        <p:spPr>
          <a:xfrm>
            <a:off x="2915818" y="5592287"/>
            <a:ext cx="4464496" cy="1149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AB49444-9521-4B34-99E4-F385C04B18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8932" y="4959942"/>
            <a:ext cx="754057" cy="1659718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2" descr="Résultats de recherche d'images pour « engine pictogram »">
            <a:extLst>
              <a:ext uri="{FF2B5EF4-FFF2-40B4-BE49-F238E27FC236}">
                <a16:creationId xmlns:a16="http://schemas.microsoft.com/office/drawing/2014/main" id="{6B568F57-E770-4C5F-96D0-5D9C77A9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837860"/>
            <a:ext cx="616237" cy="6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4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" y="3717032"/>
            <a:ext cx="2084857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9" y="3717032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5FFD6F-5568-45A2-9D5D-1CFEA9221BC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98526" y="4564901"/>
            <a:ext cx="4073943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9F3DD1-F6F3-49B9-BA90-7C1733880E4E}"/>
              </a:ext>
            </a:extLst>
          </p:cNvPr>
          <p:cNvCxnSpPr>
            <a:cxnSpLocks/>
          </p:cNvCxnSpPr>
          <p:nvPr/>
        </p:nvCxnSpPr>
        <p:spPr>
          <a:xfrm flipH="1">
            <a:off x="2298527" y="5013176"/>
            <a:ext cx="407394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491880" y="1556792"/>
            <a:ext cx="2053908" cy="2751991"/>
            <a:chOff x="4127559" y="1475139"/>
            <a:chExt cx="2053908" cy="27519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4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" y="3717032"/>
            <a:ext cx="2084857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9" y="3717032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5FFD6F-5568-45A2-9D5D-1CFEA9221BC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98526" y="4564901"/>
            <a:ext cx="4073943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9F3DD1-F6F3-49B9-BA90-7C1733880E4E}"/>
              </a:ext>
            </a:extLst>
          </p:cNvPr>
          <p:cNvCxnSpPr>
            <a:cxnSpLocks/>
          </p:cNvCxnSpPr>
          <p:nvPr/>
        </p:nvCxnSpPr>
        <p:spPr>
          <a:xfrm flipH="1">
            <a:off x="2298527" y="5013176"/>
            <a:ext cx="407394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491880" y="1556792"/>
            <a:ext cx="2053908" cy="2751991"/>
            <a:chOff x="4127559" y="1475139"/>
            <a:chExt cx="2053908" cy="27519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8FC8839-36E8-499A-8829-FA652E1AF119}"/>
              </a:ext>
            </a:extLst>
          </p:cNvPr>
          <p:cNvSpPr txBox="1"/>
          <p:nvPr/>
        </p:nvSpPr>
        <p:spPr>
          <a:xfrm>
            <a:off x="2915817" y="5575372"/>
            <a:ext cx="17406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Proposals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3003184" y="5991880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2915818" y="5592287"/>
            <a:ext cx="4464496" cy="1149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9945379-09F8-42DD-A1D8-19A3340EC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8932" y="4959942"/>
            <a:ext cx="754057" cy="1659718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Picture 2" descr="Résultats de recherche d'images pour « engine pictogram »">
            <a:extLst>
              <a:ext uri="{FF2B5EF4-FFF2-40B4-BE49-F238E27FC236}">
                <a16:creationId xmlns:a16="http://schemas.microsoft.com/office/drawing/2014/main" id="{62F30C89-3D31-49DA-A646-E5EE9139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837860"/>
            <a:ext cx="616237" cy="6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3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Level of demand and concession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  <a:p>
            <a:pPr marL="548640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Self </a:t>
            </a:r>
            <a:r>
              <a:rPr lang="en-US" sz="2400" b="1" i="1" dirty="0"/>
              <a:t>vs</a:t>
            </a:r>
            <a:r>
              <a:rPr lang="en-US" sz="2400" b="1" dirty="0"/>
              <a:t> other  </a:t>
            </a:r>
            <a:r>
              <a:rPr lang="en-US" sz="2400" i="1" dirty="0">
                <a:solidFill>
                  <a:prstClr val="black"/>
                </a:solidFill>
              </a:rPr>
              <a:t>(Fiske 93, 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High-power individuals are self-centered and only interested in satisfying their own preferences.</a:t>
            </a:r>
            <a:endParaRPr lang="en-US" sz="2000" b="1" dirty="0"/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and </a:t>
            </a:r>
            <a:r>
              <a:rPr lang="en-US" sz="2400" i="1" dirty="0" err="1">
                <a:solidFill>
                  <a:prstClr val="black"/>
                </a:solidFill>
              </a:rPr>
              <a:t>VanKleef</a:t>
            </a:r>
            <a:r>
              <a:rPr lang="en-US" sz="2400" i="1" dirty="0">
                <a:solidFill>
                  <a:prstClr val="black"/>
                </a:solidFill>
              </a:rPr>
              <a:t>, 04)</a:t>
            </a:r>
            <a:endParaRPr lang="en-US" sz="24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negotiation</a:t>
            </a:r>
          </a:p>
          <a:p>
            <a:pPr lvl="2"/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970C26-E119-4F16-8811-B87A02BDD314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85421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F44B8E-1846-45A9-B114-3098B6B8CB1C}"/>
              </a:ext>
            </a:extLst>
          </p:cNvPr>
          <p:cNvSpPr/>
          <p:nvPr/>
        </p:nvSpPr>
        <p:spPr>
          <a:xfrm>
            <a:off x="3275856" y="2708920"/>
            <a:ext cx="541094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79E8597C-3EE9-46E1-9762-E1176479B78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808578" y="2618141"/>
            <a:ext cx="1026346" cy="1908214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" descr="Résultats de recherche d'images pour « engine pictogram »">
            <a:extLst>
              <a:ext uri="{FF2B5EF4-FFF2-40B4-BE49-F238E27FC236}">
                <a16:creationId xmlns:a16="http://schemas.microsoft.com/office/drawing/2014/main" id="{6C1B54AF-7597-4CA0-8A1A-FF932C4A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" y="2603232"/>
            <a:ext cx="1000186" cy="10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646E85-9F24-4829-9A4B-833B474F4994}"/>
              </a:ext>
            </a:extLst>
          </p:cNvPr>
          <p:cNvSpPr/>
          <p:nvPr/>
        </p:nvSpPr>
        <p:spPr>
          <a:xfrm>
            <a:off x="3409530" y="292494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E8D74E-F19B-4494-9DBD-DE8B735FB8C1}"/>
              </a:ext>
            </a:extLst>
          </p:cNvPr>
          <p:cNvSpPr/>
          <p:nvPr/>
        </p:nvSpPr>
        <p:spPr>
          <a:xfrm>
            <a:off x="6128731" y="2943550"/>
            <a:ext cx="2314598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14B8-8F69-45D0-BC88-472428DD5014}"/>
              </a:ext>
            </a:extLst>
          </p:cNvPr>
          <p:cNvSpPr/>
          <p:nvPr/>
        </p:nvSpPr>
        <p:spPr>
          <a:xfrm>
            <a:off x="3428256" y="3933056"/>
            <a:ext cx="4888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44AB9-A5E4-4160-AE24-DA78158D6810}"/>
              </a:ext>
            </a:extLst>
          </p:cNvPr>
          <p:cNvSpPr/>
          <p:nvPr/>
        </p:nvSpPr>
        <p:spPr>
          <a:xfrm>
            <a:off x="3428256" y="3717032"/>
            <a:ext cx="2079848" cy="4509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2ABA1C-5E47-44FB-9640-6C52B417EC24}"/>
              </a:ext>
            </a:extLst>
          </p:cNvPr>
          <p:cNvSpPr txBox="1"/>
          <p:nvPr/>
        </p:nvSpPr>
        <p:spPr>
          <a:xfrm flipH="1">
            <a:off x="3924886" y="427683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en-US" b="1" dirty="0"/>
              <a:t> [0,1]</a:t>
            </a:r>
          </a:p>
          <a:p>
            <a:r>
              <a:rPr lang="en-US" b="1" dirty="0"/>
              <a:t>Implement 3 principles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1</a:t>
            </a:r>
          </a:p>
        </p:txBody>
      </p:sp>
      <p:pic>
        <p:nvPicPr>
          <p:cNvPr id="6" name="Picture 2" descr="E:\presentation\se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43103"/>
            <a:ext cx="7815736" cy="1038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852936"/>
            <a:ext cx="3614852" cy="23762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pic>
        <p:nvPicPr>
          <p:cNvPr id="4099" name="Picture 3" descr="E:\presentation\sv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89" y="2867844"/>
            <a:ext cx="3973512" cy="23613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19572" y="2979239"/>
            <a:ext cx="3398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High power agent makes less concessions</a:t>
            </a:r>
          </a:p>
          <a:p>
            <a:endParaRPr lang="en-US" sz="2200" b="1" dirty="0"/>
          </a:p>
          <a:p>
            <a:r>
              <a:rPr lang="en-US" sz="2200" b="1" dirty="0"/>
              <a:t>Self : </a:t>
            </a:r>
            <a:r>
              <a:rPr lang="en-US" sz="2200" dirty="0"/>
              <a:t>Function representing the value of </a:t>
            </a:r>
            <a:r>
              <a:rPr lang="en-US" sz="2200" b="1" dirty="0"/>
              <a:t>pow </a:t>
            </a:r>
            <a:r>
              <a:rPr lang="en-US" sz="2200" dirty="0"/>
              <a:t>over time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815183-A333-4C26-ABE0-97124A282E86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85917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85140" y="2852935"/>
            <a:ext cx="7359268" cy="216024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6146" name="Picture 2" descr="E:\presentation\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8" y="5517232"/>
            <a:ext cx="7399877" cy="576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11560" y="2969441"/>
            <a:ext cx="7373122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High-power agent is more demanding</a:t>
            </a:r>
          </a:p>
          <a:p>
            <a:pPr lvl="1"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b="1" dirty="0" err="1">
                <a:solidFill>
                  <a:prstClr val="black"/>
                </a:solidFill>
              </a:rPr>
              <a:t>Acc</a:t>
            </a:r>
            <a:r>
              <a:rPr lang="en-US" sz="2200" b="1" dirty="0">
                <a:solidFill>
                  <a:prstClr val="black"/>
                </a:solidFill>
              </a:rPr>
              <a:t>:  </a:t>
            </a:r>
            <a:r>
              <a:rPr lang="en-US" sz="2200" dirty="0">
                <a:solidFill>
                  <a:prstClr val="black"/>
                </a:solidFill>
              </a:rPr>
              <a:t>Define if a value is acceptable for the agent</a:t>
            </a:r>
          </a:p>
          <a:p>
            <a:pPr lvl="2">
              <a:spcBef>
                <a:spcPct val="20000"/>
              </a:spcBef>
            </a:pPr>
            <a:r>
              <a:rPr lang="en-US" i="1" dirty="0">
                <a:solidFill>
                  <a:prstClr val="black"/>
                </a:solidFill>
              </a:rPr>
              <a:t>       Ex: Accept(Chinese) /  Condition : </a:t>
            </a:r>
            <a:r>
              <a:rPr lang="en-US" i="1" dirty="0" err="1">
                <a:solidFill>
                  <a:prstClr val="black"/>
                </a:solidFill>
              </a:rPr>
              <a:t>acc</a:t>
            </a:r>
            <a:r>
              <a:rPr lang="en-US" i="1" dirty="0">
                <a:solidFill>
                  <a:prstClr val="black"/>
                </a:solidFill>
              </a:rPr>
              <a:t>(Chinese) = True</a:t>
            </a:r>
          </a:p>
          <a:p>
            <a:pPr lvl="1"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The acceptability of a value depends on the agent’s level of demand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2BC4E7-C676-4AA9-8614-FBB66060BABC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1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F1C3911-59DB-4429-BD2B-5F399EF1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B76E20-D507-424B-B6D8-ED6433DA381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35442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Model of collaborative </a:t>
            </a:r>
            <a:r>
              <a:rPr lang="fr-FR" dirty="0" err="1"/>
              <a:t>negotiation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Evaluation</a:t>
            </a:r>
          </a:p>
          <a:p>
            <a:endParaRPr lang="fr-FR" dirty="0"/>
          </a:p>
          <a:p>
            <a:r>
              <a:rPr lang="fr-FR" dirty="0"/>
              <a:t>Conclusion and future </a:t>
            </a:r>
            <a:r>
              <a:rPr lang="fr-FR" dirty="0" err="1"/>
              <a:t>works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1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780928"/>
            <a:ext cx="8257372" cy="266429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473684" y="3051247"/>
                <a:ext cx="801711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High-power agent gives more weight to its own satisfaction</a:t>
                </a:r>
                <a:r>
                  <a:rPr lang="fr-FR" sz="2200" dirty="0"/>
                  <a:t>.</a:t>
                </a:r>
              </a:p>
              <a:p>
                <a:endParaRPr lang="en-US" sz="2200" dirty="0"/>
              </a:p>
              <a:p>
                <a:pPr marL="0" lvl="1"/>
                <a:r>
                  <a:rPr lang="fr-FR" sz="2200" b="1" dirty="0" err="1"/>
                  <a:t>Tolerability</a:t>
                </a:r>
                <a:r>
                  <a:rPr lang="fr-FR" sz="2200" i="1" dirty="0"/>
                  <a:t>: </a:t>
                </a:r>
              </a:p>
              <a:p>
                <a:pPr marL="800100" lvl="2" indent="-342900">
                  <a:buFont typeface="Wingdings" panose="05000000000000000000" pitchFamily="2" charset="2"/>
                  <a:buChar char="Ø"/>
                </a:pPr>
                <a:r>
                  <a:rPr lang="fr-FR" sz="2200" i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be</a:t>
                </a:r>
                <a:r>
                  <a:rPr lang="fr-FR" sz="2200" dirty="0"/>
                  <a:t> the set of acceptable values</a:t>
                </a:r>
                <a:endParaRPr lang="fr-FR" sz="2200" i="1" dirty="0"/>
              </a:p>
              <a:p>
                <a:pPr marL="800100" lvl="2" indent="-342900">
                  <a:buFont typeface="Wingdings" panose="05000000000000000000" pitchFamily="2" charset="2"/>
                  <a:buChar char="Ø"/>
                </a:pPr>
                <a:r>
                  <a:rPr lang="fr-FR" sz="2200" dirty="0" err="1"/>
                  <a:t>Compute</a:t>
                </a:r>
                <a:r>
                  <a:rPr lang="fr-FR" sz="2200" dirty="0"/>
                  <a:t> the </a:t>
                </a:r>
                <a:r>
                  <a:rPr lang="en-US" sz="2200" dirty="0"/>
                  <a:t>acceptability</a:t>
                </a:r>
                <a:r>
                  <a:rPr lang="fr-FR" sz="2200" dirty="0"/>
                  <a:t> of a </a:t>
                </a:r>
                <a:r>
                  <a:rPr lang="fr-FR" sz="2200" dirty="0" err="1"/>
                  <a:t>proposal</a:t>
                </a:r>
                <a:r>
                  <a:rPr lang="fr-FR" sz="2200" dirty="0"/>
                  <a:t> by </a:t>
                </a:r>
                <a:r>
                  <a:rPr lang="fr-FR" sz="2200" dirty="0" err="1"/>
                  <a:t>taking</a:t>
                </a:r>
                <a:r>
                  <a:rPr lang="fr-FR" sz="2200" dirty="0"/>
                  <a:t> </a:t>
                </a:r>
                <a:r>
                  <a:rPr lang="fr-FR" sz="2200" dirty="0" err="1"/>
                  <a:t>into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account</a:t>
                </a:r>
                <a:r>
                  <a:rPr lang="fr-FR" sz="2200" dirty="0"/>
                  <a:t> </a:t>
                </a:r>
                <a:r>
                  <a:rPr lang="fr-FR" sz="2200" b="1" dirty="0"/>
                  <a:t>self </a:t>
                </a:r>
                <a:r>
                  <a:rPr lang="fr-FR" sz="2200" b="1" dirty="0" err="1"/>
                  <a:t>preference</a:t>
                </a:r>
                <a:r>
                  <a:rPr lang="fr-FR" sz="2200" b="1" dirty="0"/>
                  <a:t> </a:t>
                </a:r>
                <a:r>
                  <a:rPr lang="fr-FR" sz="2200" dirty="0"/>
                  <a:t>and </a:t>
                </a:r>
                <a:r>
                  <a:rPr lang="fr-FR" sz="2200" b="1" dirty="0" err="1"/>
                  <a:t>other</a:t>
                </a:r>
                <a:r>
                  <a:rPr lang="fr-FR" sz="2200" b="1" dirty="0"/>
                  <a:t> </a:t>
                </a:r>
                <a:r>
                  <a:rPr lang="fr-FR" sz="2200" b="1" dirty="0" err="1"/>
                  <a:t>preferences</a:t>
                </a:r>
                <a:endParaRPr lang="fr-FR" sz="2200" b="1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84" y="3051247"/>
                <a:ext cx="8017119" cy="2123658"/>
              </a:xfrm>
              <a:prstGeom prst="rect">
                <a:avLst/>
              </a:prstGeom>
              <a:blipFill>
                <a:blip r:embed="rId3"/>
                <a:stretch>
                  <a:fillRect l="-989" t="-1724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presentation\t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0468"/>
            <a:ext cx="8753475" cy="628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58C22F16-1ABA-4295-8ABF-25867705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7E7509-7C34-456C-A3CC-1CB42B14B8EC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CC56D88-F453-46D4-B9B0-2896768C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E8197-DAB8-4D8A-9C43-02FB0908F9DE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2</a:t>
            </a:r>
          </a:p>
        </p:txBody>
      </p:sp>
    </p:spTree>
    <p:extLst>
      <p:ext uri="{BB962C8B-B14F-4D97-AF65-F5344CB8AC3E}">
        <p14:creationId xmlns:p14="http://schemas.microsoft.com/office/powerpoint/2010/main" val="150979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76044" y="2852936"/>
            <a:ext cx="7656396" cy="23762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8336" y="3033534"/>
            <a:ext cx="7656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High-power agent gives more weight to its own satisfaction</a:t>
            </a:r>
            <a:r>
              <a:rPr lang="fr-F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 err="1"/>
              <a:t>Tolerability</a:t>
            </a:r>
            <a:r>
              <a:rPr lang="fr-FR" sz="2200" i="1" dirty="0"/>
              <a:t>:  </a:t>
            </a:r>
            <a:r>
              <a:rPr lang="fr-FR" sz="2200" dirty="0" err="1"/>
              <a:t>Compute</a:t>
            </a:r>
            <a:r>
              <a:rPr lang="fr-FR" sz="2200" dirty="0"/>
              <a:t> the </a:t>
            </a:r>
            <a:r>
              <a:rPr lang="fr-FR" sz="2200" b="1" dirty="0" err="1"/>
              <a:t>acceptability</a:t>
            </a:r>
            <a:r>
              <a:rPr lang="fr-FR" sz="2200" dirty="0"/>
              <a:t> of a </a:t>
            </a:r>
            <a:r>
              <a:rPr lang="fr-FR" sz="2200" dirty="0" err="1"/>
              <a:t>proposal</a:t>
            </a:r>
            <a:r>
              <a:rPr lang="fr-FR" sz="2200" dirty="0"/>
              <a:t> by </a:t>
            </a:r>
            <a:r>
              <a:rPr lang="fr-FR" sz="2200" dirty="0" err="1"/>
              <a:t>considering</a:t>
            </a:r>
            <a:r>
              <a:rPr lang="fr-FR" sz="2200" dirty="0"/>
              <a:t> </a:t>
            </a:r>
            <a:r>
              <a:rPr lang="fr-FR" sz="2200" b="1" dirty="0" err="1"/>
              <a:t>both</a:t>
            </a:r>
            <a:r>
              <a:rPr lang="fr-FR" sz="2200" dirty="0"/>
              <a:t> </a:t>
            </a:r>
            <a:r>
              <a:rPr lang="fr-FR" sz="2200" dirty="0" err="1"/>
              <a:t>interlocutors</a:t>
            </a:r>
            <a:r>
              <a:rPr lang="fr-FR" sz="2200" dirty="0"/>
              <a:t> </a:t>
            </a:r>
            <a:r>
              <a:rPr lang="fr-FR" sz="2200" dirty="0" err="1"/>
              <a:t>preferences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The agent proposes the </a:t>
            </a:r>
            <a:r>
              <a:rPr lang="fr-FR" sz="2200" dirty="0" err="1"/>
              <a:t>most</a:t>
            </a:r>
            <a:r>
              <a:rPr lang="fr-FR" sz="2200" dirty="0"/>
              <a:t> « </a:t>
            </a:r>
            <a:r>
              <a:rPr lang="fr-FR" sz="2200" b="1" dirty="0" err="1"/>
              <a:t>tolerable</a:t>
            </a:r>
            <a:r>
              <a:rPr lang="fr-FR" sz="2200" b="1" dirty="0"/>
              <a:t> »</a:t>
            </a:r>
            <a:r>
              <a:rPr lang="fr-FR" sz="2200" dirty="0"/>
              <a:t> value</a:t>
            </a:r>
            <a:endParaRPr lang="fr-FR" sz="2200" i="1" dirty="0"/>
          </a:p>
        </p:txBody>
      </p:sp>
      <p:pic>
        <p:nvPicPr>
          <p:cNvPr id="2050" name="Picture 2" descr="E:\presentation\prop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22629"/>
            <a:ext cx="5832648" cy="752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62C3C535-57D6-4806-8E90-E6D80DAA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87A6D0-6B2E-4C5E-A1F1-CFEF3265FDA5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0431C33D-4D4B-4082-8577-741ACE7D724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Decision based on power</a:t>
            </a:r>
            <a:endParaRPr lang="fr-FR"/>
          </a:p>
          <a:p>
            <a:pPr lvl="1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E08FE-B89E-4138-9F8B-E195166EC4A9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2</a:t>
            </a:r>
          </a:p>
        </p:txBody>
      </p:sp>
    </p:spTree>
    <p:extLst>
      <p:ext uri="{BB962C8B-B14F-4D97-AF65-F5344CB8AC3E}">
        <p14:creationId xmlns:p14="http://schemas.microsoft.com/office/powerpoint/2010/main" val="240388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54875" y="4149080"/>
            <a:ext cx="7101501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5712" y="2977301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High-power agent tends to </a:t>
            </a:r>
            <a:r>
              <a:rPr lang="en-US" sz="2400" b="1" dirty="0"/>
              <a:t>lead</a:t>
            </a:r>
            <a:r>
              <a:rPr lang="en-US" sz="2400" dirty="0"/>
              <a:t> the negotiation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83653" y="2852936"/>
            <a:ext cx="7101501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874" y="4213537"/>
            <a:ext cx="7101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200" dirty="0" err="1"/>
              <a:t>Decision</a:t>
            </a:r>
            <a:r>
              <a:rPr lang="fr-FR" sz="2200" dirty="0"/>
              <a:t> </a:t>
            </a:r>
            <a:r>
              <a:rPr lang="fr-FR" sz="2200" dirty="0" err="1"/>
              <a:t>rules</a:t>
            </a: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200" dirty="0" err="1"/>
              <a:t>Define</a:t>
            </a:r>
            <a:r>
              <a:rPr lang="fr-FR" sz="2200" dirty="0"/>
              <a:t> a </a:t>
            </a:r>
            <a:r>
              <a:rPr lang="fr-FR" sz="2200" dirty="0" err="1"/>
              <a:t>priority</a:t>
            </a:r>
            <a:r>
              <a:rPr lang="fr-FR" sz="2200" dirty="0"/>
              <a:t> in the </a:t>
            </a:r>
            <a:r>
              <a:rPr lang="fr-FR" sz="2200" dirty="0" err="1"/>
              <a:t>choice</a:t>
            </a:r>
            <a:r>
              <a:rPr lang="fr-FR" sz="2200" dirty="0"/>
              <a:t> of the </a:t>
            </a:r>
            <a:r>
              <a:rPr lang="fr-FR" sz="2200" dirty="0" err="1"/>
              <a:t>utterance</a:t>
            </a:r>
            <a:endParaRPr lang="fr-FR" sz="2200" dirty="0"/>
          </a:p>
          <a:p>
            <a:r>
              <a:rPr lang="fr-FR" sz="2200" b="1" dirty="0"/>
              <a:t>	High-power: </a:t>
            </a:r>
            <a:r>
              <a:rPr lang="fr-FR" sz="2200" dirty="0" err="1"/>
              <a:t>Negotiation</a:t>
            </a:r>
            <a:r>
              <a:rPr lang="fr-FR" sz="2200" dirty="0"/>
              <a:t> </a:t>
            </a:r>
            <a:r>
              <a:rPr lang="fr-FR" sz="2200" dirty="0" err="1"/>
              <a:t>acts</a:t>
            </a:r>
            <a:endParaRPr lang="fr-FR" sz="2200" dirty="0"/>
          </a:p>
          <a:p>
            <a:pPr lvl="2"/>
            <a:r>
              <a:rPr lang="fr-FR" sz="2000" dirty="0"/>
              <a:t>  (Propose, </a:t>
            </a:r>
            <a:r>
              <a:rPr lang="fr-FR" sz="2000" dirty="0" err="1"/>
              <a:t>Reject</a:t>
            </a:r>
            <a:r>
              <a:rPr lang="fr-FR" sz="2000" dirty="0"/>
              <a:t>, </a:t>
            </a:r>
            <a:r>
              <a:rPr lang="fr-FR" sz="2000" dirty="0" err="1"/>
              <a:t>Accept</a:t>
            </a:r>
            <a:r>
              <a:rPr lang="fr-FR" sz="2000" dirty="0"/>
              <a:t>).</a:t>
            </a:r>
          </a:p>
          <a:p>
            <a:r>
              <a:rPr lang="fr-FR" sz="2200" b="1" dirty="0"/>
              <a:t>	Low-power: </a:t>
            </a:r>
            <a:r>
              <a:rPr lang="fr-FR" sz="2200" dirty="0" err="1"/>
              <a:t>Statement</a:t>
            </a:r>
            <a:r>
              <a:rPr lang="fr-FR" sz="2200" dirty="0"/>
              <a:t> </a:t>
            </a:r>
            <a:r>
              <a:rPr lang="fr-FR" sz="2200" dirty="0" err="1"/>
              <a:t>acts</a:t>
            </a:r>
            <a:endParaRPr lang="fr-FR" sz="2200" dirty="0"/>
          </a:p>
          <a:p>
            <a:pPr lvl="2"/>
            <a:r>
              <a:rPr lang="fr-FR" sz="2000" dirty="0"/>
              <a:t>  (</a:t>
            </a:r>
            <a:r>
              <a:rPr lang="fr-FR" sz="2000" dirty="0" err="1"/>
              <a:t>StatePreference</a:t>
            </a:r>
            <a:r>
              <a:rPr lang="fr-FR" sz="2000" dirty="0"/>
              <a:t>, </a:t>
            </a:r>
            <a:r>
              <a:rPr lang="fr-FR" sz="2000" dirty="0" err="1"/>
              <a:t>AskPreference</a:t>
            </a:r>
            <a:r>
              <a:rPr lang="fr-FR" sz="2000" dirty="0"/>
              <a:t>)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ECBCC68-04ED-4FFE-A26D-09308A2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3D295-4EC1-406C-A1D8-9D3F28EA3E47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0465FD5-97B6-4AB3-8450-4A5A886573E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lvl="1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5032D-4133-4CCC-B3E0-3CB902D32F45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3</a:t>
            </a:r>
          </a:p>
        </p:txBody>
      </p:sp>
    </p:spTree>
    <p:extLst>
      <p:ext uri="{BB962C8B-B14F-4D97-AF65-F5344CB8AC3E}">
        <p14:creationId xmlns:p14="http://schemas.microsoft.com/office/powerpoint/2010/main" val="123639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Evaluate the perception of the implemented behaviors</a:t>
            </a:r>
            <a:endParaRPr lang="en-US" dirty="0">
              <a:solidFill>
                <a:srgbClr val="19A95A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Conditions</a:t>
            </a:r>
          </a:p>
          <a:p>
            <a:pPr lvl="1"/>
            <a:r>
              <a:rPr lang="en-US" sz="2800" dirty="0"/>
              <a:t>Agent preferences.</a:t>
            </a:r>
          </a:p>
          <a:p>
            <a:pPr lvl="2"/>
            <a:r>
              <a:rPr lang="en-US" sz="2400" b="1" dirty="0"/>
              <a:t>Similar </a:t>
            </a:r>
            <a:r>
              <a:rPr lang="en-US" sz="2400" dirty="0"/>
              <a:t>preferences</a:t>
            </a:r>
          </a:p>
          <a:p>
            <a:pPr lvl="2"/>
            <a:r>
              <a:rPr lang="en-US" sz="2400" b="1" dirty="0"/>
              <a:t>Different </a:t>
            </a:r>
            <a:r>
              <a:rPr lang="en-US" sz="2400" dirty="0"/>
              <a:t>preferences</a:t>
            </a:r>
            <a:endParaRPr lang="en-US" sz="3200" dirty="0"/>
          </a:p>
          <a:p>
            <a:pPr lvl="1"/>
            <a:r>
              <a:rPr lang="en-US" sz="2800" dirty="0" err="1"/>
              <a:t>Init</a:t>
            </a:r>
            <a:r>
              <a:rPr lang="en-US" sz="2800" dirty="0"/>
              <a:t> of power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Pow(Agent1) = 0.9,  Pow(Agent2) = 0.4</a:t>
            </a:r>
          </a:p>
          <a:p>
            <a:pPr lvl="2"/>
            <a:r>
              <a:rPr lang="en-US" dirty="0"/>
              <a:t>Pow(Agent1) = 0.7,  Pow(Agent2) = 0.4</a:t>
            </a:r>
          </a:p>
          <a:p>
            <a:pPr lvl="2"/>
            <a:r>
              <a:rPr lang="en-US" dirty="0"/>
              <a:t>Pow(Agent1) = 0.7,  Pow(Agent2) = 0.2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H1</a:t>
            </a:r>
            <a:r>
              <a:rPr lang="en-US" sz="2200" dirty="0"/>
              <a:t> The higher-power agent will more strongly be perceived as self-centered than the lower-power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H2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lower-power agent will be more strongly perceived as making larger concessions than the higher-power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H3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H4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he higher-power agent will more strongly be perceived as taking the lead in the negotiation than the lower-power agent</a:t>
            </a:r>
            <a:endParaRPr lang="en-US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Procedure</a:t>
            </a:r>
          </a:p>
          <a:p>
            <a:pPr marL="0" indent="0">
              <a:buNone/>
            </a:pPr>
            <a:endParaRPr lang="en-US" dirty="0">
              <a:solidFill>
                <a:srgbClr val="19A95A"/>
              </a:solidFill>
            </a:endParaRPr>
          </a:p>
          <a:p>
            <a:r>
              <a:rPr lang="en-US" sz="2800" dirty="0"/>
              <a:t> a between-subject study on the online site CrowdFlower.com.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Agents described as two friends trying to negotiate a restaurant to have dinner.</a:t>
            </a:r>
          </a:p>
          <a:p>
            <a:endParaRPr lang="en-US" sz="2800" dirty="0"/>
          </a:p>
          <a:p>
            <a:r>
              <a:rPr lang="en-US" sz="2800" dirty="0"/>
              <a:t>Total participants: 120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0130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6" y="2380815"/>
            <a:ext cx="1905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6468560" y="2401762"/>
            <a:ext cx="2095500" cy="1715851"/>
            <a:chOff x="5580112" y="2453654"/>
            <a:chExt cx="2095500" cy="1715851"/>
          </a:xfrm>
        </p:grpSpPr>
        <p:pic>
          <p:nvPicPr>
            <p:cNvPr id="1029" name="Picture 5" descr="Image associé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5984096" y="3800173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SimSensei</a:t>
              </a:r>
              <a:endParaRPr lang="fr-FR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2" y="1988840"/>
            <a:ext cx="2893690" cy="20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486129"/>
            <a:ext cx="1396342" cy="16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8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Results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184482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84482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602375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1 is more self-centered and do not make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2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7E9024-6B17-4599-9412-101420D5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4" y="2483768"/>
            <a:ext cx="3712441" cy="28894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C4215-4DE7-4F5D-93E9-603B9A0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83769"/>
            <a:ext cx="3954157" cy="288944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1315" y="5535219"/>
            <a:ext cx="811788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1 is more demanding than agent 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1 is the one who leads the dialogue.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Results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58740D-417B-4370-A452-4BE06AFF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3" y="2487566"/>
            <a:ext cx="4039491" cy="29499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A41C49-8BA2-4DAC-AEFC-913A502F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6" y="2479459"/>
            <a:ext cx="4080112" cy="29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&amp; future Works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/>
              <a:t>Impact  of power on the negotiation strategies</a:t>
            </a:r>
          </a:p>
          <a:p>
            <a:pPr marL="914400" lvl="1" indent="-514350"/>
            <a:r>
              <a:rPr lang="en-US" sz="3100" dirty="0"/>
              <a:t>Identify 3 principles of behaviors related to power</a:t>
            </a:r>
          </a:p>
          <a:p>
            <a:pPr marL="914400" lvl="1" indent="-514350"/>
            <a:r>
              <a:rPr lang="en-US" sz="3100" dirty="0"/>
              <a:t>Define a computational model of collaborative negotiation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Validation of the computation model: Perception of behaviors by external observers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Validate the model in a human machine interaction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Define the relation of dominance:</a:t>
            </a:r>
          </a:p>
          <a:p>
            <a:pPr marL="914400" lvl="1" indent="-514350"/>
            <a:r>
              <a:rPr lang="en-US" sz="3100" dirty="0"/>
              <a:t>Add a model of </a:t>
            </a:r>
            <a:r>
              <a:rPr lang="en-US" sz="3100" dirty="0" err="1"/>
              <a:t>ToM</a:t>
            </a:r>
            <a:endParaRPr lang="en-US" sz="3100" dirty="0"/>
          </a:p>
          <a:p>
            <a:pPr marL="914400" lvl="1" indent="-514350"/>
            <a:r>
              <a:rPr lang="en-US" sz="3100" dirty="0"/>
              <a:t>Test the model in a human machine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</a:t>
            </a:r>
            <a:r>
              <a:rPr lang="en-US" sz="4400" dirty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184576" cy="306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49243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414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E605CE-174C-4F70-A314-BBB4436AE533}"/>
              </a:ext>
            </a:extLst>
          </p:cNvPr>
          <p:cNvSpPr/>
          <p:nvPr/>
        </p:nvSpPr>
        <p:spPr>
          <a:xfrm>
            <a:off x="323528" y="4941168"/>
            <a:ext cx="8136904" cy="13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8F05D1-768A-4986-80EB-6525FB3CC5A0}"/>
              </a:ext>
            </a:extLst>
          </p:cNvPr>
          <p:cNvSpPr txBox="1"/>
          <p:nvPr/>
        </p:nvSpPr>
        <p:spPr>
          <a:xfrm>
            <a:off x="503040" y="498646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Power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dirty="0"/>
              <a:t>Ability to influence the behavior of another person</a:t>
            </a:r>
          </a:p>
          <a:p>
            <a:r>
              <a:rPr lang="en-US" sz="2000" dirty="0"/>
              <a:t> 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et al 98)</a:t>
            </a:r>
            <a:endParaRPr lang="en-US" sz="20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424881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51" y="2132856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819231-86B9-48FA-88B5-2863AF1A57A7}"/>
              </a:ext>
            </a:extLst>
          </p:cNvPr>
          <p:cNvSpPr txBox="1"/>
          <p:nvPr/>
        </p:nvSpPr>
        <p:spPr>
          <a:xfrm>
            <a:off x="4932040" y="4653136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386948-6BD8-4636-95D6-1291621D7625}"/>
              </a:ext>
            </a:extLst>
          </p:cNvPr>
          <p:cNvSpPr txBox="1"/>
          <p:nvPr/>
        </p:nvSpPr>
        <p:spPr>
          <a:xfrm>
            <a:off x="1198151" y="4774374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</a:t>
            </a:r>
            <a:r>
              <a:rPr lang="fr-FR" sz="2000" dirty="0" err="1"/>
              <a:t>andré</a:t>
            </a:r>
            <a:r>
              <a:rPr lang="fr-FR" sz="2000" dirty="0"/>
              <a:t>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6401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of </a:t>
            </a:r>
            <a:r>
              <a:rPr lang="en-US" sz="2800" i="1" dirty="0"/>
              <a:t>social behaviors</a:t>
            </a:r>
            <a:r>
              <a:rPr lang="en-US" sz="2800" dirty="0"/>
              <a:t> in the context of </a:t>
            </a:r>
            <a:r>
              <a:rPr lang="en-US" sz="2800" i="1" dirty="0"/>
              <a:t>collaborative negotiation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Conversational agent communicates using dialogue acts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Define strategy of collaborative negotiation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Adapt the strategy of negotiation to the relation of </a:t>
            </a:r>
            <a:r>
              <a:rPr lang="en-US" sz="2400" b="1" dirty="0"/>
              <a:t>power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1498</Words>
  <Application>Microsoft Office PowerPoint</Application>
  <PresentationFormat>Affichage à l'écran (4:3)</PresentationFormat>
  <Paragraphs>360</Paragraphs>
  <Slides>33</Slides>
  <Notes>14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Arial (En-têtes)</vt:lpstr>
      <vt:lpstr>Calibri</vt:lpstr>
      <vt:lpstr>Cambria Math</vt:lpstr>
      <vt:lpstr>Wingdings</vt:lpstr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Objectives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Evaluation of the model</vt:lpstr>
      <vt:lpstr>Evaluation of the model</vt:lpstr>
      <vt:lpstr>Evaluation of the model</vt:lpstr>
      <vt:lpstr>Evaluation of the model</vt:lpstr>
      <vt:lpstr>Evaluation of the model</vt:lpstr>
      <vt:lpstr>Conclusion &amp; future Works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248</cp:revision>
  <dcterms:created xsi:type="dcterms:W3CDTF">2017-06-08T07:56:31Z</dcterms:created>
  <dcterms:modified xsi:type="dcterms:W3CDTF">2017-08-23T23:13:17Z</dcterms:modified>
</cp:coreProperties>
</file>