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19" r:id="rId2"/>
    <p:sldMasterId id="2147483731" r:id="rId3"/>
  </p:sldMasterIdLst>
  <p:notesMasterIdLst>
    <p:notesMasterId r:id="rId23"/>
  </p:notesMasterIdLst>
  <p:sldIdLst>
    <p:sldId id="258" r:id="rId4"/>
    <p:sldId id="262" r:id="rId5"/>
    <p:sldId id="264" r:id="rId6"/>
    <p:sldId id="274" r:id="rId7"/>
    <p:sldId id="265" r:id="rId8"/>
    <p:sldId id="279" r:id="rId9"/>
    <p:sldId id="267" r:id="rId10"/>
    <p:sldId id="268" r:id="rId11"/>
    <p:sldId id="276" r:id="rId12"/>
    <p:sldId id="283" r:id="rId13"/>
    <p:sldId id="272" r:id="rId14"/>
    <p:sldId id="284" r:id="rId15"/>
    <p:sldId id="269" r:id="rId16"/>
    <p:sldId id="270" r:id="rId17"/>
    <p:sldId id="278" r:id="rId18"/>
    <p:sldId id="280" r:id="rId19"/>
    <p:sldId id="282" r:id="rId20"/>
    <p:sldId id="277" r:id="rId21"/>
    <p:sldId id="281"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treprise ZENIKA" initials="E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822" autoAdjust="0"/>
  </p:normalViewPr>
  <p:slideViewPr>
    <p:cSldViewPr snapToGrid="0">
      <p:cViewPr>
        <p:scale>
          <a:sx n="50" d="100"/>
          <a:sy n="50" d="100"/>
        </p:scale>
        <p:origin x="-1416" y="-102"/>
      </p:cViewPr>
      <p:guideLst>
        <p:guide orient="horz" pos="2160"/>
        <p:guide pos="3840"/>
      </p:guideLst>
    </p:cSldViewPr>
  </p:slideViewPr>
  <p:notesTextViewPr>
    <p:cViewPr>
      <p:scale>
        <a:sx n="1" d="1"/>
        <a:sy n="1" d="1"/>
      </p:scale>
      <p:origin x="0" y="0"/>
    </p:cViewPr>
  </p:notesTextViewPr>
  <p:sorterViewPr>
    <p:cViewPr>
      <p:scale>
        <a:sx n="100" d="100"/>
        <a:sy n="100" d="100"/>
      </p:scale>
      <p:origin x="0" y="-27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5E098-590E-42A9-A800-3086C5EA9EBB}" type="datetimeFigureOut">
              <a:rPr lang="fr-FR" smtClean="0"/>
              <a:t>14/06/2016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FAF96-A13A-4F56-9F70-AC7B3DA501DD}" type="slidenum">
              <a:rPr lang="fr-FR" smtClean="0"/>
              <a:t>‹N°›</a:t>
            </a:fld>
            <a:endParaRPr lang="fr-FR"/>
          </a:p>
        </p:txBody>
      </p:sp>
    </p:spTree>
    <p:extLst>
      <p:ext uri="{BB962C8B-B14F-4D97-AF65-F5344CB8AC3E}">
        <p14:creationId xmlns:p14="http://schemas.microsoft.com/office/powerpoint/2010/main" val="155047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6040" cy="4114440"/>
          </a:xfrm>
          <a:prstGeom prst="rect">
            <a:avLst/>
          </a:prstGeom>
        </p:spPr>
        <p:txBody>
          <a:bodyPr/>
          <a:lstStyle/>
          <a:p>
            <a:r>
              <a:rPr lang="fr-FR" sz="2000" strike="noStrike" dirty="0">
                <a:latin typeface="Arial"/>
              </a:rPr>
              <a:t>Bonjour, </a:t>
            </a:r>
            <a:endParaRPr dirty="0"/>
          </a:p>
          <a:p>
            <a:r>
              <a:rPr lang="fr-FR" sz="2000" strike="noStrike" dirty="0">
                <a:latin typeface="Arial"/>
              </a:rPr>
              <a:t>Merci pour votre présence et m’accorder de votre temps</a:t>
            </a:r>
            <a:endParaRPr dirty="0"/>
          </a:p>
        </p:txBody>
      </p:sp>
      <p:sp>
        <p:nvSpPr>
          <p:cNvPr id="163" name="TextShape 2"/>
          <p:cNvSpPr txBox="1"/>
          <p:nvPr/>
        </p:nvSpPr>
        <p:spPr>
          <a:xfrm>
            <a:off x="3884760" y="8685360"/>
            <a:ext cx="2971440" cy="456840"/>
          </a:xfrm>
          <a:prstGeom prst="rect">
            <a:avLst/>
          </a:prstGeom>
          <a:noFill/>
          <a:ln>
            <a:noFill/>
          </a:ln>
        </p:spPr>
        <p:txBody>
          <a:bodyPr anchor="b"/>
          <a:lstStyle/>
          <a:p>
            <a:pPr algn="r">
              <a:lnSpc>
                <a:spcPct val="100000"/>
              </a:lnSpc>
            </a:pPr>
            <a:fld id="{1E9D62C2-6D8C-4594-B398-13A4A8B932DD}" type="slidenum">
              <a:rPr lang="fr-FR" sz="1200" strike="noStrike">
                <a:solidFill>
                  <a:srgbClr val="000000"/>
                </a:solidFill>
                <a:latin typeface="+mn-lt"/>
                <a:ea typeface="+mn-ea"/>
              </a:rPr>
              <a:t>1</a:t>
            </a:fld>
            <a:endParaRPr/>
          </a:p>
        </p:txBody>
      </p:sp>
    </p:spTree>
    <p:extLst>
      <p:ext uri="{BB962C8B-B14F-4D97-AF65-F5344CB8AC3E}">
        <p14:creationId xmlns:p14="http://schemas.microsoft.com/office/powerpoint/2010/main" val="2387048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12</a:t>
            </a:fld>
            <a:endParaRPr lang="fr-FR"/>
          </a:p>
        </p:txBody>
      </p:sp>
    </p:spTree>
    <p:extLst>
      <p:ext uri="{BB962C8B-B14F-4D97-AF65-F5344CB8AC3E}">
        <p14:creationId xmlns:p14="http://schemas.microsoft.com/office/powerpoint/2010/main" val="426049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chaque acte</a:t>
            </a:r>
            <a:r>
              <a:rPr lang="fr-FR" baseline="0" dirty="0" smtClean="0"/>
              <a:t> </a:t>
            </a:r>
            <a:r>
              <a:rPr lang="fr-FR" baseline="0" smtClean="0"/>
              <a:t>de dialogue </a:t>
            </a:r>
            <a:r>
              <a:rPr lang="fr-FR" smtClean="0"/>
              <a:t>choisie </a:t>
            </a:r>
            <a:r>
              <a:rPr lang="fr-FR" dirty="0" smtClean="0"/>
              <a:t>par l’utilisateur:</a:t>
            </a:r>
          </a:p>
          <a:p>
            <a:pPr rtl="0"/>
            <a:r>
              <a:rPr lang="fr-FR" dirty="0" smtClean="0"/>
              <a:t>Une réponse est choisie en fonction de l’état mental courant et la perception de la RI, pour l’instant dans notre </a:t>
            </a:r>
            <a:r>
              <a:rPr lang="fr-FR" dirty="0" err="1" smtClean="0"/>
              <a:t>modele</a:t>
            </a:r>
            <a:r>
              <a:rPr lang="fr-FR" dirty="0" smtClean="0"/>
              <a:t> la RI reste statique et n’</a:t>
            </a:r>
            <a:r>
              <a:rPr lang="fr-FR" dirty="0" err="1" smtClean="0"/>
              <a:t>evolue</a:t>
            </a:r>
            <a:r>
              <a:rPr lang="fr-FR" dirty="0" smtClean="0"/>
              <a:t> pas durant la conversation</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14</a:t>
            </a:fld>
            <a:endParaRPr lang="fr-FR"/>
          </a:p>
        </p:txBody>
      </p:sp>
    </p:spTree>
    <p:extLst>
      <p:ext uri="{BB962C8B-B14F-4D97-AF65-F5344CB8AC3E}">
        <p14:creationId xmlns:p14="http://schemas.microsoft.com/office/powerpoint/2010/main" val="177136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définis dans notre </a:t>
            </a:r>
            <a:r>
              <a:rPr lang="fr-FR" dirty="0" err="1" smtClean="0"/>
              <a:t>modele</a:t>
            </a:r>
            <a:r>
              <a:rPr lang="fr-FR" dirty="0" smtClean="0"/>
              <a:t> un</a:t>
            </a:r>
            <a:r>
              <a:rPr lang="fr-FR" baseline="0" dirty="0" smtClean="0"/>
              <a:t> ensembles de comportements liés à la dominance et nous souhaitons en 1</a:t>
            </a:r>
            <a:r>
              <a:rPr lang="fr-FR" baseline="30000" dirty="0" smtClean="0"/>
              <a:t>er</a:t>
            </a:r>
            <a:r>
              <a:rPr lang="fr-FR" baseline="0" dirty="0" smtClean="0"/>
              <a:t> lieu valider ces comportements,</a:t>
            </a:r>
          </a:p>
          <a:p>
            <a:r>
              <a:rPr lang="fr-FR" baseline="0" dirty="0" smtClean="0"/>
              <a:t>En terme est que les utilisateurs arrivent a les percevoir et a les détecter, </a:t>
            </a:r>
          </a:p>
          <a:p>
            <a:r>
              <a:rPr lang="fr-FR" baseline="0" dirty="0" smtClean="0"/>
              <a:t>Pour cela nous allons mener une étude de validation dans laquelle on </a:t>
            </a:r>
            <a:r>
              <a:rPr lang="fr-FR" baseline="0" dirty="0" err="1" smtClean="0"/>
              <a:t>presente</a:t>
            </a:r>
            <a:r>
              <a:rPr lang="fr-FR" baseline="0" dirty="0" smtClean="0"/>
              <a:t> au sujet un nombre de dialogues conçu avec notre </a:t>
            </a:r>
            <a:r>
              <a:rPr lang="fr-FR" baseline="0" dirty="0" err="1" smtClean="0"/>
              <a:t>modele</a:t>
            </a:r>
            <a:r>
              <a:rPr lang="fr-FR" baseline="0" dirty="0" smtClean="0"/>
              <a:t> dialogique </a:t>
            </a:r>
            <a:r>
              <a:rPr lang="fr-FR" baseline="0" dirty="0" err="1" smtClean="0"/>
              <a:t>dabns</a:t>
            </a:r>
            <a:r>
              <a:rPr lang="fr-FR" baseline="0" dirty="0" smtClean="0"/>
              <a:t> lequel on aura fait varier la valeur de dominance des agents  ainsi que leurs </a:t>
            </a:r>
            <a:r>
              <a:rPr lang="fr-FR" baseline="0" dirty="0" err="1" smtClean="0"/>
              <a:t>modeles</a:t>
            </a:r>
            <a:r>
              <a:rPr lang="fr-FR" baseline="0" dirty="0" smtClean="0"/>
              <a:t> de </a:t>
            </a:r>
            <a:r>
              <a:rPr lang="fr-FR" baseline="0" dirty="0" err="1" smtClean="0"/>
              <a:t>préfences</a:t>
            </a:r>
            <a:r>
              <a:rPr lang="fr-FR" baseline="0" dirty="0" smtClean="0"/>
              <a:t>, en effet des agents qui </a:t>
            </a:r>
            <a:r>
              <a:rPr lang="fr-FR" baseline="0" dirty="0" err="1" smtClean="0"/>
              <a:t>partagnet</a:t>
            </a:r>
            <a:r>
              <a:rPr lang="fr-FR" baseline="0" dirty="0" smtClean="0"/>
              <a:t> des préférences similaire auront tendance a rapidement converger ,,, </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17</a:t>
            </a:fld>
            <a:endParaRPr lang="fr-FR"/>
          </a:p>
        </p:txBody>
      </p:sp>
    </p:spTree>
    <p:extLst>
      <p:ext uri="{BB962C8B-B14F-4D97-AF65-F5344CB8AC3E}">
        <p14:creationId xmlns:p14="http://schemas.microsoft.com/office/powerpoint/2010/main" val="272559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fois les résultats de l’</a:t>
            </a:r>
            <a:r>
              <a:rPr lang="fr-FR" dirty="0" err="1" smtClean="0"/>
              <a:t>etude</a:t>
            </a:r>
            <a:r>
              <a:rPr lang="fr-FR" dirty="0" smtClean="0"/>
              <a:t> obtenus,</a:t>
            </a:r>
            <a:r>
              <a:rPr lang="fr-FR" baseline="0" dirty="0" smtClean="0"/>
              <a:t> on </a:t>
            </a:r>
            <a:r>
              <a:rPr lang="fr-FR" baseline="0" dirty="0" err="1" smtClean="0"/>
              <a:t>mettera</a:t>
            </a:r>
            <a:r>
              <a:rPr lang="fr-FR" baseline="0" dirty="0" smtClean="0"/>
              <a:t> a jour notre </a:t>
            </a:r>
            <a:r>
              <a:rPr lang="fr-FR" baseline="0" dirty="0" err="1" smtClean="0"/>
              <a:t>modele</a:t>
            </a:r>
            <a:r>
              <a:rPr lang="fr-FR" baseline="0" dirty="0" smtClean="0"/>
              <a:t> pour une validation finale, et ici le sujet va interagir avec l’agent pour étudier l’impact des Ri sur leurs </a:t>
            </a:r>
            <a:r>
              <a:rPr lang="fr-FR" baseline="0" dirty="0" err="1" smtClean="0"/>
              <a:t>strategies</a:t>
            </a:r>
            <a:r>
              <a:rPr lang="fr-FR" baseline="0" dirty="0" smtClean="0"/>
              <a:t> de dialogue</a:t>
            </a:r>
          </a:p>
          <a:p>
            <a:r>
              <a:rPr lang="fr-FR" baseline="0" dirty="0" smtClean="0"/>
              <a:t>Conditions ,,,,</a:t>
            </a:r>
          </a:p>
          <a:p>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18</a:t>
            </a:fld>
            <a:endParaRPr lang="fr-FR"/>
          </a:p>
        </p:txBody>
      </p:sp>
    </p:spTree>
    <p:extLst>
      <p:ext uri="{BB962C8B-B14F-4D97-AF65-F5344CB8AC3E}">
        <p14:creationId xmlns:p14="http://schemas.microsoft.com/office/powerpoint/2010/main" val="256644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cette </a:t>
            </a:r>
            <a:r>
              <a:rPr lang="fr-FR" dirty="0" err="1" smtClean="0"/>
              <a:t>presentation</a:t>
            </a:r>
            <a:r>
              <a:rPr lang="fr-FR" dirty="0" smtClean="0"/>
              <a:t> je vais d’abord expliquer le</a:t>
            </a:r>
            <a:r>
              <a:rPr lang="fr-FR" baseline="0" dirty="0" smtClean="0"/>
              <a:t> contexte et les motivations de notre recherche, je présenterais ensuite un bref état de l’art</a:t>
            </a:r>
          </a:p>
          <a:p>
            <a:r>
              <a:rPr lang="fr-FR" baseline="0" dirty="0" smtClean="0"/>
              <a:t>Je présenterai notre 1 er </a:t>
            </a:r>
            <a:r>
              <a:rPr lang="fr-FR" baseline="0" dirty="0" err="1" smtClean="0"/>
              <a:t>modele</a:t>
            </a:r>
            <a:r>
              <a:rPr lang="fr-FR" baseline="0" dirty="0" smtClean="0"/>
              <a:t> de dialogue, ainsi que son </a:t>
            </a:r>
            <a:r>
              <a:rPr lang="fr-FR" baseline="0" dirty="0" err="1" smtClean="0"/>
              <a:t>implementation</a:t>
            </a:r>
            <a:r>
              <a:rPr lang="fr-FR" baseline="0" dirty="0" smtClean="0"/>
              <a:t> et je terminerai par les perspectives de mes travaux,</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2</a:t>
            </a:fld>
            <a:endParaRPr lang="fr-FR"/>
          </a:p>
        </p:txBody>
      </p:sp>
    </p:spTree>
    <p:extLst>
      <p:ext uri="{BB962C8B-B14F-4D97-AF65-F5344CB8AC3E}">
        <p14:creationId xmlns:p14="http://schemas.microsoft.com/office/powerpoint/2010/main" val="6346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Je m’ dans ma thèse</a:t>
            </a:r>
            <a:r>
              <a:rPr lang="fr-FR" baseline="0" dirty="0" smtClean="0"/>
              <a:t> au dialogue social avec un agent artificiel, laver définit le dialogue social comme un processus dans lequel les interlocuteurs partagent leurs opinions et préférences et dans le quel on peut mener une négociation coopérative. C’est </a:t>
            </a:r>
            <a:r>
              <a:rPr lang="fr-FR" baseline="0" dirty="0" err="1" smtClean="0"/>
              <a:t>particulierement</a:t>
            </a:r>
            <a:r>
              <a:rPr lang="fr-FR" baseline="0" dirty="0" smtClean="0"/>
              <a:t> le cas dans le cadre ou les interlocuteurs ont un ou plusieurs  buts communs à satisfaire, chaque interlocuteur a des préférences sur la manière a satisfaire ces buts, De plus, on estime ont une </a:t>
            </a:r>
            <a:r>
              <a:rPr lang="fr-FR" baseline="0" dirty="0" err="1" smtClean="0"/>
              <a:t>representation</a:t>
            </a:r>
            <a:r>
              <a:rPr lang="fr-FR" baseline="0" dirty="0" smtClean="0"/>
              <a:t> de leur relation interpersonnelle </a:t>
            </a:r>
            <a:r>
              <a:rPr lang="fr-FR" baseline="0" dirty="0" err="1" smtClean="0"/>
              <a:t>batis</a:t>
            </a:r>
            <a:r>
              <a:rPr lang="fr-FR" baseline="0" dirty="0" smtClean="0"/>
              <a:t> entres ces interlocuteurs </a:t>
            </a:r>
            <a:r>
              <a:rPr lang="fr-FR" baseline="0" dirty="0" err="1" smtClean="0"/>
              <a:t>regit</a:t>
            </a:r>
            <a:r>
              <a:rPr lang="fr-FR" baseline="0" dirty="0" smtClean="0"/>
              <a:t> leur façon d’exprimer et de négocier leur préférences, et donc leurs stratégies de dialogue, Je m’</a:t>
            </a:r>
            <a:r>
              <a:rPr lang="fr-FR" baseline="0" dirty="0" err="1" smtClean="0"/>
              <a:t>interesse</a:t>
            </a:r>
            <a:r>
              <a:rPr lang="fr-FR" baseline="0" dirty="0" smtClean="0"/>
              <a:t> donc dans ma thèse a </a:t>
            </a:r>
            <a:r>
              <a:rPr lang="fr-FR" baseline="0" dirty="0" err="1" smtClean="0"/>
              <a:t>modeliser</a:t>
            </a:r>
            <a:r>
              <a:rPr lang="fr-FR" baseline="0" dirty="0" smtClean="0"/>
              <a:t> un agent conversationnel qui puisse </a:t>
            </a:r>
            <a:r>
              <a:rPr lang="fr-FR" baseline="0" dirty="0" err="1" smtClean="0"/>
              <a:t>modèliser</a:t>
            </a:r>
            <a:r>
              <a:rPr lang="fr-FR" baseline="0" dirty="0" smtClean="0"/>
              <a:t> sa relation interpersonnelle avec l’utilisateur et qui puisse adapter sa stratégie de négociation dans le dialogue en fonction de la RI perçue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3</a:t>
            </a:fld>
            <a:endParaRPr lang="fr-FR"/>
          </a:p>
        </p:txBody>
      </p:sp>
    </p:spTree>
    <p:extLst>
      <p:ext uri="{BB962C8B-B14F-4D97-AF65-F5344CB8AC3E}">
        <p14:creationId xmlns:p14="http://schemas.microsoft.com/office/powerpoint/2010/main" val="96898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r>
              <a:rPr lang="fr-FR" b="1" dirty="0" err="1"/>
              <a:t>Autom</a:t>
            </a:r>
            <a:r>
              <a:rPr lang="fr-FR" b="1" dirty="0"/>
              <a:t> </a:t>
            </a:r>
            <a:r>
              <a:rPr lang="fr-FR" dirty="0"/>
              <a:t>: </a:t>
            </a:r>
            <a:r>
              <a:rPr lang="fr-FR" dirty="0" err="1"/>
              <a:t>modele</a:t>
            </a:r>
            <a:r>
              <a:rPr lang="fr-FR" baseline="0" dirty="0"/>
              <a:t> avec 3 composants </a:t>
            </a:r>
            <a:r>
              <a:rPr lang="fr-FR" baseline="0" dirty="0" smtClean="0"/>
              <a:t>(trois facteurs de relations avec l'utilisateur:  </a:t>
            </a:r>
            <a:r>
              <a:rPr lang="fr-FR" b="1" baseline="0" dirty="0" smtClean="0"/>
              <a:t>l'engagemen</a:t>
            </a:r>
            <a:r>
              <a:rPr lang="fr-FR" baseline="0" dirty="0" smtClean="0"/>
              <a:t>t},  </a:t>
            </a:r>
            <a:r>
              <a:rPr lang="fr-FR" b="1" baseline="0" dirty="0" smtClean="0"/>
              <a:t>la confiance</a:t>
            </a:r>
            <a:r>
              <a:rPr lang="fr-FR" baseline="0" dirty="0" smtClean="0"/>
              <a:t>} et  </a:t>
            </a:r>
            <a:r>
              <a:rPr lang="fr-FR" b="1" baseline="0" dirty="0" smtClean="0"/>
              <a:t>la motivation</a:t>
            </a:r>
            <a:r>
              <a:rPr lang="fr-FR" baseline="0" dirty="0" smtClean="0"/>
              <a:t>. Construction sur trois étapes :</a:t>
            </a:r>
            <a:r>
              <a:rPr lang="fr-FR" b="1" baseline="0" dirty="0" smtClean="0"/>
              <a:t> prise de connaissance, construction des relations et maintenance de cette relation</a:t>
            </a:r>
            <a:endParaRPr lang="fr-FR" b="0" baseline="0" dirty="0"/>
          </a:p>
          <a:p>
            <a:endParaRPr lang="fr-FR" b="1" baseline="0" dirty="0" smtClean="0"/>
          </a:p>
          <a:p>
            <a:r>
              <a:rPr lang="fr-FR" b="1" baseline="0" dirty="0" err="1" smtClean="0"/>
              <a:t>Rea</a:t>
            </a:r>
            <a:r>
              <a:rPr lang="fr-FR" baseline="0" dirty="0"/>
              <a:t>: </a:t>
            </a:r>
            <a:r>
              <a:rPr lang="fr-FR" baseline="0" dirty="0" smtClean="0"/>
              <a:t> s’intéresse a la </a:t>
            </a:r>
            <a:r>
              <a:rPr lang="fr-FR" baseline="0" dirty="0"/>
              <a:t>relation de confiance </a:t>
            </a:r>
            <a:r>
              <a:rPr lang="fr-FR" baseline="0" dirty="0" smtClean="0"/>
              <a:t>pour la </a:t>
            </a:r>
            <a:r>
              <a:rPr lang="fr-FR" baseline="0" dirty="0" err="1" smtClean="0"/>
              <a:t>modelisation</a:t>
            </a:r>
            <a:r>
              <a:rPr lang="fr-FR" baseline="0" dirty="0" smtClean="0"/>
              <a:t> d’un agent immobilier.</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err="1" smtClean="0"/>
              <a:t>FitTrack</a:t>
            </a:r>
            <a:r>
              <a:rPr lang="fr-FR" baseline="0" dirty="0" smtClean="0"/>
              <a:t>:  utilise un large éventail de techniques tirées de la psychologie sociale des relations pour accroître le lien social avec l'utilisateur au cours de l'intervention. Ils sont préalablement codé dans le dialogue de l'agent qui est basé sur une machine d'états fini et apparaissent selon un calendrier </a:t>
            </a:r>
            <a:r>
              <a:rPr lang="fr-FR" baseline="0" dirty="0" err="1" smtClean="0"/>
              <a:t>pré-défini</a:t>
            </a:r>
            <a:r>
              <a:rPr lang="fr-FR" baseline="0" dirty="0" smtClean="0"/>
              <a:t>. Ainsi, le modèle relationnel évolue implicitement dans le temps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err="1" smtClean="0"/>
              <a:t>Always</a:t>
            </a:r>
            <a:r>
              <a:rPr lang="fr-FR" baseline="0" dirty="0"/>
              <a:t>: La relation de </a:t>
            </a:r>
            <a:r>
              <a:rPr lang="fr-FR" baseline="0" dirty="0" smtClean="0"/>
              <a:t>proximité, l'engagement et des relations qui se créent avec l'utilisateur au cours des interactions, </a:t>
            </a:r>
          </a:p>
        </p:txBody>
      </p:sp>
      <p:sp>
        <p:nvSpPr>
          <p:cNvPr id="4" name="Espace réservé du numéro de diapositive 3"/>
          <p:cNvSpPr>
            <a:spLocks noGrp="1"/>
          </p:cNvSpPr>
          <p:nvPr>
            <p:ph type="sldNum" sz="quarter" idx="10"/>
          </p:nvPr>
        </p:nvSpPr>
        <p:spPr/>
        <p:txBody>
          <a:bodyPr/>
          <a:lstStyle/>
          <a:p>
            <a:fld id="{B48807CD-2378-4C1E-8048-3D0E9D8EA8A6}" type="slidenum">
              <a:rPr lang="fr-FR" smtClean="0"/>
              <a:t>4</a:t>
            </a:fld>
            <a:endParaRPr lang="fr-FR"/>
          </a:p>
        </p:txBody>
      </p:sp>
    </p:spTree>
    <p:extLst>
      <p:ext uri="{BB962C8B-B14F-4D97-AF65-F5344CB8AC3E}">
        <p14:creationId xmlns:p14="http://schemas.microsoft.com/office/powerpoint/2010/main" val="15123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3200" dirty="0" smtClean="0"/>
              <a:t>On</a:t>
            </a:r>
            <a:r>
              <a:rPr lang="fr-FR" sz="3200" baseline="0" dirty="0" smtClean="0"/>
              <a:t> retrouve plusieurs façons de </a:t>
            </a:r>
            <a:r>
              <a:rPr lang="fr-FR" sz="3200" baseline="0" dirty="0" err="1" smtClean="0"/>
              <a:t>modeliser</a:t>
            </a:r>
            <a:r>
              <a:rPr lang="fr-FR" sz="3200" baseline="0" dirty="0" smtClean="0"/>
              <a:t> les relations dans la littérature, nous avons retenu la </a:t>
            </a:r>
            <a:r>
              <a:rPr lang="fr-FR" sz="3200" baseline="0" dirty="0" err="1" smtClean="0"/>
              <a:t>representation</a:t>
            </a:r>
            <a:r>
              <a:rPr lang="fr-FR" sz="3200" baseline="0" dirty="0" smtClean="0"/>
              <a:t> dimensionnelle de </a:t>
            </a:r>
            <a:r>
              <a:rPr lang="fr-FR" sz="3200" baseline="0" dirty="0" err="1" smtClean="0"/>
              <a:t>svennivig</a:t>
            </a:r>
            <a:r>
              <a:rPr lang="fr-FR" sz="3200" baseline="0" dirty="0" smtClean="0"/>
              <a:t> qui reste la plus utilisée, et je me suis </a:t>
            </a:r>
            <a:r>
              <a:rPr lang="fr-FR" sz="3200" baseline="0" dirty="0" err="1" smtClean="0"/>
              <a:t>intéréssée</a:t>
            </a:r>
            <a:r>
              <a:rPr lang="fr-FR" sz="3200" baseline="0" dirty="0" smtClean="0"/>
              <a:t> plus </a:t>
            </a:r>
            <a:r>
              <a:rPr lang="fr-FR" sz="3200" baseline="0" dirty="0" err="1" smtClean="0"/>
              <a:t>particulierement</a:t>
            </a:r>
            <a:r>
              <a:rPr lang="fr-FR" sz="3200" baseline="0" dirty="0" smtClean="0"/>
              <a:t> a la relation de dominance ou de pouvoir, car dans la littérature de psy, on a déjà prouvé que la dominance impacté directement notre manière de </a:t>
            </a:r>
            <a:r>
              <a:rPr lang="fr-FR" sz="3200" baseline="0" dirty="0" err="1" smtClean="0"/>
              <a:t>négoicier</a:t>
            </a:r>
            <a:r>
              <a:rPr lang="fr-FR" sz="3200" baseline="0" dirty="0" smtClean="0"/>
              <a:t> dans le dialogue, De plus, plusieurs travaux se sont </a:t>
            </a:r>
            <a:r>
              <a:rPr lang="fr-FR" sz="3200" baseline="0" dirty="0" err="1" smtClean="0"/>
              <a:t>intéréssés</a:t>
            </a:r>
            <a:r>
              <a:rPr lang="fr-FR" sz="3200" baseline="0" dirty="0" smtClean="0"/>
              <a:t> a comment les humaine exprimaient leurs comportement de dominance dans le dialogue.</a:t>
            </a:r>
            <a:endParaRPr lang="fr-FR" sz="3200" dirty="0"/>
          </a:p>
        </p:txBody>
      </p:sp>
      <p:sp>
        <p:nvSpPr>
          <p:cNvPr id="4" name="Espace réservé du numéro de diapositive 3"/>
          <p:cNvSpPr>
            <a:spLocks noGrp="1"/>
          </p:cNvSpPr>
          <p:nvPr>
            <p:ph type="sldNum" sz="quarter" idx="10"/>
          </p:nvPr>
        </p:nvSpPr>
        <p:spPr/>
        <p:txBody>
          <a:bodyPr/>
          <a:lstStyle/>
          <a:p>
            <a:fld id="{B48807CD-2378-4C1E-8048-3D0E9D8EA8A6}" type="slidenum">
              <a:rPr lang="fr-FR" smtClean="0"/>
              <a:t>5</a:t>
            </a:fld>
            <a:endParaRPr lang="fr-FR"/>
          </a:p>
        </p:txBody>
      </p:sp>
    </p:spTree>
    <p:extLst>
      <p:ext uri="{BB962C8B-B14F-4D97-AF65-F5344CB8AC3E}">
        <p14:creationId xmlns:p14="http://schemas.microsoft.com/office/powerpoint/2010/main" val="281740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retrouve principalement les comportements verbaux et non verbaux,</a:t>
            </a:r>
            <a:r>
              <a:rPr lang="fr-FR" baseline="0" dirty="0" smtClean="0"/>
              <a:t> par exemple … </a:t>
            </a:r>
          </a:p>
          <a:p>
            <a:r>
              <a:rPr lang="fr-FR" baseline="0" dirty="0" smtClean="0"/>
              <a:t>De plus en s’</a:t>
            </a:r>
            <a:r>
              <a:rPr lang="fr-FR" baseline="0" dirty="0" err="1" smtClean="0"/>
              <a:t>interéssant</a:t>
            </a:r>
            <a:r>
              <a:rPr lang="fr-FR" baseline="0" dirty="0" smtClean="0"/>
              <a:t> plus </a:t>
            </a:r>
            <a:r>
              <a:rPr lang="fr-FR" baseline="0" dirty="0" err="1" smtClean="0"/>
              <a:t>particulierement</a:t>
            </a:r>
            <a:r>
              <a:rPr lang="fr-FR" baseline="0" dirty="0" smtClean="0"/>
              <a:t> a la littérature de la dominance dans le négociation, nous avons découvert que les personnes </a:t>
            </a:r>
            <a:r>
              <a:rPr lang="fr-FR" baseline="0" dirty="0" err="1" smtClean="0"/>
              <a:t>etant</a:t>
            </a:r>
            <a:r>
              <a:rPr lang="fr-FR" baseline="0" dirty="0" smtClean="0"/>
              <a:t> dominante dans la négociations adoptaient un style de négociation par exemple, elles sont plus </a:t>
            </a:r>
            <a:r>
              <a:rPr lang="fr-FR" baseline="0" dirty="0" err="1" smtClean="0"/>
              <a:t>égoiste</a:t>
            </a:r>
            <a:r>
              <a:rPr lang="fr-FR" baseline="0" dirty="0" smtClean="0"/>
              <a:t> dans la prise de décision alors que les personnes soumises sont plus influençable et prennent en compte les préférences de l’autre ,,,,, </a:t>
            </a:r>
          </a:p>
          <a:p>
            <a:endParaRPr lang="fr-FR" baseline="0" dirty="0" smtClean="0"/>
          </a:p>
          <a:p>
            <a:r>
              <a:rPr lang="fr-FR" baseline="0" dirty="0" smtClean="0"/>
              <a:t>Parler </a:t>
            </a:r>
            <a:r>
              <a:rPr lang="fr-FR" baseline="0" dirty="0" err="1" smtClean="0"/>
              <a:t>brefement</a:t>
            </a:r>
            <a:r>
              <a:rPr lang="fr-FR" baseline="0" dirty="0" smtClean="0"/>
              <a:t> de la collecte de données pour vois si on pouvait retrouver ces </a:t>
            </a:r>
            <a:r>
              <a:rPr lang="fr-FR" baseline="0" dirty="0" err="1" smtClean="0"/>
              <a:t>comportments</a:t>
            </a:r>
            <a:r>
              <a:rPr lang="fr-FR" baseline="0" dirty="0" smtClean="0"/>
              <a:t> dans le dialogue </a:t>
            </a:r>
          </a:p>
          <a:p>
            <a:r>
              <a:rPr lang="fr-FR" baseline="0" dirty="0" smtClean="0"/>
              <a:t>Les </a:t>
            </a:r>
            <a:r>
              <a:rPr lang="fr-FR" baseline="0" dirty="0" err="1" smtClean="0"/>
              <a:t>resulats</a:t>
            </a:r>
            <a:r>
              <a:rPr lang="fr-FR" baseline="0" dirty="0" smtClean="0"/>
              <a:t> sont présenté dans le papier</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6</a:t>
            </a:fld>
            <a:endParaRPr lang="fr-FR"/>
          </a:p>
        </p:txBody>
      </p:sp>
    </p:spTree>
    <p:extLst>
      <p:ext uri="{BB962C8B-B14F-4D97-AF65-F5344CB8AC3E}">
        <p14:creationId xmlns:p14="http://schemas.microsoft.com/office/powerpoint/2010/main" val="12676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7</a:t>
            </a:fld>
            <a:endParaRPr lang="fr-FR"/>
          </a:p>
        </p:txBody>
      </p:sp>
    </p:spTree>
    <p:extLst>
      <p:ext uri="{BB962C8B-B14F-4D97-AF65-F5344CB8AC3E}">
        <p14:creationId xmlns:p14="http://schemas.microsoft.com/office/powerpoint/2010/main" val="426049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 </a:t>
            </a:r>
            <a:r>
              <a:rPr lang="fr-FR" dirty="0" err="1" smtClean="0"/>
              <a:t>modele</a:t>
            </a:r>
            <a:r>
              <a:rPr lang="fr-FR" dirty="0" smtClean="0"/>
              <a:t> de dialogue</a:t>
            </a:r>
            <a:r>
              <a:rPr lang="fr-FR" baseline="0" dirty="0" smtClean="0"/>
              <a:t> conçu l’agent et l’utilisateur ont un but a satisfaire qui va </a:t>
            </a:r>
            <a:r>
              <a:rPr lang="fr-FR" baseline="0" dirty="0" err="1" smtClean="0"/>
              <a:t>etre</a:t>
            </a:r>
            <a:r>
              <a:rPr lang="fr-FR" baseline="0" dirty="0" smtClean="0"/>
              <a:t> le </a:t>
            </a:r>
            <a:r>
              <a:rPr lang="fr-FR" baseline="0" dirty="0" err="1" smtClean="0"/>
              <a:t>theme</a:t>
            </a:r>
            <a:r>
              <a:rPr lang="fr-FR" baseline="0" dirty="0" smtClean="0"/>
              <a:t> de la conversation par exemple trouver une restaurant où diner ce soir , les interlocuteurs ont un ensemble d’options pour prendre leurs décision, le choix d’une option est déterminé pas un ensemble de </a:t>
            </a:r>
            <a:r>
              <a:rPr lang="fr-FR" baseline="0" dirty="0" err="1" smtClean="0"/>
              <a:t>criteres</a:t>
            </a:r>
            <a:r>
              <a:rPr lang="fr-FR" baseline="0" dirty="0" smtClean="0"/>
              <a:t>, dans le cas des restaurant on définit les </a:t>
            </a:r>
            <a:r>
              <a:rPr lang="fr-FR" baseline="0" dirty="0" err="1" smtClean="0"/>
              <a:t>criteres</a:t>
            </a:r>
            <a:r>
              <a:rPr lang="fr-FR" baseline="0" dirty="0" smtClean="0"/>
              <a:t> comme </a:t>
            </a:r>
            <a:r>
              <a:rPr lang="fr-FR" baseline="0" dirty="0" err="1" smtClean="0"/>
              <a:t>etant</a:t>
            </a:r>
            <a:r>
              <a:rPr lang="fr-FR" baseline="0" dirty="0" smtClean="0"/>
              <a:t> la cuisine; le prix, l’ambiance et la localisation, </a:t>
            </a:r>
          </a:p>
          <a:p>
            <a:r>
              <a:rPr lang="fr-FR" baseline="0" dirty="0" smtClean="0"/>
              <a:t>Et enfin chaque </a:t>
            </a:r>
            <a:r>
              <a:rPr lang="fr-FR" baseline="0" dirty="0" err="1" smtClean="0"/>
              <a:t>critere</a:t>
            </a:r>
            <a:r>
              <a:rPr lang="fr-FR" baseline="0" dirty="0" smtClean="0"/>
              <a:t> a un </a:t>
            </a:r>
            <a:r>
              <a:rPr lang="fr-FR" baseline="0" dirty="0" err="1" smtClean="0"/>
              <a:t>esemble</a:t>
            </a:r>
            <a:r>
              <a:rPr lang="fr-FR" baseline="0" dirty="0" smtClean="0"/>
              <a:t> de valeurs fini,</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8</a:t>
            </a:fld>
            <a:endParaRPr lang="fr-FR"/>
          </a:p>
        </p:txBody>
      </p:sp>
    </p:spTree>
    <p:extLst>
      <p:ext uri="{BB962C8B-B14F-4D97-AF65-F5344CB8AC3E}">
        <p14:creationId xmlns:p14="http://schemas.microsoft.com/office/powerpoint/2010/main" val="403824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10</a:t>
            </a:fld>
            <a:endParaRPr lang="fr-FR"/>
          </a:p>
        </p:txBody>
      </p:sp>
    </p:spTree>
    <p:extLst>
      <p:ext uri="{BB962C8B-B14F-4D97-AF65-F5344CB8AC3E}">
        <p14:creationId xmlns:p14="http://schemas.microsoft.com/office/powerpoint/2010/main" val="426049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3B262F30-1F9D-47D0-BC53-B8BA5B152A5B}" type="datetime1">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6151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2799E9-CE79-4494-814A-07793118A8BC}" type="datetime1">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52416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1D80AB8-FB6A-4893-A765-3FEEA1E148D0}" type="datetime1">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95308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600" y="533520"/>
            <a:ext cx="10972320" cy="990360"/>
          </a:xfrm>
          <a:prstGeom prst="rect">
            <a:avLst/>
          </a:prstGeom>
        </p:spPr>
        <p:txBody>
          <a:bodyPr lIns="0" tIns="0" rIns="0" bIns="0" anchor="ctr"/>
          <a:lstStyle/>
          <a:p>
            <a:endParaRPr/>
          </a:p>
        </p:txBody>
      </p:sp>
      <p:sp>
        <p:nvSpPr>
          <p:cNvPr id="9" name="PlaceHolder 2"/>
          <p:cNvSpPr>
            <a:spLocks noGrp="1"/>
          </p:cNvSpPr>
          <p:nvPr>
            <p:ph type="subTitle"/>
          </p:nvPr>
        </p:nvSpPr>
        <p:spPr>
          <a:xfrm>
            <a:off x="609600" y="1600200"/>
            <a:ext cx="10972320" cy="487656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97404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76CE1A3-5FC3-4027-997D-724AAE93D81C}"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9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2B242237-9E4F-4589-9DCD-84A976AD77B0}"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934437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5086919-56B4-4396-9A61-6E88F1F67FF9}"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8838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7C29AE-D8A4-45F1-9131-E5E44E7710D5}" type="datetime1">
              <a:rPr lang="fr-FR" smtClean="0"/>
              <a:t>14/06/2016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33500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47F6319-0EC4-44DD-B7EC-E841580510E1}" type="datetime1">
              <a:rPr lang="fr-FR" smtClean="0"/>
              <a:t>14/06/2016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E09C654-F2CE-49A0-9D19-A73528137789}" type="slidenum">
              <a:rPr lang="fr-FR" smtClean="0"/>
              <a:pPr/>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11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C5B0195B-9803-4D27-8FD9-1B5996B3B776}" type="datetime1">
              <a:rPr lang="fr-FR" smtClean="0"/>
              <a:t>14/06/2016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678723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4ED3E-0A31-47B6-86B6-DA47F8580DB1}" type="datetime1">
              <a:rPr lang="fr-FR" smtClean="0"/>
              <a:t>14/06/2016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4087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9D972C8-21C8-4085-8BD9-37A86721DF57}" type="datetime1">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514431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E97680D-DA93-4616-ABAF-587F50B757FB}" type="datetime1">
              <a:rPr lang="fr-FR" smtClean="0"/>
              <a:t>14/06/2016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95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DB791D-2263-4153-8032-6BA17FA14B02}" type="datetime1">
              <a:rPr lang="fr-FR" smtClean="0"/>
              <a:t>14/06/2016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618770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09CEE88-CE83-43AD-98AE-FAB7E01AE988}"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340615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B07D00-4F56-40FB-B2AA-A973D37350E9}"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037232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DBD490-A576-4367-A835-48D0C091EABF}"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191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6454D86-53A9-4D0E-B98F-8F11A56370D0}"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519646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6C371CA-6F40-4FC9-B21F-A0939BEA70EA}"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41006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2EF9A2-2F22-40E9-A239-2695F0854729}" type="datetime1">
              <a:rPr lang="fr-FR" smtClean="0"/>
              <a:t>14/06/2016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818250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4E497E2-33F3-48E3-8AE8-3EA17D2ECD86}" type="datetime1">
              <a:rPr lang="fr-FR" smtClean="0"/>
              <a:t>14/06/2016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E09C654-F2CE-49A0-9D19-A73528137789}" type="slidenum">
              <a:rPr lang="fr-FR" smtClean="0"/>
              <a:pPr/>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390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AFB8936F-F3DF-4E8C-BF21-424CAB88DB86}" type="datetime1">
              <a:rPr lang="fr-FR" smtClean="0"/>
              <a:t>14/06/2016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53435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2959E7F4-4D75-44FF-9C4C-D74005EE9CE8}" type="datetime1">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354730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0422C-8DCA-4991-A683-1C5F43FC483C}" type="datetime1">
              <a:rPr lang="fr-FR" smtClean="0"/>
              <a:t>14/06/2016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448647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A28A7B-4730-4047-82DC-679126885DFD}" type="datetime1">
              <a:rPr lang="fr-FR" smtClean="0"/>
              <a:t>14/06/2016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196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17D87A9-466E-4E66-9EE2-555D5FF6E707}" type="datetime1">
              <a:rPr lang="fr-FR" smtClean="0"/>
              <a:t>14/06/2016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840124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8610928E-E0E3-49D0-90A8-F20ADDF81EC4}"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665281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13C52B-DACE-4D8D-BEC0-C57DBD624FE2}" type="datetime1">
              <a:rPr lang="fr-FR" smtClean="0"/>
              <a:t>14/06/2016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7834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178BF7E-4965-479B-8C0A-357AA3D22FF7}" type="datetime1">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3974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AA822B3-BC68-49ED-9998-74DFD28ED492}" type="datetime1">
              <a:rPr lang="fr-FR" smtClean="0"/>
              <a:t>14/06/2016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62487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C62A9FA-2FC9-41B8-AFDE-208C23E335E8}" type="datetime1">
              <a:rPr lang="fr-FR" smtClean="0"/>
              <a:t>14/06/2016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8434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C405115-3AD9-47DE-9539-B44DD3F0A293}" type="datetime1">
              <a:rPr lang="fr-FR" smtClean="0"/>
              <a:t>14/06/2016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45130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E5ADF04-5C8F-47DE-8FE2-EA27DCF2A390}" type="datetime1">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7805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26570CF-1217-4C32-8FCB-9906751E914A}" type="datetime1">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285672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8324C-306A-4EB0-AC6F-61B748DA0C57}" type="datetime1">
              <a:rPr lang="fr-FR" smtClean="0"/>
              <a:t>14/06/2016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CE746-F887-4D9C-953B-5F030C3881A3}" type="slidenum">
              <a:rPr lang="fr-FR" smtClean="0"/>
              <a:t>‹N°›</a:t>
            </a:fld>
            <a:endParaRPr lang="fr-FR"/>
          </a:p>
        </p:txBody>
      </p:sp>
    </p:spTree>
    <p:extLst>
      <p:ext uri="{BB962C8B-B14F-4D97-AF65-F5344CB8AC3E}">
        <p14:creationId xmlns:p14="http://schemas.microsoft.com/office/powerpoint/2010/main" val="36912463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DED1403E-FD65-425C-A6F6-189FA7BE802C}" type="datetime1">
              <a:rPr lang="fr-FR" smtClean="0"/>
              <a:t>14/06/2016</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E09C654-F2CE-49A0-9D19-A73528137789}" type="slidenum">
              <a:rPr lang="fr-FR" smtClean="0"/>
              <a:pPr/>
              <a:t>‹N°›</a:t>
            </a:fld>
            <a:endParaRPr lang="fr-FR"/>
          </a:p>
        </p:txBody>
      </p:sp>
    </p:spTree>
    <p:extLst>
      <p:ext uri="{BB962C8B-B14F-4D97-AF65-F5344CB8AC3E}">
        <p14:creationId xmlns:p14="http://schemas.microsoft.com/office/powerpoint/2010/main" val="123286314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B99463D-39A2-4FC9-B989-7837473E91D9}" type="datetime1">
              <a:rPr lang="fr-FR" smtClean="0"/>
              <a:t>14/06/2016</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E09C654-F2CE-49A0-9D19-A73528137789}" type="slidenum">
              <a:rPr lang="fr-FR" smtClean="0"/>
              <a:pPr/>
              <a:t>‹N°›</a:t>
            </a:fld>
            <a:endParaRPr lang="fr-FR"/>
          </a:p>
        </p:txBody>
      </p:sp>
    </p:spTree>
    <p:extLst>
      <p:ext uri="{BB962C8B-B14F-4D97-AF65-F5344CB8AC3E}">
        <p14:creationId xmlns:p14="http://schemas.microsoft.com/office/powerpoint/2010/main" val="103065997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2209800" y="576000"/>
            <a:ext cx="8119080" cy="1426320"/>
          </a:xfrm>
          <a:prstGeom prst="rect">
            <a:avLst/>
          </a:prstGeom>
          <a:noFill/>
          <a:ln>
            <a:noFill/>
          </a:ln>
        </p:spPr>
        <p:txBody>
          <a:bodyPr anchor="b"/>
          <a:lstStyle/>
          <a:p>
            <a:pPr>
              <a:lnSpc>
                <a:spcPct val="100000"/>
              </a:lnSpc>
            </a:pPr>
            <a:r>
              <a:rPr lang="fr-FR" sz="3200" cap="all" dirty="0">
                <a:solidFill>
                  <a:srgbClr val="242852"/>
                </a:solidFill>
                <a:latin typeface="Arial"/>
              </a:rPr>
              <a:t>Relation sociale dans un dialogue de négociation coopérative</a:t>
            </a:r>
            <a:endParaRPr dirty="0"/>
          </a:p>
        </p:txBody>
      </p:sp>
      <p:sp>
        <p:nvSpPr>
          <p:cNvPr id="89" name="TextShape 2"/>
          <p:cNvSpPr txBox="1"/>
          <p:nvPr/>
        </p:nvSpPr>
        <p:spPr>
          <a:xfrm>
            <a:off x="2423592" y="2492896"/>
            <a:ext cx="5968440" cy="1080000"/>
          </a:xfrm>
          <a:prstGeom prst="rect">
            <a:avLst/>
          </a:prstGeom>
          <a:noFill/>
          <a:ln>
            <a:noFill/>
          </a:ln>
        </p:spPr>
        <p:txBody>
          <a:bodyPr/>
          <a:lstStyle/>
          <a:p>
            <a:pPr>
              <a:lnSpc>
                <a:spcPct val="150000"/>
              </a:lnSpc>
            </a:pPr>
            <a:r>
              <a:rPr lang="fr-FR" sz="2400" b="1" dirty="0">
                <a:solidFill>
                  <a:srgbClr val="000000"/>
                </a:solidFill>
                <a:latin typeface="Calibri"/>
              </a:rPr>
              <a:t>Lydia </a:t>
            </a:r>
            <a:r>
              <a:rPr lang="fr-FR" sz="2400" b="1" dirty="0" err="1">
                <a:solidFill>
                  <a:srgbClr val="000000"/>
                </a:solidFill>
                <a:latin typeface="Calibri"/>
              </a:rPr>
              <a:t>OULD</a:t>
            </a:r>
            <a:r>
              <a:rPr lang="fr-FR" sz="2400" b="1" dirty="0">
                <a:solidFill>
                  <a:srgbClr val="000000"/>
                </a:solidFill>
                <a:latin typeface="Calibri"/>
              </a:rPr>
              <a:t> </a:t>
            </a:r>
            <a:r>
              <a:rPr lang="fr-FR" sz="2400" b="1" dirty="0" err="1">
                <a:solidFill>
                  <a:srgbClr val="000000"/>
                </a:solidFill>
                <a:latin typeface="Calibri"/>
              </a:rPr>
              <a:t>OUALI</a:t>
            </a:r>
            <a:r>
              <a:rPr lang="fr-FR" sz="2400" b="1" dirty="0">
                <a:solidFill>
                  <a:srgbClr val="000000"/>
                </a:solidFill>
                <a:latin typeface="Calibri"/>
              </a:rPr>
              <a:t> (</a:t>
            </a:r>
            <a:r>
              <a:rPr lang="fr-FR" sz="2400" b="1" dirty="0" err="1">
                <a:solidFill>
                  <a:srgbClr val="000000"/>
                </a:solidFill>
                <a:latin typeface="Calibri"/>
              </a:rPr>
              <a:t>LIMSI</a:t>
            </a:r>
            <a:r>
              <a:rPr lang="fr-FR" sz="2400" b="1" dirty="0">
                <a:solidFill>
                  <a:srgbClr val="000000"/>
                </a:solidFill>
                <a:latin typeface="Calibri"/>
              </a:rPr>
              <a:t>-CNRS)</a:t>
            </a:r>
            <a:endParaRPr sz="2000" dirty="0"/>
          </a:p>
          <a:p>
            <a:pPr>
              <a:lnSpc>
                <a:spcPct val="100000"/>
              </a:lnSpc>
            </a:pPr>
            <a:r>
              <a:rPr lang="fr-FR" sz="2400" dirty="0">
                <a:solidFill>
                  <a:srgbClr val="000000"/>
                </a:solidFill>
                <a:latin typeface="Calibri"/>
              </a:rPr>
              <a:t>Nicolas </a:t>
            </a:r>
            <a:r>
              <a:rPr lang="fr-FR" sz="2400" dirty="0" err="1">
                <a:solidFill>
                  <a:srgbClr val="000000"/>
                </a:solidFill>
                <a:latin typeface="Calibri"/>
              </a:rPr>
              <a:t>Sabouret</a:t>
            </a:r>
            <a:r>
              <a:rPr lang="fr-FR" sz="2400" dirty="0">
                <a:solidFill>
                  <a:srgbClr val="000000"/>
                </a:solidFill>
                <a:latin typeface="Calibri"/>
              </a:rPr>
              <a:t> (</a:t>
            </a:r>
            <a:r>
              <a:rPr lang="fr-FR" sz="2400" dirty="0" err="1">
                <a:solidFill>
                  <a:srgbClr val="000000"/>
                </a:solidFill>
                <a:latin typeface="Calibri"/>
              </a:rPr>
              <a:t>LIMSI</a:t>
            </a:r>
            <a:r>
              <a:rPr lang="fr-FR" sz="2400" dirty="0">
                <a:solidFill>
                  <a:srgbClr val="000000"/>
                </a:solidFill>
                <a:latin typeface="Calibri"/>
              </a:rPr>
              <a:t>-CNRS) </a:t>
            </a:r>
            <a:endParaRPr sz="2000" dirty="0"/>
          </a:p>
          <a:p>
            <a:pPr>
              <a:lnSpc>
                <a:spcPct val="100000"/>
              </a:lnSpc>
            </a:pPr>
            <a:r>
              <a:rPr lang="fr-FR" sz="2400" dirty="0">
                <a:solidFill>
                  <a:srgbClr val="000000"/>
                </a:solidFill>
                <a:latin typeface="Calibri"/>
              </a:rPr>
              <a:t>Charles Rich (</a:t>
            </a:r>
            <a:r>
              <a:rPr lang="fr-FR" sz="2400" dirty="0" err="1">
                <a:solidFill>
                  <a:srgbClr val="000000"/>
                </a:solidFill>
                <a:latin typeface="Calibri"/>
              </a:rPr>
              <a:t>WPI</a:t>
            </a:r>
            <a:r>
              <a:rPr lang="fr-FR" sz="2400" dirty="0">
                <a:solidFill>
                  <a:srgbClr val="000000"/>
                </a:solidFill>
                <a:latin typeface="Calibri"/>
              </a:rPr>
              <a:t>)</a:t>
            </a:r>
            <a:endParaRPr sz="2000" dirty="0"/>
          </a:p>
          <a:p>
            <a:pPr>
              <a:lnSpc>
                <a:spcPct val="100000"/>
              </a:lnSpc>
            </a:pPr>
            <a:endParaRPr sz="2000" dirty="0"/>
          </a:p>
        </p:txBody>
      </p:sp>
      <p:pic>
        <p:nvPicPr>
          <p:cNvPr id="90" name="Image 4"/>
          <p:cNvPicPr/>
          <p:nvPr/>
        </p:nvPicPr>
        <p:blipFill>
          <a:blip r:embed="rId3"/>
          <a:stretch/>
        </p:blipFill>
        <p:spPr>
          <a:xfrm>
            <a:off x="4079640" y="5663880"/>
            <a:ext cx="1583640" cy="1293120"/>
          </a:xfrm>
          <a:prstGeom prst="rect">
            <a:avLst/>
          </a:prstGeom>
          <a:ln>
            <a:noFill/>
          </a:ln>
        </p:spPr>
      </p:pic>
      <p:pic>
        <p:nvPicPr>
          <p:cNvPr id="91" name="Image 5"/>
          <p:cNvPicPr/>
          <p:nvPr/>
        </p:nvPicPr>
        <p:blipFill>
          <a:blip r:embed="rId4"/>
          <a:stretch/>
        </p:blipFill>
        <p:spPr>
          <a:xfrm>
            <a:off x="2087760" y="5856120"/>
            <a:ext cx="911520" cy="911520"/>
          </a:xfrm>
          <a:prstGeom prst="rect">
            <a:avLst/>
          </a:prstGeom>
          <a:ln>
            <a:noFill/>
          </a:ln>
        </p:spPr>
      </p:pic>
      <p:pic>
        <p:nvPicPr>
          <p:cNvPr id="92" name="Image 6"/>
          <p:cNvPicPr/>
          <p:nvPr/>
        </p:nvPicPr>
        <p:blipFill>
          <a:blip r:embed="rId5"/>
          <a:stretch/>
        </p:blipFill>
        <p:spPr>
          <a:xfrm>
            <a:off x="6528000" y="5802480"/>
            <a:ext cx="1511640" cy="938520"/>
          </a:xfrm>
          <a:prstGeom prst="rect">
            <a:avLst/>
          </a:prstGeom>
          <a:ln>
            <a:noFill/>
          </a:ln>
        </p:spPr>
      </p:pic>
      <p:pic>
        <p:nvPicPr>
          <p:cNvPr id="93" name="Image 7"/>
          <p:cNvPicPr/>
          <p:nvPr/>
        </p:nvPicPr>
        <p:blipFill>
          <a:blip r:embed="rId6"/>
          <a:stretch/>
        </p:blipFill>
        <p:spPr>
          <a:xfrm>
            <a:off x="9264360" y="5592600"/>
            <a:ext cx="1064520" cy="1148400"/>
          </a:xfrm>
          <a:prstGeom prst="rect">
            <a:avLst/>
          </a:prstGeom>
          <a:ln>
            <a:noFill/>
          </a:ln>
        </p:spPr>
      </p:pic>
      <p:sp>
        <p:nvSpPr>
          <p:cNvPr id="94" name="TextShape 3"/>
          <p:cNvSpPr txBox="1"/>
          <p:nvPr/>
        </p:nvSpPr>
        <p:spPr>
          <a:xfrm>
            <a:off x="2423592" y="4190124"/>
            <a:ext cx="6261772" cy="1201680"/>
          </a:xfrm>
          <a:prstGeom prst="rect">
            <a:avLst/>
          </a:prstGeom>
          <a:noFill/>
          <a:ln>
            <a:noFill/>
          </a:ln>
        </p:spPr>
        <p:txBody>
          <a:bodyPr lIns="90000" tIns="45000" rIns="90000" bIns="45000"/>
          <a:lstStyle/>
          <a:p>
            <a:r>
              <a:rPr lang="fr-FR" sz="2600" dirty="0">
                <a:latin typeface="Arial"/>
              </a:rPr>
              <a:t>WACAI - 16</a:t>
            </a:r>
            <a:endParaRPr dirty="0"/>
          </a:p>
          <a:p>
            <a:r>
              <a:rPr lang="fr-FR" sz="2600" dirty="0">
                <a:latin typeface="Arial"/>
              </a:rPr>
              <a:t>12 JUIN 2016</a:t>
            </a:r>
            <a:endParaRPr dirty="0"/>
          </a:p>
        </p:txBody>
      </p:sp>
      <p:cxnSp>
        <p:nvCxnSpPr>
          <p:cNvPr id="3" name="Connecteur droit 2"/>
          <p:cNvCxnSpPr/>
          <p:nvPr/>
        </p:nvCxnSpPr>
        <p:spPr>
          <a:xfrm flipH="1">
            <a:off x="2209800" y="4003396"/>
            <a:ext cx="784664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29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561" y="408494"/>
            <a:ext cx="10972800" cy="990600"/>
          </a:xfrm>
        </p:spPr>
        <p:txBody>
          <a:bodyPr/>
          <a:lstStyle/>
          <a:p>
            <a:pPr>
              <a:lnSpc>
                <a:spcPct val="100000"/>
              </a:lnSpc>
            </a:pPr>
            <a:r>
              <a:rPr lang="fr-FR" dirty="0">
                <a:solidFill>
                  <a:srgbClr val="242852"/>
                </a:solidFill>
              </a:rPr>
              <a:t>Notre modèle de dialogue</a:t>
            </a:r>
            <a:endParaRPr lang="fr-FR" dirty="0"/>
          </a:p>
        </p:txBody>
      </p:sp>
      <p:pic>
        <p:nvPicPr>
          <p:cNvPr id="6"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2386" y="21547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559497" y="1484784"/>
            <a:ext cx="2772309" cy="3744416"/>
            <a:chOff x="395536" y="620688"/>
            <a:chExt cx="2772309" cy="3744416"/>
          </a:xfrm>
        </p:grpSpPr>
        <p:sp>
          <p:nvSpPr>
            <p:cNvPr id="8" name="Rectangle 7"/>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Etat mental</a:t>
              </a:r>
            </a:p>
          </p:txBody>
        </p:sp>
        <p:grpSp>
          <p:nvGrpSpPr>
            <p:cNvPr id="9" name="Groupe 8"/>
            <p:cNvGrpSpPr/>
            <p:nvPr/>
          </p:nvGrpSpPr>
          <p:grpSpPr>
            <a:xfrm>
              <a:off x="395536" y="1237911"/>
              <a:ext cx="2772309" cy="3127193"/>
              <a:chOff x="395536" y="1237911"/>
              <a:chExt cx="2772309" cy="3127193"/>
            </a:xfrm>
          </p:grpSpPr>
          <p:sp>
            <p:nvSpPr>
              <p:cNvPr id="10" name="Rectangle 9"/>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l’agent </a:t>
                </a:r>
                <a:r>
                  <a:rPr lang="fr-FR" sz="2000" b="1" dirty="0" err="1"/>
                  <a:t>P</a:t>
                </a:r>
                <a:r>
                  <a:rPr lang="fr-FR" sz="2000" b="1" baseline="-25000" dirty="0" err="1"/>
                  <a:t>agent</a:t>
                </a:r>
                <a:endParaRPr lang="fr-FR" sz="2000" b="1" dirty="0"/>
              </a:p>
            </p:txBody>
          </p:sp>
          <p:sp>
            <p:nvSpPr>
              <p:cNvPr id="11" name="Rectangle 10"/>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l’utilisateur </a:t>
                </a:r>
                <a:r>
                  <a:rPr lang="fr-FR" sz="2000" b="1" dirty="0" err="1"/>
                  <a:t>P</a:t>
                </a:r>
                <a:r>
                  <a:rPr lang="fr-FR" sz="2000" b="1" baseline="-25000" dirty="0" err="1"/>
                  <a:t>user</a:t>
                </a:r>
                <a:endParaRPr lang="fr-FR" sz="2000" b="1" dirty="0"/>
              </a:p>
            </p:txBody>
          </p:sp>
          <p:sp>
            <p:nvSpPr>
              <p:cNvPr id="13" name="Rectangle 12"/>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communiqué (</a:t>
                </a:r>
                <a:r>
                  <a:rPr lang="fr-FR" dirty="0" err="1"/>
                  <a:t>other</a:t>
                </a:r>
                <a:r>
                  <a:rPr lang="fr-FR" dirty="0"/>
                  <a:t>-about-self) </a:t>
                </a:r>
                <a:r>
                  <a:rPr lang="fr-FR" sz="2000" b="1" dirty="0"/>
                  <a:t>P</a:t>
                </a:r>
                <a:r>
                  <a:rPr lang="fr-FR" sz="2000" b="1" baseline="-25000" dirty="0"/>
                  <a:t>oas</a:t>
                </a:r>
              </a:p>
            </p:txBody>
          </p:sp>
        </p:grpSp>
      </p:grpSp>
      <p:grpSp>
        <p:nvGrpSpPr>
          <p:cNvPr id="14" name="Groupe 13"/>
          <p:cNvGrpSpPr/>
          <p:nvPr/>
        </p:nvGrpSpPr>
        <p:grpSpPr>
          <a:xfrm>
            <a:off x="5645947" y="5068530"/>
            <a:ext cx="2700300" cy="1528823"/>
            <a:chOff x="3083791" y="5068529"/>
            <a:chExt cx="2700300" cy="1528823"/>
          </a:xfrm>
        </p:grpSpPr>
        <p:sp>
          <p:nvSpPr>
            <p:cNvPr id="15" name="Rectangle 14"/>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Contexte du dialogue</a:t>
              </a:r>
            </a:p>
          </p:txBody>
        </p:sp>
        <p:sp>
          <p:nvSpPr>
            <p:cNvPr id="16" name="Rectangle 15"/>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7" name="Rectangle 16"/>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8" name="Rectangle 17"/>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9" name="Rectangle 18"/>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20" name="Groupe 19"/>
          <p:cNvGrpSpPr/>
          <p:nvPr/>
        </p:nvGrpSpPr>
        <p:grpSpPr>
          <a:xfrm>
            <a:off x="5807966" y="1870455"/>
            <a:ext cx="2376267" cy="1868509"/>
            <a:chOff x="3851919" y="2266550"/>
            <a:chExt cx="2376267" cy="1868509"/>
          </a:xfrm>
        </p:grpSpPr>
        <p:sp>
          <p:nvSpPr>
            <p:cNvPr id="21" name="Rectangle 20"/>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Module de communication</a:t>
              </a:r>
            </a:p>
          </p:txBody>
        </p:sp>
        <p:sp>
          <p:nvSpPr>
            <p:cNvPr id="22" name="Rectangle 21"/>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23" name="Rectangle 22"/>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chemeClr val="dk1"/>
                  </a:solidFill>
                </a:rPr>
                <a:t>Actes de dialogue</a:t>
              </a:r>
            </a:p>
          </p:txBody>
        </p:sp>
        <p:sp>
          <p:nvSpPr>
            <p:cNvPr id="24" name="Rectangle 23"/>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Relation interpersonnelle</a:t>
              </a:r>
            </a:p>
          </p:txBody>
        </p:sp>
      </p:grpSp>
      <p:cxnSp>
        <p:nvCxnSpPr>
          <p:cNvPr id="25" name="Connecteur droit avec flèche 24"/>
          <p:cNvCxnSpPr/>
          <p:nvPr/>
        </p:nvCxnSpPr>
        <p:spPr>
          <a:xfrm flipH="1" flipV="1">
            <a:off x="4331806" y="35435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655840" y="3303153"/>
            <a:ext cx="648072"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a:t>
            </a:r>
          </a:p>
        </p:txBody>
      </p:sp>
      <p:cxnSp>
        <p:nvCxnSpPr>
          <p:cNvPr id="27" name="Connecteur droit avec flèche 26"/>
          <p:cNvCxnSpPr/>
          <p:nvPr/>
        </p:nvCxnSpPr>
        <p:spPr>
          <a:xfrm>
            <a:off x="4331806" y="27019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478217" y="24138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Choix</a:t>
            </a:r>
          </a:p>
          <a:p>
            <a:pPr algn="ctr"/>
            <a:r>
              <a:rPr lang="fr-FR" dirty="0">
                <a:solidFill>
                  <a:schemeClr val="tx1"/>
                </a:solidFill>
              </a:rPr>
              <a:t>(valeurs)</a:t>
            </a:r>
          </a:p>
        </p:txBody>
      </p:sp>
      <p:cxnSp>
        <p:nvCxnSpPr>
          <p:cNvPr id="29" name="Connecteur en angle 28"/>
          <p:cNvCxnSpPr>
            <a:stCxn id="21" idx="0"/>
            <a:endCxn id="6" idx="0"/>
          </p:cNvCxnSpPr>
          <p:nvPr/>
        </p:nvCxnSpPr>
        <p:spPr>
          <a:xfrm rot="16200000" flipH="1">
            <a:off x="8440756" y="4257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65123" y="14488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Envoie</a:t>
            </a:r>
          </a:p>
        </p:txBody>
      </p:sp>
      <p:cxnSp>
        <p:nvCxnSpPr>
          <p:cNvPr id="31" name="Connecteur en angle 30"/>
          <p:cNvCxnSpPr>
            <a:stCxn id="6" idx="2"/>
          </p:cNvCxnSpPr>
          <p:nvPr/>
        </p:nvCxnSpPr>
        <p:spPr>
          <a:xfrm rot="5400000">
            <a:off x="8994428" y="21805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62528" y="31348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Réception</a:t>
            </a:r>
          </a:p>
        </p:txBody>
      </p:sp>
      <p:cxnSp>
        <p:nvCxnSpPr>
          <p:cNvPr id="33" name="Connecteur droit avec flèche 32"/>
          <p:cNvCxnSpPr>
            <a:endCxn id="15" idx="0"/>
          </p:cNvCxnSpPr>
          <p:nvPr/>
        </p:nvCxnSpPr>
        <p:spPr>
          <a:xfrm>
            <a:off x="6996096" y="37662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89586" y="42430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 </a:t>
            </a:r>
          </a:p>
          <a:p>
            <a:pPr algn="ctr"/>
            <a:r>
              <a:rPr lang="fr-FR" dirty="0">
                <a:solidFill>
                  <a:schemeClr val="tx1"/>
                </a:solidFill>
              </a:rPr>
              <a:t>des propositions</a:t>
            </a:r>
          </a:p>
        </p:txBody>
      </p:sp>
      <p:sp>
        <p:nvSpPr>
          <p:cNvPr id="35" name="ZoneTexte 34"/>
          <p:cNvSpPr txBox="1"/>
          <p:nvPr/>
        </p:nvSpPr>
        <p:spPr>
          <a:xfrm>
            <a:off x="472613" y="-17175"/>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10</a:t>
            </a:fld>
            <a:endParaRPr lang="fr-FR"/>
          </a:p>
        </p:txBody>
      </p:sp>
      <p:sp>
        <p:nvSpPr>
          <p:cNvPr id="3" name="Rectangle 2"/>
          <p:cNvSpPr/>
          <p:nvPr/>
        </p:nvSpPr>
        <p:spPr>
          <a:xfrm>
            <a:off x="5591251" y="4942006"/>
            <a:ext cx="2871278" cy="17639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864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Contexte du dialogue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09600" y="1695820"/>
                <a:ext cx="10972800" cy="4876800"/>
              </a:xfrm>
            </p:spPr>
            <p:txBody>
              <a:bodyPr>
                <a:noAutofit/>
              </a:bodyPr>
              <a:lstStyle/>
              <a:p>
                <a:r>
                  <a:rPr lang="fr-FR" sz="2800" dirty="0"/>
                  <a:t>On note </a:t>
                </a:r>
                <a:r>
                  <a:rPr lang="fr-FR" sz="2800" i="1" dirty="0" err="1"/>
                  <a:t>Proposal</a:t>
                </a:r>
                <a:r>
                  <a:rPr lang="fr-FR" sz="2800" dirty="0"/>
                  <a:t>, une proposition telle que</a:t>
                </a:r>
              </a:p>
              <a:p>
                <a:pPr lvl="2"/>
                <a:r>
                  <a:rPr lang="fr-FR" sz="2000" dirty="0" err="1"/>
                  <a:t>Proposal</a:t>
                </a:r>
                <a:r>
                  <a:rPr lang="fr-FR" sz="2000" dirty="0"/>
                  <a:t> =</a:t>
                </a:r>
                <a14:m>
                  <m:oMath xmlns:m="http://schemas.openxmlformats.org/officeDocument/2006/math">
                    <m:d>
                      <m:dPr>
                        <m:begChr m:val="{"/>
                        <m:endChr m:val=""/>
                        <m:ctrlPr>
                          <a:rPr lang="fr-FR" sz="2000" i="1">
                            <a:latin typeface="Cambria Math"/>
                          </a:rPr>
                        </m:ctrlPr>
                      </m:dPr>
                      <m:e>
                        <m:eqArr>
                          <m:eqArrPr>
                            <m:ctrlPr>
                              <a:rPr lang="fr-FR" sz="2000" i="1">
                                <a:latin typeface="Cambria Math"/>
                              </a:rPr>
                            </m:ctrlPr>
                          </m:eqArrPr>
                          <m:e>
                            <m:r>
                              <m:rPr>
                                <m:nor/>
                              </m:rPr>
                              <a:rPr lang="fr-FR" sz="2000" dirty="0"/>
                              <m:t>(</m:t>
                            </m:r>
                            <m:r>
                              <m:rPr>
                                <m:nor/>
                              </m:rPr>
                              <a:rPr lang="fr-FR" sz="2000" dirty="0"/>
                              <m:t>Critere</m:t>
                            </m:r>
                            <m:r>
                              <m:rPr>
                                <m:nor/>
                              </m:rPr>
                              <a:rPr lang="fr-FR" sz="2000" dirty="0"/>
                              <m:t>, </m:t>
                            </m:r>
                            <m:r>
                              <m:rPr>
                                <m:nor/>
                              </m:rPr>
                              <a:rPr lang="fr-FR" sz="2000" dirty="0"/>
                              <m:t>valeur</m:t>
                            </m:r>
                            <m:r>
                              <m:rPr>
                                <m:nor/>
                              </m:rPr>
                              <a:rPr lang="fr-FR" sz="2000" dirty="0"/>
                              <m:t>) </m:t>
                            </m:r>
                          </m:e>
                          <m:e>
                            <m:r>
                              <m:rPr>
                                <m:nor/>
                              </m:rPr>
                              <a:rPr lang="fr-FR" sz="2000" dirty="0"/>
                              <m:t>(</m:t>
                            </m:r>
                            <m:r>
                              <m:rPr>
                                <m:nor/>
                              </m:rPr>
                              <a:rPr lang="fr-FR" sz="2000" dirty="0"/>
                              <m:t>Option</m:t>
                            </m:r>
                            <m:r>
                              <m:rPr>
                                <m:nor/>
                              </m:rPr>
                              <a:rPr lang="fr-FR" sz="2000" dirty="0"/>
                              <m:t>, </m:t>
                            </m:r>
                            <m:r>
                              <m:rPr>
                                <m:nor/>
                              </m:rPr>
                              <a:rPr lang="fr-FR" sz="2000" dirty="0"/>
                              <m:t>valeur</m:t>
                            </m:r>
                            <m:r>
                              <m:rPr>
                                <m:nor/>
                              </m:rPr>
                              <a:rPr lang="fr-FR" sz="2000" dirty="0"/>
                              <m:t>) </m:t>
                            </m:r>
                          </m:e>
                        </m:eqArr>
                      </m:e>
                    </m:d>
                  </m:oMath>
                </a14:m>
                <a:endParaRPr lang="fr-FR" sz="2400" dirty="0"/>
              </a:p>
              <a:p>
                <a:pPr lvl="2"/>
                <a:r>
                  <a:rPr lang="fr-FR" sz="2000" dirty="0"/>
                  <a:t>Exemple : </a:t>
                </a:r>
                <a:r>
                  <a:rPr lang="fr-FR" sz="2000" dirty="0" err="1"/>
                  <a:t>Proposal</a:t>
                </a:r>
                <a:r>
                  <a:rPr lang="fr-FR" sz="2000" dirty="0"/>
                  <a:t> = (Cuisine, Japonais) ou  (Restaurant, </a:t>
                </a:r>
                <a:r>
                  <a:rPr lang="fr-FR" sz="2000" dirty="0" err="1"/>
                  <a:t>Ginza</a:t>
                </a:r>
                <a:r>
                  <a:rPr lang="fr-FR" sz="2000" dirty="0"/>
                  <a:t>).</a:t>
                </a:r>
              </a:p>
              <a:p>
                <a:pPr marL="548640" lvl="2" indent="0">
                  <a:buNone/>
                </a:pPr>
                <a:endParaRPr lang="fr-FR" sz="2000" dirty="0"/>
              </a:p>
              <a:p>
                <a:pPr lvl="1"/>
                <a:r>
                  <a:rPr lang="fr-FR" sz="2400" i="1" dirty="0"/>
                  <a:t>Statut d’un </a:t>
                </a:r>
                <a:r>
                  <a:rPr lang="fr-FR" sz="2400" i="1" dirty="0" err="1"/>
                  <a:t>proposal</a:t>
                </a:r>
                <a:r>
                  <a:rPr lang="fr-FR" sz="2400" i="1" dirty="0"/>
                  <a:t> </a:t>
                </a:r>
                <a:r>
                  <a:rPr lang="fr-FR" sz="2400" dirty="0"/>
                  <a:t>=  {open, </a:t>
                </a:r>
                <a:r>
                  <a:rPr lang="fr-FR" sz="2400" dirty="0" err="1"/>
                  <a:t>accepted</a:t>
                </a:r>
                <a:r>
                  <a:rPr lang="fr-FR" sz="2400" dirty="0"/>
                  <a:t>, </a:t>
                </a:r>
                <a:r>
                  <a:rPr lang="fr-FR" sz="2400" dirty="0" err="1"/>
                  <a:t>rejected</a:t>
                </a:r>
                <a:r>
                  <a:rPr lang="fr-FR" sz="2400" dirty="0"/>
                  <a:t>}</a:t>
                </a:r>
              </a:p>
              <a:p>
                <a:pPr marL="87313" lvl="1" indent="187325"/>
                <a:endParaRPr lang="fr-FR" sz="2400" dirty="0"/>
              </a:p>
              <a:p>
                <a:pPr marL="87313" lvl="1" indent="187325"/>
                <a:r>
                  <a:rPr lang="fr-FR" sz="2400" i="1" dirty="0"/>
                  <a:t>Historique de la conversation: </a:t>
                </a:r>
              </a:p>
              <a:p>
                <a:pPr marL="361633" lvl="2" indent="187325"/>
                <a:r>
                  <a:rPr lang="fr-FR" sz="2000" dirty="0" err="1"/>
                  <a:t>Proposed</a:t>
                </a:r>
                <a:r>
                  <a:rPr lang="fr-FR" sz="2000" dirty="0"/>
                  <a:t>: Les propositions ouvertes</a:t>
                </a:r>
              </a:p>
              <a:p>
                <a:pPr marL="361633" lvl="2" indent="187325"/>
                <a:r>
                  <a:rPr lang="fr-FR" sz="2000" dirty="0" err="1"/>
                  <a:t>Rejected</a:t>
                </a:r>
                <a:r>
                  <a:rPr lang="fr-FR" sz="2000" dirty="0"/>
                  <a:t>: Les propositions rejetées</a:t>
                </a:r>
              </a:p>
              <a:p>
                <a:pPr marL="361633" lvl="2" indent="187325"/>
                <a:r>
                  <a:rPr lang="fr-FR" sz="2000" dirty="0" err="1"/>
                  <a:t>Accepted</a:t>
                </a:r>
                <a:r>
                  <a:rPr lang="fr-FR" sz="2000" dirty="0"/>
                  <a:t>: Propositions acceptées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09600" y="1695820"/>
                <a:ext cx="10972800" cy="4876800"/>
              </a:xfrm>
              <a:blipFill rotWithShape="1">
                <a:blip r:embed="rId2"/>
                <a:stretch>
                  <a:fillRect l="-722" t="-1250"/>
                </a:stretch>
              </a:blipFill>
            </p:spPr>
            <p:txBody>
              <a:bodyPr/>
              <a:lstStyle/>
              <a:p>
                <a:r>
                  <a:rPr lang="fr-FR">
                    <a:noFill/>
                  </a:rPr>
                  <a:t> </a:t>
                </a:r>
              </a:p>
            </p:txBody>
          </p:sp>
        </mc:Fallback>
      </mc:AlternateContent>
      <p:sp>
        <p:nvSpPr>
          <p:cNvPr id="5" name="ZoneTexte 4"/>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7" name="Espace réservé du numéro de diapositive 6"/>
          <p:cNvSpPr>
            <a:spLocks noGrp="1"/>
          </p:cNvSpPr>
          <p:nvPr>
            <p:ph type="sldNum" sz="quarter" idx="12"/>
          </p:nvPr>
        </p:nvSpPr>
        <p:spPr/>
        <p:txBody>
          <a:bodyPr/>
          <a:lstStyle/>
          <a:p>
            <a:fld id="{3E09C654-F2CE-49A0-9D19-A73528137789}" type="slidenum">
              <a:rPr lang="fr-FR" smtClean="0"/>
              <a:pPr/>
              <a:t>11</a:t>
            </a:fld>
            <a:endParaRPr lang="fr-FR"/>
          </a:p>
        </p:txBody>
      </p:sp>
    </p:spTree>
    <p:extLst>
      <p:ext uri="{BB962C8B-B14F-4D97-AF65-F5344CB8AC3E}">
        <p14:creationId xmlns:p14="http://schemas.microsoft.com/office/powerpoint/2010/main" val="1211745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561" y="408494"/>
            <a:ext cx="10972800" cy="990600"/>
          </a:xfrm>
        </p:spPr>
        <p:txBody>
          <a:bodyPr/>
          <a:lstStyle/>
          <a:p>
            <a:pPr>
              <a:lnSpc>
                <a:spcPct val="100000"/>
              </a:lnSpc>
            </a:pPr>
            <a:r>
              <a:rPr lang="fr-FR" dirty="0">
                <a:solidFill>
                  <a:srgbClr val="242852"/>
                </a:solidFill>
              </a:rPr>
              <a:t>Notre modèle de dialogue</a:t>
            </a:r>
            <a:endParaRPr lang="fr-FR" dirty="0"/>
          </a:p>
        </p:txBody>
      </p:sp>
      <p:pic>
        <p:nvPicPr>
          <p:cNvPr id="6"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2386" y="21547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559497" y="1484784"/>
            <a:ext cx="2772309" cy="3744416"/>
            <a:chOff x="395536" y="620688"/>
            <a:chExt cx="2772309" cy="3744416"/>
          </a:xfrm>
        </p:grpSpPr>
        <p:sp>
          <p:nvSpPr>
            <p:cNvPr id="8" name="Rectangle 7"/>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Etat mental</a:t>
              </a:r>
            </a:p>
          </p:txBody>
        </p:sp>
        <p:grpSp>
          <p:nvGrpSpPr>
            <p:cNvPr id="9" name="Groupe 8"/>
            <p:cNvGrpSpPr/>
            <p:nvPr/>
          </p:nvGrpSpPr>
          <p:grpSpPr>
            <a:xfrm>
              <a:off x="395536" y="1237911"/>
              <a:ext cx="2772309" cy="3127193"/>
              <a:chOff x="395536" y="1237911"/>
              <a:chExt cx="2772309" cy="3127193"/>
            </a:xfrm>
          </p:grpSpPr>
          <p:sp>
            <p:nvSpPr>
              <p:cNvPr id="10" name="Rectangle 9"/>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l’agent </a:t>
                </a:r>
                <a:r>
                  <a:rPr lang="fr-FR" sz="2000" b="1" dirty="0" err="1"/>
                  <a:t>P</a:t>
                </a:r>
                <a:r>
                  <a:rPr lang="fr-FR" sz="2000" b="1" baseline="-25000" dirty="0" err="1"/>
                  <a:t>agent</a:t>
                </a:r>
                <a:endParaRPr lang="fr-FR" sz="2000" b="1" dirty="0"/>
              </a:p>
            </p:txBody>
          </p:sp>
          <p:sp>
            <p:nvSpPr>
              <p:cNvPr id="11" name="Rectangle 10"/>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l’utilisateur </a:t>
                </a:r>
                <a:r>
                  <a:rPr lang="fr-FR" sz="2000" b="1" dirty="0" err="1"/>
                  <a:t>P</a:t>
                </a:r>
                <a:r>
                  <a:rPr lang="fr-FR" sz="2000" b="1" baseline="-25000" dirty="0" err="1"/>
                  <a:t>user</a:t>
                </a:r>
                <a:endParaRPr lang="fr-FR" sz="2000" b="1" dirty="0"/>
              </a:p>
            </p:txBody>
          </p:sp>
          <p:sp>
            <p:nvSpPr>
              <p:cNvPr id="13" name="Rectangle 12"/>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communiqué (</a:t>
                </a:r>
                <a:r>
                  <a:rPr lang="fr-FR" dirty="0" err="1"/>
                  <a:t>other</a:t>
                </a:r>
                <a:r>
                  <a:rPr lang="fr-FR" dirty="0"/>
                  <a:t>-about-self) </a:t>
                </a:r>
                <a:r>
                  <a:rPr lang="fr-FR" sz="2000" b="1" dirty="0"/>
                  <a:t>P</a:t>
                </a:r>
                <a:r>
                  <a:rPr lang="fr-FR" sz="2000" b="1" baseline="-25000" dirty="0"/>
                  <a:t>oas</a:t>
                </a:r>
              </a:p>
            </p:txBody>
          </p:sp>
        </p:grpSp>
      </p:grpSp>
      <p:grpSp>
        <p:nvGrpSpPr>
          <p:cNvPr id="14" name="Groupe 13"/>
          <p:cNvGrpSpPr/>
          <p:nvPr/>
        </p:nvGrpSpPr>
        <p:grpSpPr>
          <a:xfrm>
            <a:off x="5645947" y="5068530"/>
            <a:ext cx="2700300" cy="1528823"/>
            <a:chOff x="3083791" y="5068529"/>
            <a:chExt cx="2700300" cy="1528823"/>
          </a:xfrm>
        </p:grpSpPr>
        <p:sp>
          <p:nvSpPr>
            <p:cNvPr id="15" name="Rectangle 14"/>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Contexte du dialogue</a:t>
              </a:r>
            </a:p>
          </p:txBody>
        </p:sp>
        <p:sp>
          <p:nvSpPr>
            <p:cNvPr id="16" name="Rectangle 15"/>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7" name="Rectangle 16"/>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8" name="Rectangle 17"/>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9" name="Rectangle 18"/>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20" name="Groupe 19"/>
          <p:cNvGrpSpPr/>
          <p:nvPr/>
        </p:nvGrpSpPr>
        <p:grpSpPr>
          <a:xfrm>
            <a:off x="5807966" y="1870455"/>
            <a:ext cx="2376267" cy="1868509"/>
            <a:chOff x="3851919" y="2266550"/>
            <a:chExt cx="2376267" cy="1868509"/>
          </a:xfrm>
        </p:grpSpPr>
        <p:sp>
          <p:nvSpPr>
            <p:cNvPr id="21" name="Rectangle 20"/>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Module de communication</a:t>
              </a:r>
            </a:p>
          </p:txBody>
        </p:sp>
        <p:sp>
          <p:nvSpPr>
            <p:cNvPr id="22" name="Rectangle 21"/>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23" name="Rectangle 22"/>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chemeClr val="dk1"/>
                  </a:solidFill>
                </a:rPr>
                <a:t>Actes de dialogue</a:t>
              </a:r>
            </a:p>
          </p:txBody>
        </p:sp>
        <p:sp>
          <p:nvSpPr>
            <p:cNvPr id="24" name="Rectangle 23"/>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Relation interpersonnelle</a:t>
              </a:r>
            </a:p>
          </p:txBody>
        </p:sp>
      </p:grpSp>
      <p:cxnSp>
        <p:nvCxnSpPr>
          <p:cNvPr id="25" name="Connecteur droit avec flèche 24"/>
          <p:cNvCxnSpPr/>
          <p:nvPr/>
        </p:nvCxnSpPr>
        <p:spPr>
          <a:xfrm flipH="1" flipV="1">
            <a:off x="4331806" y="35435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655840" y="3303153"/>
            <a:ext cx="648072"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a:t>
            </a:r>
          </a:p>
        </p:txBody>
      </p:sp>
      <p:cxnSp>
        <p:nvCxnSpPr>
          <p:cNvPr id="27" name="Connecteur droit avec flèche 26"/>
          <p:cNvCxnSpPr/>
          <p:nvPr/>
        </p:nvCxnSpPr>
        <p:spPr>
          <a:xfrm>
            <a:off x="4331806" y="27019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478217" y="24138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Choix</a:t>
            </a:r>
          </a:p>
          <a:p>
            <a:pPr algn="ctr"/>
            <a:r>
              <a:rPr lang="fr-FR" dirty="0">
                <a:solidFill>
                  <a:schemeClr val="tx1"/>
                </a:solidFill>
              </a:rPr>
              <a:t>(valeurs)</a:t>
            </a:r>
          </a:p>
        </p:txBody>
      </p:sp>
      <p:cxnSp>
        <p:nvCxnSpPr>
          <p:cNvPr id="29" name="Connecteur en angle 28"/>
          <p:cNvCxnSpPr>
            <a:stCxn id="21" idx="0"/>
            <a:endCxn id="6" idx="0"/>
          </p:cNvCxnSpPr>
          <p:nvPr/>
        </p:nvCxnSpPr>
        <p:spPr>
          <a:xfrm rot="16200000" flipH="1">
            <a:off x="8440756" y="4257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65123" y="14488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Envoie</a:t>
            </a:r>
          </a:p>
        </p:txBody>
      </p:sp>
      <p:cxnSp>
        <p:nvCxnSpPr>
          <p:cNvPr id="31" name="Connecteur en angle 30"/>
          <p:cNvCxnSpPr>
            <a:stCxn id="6" idx="2"/>
          </p:cNvCxnSpPr>
          <p:nvPr/>
        </p:nvCxnSpPr>
        <p:spPr>
          <a:xfrm rot="5400000">
            <a:off x="8994428" y="21805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62528" y="31348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Réception</a:t>
            </a:r>
          </a:p>
        </p:txBody>
      </p:sp>
      <p:cxnSp>
        <p:nvCxnSpPr>
          <p:cNvPr id="33" name="Connecteur droit avec flèche 32"/>
          <p:cNvCxnSpPr>
            <a:endCxn id="15" idx="0"/>
          </p:cNvCxnSpPr>
          <p:nvPr/>
        </p:nvCxnSpPr>
        <p:spPr>
          <a:xfrm>
            <a:off x="6996096" y="37662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89586" y="42430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 </a:t>
            </a:r>
          </a:p>
          <a:p>
            <a:pPr algn="ctr"/>
            <a:r>
              <a:rPr lang="fr-FR" dirty="0">
                <a:solidFill>
                  <a:schemeClr val="tx1"/>
                </a:solidFill>
              </a:rPr>
              <a:t>des propositions</a:t>
            </a:r>
          </a:p>
        </p:txBody>
      </p:sp>
      <p:sp>
        <p:nvSpPr>
          <p:cNvPr id="35" name="ZoneTexte 34"/>
          <p:cNvSpPr txBox="1"/>
          <p:nvPr/>
        </p:nvSpPr>
        <p:spPr>
          <a:xfrm>
            <a:off x="472613" y="-17175"/>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12</a:t>
            </a:fld>
            <a:endParaRPr lang="fr-FR"/>
          </a:p>
        </p:txBody>
      </p:sp>
      <p:sp>
        <p:nvSpPr>
          <p:cNvPr id="3" name="Rectangle 2"/>
          <p:cNvSpPr/>
          <p:nvPr/>
        </p:nvSpPr>
        <p:spPr>
          <a:xfrm>
            <a:off x="5591251" y="1621788"/>
            <a:ext cx="2754995" cy="22931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3344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86" y="231641"/>
            <a:ext cx="10972800" cy="990600"/>
          </a:xfrm>
        </p:spPr>
        <p:txBody>
          <a:bodyPr/>
          <a:lstStyle/>
          <a:p>
            <a:r>
              <a:rPr lang="fr-FR" dirty="0"/>
              <a:t>Module de communication </a:t>
            </a:r>
            <a:r>
              <a:rPr lang="fr-FR" sz="3600" dirty="0"/>
              <a:t>(actes de dialogue)</a:t>
            </a:r>
            <a:endParaRPr lang="fr-FR" dirty="0"/>
          </a:p>
        </p:txBody>
      </p:sp>
      <mc:AlternateContent xmlns:mc="http://schemas.openxmlformats.org/markup-compatibility/2006" xmlns:a14="http://schemas.microsoft.com/office/drawing/2010/main">
        <mc:Choice Requires="a14">
          <p:graphicFrame>
            <p:nvGraphicFramePr>
              <p:cNvPr id="6" name="Tableau 5"/>
              <p:cNvGraphicFramePr>
                <a:graphicFrameLocks noGrp="1"/>
              </p:cNvGraphicFramePr>
              <p:nvPr>
                <p:extLst>
                  <p:ext uri="{D42A27DB-BD31-4B8C-83A1-F6EECF244321}">
                    <p14:modId xmlns:p14="http://schemas.microsoft.com/office/powerpoint/2010/main" val="266025028"/>
                  </p:ext>
                </p:extLst>
              </p:nvPr>
            </p:nvGraphicFramePr>
            <p:xfrm>
              <a:off x="1620174" y="2059397"/>
              <a:ext cx="8123070" cy="4693270"/>
            </p:xfrm>
            <a:graphic>
              <a:graphicData uri="http://schemas.openxmlformats.org/drawingml/2006/table">
                <a:tbl>
                  <a:tblPr firstRow="1" bandRow="1">
                    <a:tableStyleId>{5C22544A-7EE6-4342-B048-85BDC9FD1C3A}</a:tableStyleId>
                  </a:tblPr>
                  <a:tblGrid>
                    <a:gridCol w="3046152">
                      <a:extLst>
                        <a:ext uri="{9D8B030D-6E8A-4147-A177-3AD203B41FA5}">
                          <a16:colId xmlns:a16="http://schemas.microsoft.com/office/drawing/2014/main" xmlns="" val="20000"/>
                        </a:ext>
                      </a:extLst>
                    </a:gridCol>
                    <a:gridCol w="2465933">
                      <a:extLst>
                        <a:ext uri="{9D8B030D-6E8A-4147-A177-3AD203B41FA5}">
                          <a16:colId xmlns:a16="http://schemas.microsoft.com/office/drawing/2014/main" xmlns="" val="20001"/>
                        </a:ext>
                      </a:extLst>
                    </a:gridCol>
                    <a:gridCol w="2610985">
                      <a:extLst>
                        <a:ext uri="{9D8B030D-6E8A-4147-A177-3AD203B41FA5}">
                          <a16:colId xmlns:a16="http://schemas.microsoft.com/office/drawing/2014/main" xmlns="" val="20002"/>
                        </a:ext>
                      </a:extLst>
                    </a:gridCol>
                  </a:tblGrid>
                  <a:tr h="363625">
                    <a:tc>
                      <a:txBody>
                        <a:bodyPr/>
                        <a:lstStyle/>
                        <a:p>
                          <a:pPr algn="ctr"/>
                          <a:r>
                            <a:rPr lang="fr-FR" dirty="0"/>
                            <a:t> Acte</a:t>
                          </a:r>
                          <a:r>
                            <a:rPr lang="fr-FR" baseline="0" dirty="0"/>
                            <a:t> de dialogue</a:t>
                          </a:r>
                          <a:endParaRPr lang="fr-FR" dirty="0"/>
                        </a:p>
                      </a:txBody>
                      <a:tcPr/>
                    </a:tc>
                    <a:tc>
                      <a:txBody>
                        <a:bodyPr/>
                        <a:lstStyle/>
                        <a:p>
                          <a:pPr algn="ctr"/>
                          <a:r>
                            <a:rPr lang="fr-FR" dirty="0"/>
                            <a:t>Préconditions</a:t>
                          </a:r>
                        </a:p>
                      </a:txBody>
                      <a:tcPr/>
                    </a:tc>
                    <a:tc>
                      <a:txBody>
                        <a:bodyPr/>
                        <a:lstStyle/>
                        <a:p>
                          <a:pPr algn="ctr"/>
                          <a:r>
                            <a:rPr lang="fr-FR" dirty="0"/>
                            <a:t>Effets </a:t>
                          </a:r>
                        </a:p>
                      </a:txBody>
                      <a:tcPr/>
                    </a:tc>
                    <a:extLst>
                      <a:ext uri="{0D108BD9-81ED-4DB2-BD59-A6C34878D82A}">
                        <a16:rowId xmlns:a16="http://schemas.microsoft.com/office/drawing/2014/main" xmlns="" val="10000"/>
                      </a:ext>
                    </a:extLst>
                  </a:tr>
                  <a:tr h="447011">
                    <a:tc rowSpan="2">
                      <a:txBody>
                        <a:bodyPr/>
                        <a:lstStyle/>
                        <a:p>
                          <a:pPr algn="ctr"/>
                          <a:r>
                            <a:rPr lang="fr-FR" sz="1600" b="1" dirty="0" err="1"/>
                            <a:t>StatePreference</a:t>
                          </a:r>
                          <a:r>
                            <a:rPr lang="fr-FR" sz="1600" b="1" dirty="0"/>
                            <a:t> (</a:t>
                          </a:r>
                          <a:r>
                            <a:rPr lang="fr-FR" sz="1600" b="1" dirty="0" err="1"/>
                            <a:t>a,b</a:t>
                          </a:r>
                          <a:r>
                            <a:rPr lang="fr-FR" sz="1600" b="1" dirty="0"/>
                            <a:t>)</a:t>
                          </a:r>
                        </a:p>
                        <a:p>
                          <a:pPr algn="ctr"/>
                          <a:endParaRPr lang="fr-FR" sz="1600" dirty="0"/>
                        </a:p>
                        <a:p>
                          <a:pPr algn="ctr"/>
                          <a:r>
                            <a:rPr lang="fr-FR" sz="1600" i="1" dirty="0"/>
                            <a:t>I </a:t>
                          </a:r>
                          <a:r>
                            <a:rPr lang="fr-FR" sz="1600" i="1" dirty="0" err="1"/>
                            <a:t>prefer</a:t>
                          </a:r>
                          <a:r>
                            <a:rPr lang="fr-FR" sz="1600" i="1" dirty="0"/>
                            <a:t> a over b</a:t>
                          </a:r>
                        </a:p>
                      </a:txBody>
                      <a:tcPr/>
                    </a:tc>
                    <a:tc rowSpan="2">
                      <a:txBody>
                        <a:bodyPr/>
                        <a:lstStyle/>
                        <a:p>
                          <a:pPr algn="ctr"/>
                          <a:r>
                            <a:rPr lang="fr-FR" sz="1600" i="1" dirty="0"/>
                            <a:t>(a,</a:t>
                          </a:r>
                          <a:r>
                            <a:rPr lang="fr-FR" sz="1600" i="1" baseline="0" dirty="0"/>
                            <a:t> b) </a:t>
                          </a:r>
                          <a14:m>
                            <m:oMath xmlns:m="http://schemas.openxmlformats.org/officeDocument/2006/math">
                              <m:r>
                                <a:rPr lang="fr-FR" sz="1600" i="1" baseline="0" smtClean="0">
                                  <a:latin typeface="Cambria Math"/>
                                  <a:ea typeface="Cambria Math"/>
                                </a:rPr>
                                <m:t>∈</m:t>
                              </m:r>
                              <m:r>
                                <a:rPr lang="fr-FR" sz="1600" b="0" i="1" baseline="0" smtClean="0">
                                  <a:latin typeface="Cambria Math"/>
                                  <a:ea typeface="Cambria Math"/>
                                </a:rPr>
                                <m:t>𝑃𝑠𝑒𝑙𝑓</m:t>
                              </m:r>
                            </m:oMath>
                          </a14:m>
                          <a:endParaRPr lang="fr-FR" sz="1600" i="1" dirty="0"/>
                        </a:p>
                      </a:txBody>
                      <a:tcPr/>
                    </a:tc>
                    <a:tc>
                      <a:txBody>
                        <a:bodyPr/>
                        <a:lstStyle/>
                        <a:p>
                          <a:pPr algn="ctr"/>
                          <a:r>
                            <a:rPr lang="fr-FR" sz="1600" dirty="0" err="1"/>
                            <a:t>Hear</a:t>
                          </a:r>
                          <a:r>
                            <a:rPr lang="fr-FR" sz="1600" dirty="0"/>
                            <a:t>: </a:t>
                          </a:r>
                          <a:r>
                            <a:rPr lang="fr-FR" sz="1600" i="1" dirty="0"/>
                            <a:t>(a,</a:t>
                          </a:r>
                          <a:r>
                            <a:rPr lang="fr-FR" sz="1600" i="1" baseline="0" dirty="0"/>
                            <a:t> b) </a:t>
                          </a:r>
                          <a14:m>
                            <m:oMath xmlns:m="http://schemas.openxmlformats.org/officeDocument/2006/math">
                              <m:r>
                                <a:rPr kumimoji="0" lang="fr-FR" sz="1400" b="0" i="1" u="none" strike="noStrike" kern="1200" cap="none" spc="0" normalizeH="0" baseline="0" noProof="0" smtClean="0">
                                  <a:ln>
                                    <a:noFill/>
                                  </a:ln>
                                  <a:solidFill>
                                    <a:prstClr val="black"/>
                                  </a:solidFill>
                                  <a:effectLst/>
                                  <a:uLnTx/>
                                  <a:uFillTx/>
                                  <a:latin typeface="Cambria Math"/>
                                  <a:ea typeface="Cambria Math"/>
                                  <a:cs typeface="+mn-cs"/>
                                </a:rPr>
                                <m:t>∈</m:t>
                              </m:r>
                              <m:r>
                                <a:rPr lang="fr-FR" sz="1600" b="0" i="1" baseline="0" smtClean="0">
                                  <a:latin typeface="Cambria Math"/>
                                  <a:ea typeface="Cambria Math"/>
                                </a:rPr>
                                <m:t>𝑃𝑜𝑡h𝑒𝑟</m:t>
                              </m:r>
                            </m:oMath>
                          </a14:m>
                          <a:endParaRPr lang="fr-FR" sz="1600" dirty="0"/>
                        </a:p>
                      </a:txBody>
                      <a:tcPr/>
                    </a:tc>
                    <a:extLst>
                      <a:ext uri="{0D108BD9-81ED-4DB2-BD59-A6C34878D82A}">
                        <a16:rowId xmlns:a16="http://schemas.microsoft.com/office/drawing/2014/main" xmlns="" val="10001"/>
                      </a:ext>
                    </a:extLst>
                  </a:tr>
                  <a:tr h="405779">
                    <a:tc vMerge="1">
                      <a:txBody>
                        <a:bodyPr/>
                        <a:lstStyle/>
                        <a:p>
                          <a:endParaRPr lang="fr-FR"/>
                        </a:p>
                      </a:txBody>
                      <a:tcPr/>
                    </a:tc>
                    <a:tc vMerge="1">
                      <a:txBody>
                        <a:bodyPr/>
                        <a:lstStyle/>
                        <a:p>
                          <a:endParaRPr lang="fr-FR"/>
                        </a:p>
                      </a:txBody>
                      <a:tcPr/>
                    </a:tc>
                    <a:tc>
                      <a:txBody>
                        <a:bodyPr/>
                        <a:lstStyle/>
                        <a:p>
                          <a:pPr algn="ctr"/>
                          <a:r>
                            <a:rPr lang="fr-FR" sz="1600" dirty="0"/>
                            <a:t>Speaker: </a:t>
                          </a:r>
                          <a:r>
                            <a:rPr lang="fr-FR" sz="1600" i="1" dirty="0"/>
                            <a:t>(a,</a:t>
                          </a:r>
                          <a:r>
                            <a:rPr lang="fr-FR" sz="1600" i="1" baseline="0" dirty="0"/>
                            <a:t> b) </a:t>
                          </a:r>
                          <a14:m>
                            <m:oMath xmlns:m="http://schemas.openxmlformats.org/officeDocument/2006/math">
                              <m:r>
                                <a:rPr kumimoji="0" lang="fr-FR" sz="1400" b="0" i="1" u="none" strike="noStrike" kern="1200" cap="none" spc="0" normalizeH="0" baseline="0" noProof="0" smtClean="0">
                                  <a:ln>
                                    <a:noFill/>
                                  </a:ln>
                                  <a:solidFill>
                                    <a:prstClr val="black"/>
                                  </a:solidFill>
                                  <a:effectLst/>
                                  <a:uLnTx/>
                                  <a:uFillTx/>
                                  <a:latin typeface="Cambria Math"/>
                                  <a:ea typeface="Cambria Math"/>
                                  <a:cs typeface="+mn-cs"/>
                                </a:rPr>
                                <m:t>∈</m:t>
                              </m:r>
                              <m:r>
                                <a:rPr lang="fr-FR" sz="1600" b="0" i="1" baseline="0" smtClean="0">
                                  <a:latin typeface="Cambria Math"/>
                                  <a:ea typeface="Cambria Math"/>
                                </a:rPr>
                                <m:t>𝑃𝑜𝑎𝑠</m:t>
                              </m:r>
                            </m:oMath>
                          </a14:m>
                          <a:endParaRPr lang="fr-FR" sz="1600" dirty="0"/>
                        </a:p>
                      </a:txBody>
                      <a:tcPr/>
                    </a:tc>
                    <a:extLst>
                      <a:ext uri="{0D108BD9-81ED-4DB2-BD59-A6C34878D82A}">
                        <a16:rowId xmlns:a16="http://schemas.microsoft.com/office/drawing/2014/main" xmlns="" val="10002"/>
                      </a:ext>
                    </a:extLst>
                  </a:tr>
                  <a:tr h="863609">
                    <a:tc>
                      <a:txBody>
                        <a:bodyPr/>
                        <a:lstStyle/>
                        <a:p>
                          <a:pPr algn="ctr">
                            <a:lnSpc>
                              <a:spcPct val="150000"/>
                            </a:lnSpc>
                          </a:pPr>
                          <a:r>
                            <a:rPr lang="fr-FR" sz="1800" b="1" dirty="0" err="1"/>
                            <a:t>AskPreference</a:t>
                          </a:r>
                          <a:r>
                            <a:rPr lang="fr-FR" sz="1800" b="1" dirty="0"/>
                            <a:t> (</a:t>
                          </a:r>
                          <a:r>
                            <a:rPr lang="fr-FR" sz="1800" b="1" dirty="0" err="1"/>
                            <a:t>a,b</a:t>
                          </a:r>
                          <a:r>
                            <a:rPr lang="fr-FR" sz="1800" b="1" dirty="0"/>
                            <a:t>)</a:t>
                          </a:r>
                        </a:p>
                        <a:p>
                          <a:pPr algn="ctr" rtl="0">
                            <a:lnSpc>
                              <a:spcPct val="150000"/>
                            </a:lnSpc>
                          </a:pPr>
                          <a:r>
                            <a:rPr lang="fr-FR" sz="1600" i="1" dirty="0"/>
                            <a:t>Do </a:t>
                          </a:r>
                          <a:r>
                            <a:rPr lang="fr-FR" sz="1600" i="1" dirty="0" err="1"/>
                            <a:t>you</a:t>
                          </a:r>
                          <a:r>
                            <a:rPr lang="fr-FR" sz="1600" i="1" baseline="0" dirty="0"/>
                            <a:t> </a:t>
                          </a:r>
                          <a:r>
                            <a:rPr lang="fr-FR" sz="1600" i="1" baseline="0" dirty="0" err="1"/>
                            <a:t>prefer</a:t>
                          </a:r>
                          <a:r>
                            <a:rPr lang="fr-FR" sz="1600" i="1" baseline="0" dirty="0"/>
                            <a:t> a over b ?</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i="1" dirty="0"/>
                            <a:t>(a,</a:t>
                          </a:r>
                          <a:r>
                            <a:rPr lang="fr-FR" sz="1600" i="1" baseline="0" dirty="0"/>
                            <a:t> b) </a:t>
                          </a:r>
                          <a:r>
                            <a:rPr lang="fr-FR" sz="1600" i="1" dirty="0"/>
                            <a:t>∉ </a:t>
                          </a:r>
                          <a14:m>
                            <m:oMath xmlns:m="http://schemas.openxmlformats.org/officeDocument/2006/math">
                              <m:r>
                                <a:rPr lang="fr-FR" sz="1600" b="0" i="1" baseline="0" smtClean="0">
                                  <a:latin typeface="Cambria Math"/>
                                  <a:ea typeface="Cambria Math"/>
                                </a:rPr>
                                <m:t>𝑃𝑜𝑡h𝑒𝑟</m:t>
                              </m:r>
                            </m:oMath>
                          </a14:m>
                          <a:endParaRPr lang="fr-FR" sz="1600" i="1" dirty="0"/>
                        </a:p>
                      </a:txBody>
                      <a:tcPr/>
                    </a:tc>
                    <a:tc>
                      <a:txBody>
                        <a:bodyPr/>
                        <a:lstStyle/>
                        <a:p>
                          <a:pPr algn="ctr"/>
                          <a:r>
                            <a:rPr lang="fr-FR" dirty="0"/>
                            <a:t>None</a:t>
                          </a:r>
                        </a:p>
                      </a:txBody>
                      <a:tcPr/>
                    </a:tc>
                    <a:extLst>
                      <a:ext uri="{0D108BD9-81ED-4DB2-BD59-A6C34878D82A}">
                        <a16:rowId xmlns:a16="http://schemas.microsoft.com/office/drawing/2014/main" xmlns="" val="10003"/>
                      </a:ext>
                    </a:extLst>
                  </a:tr>
                  <a:tr h="863609">
                    <a:tc>
                      <a:txBody>
                        <a:bodyPr/>
                        <a:lstStyle/>
                        <a:p>
                          <a:pPr algn="ctr">
                            <a:lnSpc>
                              <a:spcPct val="150000"/>
                            </a:lnSpc>
                          </a:pPr>
                          <a:r>
                            <a:rPr lang="fr-FR" sz="1800" b="1" dirty="0"/>
                            <a:t>Propose(</a:t>
                          </a:r>
                          <a:r>
                            <a:rPr lang="fr-FR" sz="1800" b="1" dirty="0" err="1"/>
                            <a:t>proposal</a:t>
                          </a:r>
                          <a:r>
                            <a:rPr lang="fr-FR" sz="1800" b="1" dirty="0"/>
                            <a:t>)</a:t>
                          </a:r>
                        </a:p>
                        <a:p>
                          <a:pPr algn="ctr">
                            <a:lnSpc>
                              <a:spcPct val="150000"/>
                            </a:lnSpc>
                          </a:pPr>
                          <a:r>
                            <a:rPr lang="fr-FR" sz="1600" i="1" dirty="0" err="1"/>
                            <a:t>Lets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algn="ctr"/>
                          <a:r>
                            <a:rPr lang="fr-FR" sz="1600" dirty="0" err="1"/>
                            <a:t>Proposal</a:t>
                          </a:r>
                          <a:r>
                            <a:rPr lang="fr-FR" sz="1600" dirty="0"/>
                            <a:t> </a:t>
                          </a:r>
                          <a:r>
                            <a:rPr lang="fr-FR" sz="1600" i="1" dirty="0"/>
                            <a:t>∉ </a:t>
                          </a:r>
                          <a:r>
                            <a:rPr lang="fr-FR" sz="1600" i="1" dirty="0" err="1"/>
                            <a:t>Proposed</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r>
                            <a:rPr lang="fr-FR" sz="1600" i="1" baseline="0" dirty="0"/>
                            <a:t> </a:t>
                          </a:r>
                          <a14:m>
                            <m:oMath xmlns:m="http://schemas.openxmlformats.org/officeDocument/2006/math">
                              <m:r>
                                <a:rPr lang="fr-FR" sz="1600" i="1" baseline="0" smtClean="0">
                                  <a:latin typeface="Cambria Math"/>
                                  <a:ea typeface="Cambria Math"/>
                                </a:rPr>
                                <m:t>∈</m:t>
                              </m:r>
                            </m:oMath>
                          </a14:m>
                          <a:r>
                            <a:rPr lang="fr-FR" sz="1600" i="1" dirty="0"/>
                            <a:t> </a:t>
                          </a:r>
                          <a:r>
                            <a:rPr lang="fr-FR" sz="1600" i="1" dirty="0" err="1"/>
                            <a:t>Proposed</a:t>
                          </a:r>
                          <a:endParaRPr lang="fr-FR" sz="1600" dirty="0"/>
                        </a:p>
                        <a:p>
                          <a:pPr algn="ctr"/>
                          <a:endParaRPr lang="fr-FR" dirty="0"/>
                        </a:p>
                      </a:txBody>
                      <a:tcPr/>
                    </a:tc>
                    <a:extLst>
                      <a:ext uri="{0D108BD9-81ED-4DB2-BD59-A6C34878D82A}">
                        <a16:rowId xmlns:a16="http://schemas.microsoft.com/office/drawing/2014/main" xmlns="" val="10004"/>
                      </a:ext>
                    </a:extLst>
                  </a:tr>
                  <a:tr h="863609">
                    <a:tc>
                      <a:txBody>
                        <a:bodyPr/>
                        <a:lstStyle/>
                        <a:p>
                          <a:pPr algn="ctr">
                            <a:lnSpc>
                              <a:spcPct val="150000"/>
                            </a:lnSpc>
                          </a:pPr>
                          <a:r>
                            <a:rPr lang="fr-FR" sz="1800" b="1" dirty="0" err="1"/>
                            <a:t>Accept</a:t>
                          </a:r>
                          <a:r>
                            <a:rPr lang="fr-FR" sz="1800" b="1" dirty="0"/>
                            <a:t> (</a:t>
                          </a:r>
                          <a:r>
                            <a:rPr lang="fr-FR" sz="1800" b="1" dirty="0" err="1"/>
                            <a:t>proposal</a:t>
                          </a:r>
                          <a:r>
                            <a:rPr lang="fr-FR" sz="1800" b="1" dirty="0"/>
                            <a:t>)</a:t>
                          </a:r>
                        </a:p>
                        <a:p>
                          <a:pPr algn="ctr">
                            <a:lnSpc>
                              <a:spcPct val="150000"/>
                            </a:lnSpc>
                          </a:pPr>
                          <a:r>
                            <a:rPr lang="fr-FR" sz="1600" i="1" dirty="0" err="1"/>
                            <a:t>Okay</a:t>
                          </a:r>
                          <a:r>
                            <a:rPr lang="fr-FR" sz="1600" i="1" dirty="0"/>
                            <a:t>,</a:t>
                          </a:r>
                          <a:r>
                            <a:rPr lang="fr-FR" sz="1600" i="1" baseline="0" dirty="0"/>
                            <a:t> </a:t>
                          </a:r>
                          <a:r>
                            <a:rPr lang="fr-FR" sz="1600" i="1" baseline="0" dirty="0" err="1"/>
                            <a:t>l</a:t>
                          </a:r>
                          <a:r>
                            <a:rPr lang="fr-FR" sz="1600" i="1" dirty="0" err="1"/>
                            <a:t>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14:m>
                            <m:oMath xmlns:m="http://schemas.openxmlformats.org/officeDocument/2006/math">
                              <m:r>
                                <a:rPr lang="fr-FR" sz="1600" i="1" baseline="0" smtClean="0">
                                  <a:latin typeface="Cambria Math"/>
                                  <a:ea typeface="Cambria Math"/>
                                </a:rPr>
                                <m:t>∈</m:t>
                              </m:r>
                            </m:oMath>
                          </a14:m>
                          <a:r>
                            <a:rPr lang="fr-FR" sz="1600" i="1" dirty="0"/>
                            <a:t> </a:t>
                          </a:r>
                          <a:r>
                            <a:rPr lang="fr-FR" sz="1600" i="1" dirty="0" err="1"/>
                            <a:t>Proposed</a:t>
                          </a:r>
                          <a:endParaRPr lang="fr-FR" sz="1600" dirty="0"/>
                        </a:p>
                        <a:p>
                          <a:pPr algn="ctr"/>
                          <a:r>
                            <a:rPr lang="fr-FR" sz="1600" dirty="0" err="1"/>
                            <a:t>Proposal</a:t>
                          </a:r>
                          <a:r>
                            <a:rPr lang="fr-FR" sz="1600" dirty="0"/>
                            <a:t> </a:t>
                          </a:r>
                          <a:r>
                            <a:rPr lang="fr-FR" sz="1600" i="1" baseline="0" dirty="0"/>
                            <a:t> </a:t>
                          </a:r>
                          <a:r>
                            <a:rPr lang="fr-FR" sz="1600" i="1" dirty="0"/>
                            <a:t>∉  </a:t>
                          </a:r>
                          <a:r>
                            <a:rPr lang="fr-FR" sz="1600" i="1" dirty="0" err="1"/>
                            <a:t>Accepted</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a:t>Proposal </a:t>
                          </a:r>
                          <a14:m>
                            <m:oMath xmlns:m="http://schemas.openxmlformats.org/officeDocument/2006/math">
                              <m:r>
                                <a:rPr lang="fr-FR" sz="1600" i="1" baseline="0" smtClean="0">
                                  <a:latin typeface="Cambria Math"/>
                                  <a:ea typeface="Cambria Math"/>
                                </a:rPr>
                                <m:t>∈</m:t>
                              </m:r>
                            </m:oMath>
                          </a14:m>
                          <a:r>
                            <a:rPr lang="fr-FR" sz="1600" i="1" dirty="0"/>
                            <a:t> Accepted</a:t>
                          </a:r>
                          <a:endParaRPr lang="fr-FR" sz="1600" dirty="0"/>
                        </a:p>
                        <a:p>
                          <a:pPr algn="ctr"/>
                          <a:r>
                            <a:rPr lang="fr-FR" sz="1600" dirty="0" err="1"/>
                            <a:t>Proposal</a:t>
                          </a:r>
                          <a:r>
                            <a:rPr lang="fr-FR" sz="1600" dirty="0"/>
                            <a:t> </a:t>
                          </a:r>
                          <a:r>
                            <a:rPr lang="fr-FR" sz="1600" i="1" baseline="0" dirty="0"/>
                            <a:t> </a:t>
                          </a:r>
                          <a:r>
                            <a:rPr lang="fr-FR" sz="1600" i="1" dirty="0"/>
                            <a:t>∉  </a:t>
                          </a:r>
                          <a:r>
                            <a:rPr lang="fr-FR" sz="1600" i="1" dirty="0" err="1"/>
                            <a:t>Proposed</a:t>
                          </a:r>
                          <a:endParaRPr lang="fr-FR" sz="1600" dirty="0"/>
                        </a:p>
                      </a:txBody>
                      <a:tcPr/>
                    </a:tc>
                    <a:extLst>
                      <a:ext uri="{0D108BD9-81ED-4DB2-BD59-A6C34878D82A}">
                        <a16:rowId xmlns:a16="http://schemas.microsoft.com/office/drawing/2014/main" xmlns="" val="10005"/>
                      </a:ext>
                    </a:extLst>
                  </a:tr>
                  <a:tr h="863609">
                    <a:tc>
                      <a:txBody>
                        <a:bodyPr/>
                        <a:lstStyle/>
                        <a:p>
                          <a:pPr algn="ctr">
                            <a:lnSpc>
                              <a:spcPct val="150000"/>
                            </a:lnSpc>
                          </a:pPr>
                          <a:r>
                            <a:rPr lang="fr-FR" sz="1800" b="1" dirty="0" err="1"/>
                            <a:t>Reject</a:t>
                          </a:r>
                          <a:r>
                            <a:rPr lang="fr-FR" sz="1800" b="1" baseline="0" dirty="0"/>
                            <a:t> </a:t>
                          </a:r>
                          <a:r>
                            <a:rPr lang="fr-FR" sz="1800" b="1" dirty="0"/>
                            <a:t>(</a:t>
                          </a:r>
                          <a:r>
                            <a:rPr lang="fr-FR" sz="1800" b="1" dirty="0" err="1"/>
                            <a:t>proposal</a:t>
                          </a:r>
                          <a:r>
                            <a:rPr lang="fr-FR" sz="1800" b="1" dirty="0"/>
                            <a:t>)</a:t>
                          </a:r>
                        </a:p>
                        <a:p>
                          <a:pPr algn="ctr" rtl="0">
                            <a:lnSpc>
                              <a:spcPct val="150000"/>
                            </a:lnSpc>
                          </a:pPr>
                          <a:r>
                            <a:rPr lang="fr-FR" sz="1600" i="1" dirty="0"/>
                            <a:t>I</a:t>
                          </a:r>
                          <a:r>
                            <a:rPr lang="fr-FR" sz="1600" i="1" baseline="0" dirty="0"/>
                            <a:t> </a:t>
                          </a:r>
                          <a:r>
                            <a:rPr lang="fr-FR" sz="1600" i="1" baseline="0" dirty="0" err="1"/>
                            <a:t>would</a:t>
                          </a:r>
                          <a:r>
                            <a:rPr lang="fr-FR" sz="1600" i="1" baseline="0" dirty="0"/>
                            <a:t> </a:t>
                          </a:r>
                          <a:r>
                            <a:rPr lang="fr-FR" sz="1600" i="1" baseline="0" dirty="0" err="1"/>
                            <a:t>choose</a:t>
                          </a:r>
                          <a:r>
                            <a:rPr lang="fr-FR" sz="1600" i="1" baseline="0" dirty="0"/>
                            <a:t> </a:t>
                          </a:r>
                          <a:r>
                            <a:rPr lang="fr-FR" sz="1600" i="1" baseline="0" dirty="0" err="1"/>
                            <a:t>sth</a:t>
                          </a:r>
                          <a:r>
                            <a:rPr lang="fr-FR" sz="1600" i="1" baseline="0" dirty="0"/>
                            <a:t> </a:t>
                          </a:r>
                          <a:r>
                            <a:rPr lang="fr-FR" sz="1600" i="1" baseline="0" dirty="0" err="1"/>
                            <a:t>else</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a:t>Proposal </a:t>
                          </a:r>
                          <a14:m>
                            <m:oMath xmlns:m="http://schemas.openxmlformats.org/officeDocument/2006/math">
                              <m:r>
                                <a:rPr lang="fr-FR" sz="1600" i="1" baseline="0" smtClean="0">
                                  <a:latin typeface="Cambria Math"/>
                                  <a:ea typeface="Cambria Math"/>
                                </a:rPr>
                                <m:t>∈</m:t>
                              </m:r>
                            </m:oMath>
                          </a14:m>
                          <a:r>
                            <a:rPr lang="fr-FR" sz="1600" i="1" dirty="0"/>
                            <a:t> Proposed</a:t>
                          </a:r>
                        </a:p>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r>
                            <a:rPr lang="fr-FR" sz="1600" i="1" baseline="0" dirty="0"/>
                            <a:t> </a:t>
                          </a:r>
                          <a:r>
                            <a:rPr lang="fr-FR" sz="1600" i="1" dirty="0"/>
                            <a:t>∉  </a:t>
                          </a:r>
                          <a:r>
                            <a:rPr lang="fr-FR" sz="1600" i="1" dirty="0" err="1"/>
                            <a:t>Rejected</a:t>
                          </a:r>
                          <a:endParaRPr lang="fr-FR" sz="1600" dirty="0"/>
                        </a:p>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mn-lt"/>
                              <a:ea typeface="+mn-ea"/>
                              <a:cs typeface="+mn-cs"/>
                            </a:rPr>
                            <a:t>Proposal </a:t>
                          </a:r>
                          <a14:m>
                            <m:oMath xmlns:m="http://schemas.openxmlformats.org/officeDocument/2006/math">
                              <m:r>
                                <a:rPr kumimoji="0" lang="fr-FR" sz="1600" b="0" i="1" u="none" strike="noStrike" kern="1200" cap="none" spc="0" normalizeH="0" baseline="0" noProof="0" smtClean="0">
                                  <a:ln>
                                    <a:noFill/>
                                  </a:ln>
                                  <a:solidFill>
                                    <a:prstClr val="black"/>
                                  </a:solidFill>
                                  <a:effectLst/>
                                  <a:uLnTx/>
                                  <a:uFillTx/>
                                  <a:latin typeface="Cambria Math"/>
                                  <a:ea typeface="Cambria Math"/>
                                  <a:cs typeface="+mn-cs"/>
                                </a:rPr>
                                <m:t>∈</m:t>
                              </m:r>
                            </m:oMath>
                          </a14:m>
                          <a:r>
                            <a:rPr kumimoji="0" lang="fr-FR" sz="1600" b="0" i="1" u="none" strike="noStrike" kern="1200" cap="none" spc="0" normalizeH="0" baseline="0" noProof="0" dirty="0">
                              <a:ln>
                                <a:noFill/>
                              </a:ln>
                              <a:solidFill>
                                <a:prstClr val="black"/>
                              </a:solidFill>
                              <a:effectLst/>
                              <a:uLnTx/>
                              <a:uFillTx/>
                              <a:latin typeface="+mn-lt"/>
                              <a:ea typeface="+mn-ea"/>
                              <a:cs typeface="+mn-cs"/>
                            </a:rPr>
                            <a:t> Rejected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err="1">
                              <a:ln>
                                <a:noFill/>
                              </a:ln>
                              <a:solidFill>
                                <a:prstClr val="black"/>
                              </a:solidFill>
                              <a:effectLst/>
                              <a:uLnTx/>
                              <a:uFillTx/>
                              <a:latin typeface="+mn-lt"/>
                              <a:ea typeface="+mn-ea"/>
                              <a:cs typeface="+mn-cs"/>
                            </a:rPr>
                            <a:t>Proposal</a:t>
                          </a:r>
                          <a:r>
                            <a:rPr kumimoji="0" lang="fr-FR" sz="1600" b="0" i="0" u="none" strike="noStrike" kern="1200" cap="none" spc="0" normalizeH="0" baseline="0" noProof="0" dirty="0">
                              <a:ln>
                                <a:noFill/>
                              </a:ln>
                              <a:solidFill>
                                <a:prstClr val="black"/>
                              </a:solidFill>
                              <a:effectLst/>
                              <a:uLnTx/>
                              <a:uFillTx/>
                              <a:latin typeface="+mn-lt"/>
                              <a:ea typeface="+mn-ea"/>
                              <a:cs typeface="+mn-cs"/>
                            </a:rPr>
                            <a:t> </a:t>
                          </a:r>
                          <a:r>
                            <a:rPr kumimoji="0" lang="fr-FR" sz="1600" b="0" i="1" u="none" strike="noStrike" kern="1200" cap="none" spc="0" normalizeH="0" baseline="0" noProof="0" dirty="0">
                              <a:ln>
                                <a:noFill/>
                              </a:ln>
                              <a:solidFill>
                                <a:prstClr val="black"/>
                              </a:solidFill>
                              <a:effectLst/>
                              <a:uLnTx/>
                              <a:uFillTx/>
                              <a:latin typeface="+mn-lt"/>
                              <a:ea typeface="+mn-ea"/>
                              <a:cs typeface="+mn-cs"/>
                            </a:rPr>
                            <a:t> ∉  </a:t>
                          </a:r>
                          <a:r>
                            <a:rPr kumimoji="0" lang="fr-FR" sz="1600" b="0" i="1" u="none" strike="noStrike" kern="1200" cap="none" spc="0" normalizeH="0" baseline="0" noProof="0" dirty="0" err="1">
                              <a:ln>
                                <a:noFill/>
                              </a:ln>
                              <a:solidFill>
                                <a:prstClr val="black"/>
                              </a:solidFill>
                              <a:effectLst/>
                              <a:uLnTx/>
                              <a:uFillTx/>
                              <a:latin typeface="+mn-lt"/>
                              <a:ea typeface="+mn-ea"/>
                              <a:cs typeface="+mn-cs"/>
                            </a:rPr>
                            <a:t>Proposed</a:t>
                          </a:r>
                          <a:endParaRPr kumimoji="0" lang="fr-FR" sz="1600" b="0" i="0" u="none" strike="noStrike" kern="1200" cap="none" spc="0" normalizeH="0" baseline="0" noProof="0" dirty="0">
                            <a:ln>
                              <a:noFill/>
                            </a:ln>
                            <a:solidFill>
                              <a:prstClr val="black"/>
                            </a:solidFill>
                            <a:effectLst/>
                            <a:uLnTx/>
                            <a:uFillTx/>
                            <a:latin typeface="+mn-lt"/>
                            <a:ea typeface="+mn-ea"/>
                            <a:cs typeface="+mn-cs"/>
                          </a:endParaRPr>
                        </a:p>
                        <a:p>
                          <a:pPr algn="ctr"/>
                          <a:endParaRPr lang="fr-FR" dirty="0"/>
                        </a:p>
                      </a:txBody>
                      <a:tcPr/>
                    </a:tc>
                    <a:extLst>
                      <a:ext uri="{0D108BD9-81ED-4DB2-BD59-A6C34878D82A}">
                        <a16:rowId xmlns:a16="http://schemas.microsoft.com/office/drawing/2014/main" xmlns="" val="10006"/>
                      </a:ext>
                    </a:extLst>
                  </a:tr>
                </a:tbl>
              </a:graphicData>
            </a:graphic>
          </p:graphicFrame>
        </mc:Choice>
        <mc:Fallback xmlns="">
          <p:graphicFrame>
            <p:nvGraphicFramePr>
              <p:cNvPr id="6" name="Tableau 5"/>
              <p:cNvGraphicFramePr>
                <a:graphicFrameLocks noGrp="1"/>
              </p:cNvGraphicFramePr>
              <p:nvPr>
                <p:extLst>
                  <p:ext uri="{D42A27DB-BD31-4B8C-83A1-F6EECF244321}">
                    <p14:modId xmlns:p14="http://schemas.microsoft.com/office/powerpoint/2010/main" val="266025028"/>
                  </p:ext>
                </p:extLst>
              </p:nvPr>
            </p:nvGraphicFramePr>
            <p:xfrm>
              <a:off x="1620174" y="2059397"/>
              <a:ext cx="8123070" cy="4693270"/>
            </p:xfrm>
            <a:graphic>
              <a:graphicData uri="http://schemas.openxmlformats.org/drawingml/2006/table">
                <a:tbl>
                  <a:tblPr firstRow="1" bandRow="1">
                    <a:tableStyleId>{5C22544A-7EE6-4342-B048-85BDC9FD1C3A}</a:tableStyleId>
                  </a:tblPr>
                  <a:tblGrid>
                    <a:gridCol w="3046152">
                      <a:extLst>
                        <a:ext uri="{9D8B030D-6E8A-4147-A177-3AD203B41FA5}">
                          <a16:colId xmlns:a16="http://schemas.microsoft.com/office/drawing/2014/main" val="20000"/>
                        </a:ext>
                      </a:extLst>
                    </a:gridCol>
                    <a:gridCol w="2465933">
                      <a:extLst>
                        <a:ext uri="{9D8B030D-6E8A-4147-A177-3AD203B41FA5}">
                          <a16:colId xmlns:a16="http://schemas.microsoft.com/office/drawing/2014/main" val="20001"/>
                        </a:ext>
                      </a:extLst>
                    </a:gridCol>
                    <a:gridCol w="2610985">
                      <a:extLst>
                        <a:ext uri="{9D8B030D-6E8A-4147-A177-3AD203B41FA5}">
                          <a16:colId xmlns:a16="http://schemas.microsoft.com/office/drawing/2014/main" val="20002"/>
                        </a:ext>
                      </a:extLst>
                    </a:gridCol>
                  </a:tblGrid>
                  <a:tr h="365760">
                    <a:tc>
                      <a:txBody>
                        <a:bodyPr/>
                        <a:lstStyle/>
                        <a:p>
                          <a:pPr algn="ctr"/>
                          <a:r>
                            <a:rPr lang="fr-FR" dirty="0"/>
                            <a:t> Acte</a:t>
                          </a:r>
                          <a:r>
                            <a:rPr lang="fr-FR" baseline="0" dirty="0"/>
                            <a:t> de dialogue</a:t>
                          </a:r>
                          <a:endParaRPr lang="fr-FR" dirty="0"/>
                        </a:p>
                      </a:txBody>
                      <a:tcPr/>
                    </a:tc>
                    <a:tc>
                      <a:txBody>
                        <a:bodyPr/>
                        <a:lstStyle/>
                        <a:p>
                          <a:pPr algn="ctr"/>
                          <a:r>
                            <a:rPr lang="fr-FR" dirty="0"/>
                            <a:t>Préconditions</a:t>
                          </a:r>
                        </a:p>
                      </a:txBody>
                      <a:tcPr/>
                    </a:tc>
                    <a:tc>
                      <a:txBody>
                        <a:bodyPr/>
                        <a:lstStyle/>
                        <a:p>
                          <a:pPr algn="ctr"/>
                          <a:r>
                            <a:rPr lang="fr-FR" dirty="0"/>
                            <a:t>Effets </a:t>
                          </a:r>
                        </a:p>
                      </a:txBody>
                      <a:tcPr/>
                    </a:tc>
                    <a:extLst>
                      <a:ext uri="{0D108BD9-81ED-4DB2-BD59-A6C34878D82A}">
                        <a16:rowId xmlns:a16="http://schemas.microsoft.com/office/drawing/2014/main" val="10000"/>
                      </a:ext>
                    </a:extLst>
                  </a:tr>
                  <a:tr h="447011">
                    <a:tc rowSpan="2">
                      <a:txBody>
                        <a:bodyPr/>
                        <a:lstStyle/>
                        <a:p>
                          <a:pPr algn="ctr"/>
                          <a:r>
                            <a:rPr lang="fr-FR" sz="1600" b="1" dirty="0" err="1"/>
                            <a:t>StatePreference</a:t>
                          </a:r>
                          <a:r>
                            <a:rPr lang="fr-FR" sz="1600" b="1" dirty="0"/>
                            <a:t> (</a:t>
                          </a:r>
                          <a:r>
                            <a:rPr lang="fr-FR" sz="1600" b="1" dirty="0" err="1"/>
                            <a:t>a,b</a:t>
                          </a:r>
                          <a:r>
                            <a:rPr lang="fr-FR" sz="1600" b="1" dirty="0"/>
                            <a:t>)</a:t>
                          </a:r>
                        </a:p>
                        <a:p>
                          <a:pPr algn="ctr"/>
                          <a:endParaRPr lang="fr-FR" sz="1600" dirty="0"/>
                        </a:p>
                        <a:p>
                          <a:pPr algn="ctr"/>
                          <a:r>
                            <a:rPr lang="fr-FR" sz="1600" i="1" dirty="0"/>
                            <a:t>I </a:t>
                          </a:r>
                          <a:r>
                            <a:rPr lang="fr-FR" sz="1600" i="1" dirty="0" err="1"/>
                            <a:t>prefer</a:t>
                          </a:r>
                          <a:r>
                            <a:rPr lang="fr-FR" sz="1600" i="1" dirty="0"/>
                            <a:t> a over b</a:t>
                          </a:r>
                        </a:p>
                      </a:txBody>
                      <a:tcPr/>
                    </a:tc>
                    <a:tc rowSpan="2">
                      <a:txBody>
                        <a:bodyPr/>
                        <a:lstStyle/>
                        <a:p>
                          <a:endParaRPr lang="fr-FR"/>
                        </a:p>
                      </a:txBody>
                      <a:tcPr>
                        <a:blipFill>
                          <a:blip r:embed="rId2"/>
                          <a:stretch>
                            <a:fillRect l="-123704" t="-46429" r="-106914" b="-412143"/>
                          </a:stretch>
                        </a:blipFill>
                      </a:tcPr>
                    </a:tc>
                    <a:tc>
                      <a:txBody>
                        <a:bodyPr/>
                        <a:lstStyle/>
                        <a:p>
                          <a:endParaRPr lang="fr-FR"/>
                        </a:p>
                      </a:txBody>
                      <a:tcPr>
                        <a:blipFill>
                          <a:blip r:embed="rId2"/>
                          <a:stretch>
                            <a:fillRect l="-211189" t="-87838" r="-932" b="-868919"/>
                          </a:stretch>
                        </a:blipFill>
                      </a:tcPr>
                    </a:tc>
                    <a:extLst>
                      <a:ext uri="{0D108BD9-81ED-4DB2-BD59-A6C34878D82A}">
                        <a16:rowId xmlns:a16="http://schemas.microsoft.com/office/drawing/2014/main" val="10001"/>
                      </a:ext>
                    </a:extLst>
                  </a:tr>
                  <a:tr h="405779">
                    <a:tc vMerge="1">
                      <a:txBody>
                        <a:bodyPr/>
                        <a:lstStyle/>
                        <a:p>
                          <a:endParaRPr lang="fr-FR"/>
                        </a:p>
                      </a:txBody>
                      <a:tcPr/>
                    </a:tc>
                    <a:tc vMerge="1">
                      <a:txBody>
                        <a:bodyPr/>
                        <a:lstStyle/>
                        <a:p>
                          <a:endParaRPr lang="fr-FR"/>
                        </a:p>
                      </a:txBody>
                      <a:tcPr/>
                    </a:tc>
                    <a:tc>
                      <a:txBody>
                        <a:bodyPr/>
                        <a:lstStyle/>
                        <a:p>
                          <a:endParaRPr lang="fr-FR"/>
                        </a:p>
                      </a:txBody>
                      <a:tcPr>
                        <a:blipFill>
                          <a:blip r:embed="rId2"/>
                          <a:stretch>
                            <a:fillRect l="-211189" t="-210606" r="-932" b="-874242"/>
                          </a:stretch>
                        </a:blipFill>
                      </a:tcPr>
                    </a:tc>
                    <a:extLst>
                      <a:ext uri="{0D108BD9-81ED-4DB2-BD59-A6C34878D82A}">
                        <a16:rowId xmlns:a16="http://schemas.microsoft.com/office/drawing/2014/main" val="10002"/>
                      </a:ext>
                    </a:extLst>
                  </a:tr>
                  <a:tr h="868680">
                    <a:tc>
                      <a:txBody>
                        <a:bodyPr/>
                        <a:lstStyle/>
                        <a:p>
                          <a:pPr algn="ctr">
                            <a:lnSpc>
                              <a:spcPct val="150000"/>
                            </a:lnSpc>
                          </a:pPr>
                          <a:r>
                            <a:rPr lang="fr-FR" sz="1800" b="1" dirty="0" err="1"/>
                            <a:t>AskPreference</a:t>
                          </a:r>
                          <a:r>
                            <a:rPr lang="fr-FR" sz="1800" b="1" dirty="0"/>
                            <a:t> (</a:t>
                          </a:r>
                          <a:r>
                            <a:rPr lang="fr-FR" sz="1800" b="1" dirty="0" err="1"/>
                            <a:t>a,b</a:t>
                          </a:r>
                          <a:r>
                            <a:rPr lang="fr-FR" sz="1800" b="1" dirty="0"/>
                            <a:t>)</a:t>
                          </a:r>
                        </a:p>
                        <a:p>
                          <a:pPr algn="ctr" rtl="0">
                            <a:lnSpc>
                              <a:spcPct val="150000"/>
                            </a:lnSpc>
                          </a:pPr>
                          <a:r>
                            <a:rPr lang="fr-FR" sz="1600" i="1" dirty="0"/>
                            <a:t>Do </a:t>
                          </a:r>
                          <a:r>
                            <a:rPr lang="fr-FR" sz="1600" i="1" dirty="0" err="1"/>
                            <a:t>you</a:t>
                          </a:r>
                          <a:r>
                            <a:rPr lang="fr-FR" sz="1600" i="1" baseline="0" dirty="0"/>
                            <a:t> </a:t>
                          </a:r>
                          <a:r>
                            <a:rPr lang="fr-FR" sz="1600" i="1" baseline="0" dirty="0" err="1"/>
                            <a:t>prefer</a:t>
                          </a:r>
                          <a:r>
                            <a:rPr lang="fr-FR" sz="1600" i="1" baseline="0" dirty="0"/>
                            <a:t> a over b ?</a:t>
                          </a:r>
                          <a:endParaRPr lang="fr-FR" sz="1600" i="1" dirty="0"/>
                        </a:p>
                      </a:txBody>
                      <a:tcPr/>
                    </a:tc>
                    <a:tc>
                      <a:txBody>
                        <a:bodyPr/>
                        <a:lstStyle/>
                        <a:p>
                          <a:endParaRPr lang="fr-FR"/>
                        </a:p>
                      </a:txBody>
                      <a:tcPr>
                        <a:blipFill>
                          <a:blip r:embed="rId2"/>
                          <a:stretch>
                            <a:fillRect l="-123704" t="-143357" r="-106914" b="-303497"/>
                          </a:stretch>
                        </a:blipFill>
                      </a:tcPr>
                    </a:tc>
                    <a:tc>
                      <a:txBody>
                        <a:bodyPr/>
                        <a:lstStyle/>
                        <a:p>
                          <a:pPr algn="ctr"/>
                          <a:r>
                            <a:rPr lang="fr-FR" dirty="0"/>
                            <a:t>None</a:t>
                          </a:r>
                        </a:p>
                      </a:txBody>
                      <a:tcPr/>
                    </a:tc>
                    <a:extLst>
                      <a:ext uri="{0D108BD9-81ED-4DB2-BD59-A6C34878D82A}">
                        <a16:rowId xmlns:a16="http://schemas.microsoft.com/office/drawing/2014/main" val="10003"/>
                      </a:ext>
                    </a:extLst>
                  </a:tr>
                  <a:tr h="868680">
                    <a:tc>
                      <a:txBody>
                        <a:bodyPr/>
                        <a:lstStyle/>
                        <a:p>
                          <a:pPr algn="ctr">
                            <a:lnSpc>
                              <a:spcPct val="150000"/>
                            </a:lnSpc>
                          </a:pPr>
                          <a:r>
                            <a:rPr lang="fr-FR" sz="1800" b="1" dirty="0"/>
                            <a:t>Propose(</a:t>
                          </a:r>
                          <a:r>
                            <a:rPr lang="fr-FR" sz="1800" b="1" dirty="0" err="1"/>
                            <a:t>proposal</a:t>
                          </a:r>
                          <a:r>
                            <a:rPr lang="fr-FR" sz="1800" b="1" dirty="0"/>
                            <a:t>)</a:t>
                          </a:r>
                        </a:p>
                        <a:p>
                          <a:pPr algn="ctr">
                            <a:lnSpc>
                              <a:spcPct val="150000"/>
                            </a:lnSpc>
                          </a:pPr>
                          <a:r>
                            <a:rPr lang="fr-FR" sz="1600" i="1" dirty="0" err="1"/>
                            <a:t>Lets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algn="ctr"/>
                          <a:r>
                            <a:rPr lang="fr-FR" sz="1600" dirty="0" err="1"/>
                            <a:t>Proposal</a:t>
                          </a:r>
                          <a:r>
                            <a:rPr lang="fr-FR" sz="1600" dirty="0"/>
                            <a:t> </a:t>
                          </a:r>
                          <a:r>
                            <a:rPr lang="fr-FR" sz="1600" i="1" dirty="0"/>
                            <a:t>∉ </a:t>
                          </a:r>
                          <a:r>
                            <a:rPr lang="fr-FR" sz="1600" i="1" dirty="0" err="1"/>
                            <a:t>Proposed</a:t>
                          </a:r>
                          <a:endParaRPr lang="fr-FR" sz="1600" dirty="0"/>
                        </a:p>
                      </a:txBody>
                      <a:tcPr/>
                    </a:tc>
                    <a:tc>
                      <a:txBody>
                        <a:bodyPr/>
                        <a:lstStyle/>
                        <a:p>
                          <a:endParaRPr lang="fr-FR"/>
                        </a:p>
                      </a:txBody>
                      <a:tcPr>
                        <a:blipFill>
                          <a:blip r:embed="rId2"/>
                          <a:stretch>
                            <a:fillRect l="-211189" t="-243357" r="-932" b="-203497"/>
                          </a:stretch>
                        </a:blipFill>
                      </a:tcPr>
                    </a:tc>
                    <a:extLst>
                      <a:ext uri="{0D108BD9-81ED-4DB2-BD59-A6C34878D82A}">
                        <a16:rowId xmlns:a16="http://schemas.microsoft.com/office/drawing/2014/main" val="10004"/>
                      </a:ext>
                    </a:extLst>
                  </a:tr>
                  <a:tr h="868680">
                    <a:tc>
                      <a:txBody>
                        <a:bodyPr/>
                        <a:lstStyle/>
                        <a:p>
                          <a:pPr algn="ctr">
                            <a:lnSpc>
                              <a:spcPct val="150000"/>
                            </a:lnSpc>
                          </a:pPr>
                          <a:r>
                            <a:rPr lang="fr-FR" sz="1800" b="1" dirty="0" err="1"/>
                            <a:t>Accept</a:t>
                          </a:r>
                          <a:r>
                            <a:rPr lang="fr-FR" sz="1800" b="1" dirty="0"/>
                            <a:t> (</a:t>
                          </a:r>
                          <a:r>
                            <a:rPr lang="fr-FR" sz="1800" b="1" dirty="0" err="1"/>
                            <a:t>proposal</a:t>
                          </a:r>
                          <a:r>
                            <a:rPr lang="fr-FR" sz="1800" b="1" dirty="0"/>
                            <a:t>)</a:t>
                          </a:r>
                        </a:p>
                        <a:p>
                          <a:pPr algn="ctr">
                            <a:lnSpc>
                              <a:spcPct val="150000"/>
                            </a:lnSpc>
                          </a:pPr>
                          <a:r>
                            <a:rPr lang="fr-FR" sz="1600" i="1" dirty="0" err="1"/>
                            <a:t>Okay</a:t>
                          </a:r>
                          <a:r>
                            <a:rPr lang="fr-FR" sz="1600" i="1" dirty="0"/>
                            <a:t>,</a:t>
                          </a:r>
                          <a:r>
                            <a:rPr lang="fr-FR" sz="1600" i="1" baseline="0" dirty="0"/>
                            <a:t> </a:t>
                          </a:r>
                          <a:r>
                            <a:rPr lang="fr-FR" sz="1600" i="1" baseline="0" dirty="0" err="1"/>
                            <a:t>l</a:t>
                          </a:r>
                          <a:r>
                            <a:rPr lang="fr-FR" sz="1600" i="1" dirty="0" err="1"/>
                            <a:t>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endParaRPr lang="fr-FR"/>
                        </a:p>
                      </a:txBody>
                      <a:tcPr>
                        <a:blipFill>
                          <a:blip r:embed="rId2"/>
                          <a:stretch>
                            <a:fillRect l="-123704" t="-345775" r="-106914" b="-104930"/>
                          </a:stretch>
                        </a:blipFill>
                      </a:tcPr>
                    </a:tc>
                    <a:tc>
                      <a:txBody>
                        <a:bodyPr/>
                        <a:lstStyle/>
                        <a:p>
                          <a:endParaRPr lang="fr-FR"/>
                        </a:p>
                      </a:txBody>
                      <a:tcPr>
                        <a:blipFill>
                          <a:blip r:embed="rId2"/>
                          <a:stretch>
                            <a:fillRect l="-211189" t="-345775" r="-932" b="-104930"/>
                          </a:stretch>
                        </a:blipFill>
                      </a:tcPr>
                    </a:tc>
                    <a:extLst>
                      <a:ext uri="{0D108BD9-81ED-4DB2-BD59-A6C34878D82A}">
                        <a16:rowId xmlns:a16="http://schemas.microsoft.com/office/drawing/2014/main" val="10005"/>
                      </a:ext>
                    </a:extLst>
                  </a:tr>
                  <a:tr h="868680">
                    <a:tc>
                      <a:txBody>
                        <a:bodyPr/>
                        <a:lstStyle/>
                        <a:p>
                          <a:pPr algn="ctr">
                            <a:lnSpc>
                              <a:spcPct val="150000"/>
                            </a:lnSpc>
                          </a:pPr>
                          <a:r>
                            <a:rPr lang="fr-FR" sz="1800" b="1" dirty="0" err="1"/>
                            <a:t>Reject</a:t>
                          </a:r>
                          <a:r>
                            <a:rPr lang="fr-FR" sz="1800" b="1" baseline="0" dirty="0"/>
                            <a:t> </a:t>
                          </a:r>
                          <a:r>
                            <a:rPr lang="fr-FR" sz="1800" b="1" dirty="0"/>
                            <a:t>(</a:t>
                          </a:r>
                          <a:r>
                            <a:rPr lang="fr-FR" sz="1800" b="1" dirty="0" err="1"/>
                            <a:t>proposal</a:t>
                          </a:r>
                          <a:r>
                            <a:rPr lang="fr-FR" sz="1800" b="1" dirty="0"/>
                            <a:t>)</a:t>
                          </a:r>
                        </a:p>
                        <a:p>
                          <a:pPr algn="ctr" rtl="0">
                            <a:lnSpc>
                              <a:spcPct val="150000"/>
                            </a:lnSpc>
                          </a:pPr>
                          <a:r>
                            <a:rPr lang="fr-FR" sz="1600" i="1" dirty="0"/>
                            <a:t>I</a:t>
                          </a:r>
                          <a:r>
                            <a:rPr lang="fr-FR" sz="1600" i="1" baseline="0" dirty="0"/>
                            <a:t> </a:t>
                          </a:r>
                          <a:r>
                            <a:rPr lang="fr-FR" sz="1600" i="1" baseline="0" dirty="0" err="1"/>
                            <a:t>would</a:t>
                          </a:r>
                          <a:r>
                            <a:rPr lang="fr-FR" sz="1600" i="1" baseline="0" dirty="0"/>
                            <a:t> </a:t>
                          </a:r>
                          <a:r>
                            <a:rPr lang="fr-FR" sz="1600" i="1" baseline="0" dirty="0" err="1"/>
                            <a:t>choose</a:t>
                          </a:r>
                          <a:r>
                            <a:rPr lang="fr-FR" sz="1600" i="1" baseline="0" dirty="0"/>
                            <a:t> </a:t>
                          </a:r>
                          <a:r>
                            <a:rPr lang="fr-FR" sz="1600" i="1" baseline="0" dirty="0" err="1"/>
                            <a:t>sth</a:t>
                          </a:r>
                          <a:r>
                            <a:rPr lang="fr-FR" sz="1600" i="1" baseline="0" dirty="0"/>
                            <a:t> </a:t>
                          </a:r>
                          <a:r>
                            <a:rPr lang="fr-FR" sz="1600" i="1" baseline="0" dirty="0" err="1"/>
                            <a:t>else</a:t>
                          </a:r>
                          <a:endParaRPr lang="fr-FR" sz="1600" i="1" dirty="0"/>
                        </a:p>
                      </a:txBody>
                      <a:tcPr/>
                    </a:tc>
                    <a:tc>
                      <a:txBody>
                        <a:bodyPr/>
                        <a:lstStyle/>
                        <a:p>
                          <a:endParaRPr lang="fr-FR"/>
                        </a:p>
                      </a:txBody>
                      <a:tcPr>
                        <a:blipFill>
                          <a:blip r:embed="rId2"/>
                          <a:stretch>
                            <a:fillRect l="-123704" t="-442657" r="-106914" b="-4196"/>
                          </a:stretch>
                        </a:blipFill>
                      </a:tcPr>
                    </a:tc>
                    <a:tc>
                      <a:txBody>
                        <a:bodyPr/>
                        <a:lstStyle/>
                        <a:p>
                          <a:endParaRPr lang="fr-FR"/>
                        </a:p>
                      </a:txBody>
                      <a:tcPr>
                        <a:blipFill>
                          <a:blip r:embed="rId2"/>
                          <a:stretch>
                            <a:fillRect l="-211189" t="-442657" r="-932" b="-4196"/>
                          </a:stretch>
                        </a:blipFill>
                      </a:tcPr>
                    </a:tc>
                    <a:extLst>
                      <a:ext uri="{0D108BD9-81ED-4DB2-BD59-A6C34878D82A}">
                        <a16:rowId xmlns:a16="http://schemas.microsoft.com/office/drawing/2014/main" val="10006"/>
                      </a:ext>
                    </a:extLst>
                  </a:tr>
                </a:tbl>
              </a:graphicData>
            </a:graphic>
          </p:graphicFrame>
        </mc:Fallback>
      </mc:AlternateContent>
      <p:sp>
        <p:nvSpPr>
          <p:cNvPr id="7" name="ZoneTexte 6"/>
          <p:cNvSpPr txBox="1"/>
          <p:nvPr/>
        </p:nvSpPr>
        <p:spPr>
          <a:xfrm>
            <a:off x="91386" y="0"/>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8" name="ZoneTexte 7"/>
          <p:cNvSpPr txBox="1"/>
          <p:nvPr/>
        </p:nvSpPr>
        <p:spPr>
          <a:xfrm>
            <a:off x="540445" y="1043734"/>
            <a:ext cx="8945110"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dirty="0"/>
              <a:t>(Sidner, 1986) : </a:t>
            </a:r>
            <a:r>
              <a:rPr lang="en-US" sz="2000" dirty="0"/>
              <a:t>An artificial discourse language for collaborative negotiation</a:t>
            </a:r>
          </a:p>
          <a:p>
            <a:pPr marL="285750" indent="-285750">
              <a:lnSpc>
                <a:spcPct val="150000"/>
              </a:lnSpc>
              <a:buFont typeface="Wingdings" panose="05000000000000000000" pitchFamily="2" charset="2"/>
              <a:buChar char="Ø"/>
            </a:pPr>
            <a:r>
              <a:rPr lang="en-US" sz="2000" dirty="0"/>
              <a:t>Observations des dialogues </a:t>
            </a:r>
            <a:r>
              <a:rPr lang="fr-FR" sz="2000" dirty="0"/>
              <a:t>enregistrés</a:t>
            </a:r>
            <a:r>
              <a:rPr lang="en-US" sz="2000" dirty="0"/>
              <a:t>.</a:t>
            </a:r>
            <a:endParaRPr lang="fr-FR" sz="2000" dirty="0"/>
          </a:p>
        </p:txBody>
      </p:sp>
      <p:sp>
        <p:nvSpPr>
          <p:cNvPr id="10" name="Espace réservé du numéro de diapositive 9"/>
          <p:cNvSpPr>
            <a:spLocks noGrp="1"/>
          </p:cNvSpPr>
          <p:nvPr>
            <p:ph type="sldNum" sz="quarter" idx="12"/>
          </p:nvPr>
        </p:nvSpPr>
        <p:spPr/>
        <p:txBody>
          <a:bodyPr/>
          <a:lstStyle/>
          <a:p>
            <a:fld id="{3E09C654-F2CE-49A0-9D19-A73528137789}" type="slidenum">
              <a:rPr lang="fr-FR" smtClean="0"/>
              <a:pPr/>
              <a:t>13</a:t>
            </a:fld>
            <a:endParaRPr lang="fr-FR"/>
          </a:p>
        </p:txBody>
      </p:sp>
    </p:spTree>
    <p:extLst>
      <p:ext uri="{BB962C8B-B14F-4D97-AF65-F5344CB8AC3E}">
        <p14:creationId xmlns:p14="http://schemas.microsoft.com/office/powerpoint/2010/main" val="299759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de raisonnement</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7" y="1322630"/>
            <a:ext cx="6737429" cy="5274837"/>
          </a:xfrm>
          <a:prstGeom prst="rect">
            <a:avLst/>
          </a:prstGeom>
        </p:spPr>
      </p:pic>
      <p:sp>
        <p:nvSpPr>
          <p:cNvPr id="9" name="ZoneTexte 8"/>
          <p:cNvSpPr txBox="1"/>
          <p:nvPr/>
        </p:nvSpPr>
        <p:spPr>
          <a:xfrm>
            <a:off x="1015678" y="1709928"/>
            <a:ext cx="1828800" cy="369332"/>
          </a:xfrm>
          <a:prstGeom prst="rect">
            <a:avLst/>
          </a:prstGeom>
          <a:noFill/>
        </p:spPr>
        <p:txBody>
          <a:bodyPr wrap="square" rtlCol="0">
            <a:spAutoFit/>
          </a:bodyPr>
          <a:lstStyle/>
          <a:p>
            <a:endParaRPr lang="fr-FR" sz="1800" kern="1200" dirty="0">
              <a:solidFill>
                <a:schemeClr val="tx1"/>
              </a:solidFill>
              <a:latin typeface="+mn-lt"/>
              <a:ea typeface="+mn-ea"/>
              <a:cs typeface="+mn-cs"/>
            </a:endParaRPr>
          </a:p>
        </p:txBody>
      </p:sp>
      <p:sp>
        <p:nvSpPr>
          <p:cNvPr id="10" name="ZoneTexte 9"/>
          <p:cNvSpPr txBox="1"/>
          <p:nvPr/>
        </p:nvSpPr>
        <p:spPr>
          <a:xfrm>
            <a:off x="609600" y="1524000"/>
            <a:ext cx="4548094" cy="4832092"/>
          </a:xfrm>
          <a:prstGeom prst="rect">
            <a:avLst/>
          </a:prstGeom>
          <a:noFill/>
          <a:ln>
            <a:solidFill>
              <a:schemeClr val="tx1"/>
            </a:solidFill>
          </a:ln>
        </p:spPr>
        <p:txBody>
          <a:bodyPr wrap="square" rtlCol="0">
            <a:spAutoFit/>
          </a:bodyPr>
          <a:lstStyle/>
          <a:p>
            <a:r>
              <a:rPr lang="fr-FR" sz="2400" b="1" dirty="0"/>
              <a:t>Arbre de </a:t>
            </a:r>
            <a:r>
              <a:rPr lang="fr-FR" sz="2400" b="1" dirty="0" smtClean="0"/>
              <a:t>dialogue</a:t>
            </a:r>
          </a:p>
          <a:p>
            <a:endParaRPr lang="fr-FR" sz="2400" b="1" dirty="0"/>
          </a:p>
          <a:p>
            <a:pPr marL="914400" lvl="1" indent="-457200">
              <a:buFont typeface="Arial" panose="020B0604020202020204" pitchFamily="34" charset="0"/>
              <a:buChar char="•"/>
            </a:pPr>
            <a:r>
              <a:rPr lang="fr-FR" sz="2000" i="1" u="sng" dirty="0"/>
              <a:t>Entrée</a:t>
            </a:r>
            <a:r>
              <a:rPr lang="fr-FR" sz="2000" dirty="0"/>
              <a:t> : </a:t>
            </a:r>
            <a:r>
              <a:rPr lang="fr-FR" sz="2000" dirty="0" smtClean="0"/>
              <a:t>acte de dialogue choisi </a:t>
            </a:r>
            <a:r>
              <a:rPr lang="fr-FR" sz="2000" dirty="0"/>
              <a:t>par l’utilisateur</a:t>
            </a:r>
          </a:p>
          <a:p>
            <a:pPr marL="914400" lvl="1" indent="-457200">
              <a:buFont typeface="Arial" panose="020B0604020202020204" pitchFamily="34" charset="0"/>
              <a:buChar char="•"/>
            </a:pPr>
            <a:endParaRPr lang="fr-FR" sz="2000" dirty="0"/>
          </a:p>
          <a:p>
            <a:pPr marL="914400" lvl="1" indent="-457200">
              <a:buFont typeface="Arial" panose="020B0604020202020204" pitchFamily="34" charset="0"/>
              <a:buChar char="•"/>
            </a:pPr>
            <a:r>
              <a:rPr lang="fr-FR" sz="2000" i="1" u="sng" dirty="0"/>
              <a:t>Sortie</a:t>
            </a:r>
            <a:r>
              <a:rPr lang="fr-FR" sz="2000" dirty="0"/>
              <a:t>: acte de dialogue de réponse de l’agent</a:t>
            </a:r>
          </a:p>
          <a:p>
            <a:pPr lvl="1"/>
            <a:endParaRPr lang="fr-FR" sz="2000" dirty="0"/>
          </a:p>
          <a:p>
            <a:pPr marL="914400" lvl="1" indent="-457200">
              <a:buFont typeface="Arial" panose="020B0604020202020204" pitchFamily="34" charset="0"/>
              <a:buChar char="•"/>
            </a:pPr>
            <a:r>
              <a:rPr lang="fr-FR" sz="2000" i="1" u="sng" dirty="0"/>
              <a:t>Choix de </a:t>
            </a:r>
            <a:r>
              <a:rPr lang="fr-FR" sz="2000" i="1" u="sng" dirty="0" smtClean="0"/>
              <a:t>l’acte </a:t>
            </a:r>
            <a:r>
              <a:rPr lang="fr-FR" sz="2000" i="1" u="sng" dirty="0"/>
              <a:t>de dialogue </a:t>
            </a:r>
            <a:r>
              <a:rPr lang="fr-FR" sz="2000" i="1" u="sng" dirty="0" smtClean="0"/>
              <a:t>:</a:t>
            </a:r>
            <a:endParaRPr lang="fr-FR" sz="2000" i="1" u="sng" dirty="0"/>
          </a:p>
          <a:p>
            <a:pPr marL="1371600" lvl="2" indent="-457200">
              <a:buFont typeface="Arial" panose="020B0604020202020204" pitchFamily="34" charset="0"/>
              <a:buChar char="•"/>
            </a:pPr>
            <a:r>
              <a:rPr lang="fr-FR" sz="2000" dirty="0"/>
              <a:t>Sous branche de l’arbre</a:t>
            </a:r>
          </a:p>
          <a:p>
            <a:pPr marL="914400" lvl="1" indent="-457200">
              <a:buFont typeface="Arial" panose="020B0604020202020204" pitchFamily="34" charset="0"/>
              <a:buChar char="•"/>
            </a:pPr>
            <a:endParaRPr lang="fr-FR" sz="2000" dirty="0"/>
          </a:p>
          <a:p>
            <a:pPr marL="914400" lvl="1" indent="-457200">
              <a:buFont typeface="Arial" panose="020B0604020202020204" pitchFamily="34" charset="0"/>
              <a:buChar char="•"/>
            </a:pPr>
            <a:r>
              <a:rPr lang="fr-FR" sz="2000" i="1" u="sng" dirty="0"/>
              <a:t>Conditions de branchement:</a:t>
            </a:r>
          </a:p>
          <a:p>
            <a:pPr marL="1371600" lvl="2" indent="-457200">
              <a:buFont typeface="Arial" panose="020B0604020202020204" pitchFamily="34" charset="0"/>
              <a:buChar char="•"/>
            </a:pPr>
            <a:r>
              <a:rPr lang="fr-FR" sz="2000" dirty="0">
                <a:solidFill>
                  <a:srgbClr val="92D050"/>
                </a:solidFill>
              </a:rPr>
              <a:t>Etat mental courant</a:t>
            </a:r>
          </a:p>
          <a:p>
            <a:pPr marL="1371600" lvl="2" indent="-457200">
              <a:buFont typeface="Arial" panose="020B0604020202020204" pitchFamily="34" charset="0"/>
              <a:buChar char="•"/>
            </a:pPr>
            <a:r>
              <a:rPr lang="fr-FR" sz="2000" dirty="0">
                <a:solidFill>
                  <a:schemeClr val="accent1">
                    <a:lumMod val="75000"/>
                  </a:schemeClr>
                </a:solidFill>
              </a:rPr>
              <a:t>Relation </a:t>
            </a:r>
            <a:r>
              <a:rPr lang="fr-FR" sz="2000" dirty="0" smtClean="0">
                <a:solidFill>
                  <a:schemeClr val="accent1">
                    <a:lumMod val="75000"/>
                  </a:schemeClr>
                </a:solidFill>
              </a:rPr>
              <a:t>interpersonnelle</a:t>
            </a:r>
            <a:endParaRPr lang="fr-FR" sz="2000" dirty="0">
              <a:solidFill>
                <a:schemeClr val="accent1">
                  <a:lumMod val="75000"/>
                </a:schemeClr>
              </a:solidFill>
            </a:endParaRPr>
          </a:p>
          <a:p>
            <a:pPr marL="1371600" lvl="2" indent="-457200">
              <a:buFont typeface="Arial" panose="020B0604020202020204" pitchFamily="34" charset="0"/>
              <a:buChar char="•"/>
            </a:pPr>
            <a:endParaRPr lang="fr-FR" sz="2000" dirty="0"/>
          </a:p>
        </p:txBody>
      </p:sp>
      <p:sp>
        <p:nvSpPr>
          <p:cNvPr id="11" name="ZoneTexte 10"/>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13" name="Espace réservé du numéro de diapositive 12"/>
          <p:cNvSpPr>
            <a:spLocks noGrp="1"/>
          </p:cNvSpPr>
          <p:nvPr>
            <p:ph type="sldNum" sz="quarter" idx="12"/>
          </p:nvPr>
        </p:nvSpPr>
        <p:spPr/>
        <p:txBody>
          <a:bodyPr/>
          <a:lstStyle/>
          <a:p>
            <a:fld id="{3E09C654-F2CE-49A0-9D19-A73528137789}" type="slidenum">
              <a:rPr lang="fr-FR" smtClean="0"/>
              <a:pPr/>
              <a:t>14</a:t>
            </a:fld>
            <a:endParaRPr lang="fr-FR"/>
          </a:p>
        </p:txBody>
      </p:sp>
    </p:spTree>
    <p:extLst>
      <p:ext uri="{BB962C8B-B14F-4D97-AF65-F5344CB8AC3E}">
        <p14:creationId xmlns:p14="http://schemas.microsoft.com/office/powerpoint/2010/main" val="3748278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Implémentation Java + Disco</a:t>
            </a:r>
          </a:p>
        </p:txBody>
      </p:sp>
      <p:sp>
        <p:nvSpPr>
          <p:cNvPr id="11" name="Rectangle 10"/>
          <p:cNvSpPr/>
          <p:nvPr/>
        </p:nvSpPr>
        <p:spPr>
          <a:xfrm flipH="1">
            <a:off x="2177545" y="2568206"/>
            <a:ext cx="2520282" cy="102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Modèle de préférences</a:t>
            </a:r>
          </a:p>
        </p:txBody>
      </p:sp>
      <p:sp>
        <p:nvSpPr>
          <p:cNvPr id="12" name="Rectangle 11"/>
          <p:cNvSpPr/>
          <p:nvPr/>
        </p:nvSpPr>
        <p:spPr>
          <a:xfrm flipH="1">
            <a:off x="2197841" y="4080373"/>
            <a:ext cx="253973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Actes de dialogue</a:t>
            </a:r>
            <a:endParaRPr lang="fr-FR" dirty="0"/>
          </a:p>
        </p:txBody>
      </p:sp>
      <p:sp>
        <p:nvSpPr>
          <p:cNvPr id="13" name="Rectangle 12"/>
          <p:cNvSpPr/>
          <p:nvPr/>
        </p:nvSpPr>
        <p:spPr>
          <a:xfrm flipH="1">
            <a:off x="2181220" y="5217301"/>
            <a:ext cx="2517600" cy="51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Etat de la négociation</a:t>
            </a:r>
          </a:p>
        </p:txBody>
      </p:sp>
      <p:sp>
        <p:nvSpPr>
          <p:cNvPr id="14" name="Rectangle 13"/>
          <p:cNvSpPr/>
          <p:nvPr/>
        </p:nvSpPr>
        <p:spPr>
          <a:xfrm>
            <a:off x="1892687" y="2425590"/>
            <a:ext cx="3150041" cy="36004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892686" y="1920133"/>
            <a:ext cx="3150041" cy="4851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lumMod val="50000"/>
                  </a:schemeClr>
                </a:solidFill>
              </a:rPr>
              <a:t>Modèle mental de l’agent</a:t>
            </a:r>
          </a:p>
        </p:txBody>
      </p:sp>
      <p:sp>
        <p:nvSpPr>
          <p:cNvPr id="16" name="Rectangle 15"/>
          <p:cNvSpPr/>
          <p:nvPr/>
        </p:nvSpPr>
        <p:spPr>
          <a:xfrm flipH="1">
            <a:off x="7258563" y="2769466"/>
            <a:ext cx="1872208" cy="62079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a:t>JAVA</a:t>
            </a:r>
          </a:p>
        </p:txBody>
      </p:sp>
      <p:sp>
        <p:nvSpPr>
          <p:cNvPr id="17" name="Rectangle 16"/>
          <p:cNvSpPr/>
          <p:nvPr/>
        </p:nvSpPr>
        <p:spPr>
          <a:xfrm flipH="1">
            <a:off x="7226019" y="5217301"/>
            <a:ext cx="1872208" cy="5192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a:t>JAVA</a:t>
            </a:r>
            <a:endParaRPr lang="fr-FR" dirty="0"/>
          </a:p>
        </p:txBody>
      </p:sp>
      <p:sp>
        <p:nvSpPr>
          <p:cNvPr id="19" name="Rectangle 18"/>
          <p:cNvSpPr/>
          <p:nvPr/>
        </p:nvSpPr>
        <p:spPr>
          <a:xfrm flipH="1">
            <a:off x="7226019" y="4080373"/>
            <a:ext cx="190475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t>Disco</a:t>
            </a:r>
          </a:p>
        </p:txBody>
      </p:sp>
      <p:cxnSp>
        <p:nvCxnSpPr>
          <p:cNvPr id="21" name="Connecteur droit avec flèche 20"/>
          <p:cNvCxnSpPr>
            <a:stCxn id="11" idx="1"/>
            <a:endCxn id="16" idx="3"/>
          </p:cNvCxnSpPr>
          <p:nvPr/>
        </p:nvCxnSpPr>
        <p:spPr>
          <a:xfrm flipV="1">
            <a:off x="4697827" y="3079863"/>
            <a:ext cx="25607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2" idx="1"/>
            <a:endCxn id="19" idx="3"/>
          </p:cNvCxnSpPr>
          <p:nvPr/>
        </p:nvCxnSpPr>
        <p:spPr>
          <a:xfrm>
            <a:off x="4737573" y="4368405"/>
            <a:ext cx="24884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3" idx="1"/>
            <a:endCxn id="17" idx="3"/>
          </p:cNvCxnSpPr>
          <p:nvPr/>
        </p:nvCxnSpPr>
        <p:spPr>
          <a:xfrm>
            <a:off x="4698821" y="5476929"/>
            <a:ext cx="2527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116378" y="-27464"/>
            <a:ext cx="4926349" cy="400110"/>
          </a:xfrm>
          <a:prstGeom prst="rect">
            <a:avLst/>
          </a:prstGeom>
          <a:noFill/>
        </p:spPr>
        <p:txBody>
          <a:bodyPr wrap="none" rtlCol="0">
            <a:spAutoFit/>
          </a:bodyPr>
          <a:lstStyle/>
          <a:p>
            <a:r>
              <a:rPr lang="fr-FR" sz="2000" b="1" dirty="0">
                <a:solidFill>
                  <a:schemeClr val="bg1"/>
                </a:solidFill>
              </a:rPr>
              <a:t>Implémentation du modèle de dialogue</a:t>
            </a:r>
          </a:p>
        </p:txBody>
      </p:sp>
      <p:sp>
        <p:nvSpPr>
          <p:cNvPr id="5" name="Espace réservé du numéro de diapositive 4"/>
          <p:cNvSpPr>
            <a:spLocks noGrp="1"/>
          </p:cNvSpPr>
          <p:nvPr>
            <p:ph type="sldNum" sz="quarter" idx="12"/>
          </p:nvPr>
        </p:nvSpPr>
        <p:spPr/>
        <p:txBody>
          <a:bodyPr/>
          <a:lstStyle/>
          <a:p>
            <a:fld id="{3E09C654-F2CE-49A0-9D19-A73528137789}" type="slidenum">
              <a:rPr lang="fr-FR" smtClean="0"/>
              <a:pPr/>
              <a:t>15</a:t>
            </a:fld>
            <a:endParaRPr lang="fr-FR"/>
          </a:p>
        </p:txBody>
      </p:sp>
    </p:spTree>
    <p:extLst>
      <p:ext uri="{BB962C8B-B14F-4D97-AF65-F5344CB8AC3E}">
        <p14:creationId xmlns:p14="http://schemas.microsoft.com/office/powerpoint/2010/main" val="4024481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Implémentation Java + Disco</a:t>
            </a:r>
          </a:p>
        </p:txBody>
      </p:sp>
      <p:sp>
        <p:nvSpPr>
          <p:cNvPr id="30" name="ZoneTexte 29"/>
          <p:cNvSpPr txBox="1"/>
          <p:nvPr/>
        </p:nvSpPr>
        <p:spPr>
          <a:xfrm>
            <a:off x="116378" y="-27464"/>
            <a:ext cx="4926349" cy="400110"/>
          </a:xfrm>
          <a:prstGeom prst="rect">
            <a:avLst/>
          </a:prstGeom>
          <a:noFill/>
        </p:spPr>
        <p:txBody>
          <a:bodyPr wrap="none" rtlCol="0">
            <a:spAutoFit/>
          </a:bodyPr>
          <a:lstStyle/>
          <a:p>
            <a:r>
              <a:rPr lang="fr-FR" sz="2000" b="1" dirty="0">
                <a:solidFill>
                  <a:schemeClr val="bg1"/>
                </a:solidFill>
              </a:rPr>
              <a:t>Implémentation du modèle de dialogue</a:t>
            </a:r>
          </a:p>
        </p:txBody>
      </p:sp>
      <p:sp>
        <p:nvSpPr>
          <p:cNvPr id="7" name="ZoneTexte 6"/>
          <p:cNvSpPr txBox="1"/>
          <p:nvPr/>
        </p:nvSpPr>
        <p:spPr>
          <a:xfrm>
            <a:off x="1697317" y="2206439"/>
            <a:ext cx="9132048" cy="4401205"/>
          </a:xfrm>
          <a:prstGeom prst="rect">
            <a:avLst/>
          </a:prstGeom>
          <a:noFill/>
        </p:spPr>
        <p:txBody>
          <a:bodyPr wrap="square" rtlCol="0">
            <a:spAutoFit/>
          </a:bodyPr>
          <a:lstStyle/>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a:t>
            </a:r>
            <a:r>
              <a:rPr lang="fr-FR" sz="2000" dirty="0" err="1">
                <a:solidFill>
                  <a:schemeClr val="accent2">
                    <a:lumMod val="75000"/>
                  </a:schemeClr>
                </a:solidFill>
              </a:rPr>
              <a:t>What</a:t>
            </a:r>
            <a:r>
              <a:rPr lang="fr-FR" sz="2000" dirty="0">
                <a:solidFill>
                  <a:schemeClr val="accent2">
                    <a:lumMod val="75000"/>
                  </a:schemeClr>
                </a:solidFill>
              </a:rPr>
              <a:t> </a:t>
            </a:r>
            <a:r>
              <a:rPr lang="fr-FR" sz="2000" dirty="0" err="1">
                <a:solidFill>
                  <a:schemeClr val="accent2">
                    <a:lumMod val="75000"/>
                  </a:schemeClr>
                </a:solidFill>
              </a:rPr>
              <a:t>kind</a:t>
            </a:r>
            <a:r>
              <a:rPr lang="fr-FR" sz="2000" dirty="0">
                <a:solidFill>
                  <a:schemeClr val="accent2">
                    <a:lumMod val="75000"/>
                  </a:schemeClr>
                </a:solidFill>
              </a:rPr>
              <a:t> of Cuisine do </a:t>
            </a:r>
            <a:r>
              <a:rPr lang="fr-FR" sz="2000" dirty="0" err="1">
                <a:solidFill>
                  <a:schemeClr val="accent2">
                    <a:lumMod val="75000"/>
                  </a:schemeClr>
                </a:solidFill>
              </a:rPr>
              <a:t>you</a:t>
            </a:r>
            <a:r>
              <a:rPr lang="fr-FR" sz="2000" dirty="0">
                <a:solidFill>
                  <a:schemeClr val="accent2">
                    <a:lumMod val="75000"/>
                  </a:schemeClr>
                </a:solidFill>
              </a:rPr>
              <a:t> </a:t>
            </a:r>
            <a:r>
              <a:rPr lang="fr-FR" sz="2000" dirty="0" err="1">
                <a:solidFill>
                  <a:schemeClr val="accent2">
                    <a:lumMod val="75000"/>
                  </a:schemeClr>
                </a:solidFill>
              </a:rPr>
              <a:t>like</a:t>
            </a:r>
            <a:r>
              <a:rPr lang="fr-FR" sz="2000" dirty="0">
                <a:solidFill>
                  <a:schemeClr val="accent2">
                    <a:lumMod val="75000"/>
                  </a:schemeClr>
                </a:solidFill>
              </a:rPr>
              <a:t>?"</a:t>
            </a:r>
          </a:p>
          <a:p>
            <a:r>
              <a:rPr lang="fr-FR" sz="2000" dirty="0"/>
              <a:t>User </a:t>
            </a:r>
            <a:r>
              <a:rPr lang="fr-FR" sz="2000" dirty="0" err="1"/>
              <a:t>says</a:t>
            </a:r>
            <a:r>
              <a:rPr lang="fr-FR" sz="2000" dirty="0"/>
              <a:t> "TURKISH </a:t>
            </a:r>
            <a:r>
              <a:rPr lang="fr-FR" sz="2000" dirty="0" err="1"/>
              <a:t>is</a:t>
            </a:r>
            <a:r>
              <a:rPr lang="fr-FR" sz="2000" dirty="0"/>
              <a:t> </a:t>
            </a:r>
            <a:r>
              <a:rPr lang="fr-FR" sz="2000" dirty="0" err="1"/>
              <a:t>my</a:t>
            </a:r>
            <a:r>
              <a:rPr lang="fr-FR" sz="2000" dirty="0"/>
              <a:t> favorite Cuisine."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FRENCH over TURKISH."</a:t>
            </a:r>
          </a:p>
          <a:p>
            <a:r>
              <a:rPr lang="fr-FR" sz="2000" dirty="0"/>
              <a:t>User </a:t>
            </a:r>
            <a:r>
              <a:rPr lang="fr-FR" sz="2000" dirty="0" err="1"/>
              <a:t>says</a:t>
            </a:r>
            <a:r>
              <a:rPr lang="fr-FR" sz="2000" dirty="0"/>
              <a:t> "FRENCH </a:t>
            </a:r>
            <a:r>
              <a:rPr lang="fr-FR" sz="2000" dirty="0" err="1"/>
              <a:t>is</a:t>
            </a:r>
            <a:r>
              <a:rPr lang="fr-FR" sz="2000" dirty="0"/>
              <a:t> </a:t>
            </a:r>
            <a:r>
              <a:rPr lang="fr-FR" sz="2000" dirty="0" err="1"/>
              <a:t>my</a:t>
            </a:r>
            <a:r>
              <a:rPr lang="fr-FR" sz="2000" dirty="0"/>
              <a:t> least </a:t>
            </a:r>
            <a:r>
              <a:rPr lang="fr-FR" sz="2000" dirty="0" err="1"/>
              <a:t>preferred</a:t>
            </a:r>
            <a:r>
              <a:rPr lang="fr-FR" sz="2000" dirty="0"/>
              <a:t> Cuisine."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CHINESE over FRENCH."</a:t>
            </a:r>
          </a:p>
          <a:p>
            <a:r>
              <a:rPr lang="fr-FR" sz="2000" dirty="0"/>
              <a:t>User </a:t>
            </a:r>
            <a:r>
              <a:rPr lang="fr-FR" sz="2000" dirty="0" err="1"/>
              <a:t>says</a:t>
            </a:r>
            <a:r>
              <a:rPr lang="fr-FR" sz="2000" dirty="0"/>
              <a:t> "I </a:t>
            </a:r>
            <a:r>
              <a:rPr lang="fr-FR" sz="2000" dirty="0" err="1"/>
              <a:t>prefer</a:t>
            </a:r>
            <a:r>
              <a:rPr lang="fr-FR" sz="2000" dirty="0"/>
              <a:t> CHINESE over FRENCH."</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CHINESE Cuisine."</a:t>
            </a:r>
          </a:p>
          <a:p>
            <a:r>
              <a:rPr lang="fr-FR" sz="2000" dirty="0"/>
              <a:t>User </a:t>
            </a:r>
            <a:r>
              <a:rPr lang="fr-FR" sz="2000" dirty="0" err="1"/>
              <a:t>says</a:t>
            </a:r>
            <a:r>
              <a:rPr lang="fr-FR" sz="2000" dirty="0"/>
              <a:t> "</a:t>
            </a:r>
            <a:r>
              <a:rPr lang="fr-FR" sz="2000" dirty="0" err="1"/>
              <a:t>Sorry</a:t>
            </a:r>
            <a:r>
              <a:rPr lang="fr-FR" sz="2000" dirty="0"/>
              <a:t>, </a:t>
            </a:r>
            <a:r>
              <a:rPr lang="fr-FR" sz="2000" dirty="0" err="1"/>
              <a:t>I'd</a:t>
            </a:r>
            <a:r>
              <a:rPr lang="fr-FR" sz="2000" dirty="0"/>
              <a:t> </a:t>
            </a:r>
            <a:r>
              <a:rPr lang="fr-FR" sz="2000" dirty="0" err="1"/>
              <a:t>rather</a:t>
            </a:r>
            <a:r>
              <a:rPr lang="fr-FR" sz="2000" dirty="0"/>
              <a:t> </a:t>
            </a:r>
            <a:r>
              <a:rPr lang="fr-FR" sz="2000" dirty="0" err="1"/>
              <a:t>choose</a:t>
            </a:r>
            <a:r>
              <a:rPr lang="fr-FR" sz="2000" dirty="0"/>
              <a:t> </a:t>
            </a:r>
            <a:r>
              <a:rPr lang="fr-FR" sz="2000" dirty="0" err="1"/>
              <a:t>something</a:t>
            </a:r>
            <a:r>
              <a:rPr lang="fr-FR" sz="2000" dirty="0"/>
              <a:t> </a:t>
            </a:r>
            <a:r>
              <a:rPr lang="fr-FR" sz="2000" dirty="0" err="1"/>
              <a:t>else</a:t>
            </a:r>
            <a:r>
              <a:rPr lang="fr-FR" sz="2000" dirty="0"/>
              <a:t>."</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CHINESE over JAPANESE."</a:t>
            </a:r>
          </a:p>
          <a:p>
            <a:r>
              <a:rPr lang="fr-FR" sz="2000" dirty="0"/>
              <a:t>User </a:t>
            </a:r>
            <a:r>
              <a:rPr lang="fr-FR" sz="2000" dirty="0" err="1"/>
              <a:t>says</a:t>
            </a:r>
            <a:r>
              <a:rPr lang="fr-FR" sz="2000" dirty="0"/>
              <a:t> "JAPANESE </a:t>
            </a:r>
            <a:r>
              <a:rPr lang="fr-FR" sz="2000" dirty="0" err="1"/>
              <a:t>is</a:t>
            </a:r>
            <a:r>
              <a:rPr lang="fr-FR" sz="2000" dirty="0"/>
              <a:t> </a:t>
            </a:r>
            <a:r>
              <a:rPr lang="fr-FR" sz="2000" dirty="0" err="1"/>
              <a:t>my</a:t>
            </a:r>
            <a:r>
              <a:rPr lang="fr-FR" sz="2000" dirty="0"/>
              <a:t> favorite Cuisine."</a:t>
            </a:r>
          </a:p>
          <a:p>
            <a:r>
              <a:rPr lang="fr-FR" sz="2000" dirty="0"/>
              <a:t>    	</a:t>
            </a:r>
            <a:r>
              <a:rPr lang="fr-FR" sz="2000" dirty="0">
                <a:solidFill>
                  <a:schemeClr val="accent2">
                    <a:lumMod val="75000"/>
                  </a:schemeClr>
                </a:solidFill>
              </a:rPr>
              <a:t>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JAPANESE Cuisine."</a:t>
            </a:r>
          </a:p>
          <a:p>
            <a:r>
              <a:rPr lang="fr-FR" sz="2000" dirty="0"/>
              <a:t>User </a:t>
            </a:r>
            <a:r>
              <a:rPr lang="fr-FR" sz="2000" dirty="0" err="1"/>
              <a:t>says</a:t>
            </a:r>
            <a:r>
              <a:rPr lang="fr-FR" sz="2000" dirty="0"/>
              <a:t> "</a:t>
            </a:r>
            <a:r>
              <a:rPr lang="fr-FR" sz="2000" dirty="0" err="1"/>
              <a:t>Okay</a:t>
            </a:r>
            <a:r>
              <a:rPr lang="fr-FR" sz="2000" dirty="0"/>
              <a:t>, </a:t>
            </a:r>
            <a:r>
              <a:rPr lang="fr-FR" sz="2000" dirty="0" err="1"/>
              <a:t>let's</a:t>
            </a:r>
            <a:r>
              <a:rPr lang="fr-FR" sz="2000" dirty="0"/>
              <a:t> </a:t>
            </a:r>
            <a:r>
              <a:rPr lang="fr-FR" sz="2000" dirty="0" err="1"/>
              <a:t>choose</a:t>
            </a:r>
            <a:r>
              <a:rPr lang="fr-FR" sz="2000" dirty="0"/>
              <a:t> JAPANESE."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SAMURA Restaurant."</a:t>
            </a:r>
          </a:p>
          <a:p>
            <a:r>
              <a:rPr lang="fr-FR" sz="2000" dirty="0"/>
              <a:t>User </a:t>
            </a:r>
            <a:r>
              <a:rPr lang="fr-FR" sz="2000" dirty="0" err="1"/>
              <a:t>says</a:t>
            </a:r>
            <a:r>
              <a:rPr lang="fr-FR" sz="2000" dirty="0"/>
              <a:t> "</a:t>
            </a:r>
            <a:r>
              <a:rPr lang="fr-FR" sz="2000" dirty="0" err="1"/>
              <a:t>Okay</a:t>
            </a:r>
            <a:r>
              <a:rPr lang="fr-FR" sz="2000" dirty="0"/>
              <a:t>, </a:t>
            </a:r>
            <a:r>
              <a:rPr lang="fr-FR" sz="2000" dirty="0" err="1"/>
              <a:t>let's</a:t>
            </a:r>
            <a:r>
              <a:rPr lang="fr-FR" sz="2000" dirty="0"/>
              <a:t> </a:t>
            </a:r>
            <a:r>
              <a:rPr lang="fr-FR" sz="2000" dirty="0" err="1"/>
              <a:t>choose</a:t>
            </a:r>
            <a:r>
              <a:rPr lang="fr-FR" sz="2000" dirty="0"/>
              <a:t> SAMURA."</a:t>
            </a:r>
            <a:endParaRPr lang="fr-FR" sz="2000" kern="1200" dirty="0">
              <a:solidFill>
                <a:schemeClr val="tx1"/>
              </a:solidFill>
              <a:latin typeface="+mn-lt"/>
              <a:ea typeface="+mn-ea"/>
              <a:cs typeface="+mn-cs"/>
            </a:endParaRPr>
          </a:p>
        </p:txBody>
      </p:sp>
      <p:sp>
        <p:nvSpPr>
          <p:cNvPr id="18" name="ZoneTexte 17"/>
          <p:cNvSpPr txBox="1"/>
          <p:nvPr/>
        </p:nvSpPr>
        <p:spPr>
          <a:xfrm>
            <a:off x="1410449" y="1524000"/>
            <a:ext cx="4942542" cy="461665"/>
          </a:xfrm>
          <a:prstGeom prst="rect">
            <a:avLst/>
          </a:prstGeom>
          <a:noFill/>
        </p:spPr>
        <p:txBody>
          <a:bodyPr wrap="square" rtlCol="0">
            <a:spAutoFit/>
          </a:bodyPr>
          <a:lstStyle/>
          <a:p>
            <a:pPr marL="285750" indent="-285750">
              <a:buFont typeface="Arial" panose="020B0604020202020204" pitchFamily="34" charset="0"/>
              <a:buChar char="•"/>
            </a:pPr>
            <a:r>
              <a:rPr lang="fr-FR" sz="2400" b="1" dirty="0"/>
              <a:t>Exemple de dialogue produit </a:t>
            </a:r>
          </a:p>
        </p:txBody>
      </p:sp>
      <p:sp>
        <p:nvSpPr>
          <p:cNvPr id="24" name="Espace réservé du numéro de diapositive 23"/>
          <p:cNvSpPr>
            <a:spLocks noGrp="1"/>
          </p:cNvSpPr>
          <p:nvPr>
            <p:ph type="sldNum" sz="quarter" idx="12"/>
          </p:nvPr>
        </p:nvSpPr>
        <p:spPr/>
        <p:txBody>
          <a:bodyPr/>
          <a:lstStyle/>
          <a:p>
            <a:fld id="{3E09C654-F2CE-49A0-9D19-A73528137789}" type="slidenum">
              <a:rPr lang="fr-FR" smtClean="0"/>
              <a:pPr/>
              <a:t>16</a:t>
            </a:fld>
            <a:endParaRPr lang="fr-FR"/>
          </a:p>
        </p:txBody>
      </p:sp>
      <p:sp>
        <p:nvSpPr>
          <p:cNvPr id="3" name="Rectangle 2"/>
          <p:cNvSpPr/>
          <p:nvPr/>
        </p:nvSpPr>
        <p:spPr>
          <a:xfrm>
            <a:off x="8915400" y="1143000"/>
            <a:ext cx="2762250" cy="842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RI: Neutre / Neutre</a:t>
            </a:r>
            <a:endParaRPr lang="fr-FR" sz="2000" dirty="0"/>
          </a:p>
        </p:txBody>
      </p:sp>
    </p:spTree>
    <p:extLst>
      <p:ext uri="{BB962C8B-B14F-4D97-AF65-F5344CB8AC3E}">
        <p14:creationId xmlns:p14="http://schemas.microsoft.com/office/powerpoint/2010/main" val="2331858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 (1) à court terme </a:t>
            </a:r>
          </a:p>
        </p:txBody>
      </p:sp>
      <p:sp>
        <p:nvSpPr>
          <p:cNvPr id="3" name="Espace réservé du contenu 2"/>
          <p:cNvSpPr>
            <a:spLocks noGrp="1"/>
          </p:cNvSpPr>
          <p:nvPr>
            <p:ph idx="1"/>
          </p:nvPr>
        </p:nvSpPr>
        <p:spPr/>
        <p:txBody>
          <a:bodyPr>
            <a:normAutofit lnSpcReduction="10000"/>
          </a:bodyPr>
          <a:lstStyle/>
          <a:p>
            <a:r>
              <a:rPr lang="fr-FR" sz="2800" b="1" dirty="0"/>
              <a:t>Validation des comportements de dominances modélisés</a:t>
            </a:r>
          </a:p>
          <a:p>
            <a:pPr marL="0" indent="0">
              <a:buNone/>
            </a:pPr>
            <a:endParaRPr lang="fr-FR" sz="2800" b="1" dirty="0"/>
          </a:p>
          <a:p>
            <a:pPr lvl="1"/>
            <a:r>
              <a:rPr lang="fr-FR" sz="2400" dirty="0"/>
              <a:t>Dialogues synthétiques Agent-Agent</a:t>
            </a:r>
          </a:p>
          <a:p>
            <a:pPr lvl="1"/>
            <a:r>
              <a:rPr lang="fr-FR" sz="2400" dirty="0"/>
              <a:t>4 conditions</a:t>
            </a:r>
          </a:p>
          <a:p>
            <a:pPr lvl="2"/>
            <a:r>
              <a:rPr lang="fr-FR" sz="2200" b="1" dirty="0"/>
              <a:t>Relation sociale</a:t>
            </a:r>
            <a:r>
              <a:rPr lang="fr-FR" sz="2200" dirty="0"/>
              <a:t> : </a:t>
            </a:r>
            <a:r>
              <a:rPr lang="fr-FR" sz="2200" i="1" u="sng" dirty="0"/>
              <a:t>Dominant / Soumis </a:t>
            </a:r>
            <a:r>
              <a:rPr lang="fr-FR" sz="2200" dirty="0"/>
              <a:t>ou </a:t>
            </a:r>
            <a:r>
              <a:rPr lang="fr-FR" sz="2200" i="1" u="sng" dirty="0"/>
              <a:t>Neutre / Neutre</a:t>
            </a:r>
          </a:p>
          <a:p>
            <a:pPr lvl="2"/>
            <a:r>
              <a:rPr lang="fr-FR" sz="2200" b="1" dirty="0"/>
              <a:t>Préférences : </a:t>
            </a:r>
            <a:r>
              <a:rPr lang="fr-FR" sz="2200" dirty="0"/>
              <a:t>similaires ou opposées</a:t>
            </a:r>
          </a:p>
          <a:p>
            <a:pPr lvl="2"/>
            <a:endParaRPr lang="fr-FR" sz="2400" dirty="0"/>
          </a:p>
          <a:p>
            <a:pPr lvl="1"/>
            <a:r>
              <a:rPr lang="fr-FR" sz="2400" dirty="0"/>
              <a:t>Questionnaire sur la perception du comportement de dominance</a:t>
            </a:r>
          </a:p>
          <a:p>
            <a:pPr lvl="2"/>
            <a:r>
              <a:rPr lang="fr-FR" sz="2200" dirty="0"/>
              <a:t>Dominance perçue</a:t>
            </a:r>
          </a:p>
          <a:p>
            <a:pPr lvl="2"/>
            <a:r>
              <a:rPr lang="fr-FR" sz="2200" dirty="0"/>
              <a:t>Etude sur les comportements de dominance</a:t>
            </a:r>
          </a:p>
          <a:p>
            <a:pPr lvl="3"/>
            <a:r>
              <a:rPr lang="fr-FR" sz="1900" dirty="0"/>
              <a:t>Changements de sujet de conversation, considération du point de vue de l’autre, plus d’exigences et moins de concessions.</a:t>
            </a:r>
            <a:r>
              <a:rPr lang="fr-FR" sz="1800" dirty="0"/>
              <a:t>…</a:t>
            </a:r>
          </a:p>
          <a:p>
            <a:pPr lvl="2"/>
            <a:endParaRPr lang="fr-FR" sz="2200" dirty="0"/>
          </a:p>
          <a:p>
            <a:pPr lvl="3"/>
            <a:endParaRPr lang="fr-FR" sz="2000" dirty="0"/>
          </a:p>
          <a:p>
            <a:pPr lvl="1"/>
            <a:endParaRPr lang="fr-FR" sz="2400" dirty="0"/>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17</a:t>
            </a:fld>
            <a:endParaRPr lang="fr-FR"/>
          </a:p>
        </p:txBody>
      </p:sp>
      <p:sp>
        <p:nvSpPr>
          <p:cNvPr id="7" name="ZoneTexte 6"/>
          <p:cNvSpPr txBox="1"/>
          <p:nvPr/>
        </p:nvSpPr>
        <p:spPr>
          <a:xfrm>
            <a:off x="50905" y="0"/>
            <a:ext cx="4132623" cy="400110"/>
          </a:xfrm>
          <a:prstGeom prst="rect">
            <a:avLst/>
          </a:prstGeom>
          <a:noFill/>
        </p:spPr>
        <p:txBody>
          <a:bodyPr wrap="square" rtlCol="0">
            <a:spAutoFit/>
          </a:bodyPr>
          <a:lstStyle/>
          <a:p>
            <a:r>
              <a:rPr lang="fr-FR" sz="2000" b="1" dirty="0">
                <a:solidFill>
                  <a:schemeClr val="bg1"/>
                </a:solidFill>
              </a:rPr>
              <a:t>Conclusion et perspectives</a:t>
            </a:r>
          </a:p>
        </p:txBody>
      </p:sp>
    </p:spTree>
    <p:extLst>
      <p:ext uri="{BB962C8B-B14F-4D97-AF65-F5344CB8AC3E}">
        <p14:creationId xmlns:p14="http://schemas.microsoft.com/office/powerpoint/2010/main" val="3689396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 (2) : </a:t>
            </a:r>
            <a:r>
              <a:rPr lang="fr-FR" sz="3600" dirty="0"/>
              <a:t>Validation</a:t>
            </a:r>
          </a:p>
        </p:txBody>
      </p:sp>
      <p:sp>
        <p:nvSpPr>
          <p:cNvPr id="8" name="Rectangle 7"/>
          <p:cNvSpPr/>
          <p:nvPr/>
        </p:nvSpPr>
        <p:spPr>
          <a:xfrm>
            <a:off x="666750" y="1506670"/>
            <a:ext cx="5141218" cy="5162690"/>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rtlCol="0" anchor="ctr"/>
          <a:lstStyle/>
          <a:p>
            <a:pPr marL="182880" indent="-182880">
              <a:spcBef>
                <a:spcPct val="20000"/>
              </a:spcBef>
              <a:buClr>
                <a:srgbClr val="629DD1"/>
              </a:buClr>
              <a:buSzPct val="85000"/>
              <a:buFont typeface="Arial" pitchFamily="34" charset="0"/>
              <a:buChar char="•"/>
            </a:pPr>
            <a:r>
              <a:rPr lang="fr-FR" sz="2400" b="1" dirty="0">
                <a:solidFill>
                  <a:prstClr val="black"/>
                </a:solidFill>
              </a:rPr>
              <a:t>Impact des dimensions sociales sur la stratégies de dialogue:</a:t>
            </a:r>
          </a:p>
          <a:p>
            <a:pPr marL="182880" indent="-182880">
              <a:spcBef>
                <a:spcPct val="20000"/>
              </a:spcBef>
              <a:buClr>
                <a:srgbClr val="629DD1"/>
              </a:buClr>
              <a:buSzPct val="85000"/>
              <a:buFont typeface="Arial" pitchFamily="34" charset="0"/>
              <a:buChar char="•"/>
            </a:pPr>
            <a:endParaRPr lang="fr-FR" sz="2400" b="1" dirty="0">
              <a:solidFill>
                <a:prstClr val="black"/>
              </a:solidFill>
            </a:endParaRPr>
          </a:p>
          <a:p>
            <a:pPr lvl="1" indent="-182880">
              <a:spcBef>
                <a:spcPct val="20000"/>
              </a:spcBef>
              <a:buClr>
                <a:srgbClr val="629DD1"/>
              </a:buClr>
              <a:buSzPct val="85000"/>
              <a:buFont typeface="Arial" pitchFamily="34" charset="0"/>
              <a:buChar char="•"/>
            </a:pPr>
            <a:r>
              <a:rPr lang="fr-FR" sz="2000" b="1" i="1" dirty="0">
                <a:solidFill>
                  <a:prstClr val="black"/>
                </a:solidFill>
              </a:rPr>
              <a:t>2 conditions </a:t>
            </a:r>
            <a:r>
              <a:rPr lang="fr-FR" sz="2000" b="1" dirty="0">
                <a:solidFill>
                  <a:prstClr val="black"/>
                </a:solidFill>
              </a:rPr>
              <a:t>: </a:t>
            </a:r>
          </a:p>
          <a:p>
            <a:pPr lvl="2" indent="-182880">
              <a:spcBef>
                <a:spcPct val="20000"/>
              </a:spcBef>
              <a:buClr>
                <a:srgbClr val="629DD1"/>
              </a:buClr>
              <a:buSzPct val="85000"/>
              <a:buFont typeface="Arial" pitchFamily="34" charset="0"/>
              <a:buChar char="•"/>
            </a:pPr>
            <a:r>
              <a:rPr lang="fr-FR" sz="2000" dirty="0">
                <a:solidFill>
                  <a:prstClr val="black"/>
                </a:solidFill>
              </a:rPr>
              <a:t>avec ou sans relation interpersonnelle dans le choix </a:t>
            </a:r>
            <a:r>
              <a:rPr lang="fr-FR" sz="2000" dirty="0" smtClean="0">
                <a:solidFill>
                  <a:prstClr val="black"/>
                </a:solidFill>
              </a:rPr>
              <a:t>du prochain acte de dialogue.</a:t>
            </a:r>
            <a:endParaRPr lang="fr-FR" sz="2000" dirty="0">
              <a:solidFill>
                <a:prstClr val="black"/>
              </a:solidFill>
            </a:endParaRPr>
          </a:p>
          <a:p>
            <a:pPr lvl="1" indent="-182880">
              <a:spcBef>
                <a:spcPct val="20000"/>
              </a:spcBef>
              <a:buClr>
                <a:srgbClr val="629DD1"/>
              </a:buClr>
              <a:buSzPct val="85000"/>
              <a:buFont typeface="Arial" pitchFamily="34" charset="0"/>
              <a:buChar char="•"/>
            </a:pPr>
            <a:r>
              <a:rPr lang="fr-FR" sz="2000" b="1" i="1" dirty="0">
                <a:solidFill>
                  <a:prstClr val="black"/>
                </a:solidFill>
              </a:rPr>
              <a:t>Hypothèses:</a:t>
            </a:r>
          </a:p>
          <a:p>
            <a:pPr lvl="2" indent="-182880">
              <a:spcBef>
                <a:spcPct val="20000"/>
              </a:spcBef>
              <a:buClr>
                <a:srgbClr val="629DD1"/>
              </a:buClr>
              <a:buSzPct val="85000"/>
              <a:buFont typeface="Arial" pitchFamily="34" charset="0"/>
              <a:buChar char="•"/>
            </a:pPr>
            <a:r>
              <a:rPr lang="fr-FR" sz="2000" dirty="0">
                <a:solidFill>
                  <a:prstClr val="black"/>
                </a:solidFill>
              </a:rPr>
              <a:t>H1 </a:t>
            </a:r>
            <a:r>
              <a:rPr lang="fr-FR" sz="2000" dirty="0">
                <a:solidFill>
                  <a:prstClr val="black"/>
                </a:solidFill>
                <a:sym typeface="Wingdings" panose="05000000000000000000" pitchFamily="2" charset="2"/>
              </a:rPr>
              <a:t></a:t>
            </a:r>
            <a:r>
              <a:rPr lang="fr-FR" sz="2000" dirty="0">
                <a:solidFill>
                  <a:prstClr val="black"/>
                </a:solidFill>
              </a:rPr>
              <a:t> plus agréable</a:t>
            </a:r>
          </a:p>
          <a:p>
            <a:pPr lvl="2" indent="-182880">
              <a:spcBef>
                <a:spcPct val="20000"/>
              </a:spcBef>
              <a:buClr>
                <a:srgbClr val="629DD1"/>
              </a:buClr>
              <a:buSzPct val="85000"/>
              <a:buFont typeface="Arial" pitchFamily="34" charset="0"/>
              <a:buChar char="•"/>
            </a:pPr>
            <a:r>
              <a:rPr lang="fr-FR" sz="2000" dirty="0">
                <a:solidFill>
                  <a:prstClr val="black"/>
                </a:solidFill>
              </a:rPr>
              <a:t>H2 </a:t>
            </a:r>
            <a:r>
              <a:rPr lang="fr-FR" sz="2000" dirty="0">
                <a:solidFill>
                  <a:prstClr val="black"/>
                </a:solidFill>
                <a:sym typeface="Wingdings" panose="05000000000000000000" pitchFamily="2" charset="2"/>
              </a:rPr>
              <a:t></a:t>
            </a:r>
            <a:r>
              <a:rPr lang="fr-FR" sz="2000" dirty="0">
                <a:solidFill>
                  <a:prstClr val="black"/>
                </a:solidFill>
              </a:rPr>
              <a:t> plus rapide à converger</a:t>
            </a:r>
            <a:endParaRPr lang="fr-FR" sz="2400" b="1" dirty="0">
              <a:solidFill>
                <a:prstClr val="black"/>
              </a:solidFill>
            </a:endParaRPr>
          </a:p>
          <a:p>
            <a:pPr algn="ctr"/>
            <a:endParaRPr lang="fr-FR" dirty="0"/>
          </a:p>
        </p:txBody>
      </p:sp>
      <p:sp>
        <p:nvSpPr>
          <p:cNvPr id="9" name="Rectangle 8"/>
          <p:cNvSpPr/>
          <p:nvPr/>
        </p:nvSpPr>
        <p:spPr>
          <a:xfrm>
            <a:off x="5946728" y="1506670"/>
            <a:ext cx="5688059" cy="5162690"/>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rtlCol="0" anchor="ctr"/>
          <a:lstStyle/>
          <a:p>
            <a:pPr marL="182880" indent="-182880">
              <a:spcBef>
                <a:spcPct val="20000"/>
              </a:spcBef>
              <a:buClr>
                <a:srgbClr val="629DD1"/>
              </a:buClr>
              <a:buSzPct val="85000"/>
              <a:buFont typeface="Arial" pitchFamily="34" charset="0"/>
              <a:buChar char="•"/>
            </a:pPr>
            <a:r>
              <a:rPr lang="fr-FR" sz="2400" b="1" dirty="0" smtClean="0">
                <a:solidFill>
                  <a:prstClr val="black"/>
                </a:solidFill>
              </a:rPr>
              <a:t>Personnalité de la RI</a:t>
            </a:r>
            <a:r>
              <a:rPr lang="fr-FR" sz="2400" b="1" dirty="0">
                <a:solidFill>
                  <a:prstClr val="black"/>
                </a:solidFill>
              </a:rPr>
              <a:t>:</a:t>
            </a:r>
          </a:p>
          <a:p>
            <a:pPr marL="182880" indent="-182880">
              <a:spcBef>
                <a:spcPct val="20000"/>
              </a:spcBef>
              <a:buClr>
                <a:srgbClr val="629DD1"/>
              </a:buClr>
              <a:buSzPct val="85000"/>
              <a:buFont typeface="Arial" pitchFamily="34" charset="0"/>
              <a:buChar char="•"/>
            </a:pPr>
            <a:r>
              <a:rPr lang="fr-FR" dirty="0">
                <a:solidFill>
                  <a:prstClr val="black"/>
                </a:solidFill>
              </a:rPr>
              <a:t> personnalité + rôle social affecte la RI</a:t>
            </a:r>
          </a:p>
          <a:p>
            <a:pPr lvl="1" indent="-182880">
              <a:spcBef>
                <a:spcPct val="20000"/>
              </a:spcBef>
              <a:buClr>
                <a:srgbClr val="629DD1"/>
              </a:buClr>
              <a:buSzPct val="85000"/>
              <a:buFont typeface="Arial" pitchFamily="34" charset="0"/>
              <a:buChar char="•"/>
            </a:pPr>
            <a:r>
              <a:rPr lang="fr-FR" sz="2000" b="1" i="1" dirty="0">
                <a:solidFill>
                  <a:prstClr val="black"/>
                </a:solidFill>
              </a:rPr>
              <a:t>2 conditions: </a:t>
            </a:r>
          </a:p>
          <a:p>
            <a:pPr lvl="2" indent="-182880">
              <a:spcBef>
                <a:spcPct val="20000"/>
              </a:spcBef>
              <a:buClr>
                <a:srgbClr val="629DD1"/>
              </a:buClr>
              <a:buSzPct val="85000"/>
              <a:buFont typeface="Arial" pitchFamily="34" charset="0"/>
              <a:buChar char="•"/>
            </a:pPr>
            <a:r>
              <a:rPr lang="fr-FR" sz="2000" dirty="0">
                <a:solidFill>
                  <a:prstClr val="black"/>
                </a:solidFill>
              </a:rPr>
              <a:t>comportement neutre</a:t>
            </a:r>
          </a:p>
          <a:p>
            <a:pPr lvl="2" indent="-182880">
              <a:spcBef>
                <a:spcPct val="20000"/>
              </a:spcBef>
              <a:buClr>
                <a:srgbClr val="629DD1"/>
              </a:buClr>
              <a:buSzPct val="85000"/>
              <a:buFont typeface="Arial" pitchFamily="34" charset="0"/>
              <a:buChar char="•"/>
            </a:pPr>
            <a:r>
              <a:rPr lang="fr-FR" sz="2000" dirty="0">
                <a:solidFill>
                  <a:prstClr val="black"/>
                </a:solidFill>
              </a:rPr>
              <a:t> adaptation à la RI perçue en fonction des réponses de l’utilisateur (</a:t>
            </a:r>
            <a:r>
              <a:rPr lang="fr-FR" sz="2000" dirty="0" err="1">
                <a:solidFill>
                  <a:prstClr val="black"/>
                </a:solidFill>
              </a:rPr>
              <a:t>ToM</a:t>
            </a:r>
            <a:r>
              <a:rPr lang="fr-FR" sz="2000" dirty="0">
                <a:solidFill>
                  <a:prstClr val="black"/>
                </a:solidFill>
              </a:rPr>
              <a:t>)</a:t>
            </a:r>
          </a:p>
          <a:p>
            <a:pPr lvl="1" indent="-182880">
              <a:spcBef>
                <a:spcPct val="20000"/>
              </a:spcBef>
              <a:buClr>
                <a:srgbClr val="629DD1"/>
              </a:buClr>
              <a:buSzPct val="85000"/>
              <a:buFont typeface="Arial" pitchFamily="34" charset="0"/>
              <a:buChar char="•"/>
            </a:pPr>
            <a:r>
              <a:rPr lang="fr-FR" sz="2000" b="1" i="1" dirty="0" smtClean="0">
                <a:solidFill>
                  <a:prstClr val="black"/>
                </a:solidFill>
              </a:rPr>
              <a:t>Questionnaire de comportement de dominance:</a:t>
            </a:r>
          </a:p>
          <a:p>
            <a:pPr marL="731520" lvl="2" indent="-182880">
              <a:spcBef>
                <a:spcPct val="20000"/>
              </a:spcBef>
              <a:buClr>
                <a:srgbClr val="629DD1"/>
              </a:buClr>
              <a:buSzPct val="90000"/>
              <a:buFont typeface="Arial" pitchFamily="34" charset="0"/>
              <a:buChar char="•"/>
            </a:pPr>
            <a:r>
              <a:rPr lang="fr-FR" b="1" dirty="0" smtClean="0">
                <a:solidFill>
                  <a:schemeClr val="accent2">
                    <a:lumMod val="50000"/>
                  </a:schemeClr>
                </a:solidFill>
              </a:rPr>
              <a:t>1. Utilisateur</a:t>
            </a:r>
            <a:r>
              <a:rPr lang="fr-FR" dirty="0">
                <a:solidFill>
                  <a:prstClr val="black"/>
                </a:solidFill>
              </a:rPr>
              <a:t>: </a:t>
            </a:r>
          </a:p>
          <a:p>
            <a:pPr marL="548640" lvl="2">
              <a:spcBef>
                <a:spcPct val="20000"/>
              </a:spcBef>
              <a:buClr>
                <a:srgbClr val="629DD1"/>
              </a:buClr>
              <a:buSzPct val="90000"/>
            </a:pPr>
            <a:r>
              <a:rPr lang="fr-FR" dirty="0">
                <a:solidFill>
                  <a:prstClr val="black"/>
                </a:solidFill>
              </a:rPr>
              <a:t>H3 </a:t>
            </a:r>
            <a:r>
              <a:rPr lang="fr-FR" dirty="0">
                <a:solidFill>
                  <a:prstClr val="black"/>
                </a:solidFill>
                <a:sym typeface="Wingdings" panose="05000000000000000000" pitchFamily="2" charset="2"/>
              </a:rPr>
              <a:t> </a:t>
            </a:r>
            <a:r>
              <a:rPr lang="fr-FR" dirty="0">
                <a:solidFill>
                  <a:prstClr val="black"/>
                </a:solidFill>
              </a:rPr>
              <a:t>est-ce que la RI détectée par l’agent correspond  </a:t>
            </a:r>
            <a:r>
              <a:rPr lang="fr-FR" dirty="0" smtClean="0">
                <a:solidFill>
                  <a:prstClr val="black"/>
                </a:solidFill>
              </a:rPr>
              <a:t>au comportement.</a:t>
            </a:r>
            <a:endParaRPr lang="fr-FR" dirty="0">
              <a:solidFill>
                <a:prstClr val="black"/>
              </a:solidFill>
            </a:endParaRPr>
          </a:p>
          <a:p>
            <a:pPr marL="731520" lvl="2" indent="-182880">
              <a:spcBef>
                <a:spcPct val="20000"/>
              </a:spcBef>
              <a:buClr>
                <a:srgbClr val="629DD1"/>
              </a:buClr>
              <a:buSzPct val="90000"/>
              <a:buFont typeface="Arial" pitchFamily="34" charset="0"/>
              <a:buChar char="•"/>
            </a:pPr>
            <a:r>
              <a:rPr lang="fr-FR" b="1" dirty="0" smtClean="0">
                <a:solidFill>
                  <a:schemeClr val="accent2">
                    <a:lumMod val="50000"/>
                  </a:schemeClr>
                </a:solidFill>
              </a:rPr>
              <a:t>2. De </a:t>
            </a:r>
            <a:r>
              <a:rPr lang="fr-FR" b="1" dirty="0">
                <a:solidFill>
                  <a:schemeClr val="accent2">
                    <a:lumMod val="50000"/>
                  </a:schemeClr>
                </a:solidFill>
              </a:rPr>
              <a:t>l’agent </a:t>
            </a:r>
            <a:r>
              <a:rPr lang="fr-FR" dirty="0">
                <a:solidFill>
                  <a:schemeClr val="accent2">
                    <a:lumMod val="50000"/>
                  </a:schemeClr>
                </a:solidFill>
              </a:rPr>
              <a:t>(rempli par l’utilisateur)</a:t>
            </a:r>
            <a:r>
              <a:rPr lang="fr-FR" b="1" dirty="0">
                <a:solidFill>
                  <a:schemeClr val="accent2">
                    <a:lumMod val="50000"/>
                  </a:schemeClr>
                </a:solidFill>
              </a:rPr>
              <a:t>:</a:t>
            </a:r>
          </a:p>
          <a:p>
            <a:pPr marL="548640" lvl="2">
              <a:spcBef>
                <a:spcPct val="20000"/>
              </a:spcBef>
              <a:buClr>
                <a:srgbClr val="629DD1"/>
              </a:buClr>
              <a:buSzPct val="90000"/>
            </a:pPr>
            <a:r>
              <a:rPr lang="fr-FR" dirty="0">
                <a:solidFill>
                  <a:prstClr val="black"/>
                </a:solidFill>
              </a:rPr>
              <a:t>H4 </a:t>
            </a:r>
            <a:r>
              <a:rPr lang="fr-FR" dirty="0">
                <a:solidFill>
                  <a:prstClr val="black"/>
                </a:solidFill>
                <a:sym typeface="Wingdings" panose="05000000000000000000" pitchFamily="2" charset="2"/>
              </a:rPr>
              <a:t> l’utilisateur a perçu correctement </a:t>
            </a:r>
            <a:r>
              <a:rPr lang="fr-FR" dirty="0" smtClean="0">
                <a:solidFill>
                  <a:prstClr val="black"/>
                </a:solidFill>
                <a:sym typeface="Wingdings" panose="05000000000000000000" pitchFamily="2" charset="2"/>
              </a:rPr>
              <a:t>le comportement de dominance exprimé </a:t>
            </a:r>
            <a:r>
              <a:rPr lang="fr-FR" dirty="0">
                <a:solidFill>
                  <a:prstClr val="black"/>
                </a:solidFill>
                <a:sym typeface="Wingdings" panose="05000000000000000000" pitchFamily="2" charset="2"/>
              </a:rPr>
              <a:t>par l’agent</a:t>
            </a:r>
            <a:endParaRPr lang="fr-FR" dirty="0">
              <a:solidFill>
                <a:prstClr val="black"/>
              </a:solidFill>
            </a:endParaRPr>
          </a:p>
          <a:p>
            <a:pPr algn="ctr"/>
            <a:endParaRPr lang="fr-FR" dirty="0"/>
          </a:p>
        </p:txBody>
      </p:sp>
      <p:sp>
        <p:nvSpPr>
          <p:cNvPr id="6" name="ZoneTexte 5"/>
          <p:cNvSpPr txBox="1"/>
          <p:nvPr/>
        </p:nvSpPr>
        <p:spPr>
          <a:xfrm>
            <a:off x="50905" y="0"/>
            <a:ext cx="4132623" cy="400110"/>
          </a:xfrm>
          <a:prstGeom prst="rect">
            <a:avLst/>
          </a:prstGeom>
          <a:noFill/>
        </p:spPr>
        <p:txBody>
          <a:bodyPr wrap="square" rtlCol="0">
            <a:spAutoFit/>
          </a:bodyPr>
          <a:lstStyle/>
          <a:p>
            <a:r>
              <a:rPr lang="fr-FR" sz="2000" b="1" dirty="0">
                <a:solidFill>
                  <a:schemeClr val="bg1"/>
                </a:solidFill>
              </a:rPr>
              <a:t>Conclusion et perspectives</a:t>
            </a:r>
          </a:p>
        </p:txBody>
      </p:sp>
      <p:sp>
        <p:nvSpPr>
          <p:cNvPr id="5" name="Espace réservé du numéro de diapositive 4"/>
          <p:cNvSpPr>
            <a:spLocks noGrp="1"/>
          </p:cNvSpPr>
          <p:nvPr>
            <p:ph type="sldNum" sz="quarter" idx="12"/>
          </p:nvPr>
        </p:nvSpPr>
        <p:spPr/>
        <p:txBody>
          <a:bodyPr/>
          <a:lstStyle/>
          <a:p>
            <a:fld id="{3E09C654-F2CE-49A0-9D19-A73528137789}" type="slidenum">
              <a:rPr lang="fr-FR" smtClean="0"/>
              <a:pPr/>
              <a:t>18</a:t>
            </a:fld>
            <a:endParaRPr lang="fr-FR"/>
          </a:p>
        </p:txBody>
      </p:sp>
    </p:spTree>
    <p:extLst>
      <p:ext uri="{BB962C8B-B14F-4D97-AF65-F5344CB8AC3E}">
        <p14:creationId xmlns:p14="http://schemas.microsoft.com/office/powerpoint/2010/main" val="155441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1524000" y="2992680"/>
            <a:ext cx="9017640" cy="990360"/>
          </a:xfrm>
          <a:prstGeom prst="rect">
            <a:avLst/>
          </a:prstGeom>
          <a:noFill/>
          <a:ln>
            <a:noFill/>
          </a:ln>
        </p:spPr>
        <p:txBody>
          <a:bodyPr anchor="ctr"/>
          <a:lstStyle/>
          <a:p>
            <a:pPr algn="ctr">
              <a:lnSpc>
                <a:spcPct val="100000"/>
              </a:lnSpc>
            </a:pPr>
            <a:r>
              <a:rPr lang="fr-FR" sz="4000">
                <a:solidFill>
                  <a:srgbClr val="242852"/>
                </a:solidFill>
                <a:latin typeface="Arial"/>
              </a:rPr>
              <a:t>Merci pour votre attention !</a:t>
            </a:r>
            <a:endParaRP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19</a:t>
            </a:fld>
            <a:endParaRPr lang="fr-FR"/>
          </a:p>
        </p:txBody>
      </p:sp>
    </p:spTree>
    <p:extLst>
      <p:ext uri="{BB962C8B-B14F-4D97-AF65-F5344CB8AC3E}">
        <p14:creationId xmlns:p14="http://schemas.microsoft.com/office/powerpoint/2010/main" val="437345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p:txBody>
          <a:bodyPr>
            <a:normAutofit/>
          </a:bodyPr>
          <a:lstStyle/>
          <a:p>
            <a:pPr marL="514350" indent="-514350">
              <a:buFont typeface="+mj-lt"/>
              <a:buAutoNum type="arabicPeriod"/>
            </a:pPr>
            <a:r>
              <a:rPr lang="fr-FR" sz="2800" dirty="0"/>
              <a:t>Contexte et motivation</a:t>
            </a:r>
          </a:p>
          <a:p>
            <a:pPr marL="514350" indent="-514350">
              <a:buFont typeface="+mj-lt"/>
              <a:buAutoNum type="arabicPeriod"/>
            </a:pPr>
            <a:endParaRPr lang="fr-FR" sz="2800" dirty="0"/>
          </a:p>
          <a:p>
            <a:pPr marL="514350" indent="-514350">
              <a:buFont typeface="+mj-lt"/>
              <a:buAutoNum type="arabicPeriod"/>
            </a:pPr>
            <a:r>
              <a:rPr lang="fr-FR" sz="2800" dirty="0"/>
              <a:t>Etat de l’art  </a:t>
            </a:r>
          </a:p>
          <a:p>
            <a:pPr marL="514350" indent="-514350">
              <a:buFont typeface="+mj-lt"/>
              <a:buAutoNum type="arabicPeriod"/>
            </a:pPr>
            <a:endParaRPr lang="fr-FR" sz="2800" dirty="0"/>
          </a:p>
          <a:p>
            <a:pPr marL="514350" indent="-514350">
              <a:buFont typeface="+mj-lt"/>
              <a:buAutoNum type="arabicPeriod"/>
            </a:pPr>
            <a:r>
              <a:rPr lang="fr-FR" sz="2800" dirty="0"/>
              <a:t>Notre modèle de dialogue</a:t>
            </a:r>
          </a:p>
          <a:p>
            <a:pPr marL="514350" indent="-514350">
              <a:buFont typeface="+mj-lt"/>
              <a:buAutoNum type="arabicPeriod"/>
            </a:pPr>
            <a:endParaRPr lang="fr-FR" sz="2800" dirty="0"/>
          </a:p>
          <a:p>
            <a:pPr marL="514350" indent="-514350">
              <a:buFont typeface="+mj-lt"/>
              <a:buAutoNum type="arabicPeriod"/>
            </a:pPr>
            <a:r>
              <a:rPr lang="fr-FR" sz="2800" dirty="0"/>
              <a:t>Implémentation du modèle en Disco</a:t>
            </a:r>
          </a:p>
          <a:p>
            <a:pPr marL="514350" indent="-514350">
              <a:buFont typeface="+mj-lt"/>
              <a:buAutoNum type="arabicPeriod"/>
            </a:pPr>
            <a:endParaRPr lang="fr-FR" sz="2800" dirty="0"/>
          </a:p>
          <a:p>
            <a:pPr marL="514350" indent="-514350">
              <a:buFont typeface="+mj-lt"/>
              <a:buAutoNum type="arabicPeriod"/>
            </a:pPr>
            <a:r>
              <a:rPr lang="fr-FR" sz="2800" dirty="0"/>
              <a:t>Conclusion et perspectives</a:t>
            </a:r>
          </a:p>
        </p:txBody>
      </p:sp>
      <p:sp>
        <p:nvSpPr>
          <p:cNvPr id="6" name="Espace réservé du numéro de diapositive 5"/>
          <p:cNvSpPr>
            <a:spLocks noGrp="1"/>
          </p:cNvSpPr>
          <p:nvPr>
            <p:ph type="sldNum" sz="quarter" idx="12"/>
          </p:nvPr>
        </p:nvSpPr>
        <p:spPr/>
        <p:txBody>
          <a:bodyPr/>
          <a:lstStyle/>
          <a:p>
            <a:fld id="{3E09C654-F2CE-49A0-9D19-A73528137789}" type="slidenum">
              <a:rPr lang="fr-FR" smtClean="0"/>
              <a:pPr/>
              <a:t>2</a:t>
            </a:fld>
            <a:endParaRPr lang="fr-FR"/>
          </a:p>
        </p:txBody>
      </p:sp>
    </p:spTree>
    <p:extLst>
      <p:ext uri="{BB962C8B-B14F-4D97-AF65-F5344CB8AC3E}">
        <p14:creationId xmlns:p14="http://schemas.microsoft.com/office/powerpoint/2010/main" val="481922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92369" y="371524"/>
            <a:ext cx="11507373" cy="990360"/>
          </a:xfrm>
          <a:prstGeom prst="rect">
            <a:avLst/>
          </a:prstGeom>
          <a:noFill/>
          <a:ln>
            <a:noFill/>
          </a:ln>
        </p:spPr>
        <p:txBody>
          <a:bodyPr anchor="ctr"/>
          <a:lstStyle/>
          <a:p>
            <a:pPr>
              <a:lnSpc>
                <a:spcPct val="100000"/>
              </a:lnSpc>
            </a:pPr>
            <a:r>
              <a:rPr lang="fr-FR" sz="4000" dirty="0">
                <a:solidFill>
                  <a:srgbClr val="242852"/>
                </a:solidFill>
                <a:latin typeface="Arial"/>
              </a:rPr>
              <a:t>Dialogue de négociation coopérative</a:t>
            </a:r>
            <a:endParaRPr dirty="0"/>
          </a:p>
        </p:txBody>
      </p:sp>
      <p:sp>
        <p:nvSpPr>
          <p:cNvPr id="105" name="CustomShape 5"/>
          <p:cNvSpPr/>
          <p:nvPr/>
        </p:nvSpPr>
        <p:spPr>
          <a:xfrm rot="19373090">
            <a:off x="7510264" y="2803646"/>
            <a:ext cx="822655"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106" name="CustomShape 6"/>
          <p:cNvSpPr/>
          <p:nvPr/>
        </p:nvSpPr>
        <p:spPr>
          <a:xfrm rot="12920489">
            <a:off x="8887619" y="2773716"/>
            <a:ext cx="798745"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pic>
        <p:nvPicPr>
          <p:cNvPr id="109" name="Image 9"/>
          <p:cNvPicPr/>
          <p:nvPr/>
        </p:nvPicPr>
        <p:blipFill>
          <a:blip r:embed="rId3"/>
          <a:stretch/>
        </p:blipFill>
        <p:spPr>
          <a:xfrm>
            <a:off x="1429681" y="3169728"/>
            <a:ext cx="2749332" cy="1770826"/>
          </a:xfrm>
          <a:prstGeom prst="rect">
            <a:avLst/>
          </a:prstGeom>
          <a:ln>
            <a:solidFill>
              <a:schemeClr val="tx1"/>
            </a:solidFill>
          </a:ln>
        </p:spPr>
      </p:pic>
      <p:sp>
        <p:nvSpPr>
          <p:cNvPr id="110" name="CustomShape 9"/>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1" name="CustomShape 10"/>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112" name="CustomShape 11"/>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3" name="CustomShape 12"/>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114" name="CustomShape 13"/>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5" name="CustomShape 14"/>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22" name="CustomShape 5"/>
          <p:cNvSpPr/>
          <p:nvPr/>
        </p:nvSpPr>
        <p:spPr>
          <a:xfrm>
            <a:off x="5148775" y="1942677"/>
            <a:ext cx="1448419" cy="721299"/>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41" name="CustomShape 5"/>
          <p:cNvSpPr/>
          <p:nvPr/>
        </p:nvSpPr>
        <p:spPr>
          <a:xfrm rot="2432080">
            <a:off x="7346626" y="5130165"/>
            <a:ext cx="764404"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42" name="CustomShape 5"/>
          <p:cNvSpPr/>
          <p:nvPr/>
        </p:nvSpPr>
        <p:spPr>
          <a:xfrm rot="8260906">
            <a:off x="9045827" y="5126857"/>
            <a:ext cx="764404"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30" name="ZoneTexte 29"/>
          <p:cNvSpPr txBox="1"/>
          <p:nvPr/>
        </p:nvSpPr>
        <p:spPr>
          <a:xfrm>
            <a:off x="609600" y="-28135"/>
            <a:ext cx="3087705" cy="400110"/>
          </a:xfrm>
          <a:prstGeom prst="rect">
            <a:avLst/>
          </a:prstGeom>
          <a:noFill/>
        </p:spPr>
        <p:txBody>
          <a:bodyPr wrap="none" rtlCol="0">
            <a:spAutoFit/>
          </a:bodyPr>
          <a:lstStyle/>
          <a:p>
            <a:r>
              <a:rPr lang="fr-FR" sz="2000" b="1" dirty="0">
                <a:solidFill>
                  <a:prstClr val="white"/>
                </a:solidFill>
              </a:rPr>
              <a:t>Contexte et motivation  </a:t>
            </a:r>
          </a:p>
        </p:txBody>
      </p:sp>
      <p:sp>
        <p:nvSpPr>
          <p:cNvPr id="11" name="Espace réservé du numéro de diapositive 10"/>
          <p:cNvSpPr>
            <a:spLocks noGrp="1"/>
          </p:cNvSpPr>
          <p:nvPr>
            <p:ph type="sldNum" sz="quarter" idx="12"/>
          </p:nvPr>
        </p:nvSpPr>
        <p:spPr/>
        <p:txBody>
          <a:bodyPr/>
          <a:lstStyle/>
          <a:p>
            <a:fld id="{3E09C654-F2CE-49A0-9D19-A73528137789}" type="slidenum">
              <a:rPr lang="fr-FR" smtClean="0"/>
              <a:pPr/>
              <a:t>3</a:t>
            </a:fld>
            <a:endParaRPr lang="fr-FR" dirty="0"/>
          </a:p>
        </p:txBody>
      </p:sp>
      <p:sp>
        <p:nvSpPr>
          <p:cNvPr id="31" name="CustomShape 4"/>
          <p:cNvSpPr/>
          <p:nvPr/>
        </p:nvSpPr>
        <p:spPr>
          <a:xfrm>
            <a:off x="7537630" y="2035932"/>
            <a:ext cx="2171879" cy="485557"/>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b="1" dirty="0">
                <a:solidFill>
                  <a:srgbClr val="000000"/>
                </a:solidFill>
                <a:latin typeface="Arial"/>
              </a:rPr>
              <a:t>Buts communs</a:t>
            </a:r>
            <a:endParaRPr sz="1400" dirty="0"/>
          </a:p>
        </p:txBody>
      </p:sp>
      <p:sp>
        <p:nvSpPr>
          <p:cNvPr id="32" name="Rectangle à coins arrondis 31"/>
          <p:cNvSpPr/>
          <p:nvPr/>
        </p:nvSpPr>
        <p:spPr>
          <a:xfrm>
            <a:off x="1429681" y="1849206"/>
            <a:ext cx="2749332" cy="1034640"/>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fr-FR" sz="2400" b="1" dirty="0">
                <a:solidFill>
                  <a:srgbClr val="000000"/>
                </a:solidFill>
              </a:rPr>
              <a:t>Négociation coopérative</a:t>
            </a:r>
            <a:endParaRPr lang="fr-FR" sz="2400" dirty="0"/>
          </a:p>
        </p:txBody>
      </p:sp>
      <p:sp>
        <p:nvSpPr>
          <p:cNvPr id="33" name="Rectangle à coins arrondis 32"/>
          <p:cNvSpPr/>
          <p:nvPr/>
        </p:nvSpPr>
        <p:spPr>
          <a:xfrm>
            <a:off x="1429681" y="5196826"/>
            <a:ext cx="2749332" cy="1034640"/>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fr-FR" sz="2400" b="1" dirty="0">
                <a:solidFill>
                  <a:srgbClr val="000000"/>
                </a:solidFill>
              </a:rPr>
              <a:t>Relation</a:t>
            </a:r>
          </a:p>
          <a:p>
            <a:pPr algn="ctr">
              <a:lnSpc>
                <a:spcPct val="100000"/>
              </a:lnSpc>
            </a:pPr>
            <a:r>
              <a:rPr lang="fr-FR" sz="2400" b="1" dirty="0">
                <a:solidFill>
                  <a:srgbClr val="000000"/>
                </a:solidFill>
              </a:rPr>
              <a:t>interpersonnelle</a:t>
            </a:r>
            <a:endParaRPr lang="fr-FR" sz="2400" dirty="0"/>
          </a:p>
        </p:txBody>
      </p:sp>
      <p:grpSp>
        <p:nvGrpSpPr>
          <p:cNvPr id="38" name="Groupe 37"/>
          <p:cNvGrpSpPr/>
          <p:nvPr/>
        </p:nvGrpSpPr>
        <p:grpSpPr>
          <a:xfrm>
            <a:off x="8917420" y="3141469"/>
            <a:ext cx="2488808" cy="1732964"/>
            <a:chOff x="6732240" y="2762250"/>
            <a:chExt cx="2488808" cy="1732964"/>
          </a:xfrm>
        </p:grpSpPr>
        <p:pic>
          <p:nvPicPr>
            <p:cNvPr id="39" name="Imag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0809" y="3112951"/>
              <a:ext cx="823559" cy="993028"/>
            </a:xfrm>
            <a:prstGeom prst="rect">
              <a:avLst/>
            </a:prstGeom>
          </p:spPr>
        </p:pic>
        <p:sp>
          <p:nvSpPr>
            <p:cNvPr id="43" name="Bulle ronde 42"/>
            <p:cNvSpPr/>
            <p:nvPr/>
          </p:nvSpPr>
          <p:spPr>
            <a:xfrm>
              <a:off x="7770153" y="2762250"/>
              <a:ext cx="1449199" cy="728481"/>
            </a:xfrm>
            <a:prstGeom prst="wedgeEllipseCallout">
              <a:avLst>
                <a:gd name="adj1" fmla="val -55957"/>
                <a:gd name="adj2" fmla="val 74103"/>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00000"/>
                </a:solidFill>
              </a:endParaRPr>
            </a:p>
          </p:txBody>
        </p:sp>
        <p:sp>
          <p:nvSpPr>
            <p:cNvPr id="44" name="ZoneTexte 43"/>
            <p:cNvSpPr txBox="1"/>
            <p:nvPr/>
          </p:nvSpPr>
          <p:spPr>
            <a:xfrm>
              <a:off x="7839771" y="2912779"/>
              <a:ext cx="1381277" cy="646331"/>
            </a:xfrm>
            <a:prstGeom prst="rect">
              <a:avLst/>
            </a:prstGeom>
            <a:noFill/>
          </p:spPr>
          <p:txBody>
            <a:bodyPr wrap="square" rtlCol="0">
              <a:spAutoFit/>
            </a:bodyPr>
            <a:lstStyle/>
            <a:p>
              <a:pPr algn="ctr"/>
              <a:r>
                <a:rPr lang="fr-FR" dirty="0"/>
                <a:t>Perception</a:t>
              </a:r>
            </a:p>
            <a:p>
              <a:pPr algn="ctr"/>
              <a:r>
                <a:rPr lang="fr-FR" b="1" dirty="0"/>
                <a:t>RI</a:t>
              </a:r>
            </a:p>
          </p:txBody>
        </p:sp>
        <p:sp>
          <p:nvSpPr>
            <p:cNvPr id="45" name="Rectangle 44"/>
            <p:cNvSpPr/>
            <p:nvPr/>
          </p:nvSpPr>
          <p:spPr>
            <a:xfrm>
              <a:off x="6732240" y="4089430"/>
              <a:ext cx="1512169" cy="40578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Préférences</a:t>
              </a:r>
            </a:p>
          </p:txBody>
        </p:sp>
      </p:grpSp>
      <p:grpSp>
        <p:nvGrpSpPr>
          <p:cNvPr id="46" name="Groupe 45"/>
          <p:cNvGrpSpPr/>
          <p:nvPr/>
        </p:nvGrpSpPr>
        <p:grpSpPr>
          <a:xfrm>
            <a:off x="5677060" y="3225878"/>
            <a:ext cx="2592288" cy="1647630"/>
            <a:chOff x="3472410" y="2695162"/>
            <a:chExt cx="2592288" cy="1647630"/>
          </a:xfrm>
        </p:grpSpPr>
        <p:pic>
          <p:nvPicPr>
            <p:cNvPr id="47" name="Imag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099" y="2978928"/>
              <a:ext cx="823559" cy="958080"/>
            </a:xfrm>
            <a:prstGeom prst="rect">
              <a:avLst/>
            </a:prstGeom>
          </p:spPr>
        </p:pic>
        <p:sp>
          <p:nvSpPr>
            <p:cNvPr id="48" name="Bulle ronde 47"/>
            <p:cNvSpPr/>
            <p:nvPr/>
          </p:nvSpPr>
          <p:spPr>
            <a:xfrm flipH="1">
              <a:off x="3472410" y="2695162"/>
              <a:ext cx="1365350" cy="742549"/>
            </a:xfrm>
            <a:prstGeom prst="wedgeEllipseCallout">
              <a:avLst>
                <a:gd name="adj1" fmla="val -62752"/>
                <a:gd name="adj2" fmla="val 66379"/>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00000"/>
                </a:solidFill>
              </a:endParaRPr>
            </a:p>
          </p:txBody>
        </p:sp>
        <p:sp>
          <p:nvSpPr>
            <p:cNvPr id="49" name="ZoneTexte 48"/>
            <p:cNvSpPr txBox="1"/>
            <p:nvPr/>
          </p:nvSpPr>
          <p:spPr>
            <a:xfrm>
              <a:off x="3544418" y="2803413"/>
              <a:ext cx="1296144" cy="646331"/>
            </a:xfrm>
            <a:prstGeom prst="rect">
              <a:avLst/>
            </a:prstGeom>
            <a:noFill/>
          </p:spPr>
          <p:txBody>
            <a:bodyPr wrap="square" rtlCol="0">
              <a:spAutoFit/>
            </a:bodyPr>
            <a:lstStyle/>
            <a:p>
              <a:pPr algn="ctr"/>
              <a:r>
                <a:rPr lang="fr-FR" dirty="0"/>
                <a:t>Perception</a:t>
              </a:r>
            </a:p>
            <a:p>
              <a:pPr algn="ctr"/>
              <a:r>
                <a:rPr lang="fr-FR" b="1" dirty="0"/>
                <a:t>RI</a:t>
              </a:r>
            </a:p>
          </p:txBody>
        </p:sp>
        <p:sp>
          <p:nvSpPr>
            <p:cNvPr id="50" name="Rectangle 49"/>
            <p:cNvSpPr/>
            <p:nvPr/>
          </p:nvSpPr>
          <p:spPr>
            <a:xfrm>
              <a:off x="4552529" y="3937008"/>
              <a:ext cx="1512169" cy="40578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Préférences</a:t>
              </a:r>
            </a:p>
          </p:txBody>
        </p:sp>
      </p:grpSp>
      <p:sp>
        <p:nvSpPr>
          <p:cNvPr id="51" name="CustomShape 4"/>
          <p:cNvSpPr/>
          <p:nvPr/>
        </p:nvSpPr>
        <p:spPr>
          <a:xfrm>
            <a:off x="7085750" y="5876700"/>
            <a:ext cx="3252710" cy="485557"/>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b="1" dirty="0">
                <a:solidFill>
                  <a:srgbClr val="000000"/>
                </a:solidFill>
                <a:latin typeface="Arial"/>
              </a:rPr>
              <a:t>Stratégies de négociation</a:t>
            </a:r>
            <a:endParaRPr sz="1400" dirty="0"/>
          </a:p>
        </p:txBody>
      </p:sp>
    </p:spTree>
    <p:extLst>
      <p:ext uri="{BB962C8B-B14F-4D97-AF65-F5344CB8AC3E}">
        <p14:creationId xmlns:p14="http://schemas.microsoft.com/office/powerpoint/2010/main" val="819122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5249" y="533400"/>
            <a:ext cx="10907151" cy="990600"/>
          </a:xfrm>
        </p:spPr>
        <p:txBody>
          <a:bodyPr>
            <a:normAutofit/>
          </a:bodyPr>
          <a:lstStyle/>
          <a:p>
            <a:r>
              <a:rPr lang="en-US" dirty="0" smtClean="0"/>
              <a:t>Related works: Social relations in dialogue </a:t>
            </a:r>
            <a:endParaRPr lang="en-US" sz="3100" dirty="0"/>
          </a:p>
        </p:txBody>
      </p:sp>
      <p:sp>
        <p:nvSpPr>
          <p:cNvPr id="8" name="ZoneTexte 7"/>
          <p:cNvSpPr txBox="1"/>
          <p:nvPr/>
        </p:nvSpPr>
        <p:spPr>
          <a:xfrm>
            <a:off x="675249" y="-41567"/>
            <a:ext cx="1577676" cy="400110"/>
          </a:xfrm>
          <a:prstGeom prst="rect">
            <a:avLst/>
          </a:prstGeom>
          <a:noFill/>
        </p:spPr>
        <p:txBody>
          <a:bodyPr wrap="none" rtlCol="0">
            <a:spAutoFit/>
          </a:bodyPr>
          <a:lstStyle/>
          <a:p>
            <a:r>
              <a:rPr lang="fr-FR" sz="2000" b="1" dirty="0">
                <a:solidFill>
                  <a:schemeClr val="bg1"/>
                </a:solidFill>
              </a:rPr>
              <a:t>Etat de l’art</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4" y="1612484"/>
            <a:ext cx="2289846" cy="1069511"/>
          </a:xfrm>
          <a:prstGeom prst="rect">
            <a:avLst/>
          </a:prstGeom>
          <a:ln>
            <a:noFill/>
          </a:ln>
        </p:spPr>
      </p:pic>
      <p:sp>
        <p:nvSpPr>
          <p:cNvPr id="17" name="Rectangle 16"/>
          <p:cNvSpPr/>
          <p:nvPr/>
        </p:nvSpPr>
        <p:spPr>
          <a:xfrm>
            <a:off x="3863752" y="1612484"/>
            <a:ext cx="6448836" cy="106951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Autom</a:t>
            </a:r>
            <a:r>
              <a:rPr lang="en-US" sz="2400" dirty="0" smtClean="0"/>
              <a:t> </a:t>
            </a:r>
            <a:r>
              <a:rPr lang="en-US" dirty="0" smtClean="0"/>
              <a:t>(Kidd CD,2008) :  </a:t>
            </a:r>
            <a:r>
              <a:rPr lang="en-US" sz="2000" dirty="0" err="1" smtClean="0"/>
              <a:t>Conseiller</a:t>
            </a:r>
            <a:r>
              <a:rPr lang="en-US" sz="2000" dirty="0" smtClean="0"/>
              <a:t> </a:t>
            </a:r>
            <a:r>
              <a:rPr lang="en-US" sz="2000" dirty="0" err="1" smtClean="0"/>
              <a:t>en</a:t>
            </a:r>
            <a:r>
              <a:rPr lang="en-US" sz="2000" dirty="0" smtClean="0"/>
              <a:t> </a:t>
            </a:r>
            <a:r>
              <a:rPr lang="en-US" sz="2000" dirty="0" err="1" smtClean="0"/>
              <a:t>perte</a:t>
            </a:r>
            <a:r>
              <a:rPr lang="en-US" sz="2000" dirty="0" smtClean="0"/>
              <a:t> de </a:t>
            </a:r>
            <a:r>
              <a:rPr lang="en-US" sz="2000" dirty="0" err="1" smtClean="0"/>
              <a:t>poids</a:t>
            </a:r>
            <a:r>
              <a:rPr lang="en-US" sz="2000" dirty="0" smtClean="0"/>
              <a:t> </a:t>
            </a:r>
            <a:r>
              <a:rPr lang="en-US" sz="2000" dirty="0" err="1" smtClean="0"/>
              <a:t>placé</a:t>
            </a:r>
            <a:r>
              <a:rPr lang="en-US" sz="2000" dirty="0" smtClean="0"/>
              <a:t> </a:t>
            </a:r>
            <a:r>
              <a:rPr lang="en-US" sz="2000" dirty="0" err="1" smtClean="0"/>
              <a:t>dans</a:t>
            </a:r>
            <a:r>
              <a:rPr lang="en-US" sz="2000" dirty="0" smtClean="0"/>
              <a:t> le domicile des </a:t>
            </a:r>
            <a:r>
              <a:rPr lang="en-US" sz="2000" dirty="0" err="1" smtClean="0"/>
              <a:t>utilisateurs</a:t>
            </a:r>
            <a:endParaRPr lang="en-US"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2856852"/>
            <a:ext cx="2289847" cy="1148212"/>
          </a:xfrm>
          <a:prstGeom prst="rect">
            <a:avLst/>
          </a:prstGeom>
          <a:solidFill>
            <a:schemeClr val="bg1">
              <a:lumMod val="85000"/>
            </a:schemeClr>
          </a:solidFill>
          <a:ln>
            <a:noFill/>
          </a:ln>
        </p:spPr>
      </p:pic>
      <p:sp>
        <p:nvSpPr>
          <p:cNvPr id="18" name="Rectangle 17"/>
          <p:cNvSpPr/>
          <p:nvPr/>
        </p:nvSpPr>
        <p:spPr>
          <a:xfrm>
            <a:off x="3863752" y="2856852"/>
            <a:ext cx="6448836" cy="114821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smtClean="0"/>
              <a:t>REA</a:t>
            </a:r>
            <a:r>
              <a:rPr lang="en-US" sz="2400" dirty="0" smtClean="0"/>
              <a:t> </a:t>
            </a:r>
            <a:r>
              <a:rPr lang="en-US" dirty="0" smtClean="0"/>
              <a:t>(</a:t>
            </a:r>
            <a:r>
              <a:rPr lang="en-US" dirty="0" err="1" smtClean="0"/>
              <a:t>Bickmore</a:t>
            </a:r>
            <a:r>
              <a:rPr lang="en-US" dirty="0" smtClean="0"/>
              <a:t> ,2002):  </a:t>
            </a:r>
            <a:r>
              <a:rPr lang="en-US" sz="2000" dirty="0" smtClean="0"/>
              <a:t>ACA qui </a:t>
            </a:r>
            <a:r>
              <a:rPr lang="en-US" sz="2000" dirty="0" err="1" smtClean="0"/>
              <a:t>joue</a:t>
            </a:r>
            <a:r>
              <a:rPr lang="en-US" sz="2000" dirty="0" smtClean="0"/>
              <a:t> le </a:t>
            </a:r>
            <a:r>
              <a:rPr lang="en-US" sz="2000" dirty="0" err="1" smtClean="0"/>
              <a:t>rôle</a:t>
            </a:r>
            <a:r>
              <a:rPr lang="en-US" sz="2000" dirty="0" smtClean="0"/>
              <a:t> </a:t>
            </a:r>
            <a:r>
              <a:rPr lang="en-US" sz="2000" dirty="0" err="1" smtClean="0"/>
              <a:t>d’agent</a:t>
            </a:r>
            <a:r>
              <a:rPr lang="en-US" sz="2000" dirty="0" smtClean="0"/>
              <a:t> </a:t>
            </a:r>
            <a:r>
              <a:rPr lang="en-US" sz="2000" dirty="0" err="1" smtClean="0"/>
              <a:t>immobilier</a:t>
            </a:r>
            <a:r>
              <a:rPr lang="en-US" sz="2000" dirty="0" smtClean="0"/>
              <a:t>. </a:t>
            </a:r>
            <a:endParaRPr lang="en-US" sz="2000" dirty="0"/>
          </a:p>
        </p:txBody>
      </p:sp>
      <p:sp>
        <p:nvSpPr>
          <p:cNvPr id="21" name="Rectangle 20"/>
          <p:cNvSpPr/>
          <p:nvPr/>
        </p:nvSpPr>
        <p:spPr>
          <a:xfrm>
            <a:off x="3935760" y="5526930"/>
            <a:ext cx="6448836" cy="107042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AlwaysOn</a:t>
            </a:r>
            <a:r>
              <a:rPr lang="en-US" dirty="0" smtClean="0"/>
              <a:t>(Rich,2013):</a:t>
            </a:r>
            <a:r>
              <a:rPr lang="en-US" sz="2000" b="1" dirty="0" smtClean="0"/>
              <a:t> </a:t>
            </a:r>
            <a:r>
              <a:rPr lang="en-US" sz="2000" dirty="0" err="1" smtClean="0"/>
              <a:t>Compagnon</a:t>
            </a:r>
            <a:r>
              <a:rPr lang="en-US" sz="2000" dirty="0" smtClean="0"/>
              <a:t> </a:t>
            </a:r>
            <a:r>
              <a:rPr lang="en-US" sz="2000" dirty="0" err="1" smtClean="0"/>
              <a:t>artificiel</a:t>
            </a:r>
            <a:r>
              <a:rPr lang="en-US" sz="2000" dirty="0" smtClean="0"/>
              <a:t> pour les </a:t>
            </a:r>
            <a:r>
              <a:rPr lang="en-US" sz="2000" dirty="0" err="1" smtClean="0"/>
              <a:t>personnes</a:t>
            </a:r>
            <a:r>
              <a:rPr lang="en-US" sz="2000" dirty="0" smtClean="0"/>
              <a:t> </a:t>
            </a:r>
            <a:r>
              <a:rPr lang="en-US" sz="2000" dirty="0" err="1" smtClean="0"/>
              <a:t>âgées</a:t>
            </a:r>
            <a:r>
              <a:rPr lang="en-US" sz="2000" dirty="0" smtClean="0"/>
              <a:t> </a:t>
            </a:r>
            <a:r>
              <a:rPr lang="en-US" sz="2000" dirty="0" err="1" smtClean="0"/>
              <a:t>isolées</a:t>
            </a:r>
            <a:r>
              <a:rPr lang="en-US" sz="2000" dirty="0" smtClean="0"/>
              <a:t>. </a:t>
            </a:r>
            <a:endParaRPr lang="en-US" sz="2000" dirty="0"/>
          </a:p>
        </p:txBody>
      </p:sp>
      <p:pic>
        <p:nvPicPr>
          <p:cNvPr id="22" name="Imag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15" y="4142693"/>
            <a:ext cx="2289846" cy="1174245"/>
          </a:xfrm>
          <a:prstGeom prst="rect">
            <a:avLst/>
          </a:prstGeom>
        </p:spPr>
      </p:pic>
      <p:sp>
        <p:nvSpPr>
          <p:cNvPr id="10" name="Rectangle 9"/>
          <p:cNvSpPr/>
          <p:nvPr/>
        </p:nvSpPr>
        <p:spPr>
          <a:xfrm>
            <a:off x="3863752" y="4142693"/>
            <a:ext cx="6448836" cy="117424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FitTrack</a:t>
            </a:r>
            <a:r>
              <a:rPr lang="en-US" sz="2400" b="1" dirty="0" smtClean="0"/>
              <a:t> </a:t>
            </a:r>
            <a:r>
              <a:rPr lang="en-US" dirty="0" smtClean="0"/>
              <a:t>(Bickmore,2006):</a:t>
            </a:r>
            <a:r>
              <a:rPr lang="en-US" sz="2000" b="1" dirty="0" smtClean="0"/>
              <a:t> </a:t>
            </a:r>
            <a:r>
              <a:rPr lang="en-US" sz="2000" dirty="0" err="1" smtClean="0"/>
              <a:t>Conseiller</a:t>
            </a:r>
            <a:r>
              <a:rPr lang="en-US" sz="2000" dirty="0" smtClean="0"/>
              <a:t> </a:t>
            </a:r>
            <a:r>
              <a:rPr lang="en-US" sz="2000" dirty="0" err="1" smtClean="0"/>
              <a:t>visant</a:t>
            </a:r>
            <a:r>
              <a:rPr lang="en-US" sz="2000" dirty="0" smtClean="0"/>
              <a:t> à modifier les </a:t>
            </a:r>
            <a:r>
              <a:rPr lang="en-US" sz="2000" dirty="0" err="1" smtClean="0"/>
              <a:t>comportements</a:t>
            </a:r>
            <a:r>
              <a:rPr lang="en-US" sz="2000" dirty="0" smtClean="0"/>
              <a:t> de santé. </a:t>
            </a:r>
            <a:endParaRPr lang="en-US" sz="2000" dirty="0"/>
          </a:p>
        </p:txBody>
      </p:sp>
      <p:pic>
        <p:nvPicPr>
          <p:cNvPr id="23" name="Imag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915" y="5457404"/>
            <a:ext cx="2289845" cy="1211956"/>
          </a:xfrm>
          <a:prstGeom prst="rect">
            <a:avLst/>
          </a:prstGeom>
        </p:spPr>
      </p:pic>
      <p:sp>
        <p:nvSpPr>
          <p:cNvPr id="6" name="Espace réservé du numéro de diapositive 5"/>
          <p:cNvSpPr>
            <a:spLocks noGrp="1"/>
          </p:cNvSpPr>
          <p:nvPr>
            <p:ph type="sldNum" sz="quarter" idx="12"/>
          </p:nvPr>
        </p:nvSpPr>
        <p:spPr/>
        <p:txBody>
          <a:bodyPr/>
          <a:lstStyle/>
          <a:p>
            <a:fld id="{3E09C654-F2CE-49A0-9D19-A73528137789}" type="slidenum">
              <a:rPr lang="fr-FR" smtClean="0"/>
              <a:pPr/>
              <a:t>4</a:t>
            </a:fld>
            <a:endParaRPr lang="fr-FR"/>
          </a:p>
        </p:txBody>
      </p:sp>
    </p:spTree>
    <p:extLst>
      <p:ext uri="{BB962C8B-B14F-4D97-AF65-F5344CB8AC3E}">
        <p14:creationId xmlns:p14="http://schemas.microsoft.com/office/powerpoint/2010/main" val="354950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472613" y="-17175"/>
            <a:ext cx="3017173" cy="400110"/>
          </a:xfrm>
          <a:prstGeom prst="rect">
            <a:avLst/>
          </a:prstGeom>
          <a:noFill/>
        </p:spPr>
        <p:txBody>
          <a:bodyPr wrap="none" rtlCol="0">
            <a:spAutoFit/>
          </a:bodyPr>
          <a:lstStyle/>
          <a:p>
            <a:r>
              <a:rPr lang="fr-FR" sz="2000" b="1" dirty="0">
                <a:solidFill>
                  <a:schemeClr val="bg1"/>
                </a:solidFill>
              </a:rPr>
              <a:t>Contexte et motivation </a:t>
            </a:r>
          </a:p>
        </p:txBody>
      </p:sp>
      <p:sp>
        <p:nvSpPr>
          <p:cNvPr id="19" name="Espace réservé du numéro de diapositive 18"/>
          <p:cNvSpPr>
            <a:spLocks noGrp="1"/>
          </p:cNvSpPr>
          <p:nvPr>
            <p:ph type="sldNum" sz="quarter" idx="12"/>
          </p:nvPr>
        </p:nvSpPr>
        <p:spPr/>
        <p:txBody>
          <a:bodyPr/>
          <a:lstStyle/>
          <a:p>
            <a:fld id="{3E09C654-F2CE-49A0-9D19-A73528137789}" type="slidenum">
              <a:rPr lang="fr-FR" smtClean="0"/>
              <a:pPr/>
              <a:t>5</a:t>
            </a:fld>
            <a:endParaRPr lang="fr-FR"/>
          </a:p>
        </p:txBody>
      </p:sp>
      <p:sp>
        <p:nvSpPr>
          <p:cNvPr id="20" name="Titre 1"/>
          <p:cNvSpPr>
            <a:spLocks noGrp="1"/>
          </p:cNvSpPr>
          <p:nvPr>
            <p:ph type="title"/>
          </p:nvPr>
        </p:nvSpPr>
        <p:spPr>
          <a:xfrm>
            <a:off x="472613" y="676335"/>
            <a:ext cx="8435280" cy="990600"/>
          </a:xfrm>
        </p:spPr>
        <p:txBody>
          <a:bodyPr>
            <a:normAutofit fontScale="90000"/>
          </a:bodyPr>
          <a:lstStyle/>
          <a:p>
            <a:r>
              <a:rPr lang="fr-FR" dirty="0"/>
              <a:t>Dimensions des relations interpersonnelles </a:t>
            </a:r>
            <a:r>
              <a:rPr lang="fr-FR" sz="2700" dirty="0"/>
              <a:t>(</a:t>
            </a:r>
            <a:r>
              <a:rPr lang="fr-FR" sz="2700" dirty="0" err="1"/>
              <a:t>Svenniving</a:t>
            </a:r>
            <a:r>
              <a:rPr lang="fr-FR" sz="2700" dirty="0"/>
              <a:t>, 1998)</a:t>
            </a:r>
          </a:p>
        </p:txBody>
      </p:sp>
      <p:sp>
        <p:nvSpPr>
          <p:cNvPr id="22" name="Rectangle 21"/>
          <p:cNvSpPr/>
          <p:nvPr/>
        </p:nvSpPr>
        <p:spPr>
          <a:xfrm>
            <a:off x="1842434" y="2193819"/>
            <a:ext cx="8131560" cy="40100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2000" dirty="0"/>
          </a:p>
        </p:txBody>
      </p:sp>
      <p:grpSp>
        <p:nvGrpSpPr>
          <p:cNvPr id="23" name="Groupe 22"/>
          <p:cNvGrpSpPr/>
          <p:nvPr/>
        </p:nvGrpSpPr>
        <p:grpSpPr>
          <a:xfrm>
            <a:off x="2023582" y="2483305"/>
            <a:ext cx="3495809" cy="1572564"/>
            <a:chOff x="5904148" y="3358444"/>
            <a:chExt cx="1512168" cy="1440161"/>
          </a:xfrm>
        </p:grpSpPr>
        <p:sp>
          <p:nvSpPr>
            <p:cNvPr id="24" name="Rectangle à coins arrondis 23"/>
            <p:cNvSpPr/>
            <p:nvPr/>
          </p:nvSpPr>
          <p:spPr>
            <a:xfrm>
              <a:off x="5904148" y="3790493"/>
              <a:ext cx="1512168"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dirty="0"/>
                <a:t>Pouvoir d’influence</a:t>
              </a:r>
            </a:p>
          </p:txBody>
        </p:sp>
        <p:sp>
          <p:nvSpPr>
            <p:cNvPr id="25" name="Rectangle à coins arrondis 24"/>
            <p:cNvSpPr/>
            <p:nvPr/>
          </p:nvSpPr>
          <p:spPr>
            <a:xfrm>
              <a:off x="5904148" y="3358444"/>
              <a:ext cx="1512168"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000" b="1" dirty="0"/>
                <a:t>Dominance</a:t>
              </a:r>
            </a:p>
          </p:txBody>
        </p:sp>
      </p:grpSp>
      <p:grpSp>
        <p:nvGrpSpPr>
          <p:cNvPr id="26" name="Groupe 25"/>
          <p:cNvGrpSpPr/>
          <p:nvPr/>
        </p:nvGrpSpPr>
        <p:grpSpPr>
          <a:xfrm>
            <a:off x="6002534" y="2483304"/>
            <a:ext cx="3495810" cy="1572562"/>
            <a:chOff x="4608004" y="3358445"/>
            <a:chExt cx="2664296" cy="1440160"/>
          </a:xfrm>
        </p:grpSpPr>
        <p:sp>
          <p:nvSpPr>
            <p:cNvPr id="27" name="Rectangle à coins arrondis 26"/>
            <p:cNvSpPr/>
            <p:nvPr/>
          </p:nvSpPr>
          <p:spPr>
            <a:xfrm>
              <a:off x="4608004" y="3791946"/>
              <a:ext cx="2664296" cy="1006659"/>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dirty="0"/>
                <a:t>Partage</a:t>
              </a:r>
            </a:p>
            <a:p>
              <a:pPr algn="ctr"/>
              <a:r>
                <a:rPr lang="fr-FR" sz="2000" dirty="0"/>
                <a:t> (culture, obligations, comportements)</a:t>
              </a:r>
            </a:p>
          </p:txBody>
        </p:sp>
        <p:sp>
          <p:nvSpPr>
            <p:cNvPr id="28" name="Rectangle à coins arrondis 27"/>
            <p:cNvSpPr/>
            <p:nvPr/>
          </p:nvSpPr>
          <p:spPr>
            <a:xfrm>
              <a:off x="4666772" y="3358445"/>
              <a:ext cx="2605528" cy="358586"/>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000" b="1" dirty="0"/>
                <a:t>Solidarité</a:t>
              </a:r>
            </a:p>
          </p:txBody>
        </p:sp>
      </p:grpSp>
      <p:grpSp>
        <p:nvGrpSpPr>
          <p:cNvPr id="29" name="Groupe 28"/>
          <p:cNvGrpSpPr/>
          <p:nvPr/>
        </p:nvGrpSpPr>
        <p:grpSpPr>
          <a:xfrm>
            <a:off x="2023582" y="4210044"/>
            <a:ext cx="3495809" cy="1574149"/>
            <a:chOff x="5904148" y="3356992"/>
            <a:chExt cx="2229122" cy="1441613"/>
          </a:xfrm>
        </p:grpSpPr>
        <p:sp>
          <p:nvSpPr>
            <p:cNvPr id="30" name="Rectangle à coins arrondis 29"/>
            <p:cNvSpPr/>
            <p:nvPr/>
          </p:nvSpPr>
          <p:spPr>
            <a:xfrm>
              <a:off x="5904148" y="3790493"/>
              <a:ext cx="2229122"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dirty="0"/>
                <a:t>Degré d’appréciation</a:t>
              </a:r>
            </a:p>
            <a:p>
              <a:pPr algn="ctr"/>
              <a:r>
                <a:rPr lang="fr-FR" sz="2000" dirty="0">
                  <a:sym typeface="Wingdings" panose="05000000000000000000" pitchFamily="2" charset="2"/>
                </a:rPr>
                <a:t> attachement</a:t>
              </a:r>
              <a:endParaRPr lang="fr-FR" sz="2000" dirty="0"/>
            </a:p>
          </p:txBody>
        </p:sp>
        <p:sp>
          <p:nvSpPr>
            <p:cNvPr id="31" name="Rectangle à coins arrondis 30"/>
            <p:cNvSpPr/>
            <p:nvPr/>
          </p:nvSpPr>
          <p:spPr>
            <a:xfrm>
              <a:off x="5904148" y="3356992"/>
              <a:ext cx="2229122"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000" b="1" dirty="0"/>
                <a:t>Affect</a:t>
              </a:r>
            </a:p>
          </p:txBody>
        </p:sp>
      </p:grpSp>
      <p:grpSp>
        <p:nvGrpSpPr>
          <p:cNvPr id="32" name="Groupe 31"/>
          <p:cNvGrpSpPr/>
          <p:nvPr/>
        </p:nvGrpSpPr>
        <p:grpSpPr>
          <a:xfrm>
            <a:off x="6002535" y="4210044"/>
            <a:ext cx="3495810" cy="1574149"/>
            <a:chOff x="5904147" y="3356992"/>
            <a:chExt cx="2989379" cy="1441613"/>
          </a:xfrm>
        </p:grpSpPr>
        <p:sp>
          <p:nvSpPr>
            <p:cNvPr id="33" name="Rectangle à coins arrondis 32"/>
            <p:cNvSpPr/>
            <p:nvPr/>
          </p:nvSpPr>
          <p:spPr>
            <a:xfrm>
              <a:off x="5904147" y="3790493"/>
              <a:ext cx="2989379"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dirty="0"/>
                <a:t>Echange d’informations personnelles </a:t>
              </a:r>
            </a:p>
            <a:p>
              <a:pPr algn="ctr"/>
              <a:r>
                <a:rPr lang="fr-FR" sz="2000" dirty="0"/>
                <a:t>(largeur profondeur)</a:t>
              </a:r>
            </a:p>
          </p:txBody>
        </p:sp>
        <p:sp>
          <p:nvSpPr>
            <p:cNvPr id="34" name="Rectangle à coins arrondis 33"/>
            <p:cNvSpPr/>
            <p:nvPr/>
          </p:nvSpPr>
          <p:spPr>
            <a:xfrm>
              <a:off x="5904148" y="3356992"/>
              <a:ext cx="2989378"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000" b="1" dirty="0"/>
                <a:t>Familiarité</a:t>
              </a:r>
            </a:p>
          </p:txBody>
        </p:sp>
      </p:grpSp>
      <p:sp>
        <p:nvSpPr>
          <p:cNvPr id="35" name="Rectangle 34"/>
          <p:cNvSpPr/>
          <p:nvPr/>
        </p:nvSpPr>
        <p:spPr>
          <a:xfrm>
            <a:off x="2023583" y="2483304"/>
            <a:ext cx="3495810" cy="157256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Tree>
    <p:extLst>
      <p:ext uri="{BB962C8B-B14F-4D97-AF65-F5344CB8AC3E}">
        <p14:creationId xmlns:p14="http://schemas.microsoft.com/office/powerpoint/2010/main" val="12645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Comportements liés à la dominance</a:t>
            </a:r>
          </a:p>
        </p:txBody>
      </p:sp>
      <p:sp>
        <p:nvSpPr>
          <p:cNvPr id="3" name="Espace réservé du contenu 2"/>
          <p:cNvSpPr>
            <a:spLocks noGrp="1"/>
          </p:cNvSpPr>
          <p:nvPr>
            <p:ph idx="1"/>
          </p:nvPr>
        </p:nvSpPr>
        <p:spPr>
          <a:xfrm>
            <a:off x="354268" y="1810693"/>
            <a:ext cx="3505890" cy="2909945"/>
          </a:xfrm>
          <a:solidFill>
            <a:schemeClr val="accent3">
              <a:lumMod val="20000"/>
              <a:lumOff val="80000"/>
              <a:alpha val="52000"/>
            </a:schemeClr>
          </a:solidFill>
        </p:spPr>
        <p:txBody>
          <a:bodyPr vert="horz" lIns="91440" tIns="45720" rIns="91440" bIns="45720" rtlCol="0">
            <a:normAutofit/>
          </a:bodyPr>
          <a:lstStyle/>
          <a:p>
            <a:pPr marL="274320" lvl="1" indent="0">
              <a:buNone/>
            </a:pPr>
            <a:endParaRPr lang="fr-FR" sz="1800" dirty="0"/>
          </a:p>
          <a:p>
            <a:pPr marL="274320" lvl="1" indent="0">
              <a:buNone/>
            </a:pPr>
            <a:r>
              <a:rPr lang="fr-FR" sz="1800" b="1" dirty="0"/>
              <a:t>Comportements verbaux</a:t>
            </a:r>
          </a:p>
          <a:p>
            <a:pPr lvl="1"/>
            <a:r>
              <a:rPr lang="fr-FR" sz="1800" dirty="0"/>
              <a:t>Fréquence de prise de parole</a:t>
            </a:r>
          </a:p>
          <a:p>
            <a:pPr lvl="1"/>
            <a:r>
              <a:rPr lang="fr-FR" sz="1800" dirty="0"/>
              <a:t>Les interruptions </a:t>
            </a:r>
          </a:p>
          <a:p>
            <a:pPr lvl="1"/>
            <a:r>
              <a:rPr lang="fr-FR" sz="1800" dirty="0"/>
              <a:t>Changements de sujet de conversation</a:t>
            </a:r>
          </a:p>
          <a:p>
            <a:pPr lvl="1"/>
            <a:r>
              <a:rPr lang="fr-FR" sz="1800" dirty="0"/>
              <a:t>Les demandes, les réactions</a:t>
            </a:r>
          </a:p>
          <a:p>
            <a:pPr lvl="1"/>
            <a:endParaRPr lang="fr-FR" sz="1800" dirty="0"/>
          </a:p>
        </p:txBody>
      </p:sp>
      <p:sp>
        <p:nvSpPr>
          <p:cNvPr id="5" name="Espace réservé du contenu 2"/>
          <p:cNvSpPr txBox="1">
            <a:spLocks/>
          </p:cNvSpPr>
          <p:nvPr/>
        </p:nvSpPr>
        <p:spPr>
          <a:xfrm>
            <a:off x="4192010" y="1782942"/>
            <a:ext cx="3314172" cy="2909945"/>
          </a:xfrm>
          <a:prstGeom prst="rect">
            <a:avLst/>
          </a:prstGeom>
          <a:solidFill>
            <a:schemeClr val="accent1">
              <a:lumMod val="40000"/>
              <a:lumOff val="60000"/>
              <a:alpha val="52000"/>
            </a:schemeClr>
          </a:solidFill>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Font typeface="Arial" pitchFamily="34" charset="0"/>
              <a:buNone/>
            </a:pPr>
            <a:endParaRPr lang="fr-FR" sz="1800" dirty="0"/>
          </a:p>
          <a:p>
            <a:pPr marL="274320" lvl="1" indent="0">
              <a:buFont typeface="Arial" pitchFamily="34" charset="0"/>
              <a:buNone/>
            </a:pPr>
            <a:r>
              <a:rPr lang="fr-FR" sz="1800" b="1" dirty="0"/>
              <a:t>Comportements non-verbaux</a:t>
            </a:r>
          </a:p>
          <a:p>
            <a:pPr lvl="1"/>
            <a:r>
              <a:rPr lang="fr-FR" sz="1800" dirty="0"/>
              <a:t>Indice  de ratio visuel</a:t>
            </a:r>
          </a:p>
          <a:p>
            <a:pPr lvl="1"/>
            <a:r>
              <a:rPr lang="fr-FR" sz="1800" dirty="0"/>
              <a:t>Posture</a:t>
            </a:r>
          </a:p>
          <a:p>
            <a:pPr lvl="1"/>
            <a:r>
              <a:rPr lang="fr-FR" sz="1800" dirty="0"/>
              <a:t>Utilisation des gestes</a:t>
            </a:r>
          </a:p>
          <a:p>
            <a:pPr lvl="1"/>
            <a:r>
              <a:rPr lang="fr-FR" sz="1800" dirty="0"/>
              <a:t>…. </a:t>
            </a:r>
          </a:p>
        </p:txBody>
      </p:sp>
      <p:sp>
        <p:nvSpPr>
          <p:cNvPr id="6" name="ZoneTexte 5"/>
          <p:cNvSpPr txBox="1"/>
          <p:nvPr/>
        </p:nvSpPr>
        <p:spPr>
          <a:xfrm>
            <a:off x="769067" y="5241430"/>
            <a:ext cx="10931742" cy="954107"/>
          </a:xfrm>
          <a:prstGeom prst="rect">
            <a:avLst/>
          </a:prstGeom>
          <a:solidFill>
            <a:schemeClr val="accent3">
              <a:lumMod val="20000"/>
              <a:lumOff val="80000"/>
            </a:schemeClr>
          </a:solidFill>
        </p:spPr>
        <p:txBody>
          <a:bodyPr wrap="square" rtlCol="0">
            <a:spAutoFit/>
          </a:bodyPr>
          <a:lstStyle/>
          <a:p>
            <a:pPr algn="ctr"/>
            <a:r>
              <a:rPr lang="fr-FR" sz="2800" b="1" dirty="0"/>
              <a:t>But : modéliser des comportements </a:t>
            </a:r>
            <a:r>
              <a:rPr lang="fr-FR" sz="2800" b="1" dirty="0">
                <a:solidFill>
                  <a:schemeClr val="accent2">
                    <a:lumMod val="75000"/>
                  </a:schemeClr>
                </a:solidFill>
              </a:rPr>
              <a:t>verbaux</a:t>
            </a:r>
            <a:r>
              <a:rPr lang="fr-FR" sz="2800" b="1" dirty="0"/>
              <a:t> de dominances et le </a:t>
            </a:r>
            <a:r>
              <a:rPr lang="fr-FR" sz="2800" b="1" dirty="0">
                <a:solidFill>
                  <a:schemeClr val="accent2">
                    <a:lumMod val="75000"/>
                  </a:schemeClr>
                </a:solidFill>
              </a:rPr>
              <a:t>raisonnement</a:t>
            </a:r>
            <a:r>
              <a:rPr lang="fr-FR" sz="2800" b="1" dirty="0"/>
              <a:t> </a:t>
            </a:r>
            <a:r>
              <a:rPr lang="fr-FR" sz="2800" b="1" dirty="0" smtClean="0"/>
              <a:t>dans </a:t>
            </a:r>
            <a:r>
              <a:rPr lang="fr-FR" sz="2800" b="1" dirty="0"/>
              <a:t>un agent conversationnel</a:t>
            </a:r>
          </a:p>
        </p:txBody>
      </p:sp>
      <p:sp>
        <p:nvSpPr>
          <p:cNvPr id="9" name="Espace réservé du numéro de diapositive 8"/>
          <p:cNvSpPr>
            <a:spLocks noGrp="1"/>
          </p:cNvSpPr>
          <p:nvPr>
            <p:ph type="sldNum" sz="quarter" idx="12"/>
          </p:nvPr>
        </p:nvSpPr>
        <p:spPr/>
        <p:txBody>
          <a:bodyPr/>
          <a:lstStyle/>
          <a:p>
            <a:fld id="{3E09C654-F2CE-49A0-9D19-A73528137789}" type="slidenum">
              <a:rPr lang="fr-FR" smtClean="0"/>
              <a:pPr/>
              <a:t>6</a:t>
            </a:fld>
            <a:endParaRPr lang="fr-FR"/>
          </a:p>
        </p:txBody>
      </p:sp>
      <p:sp>
        <p:nvSpPr>
          <p:cNvPr id="7" name="Espace réservé du contenu 2"/>
          <p:cNvSpPr txBox="1">
            <a:spLocks/>
          </p:cNvSpPr>
          <p:nvPr/>
        </p:nvSpPr>
        <p:spPr>
          <a:xfrm>
            <a:off x="7839179" y="1776410"/>
            <a:ext cx="3621637" cy="2909945"/>
          </a:xfrm>
          <a:prstGeom prst="rect">
            <a:avLst/>
          </a:prstGeom>
          <a:solidFill>
            <a:schemeClr val="accent3">
              <a:lumMod val="20000"/>
              <a:lumOff val="80000"/>
              <a:alpha val="52000"/>
            </a:schemeClr>
          </a:solidFill>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Font typeface="Arial" pitchFamily="34" charset="0"/>
              <a:buNone/>
            </a:pPr>
            <a:endParaRPr lang="fr-FR" sz="1800" dirty="0"/>
          </a:p>
          <a:p>
            <a:pPr marL="274320" lvl="1" indent="0">
              <a:buFont typeface="Arial" pitchFamily="34" charset="0"/>
              <a:buNone/>
            </a:pPr>
            <a:r>
              <a:rPr lang="fr-FR" b="1" dirty="0"/>
              <a:t>Comportements liés au raisonnement </a:t>
            </a:r>
          </a:p>
          <a:p>
            <a:pPr lvl="1"/>
            <a:r>
              <a:rPr lang="fr-FR" sz="1800" dirty="0"/>
              <a:t> exercer une influence </a:t>
            </a:r>
          </a:p>
          <a:p>
            <a:pPr lvl="1"/>
            <a:r>
              <a:rPr lang="fr-FR" sz="1800" dirty="0"/>
              <a:t>Ne pas prêter attention aux préférences des soumis dans la prise de décisions.</a:t>
            </a:r>
          </a:p>
          <a:p>
            <a:pPr lvl="1"/>
            <a:r>
              <a:rPr lang="fr-FR" sz="1800" dirty="0"/>
              <a:t>Plus d’exigences et moins de concessions.</a:t>
            </a:r>
          </a:p>
          <a:p>
            <a:pPr lvl="1"/>
            <a:endParaRPr lang="fr-FR" sz="1800" dirty="0"/>
          </a:p>
          <a:p>
            <a:pPr lvl="1"/>
            <a:endParaRPr lang="fr-FR" dirty="0"/>
          </a:p>
          <a:p>
            <a:pPr lvl="1"/>
            <a:endParaRPr lang="fr-FR" sz="1800" dirty="0"/>
          </a:p>
        </p:txBody>
      </p:sp>
    </p:spTree>
    <p:extLst>
      <p:ext uri="{BB962C8B-B14F-4D97-AF65-F5344CB8AC3E}">
        <p14:creationId xmlns:p14="http://schemas.microsoft.com/office/powerpoint/2010/main" val="292503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561" y="408494"/>
            <a:ext cx="10972800" cy="990600"/>
          </a:xfrm>
        </p:spPr>
        <p:txBody>
          <a:bodyPr/>
          <a:lstStyle/>
          <a:p>
            <a:pPr>
              <a:lnSpc>
                <a:spcPct val="100000"/>
              </a:lnSpc>
            </a:pPr>
            <a:r>
              <a:rPr lang="fr-FR" dirty="0">
                <a:solidFill>
                  <a:srgbClr val="242852"/>
                </a:solidFill>
              </a:rPr>
              <a:t>Notre modèle de dialogue</a:t>
            </a:r>
            <a:endParaRPr lang="fr-FR" dirty="0"/>
          </a:p>
        </p:txBody>
      </p:sp>
      <p:pic>
        <p:nvPicPr>
          <p:cNvPr id="6"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2386" y="21547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559497" y="1484784"/>
            <a:ext cx="2772309" cy="3744416"/>
            <a:chOff x="395536" y="620688"/>
            <a:chExt cx="2772309" cy="3744416"/>
          </a:xfrm>
        </p:grpSpPr>
        <p:sp>
          <p:nvSpPr>
            <p:cNvPr id="8" name="Rectangle 7"/>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Etat mental</a:t>
              </a:r>
            </a:p>
          </p:txBody>
        </p:sp>
        <p:grpSp>
          <p:nvGrpSpPr>
            <p:cNvPr id="9" name="Groupe 8"/>
            <p:cNvGrpSpPr/>
            <p:nvPr/>
          </p:nvGrpSpPr>
          <p:grpSpPr>
            <a:xfrm>
              <a:off x="395536" y="1237911"/>
              <a:ext cx="2772309" cy="3127193"/>
              <a:chOff x="395536" y="1237911"/>
              <a:chExt cx="2772309" cy="3127193"/>
            </a:xfrm>
          </p:grpSpPr>
          <p:sp>
            <p:nvSpPr>
              <p:cNvPr id="10" name="Rectangle 9"/>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l’agent </a:t>
                </a:r>
                <a:r>
                  <a:rPr lang="fr-FR" sz="2000" b="1" dirty="0" err="1"/>
                  <a:t>P</a:t>
                </a:r>
                <a:r>
                  <a:rPr lang="fr-FR" sz="2000" b="1" baseline="-25000" dirty="0" err="1"/>
                  <a:t>agent</a:t>
                </a:r>
                <a:endParaRPr lang="fr-FR" sz="2000" b="1" dirty="0"/>
              </a:p>
            </p:txBody>
          </p:sp>
          <p:sp>
            <p:nvSpPr>
              <p:cNvPr id="11" name="Rectangle 10"/>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l’utilisateur </a:t>
                </a:r>
                <a:r>
                  <a:rPr lang="fr-FR" sz="2000" b="1" dirty="0" err="1"/>
                  <a:t>P</a:t>
                </a:r>
                <a:r>
                  <a:rPr lang="fr-FR" sz="2000" b="1" baseline="-25000" dirty="0" err="1"/>
                  <a:t>user</a:t>
                </a:r>
                <a:endParaRPr lang="fr-FR" sz="2000" b="1" dirty="0"/>
              </a:p>
            </p:txBody>
          </p:sp>
          <p:sp>
            <p:nvSpPr>
              <p:cNvPr id="13" name="Rectangle 12"/>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communiqué (</a:t>
                </a:r>
                <a:r>
                  <a:rPr lang="fr-FR" dirty="0" err="1"/>
                  <a:t>other</a:t>
                </a:r>
                <a:r>
                  <a:rPr lang="fr-FR" dirty="0"/>
                  <a:t>-about-self) </a:t>
                </a:r>
                <a:r>
                  <a:rPr lang="fr-FR" sz="2000" b="1" dirty="0"/>
                  <a:t>P</a:t>
                </a:r>
                <a:r>
                  <a:rPr lang="fr-FR" sz="2000" b="1" baseline="-25000" dirty="0"/>
                  <a:t>oas</a:t>
                </a:r>
              </a:p>
            </p:txBody>
          </p:sp>
        </p:grpSp>
      </p:grpSp>
      <p:grpSp>
        <p:nvGrpSpPr>
          <p:cNvPr id="14" name="Groupe 13"/>
          <p:cNvGrpSpPr/>
          <p:nvPr/>
        </p:nvGrpSpPr>
        <p:grpSpPr>
          <a:xfrm>
            <a:off x="5645947" y="5068530"/>
            <a:ext cx="2700300" cy="1528823"/>
            <a:chOff x="3083791" y="5068529"/>
            <a:chExt cx="2700300" cy="1528823"/>
          </a:xfrm>
        </p:grpSpPr>
        <p:sp>
          <p:nvSpPr>
            <p:cNvPr id="15" name="Rectangle 14"/>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Contexte du dialogue</a:t>
              </a:r>
            </a:p>
          </p:txBody>
        </p:sp>
        <p:sp>
          <p:nvSpPr>
            <p:cNvPr id="16" name="Rectangle 15"/>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7" name="Rectangle 16"/>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8" name="Rectangle 17"/>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9" name="Rectangle 18"/>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20" name="Groupe 19"/>
          <p:cNvGrpSpPr/>
          <p:nvPr/>
        </p:nvGrpSpPr>
        <p:grpSpPr>
          <a:xfrm>
            <a:off x="5807966" y="1870455"/>
            <a:ext cx="2376267" cy="1868509"/>
            <a:chOff x="3851919" y="2266550"/>
            <a:chExt cx="2376267" cy="1868509"/>
          </a:xfrm>
        </p:grpSpPr>
        <p:sp>
          <p:nvSpPr>
            <p:cNvPr id="21" name="Rectangle 20"/>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Module de communication</a:t>
              </a:r>
            </a:p>
          </p:txBody>
        </p:sp>
        <p:sp>
          <p:nvSpPr>
            <p:cNvPr id="22" name="Rectangle 21"/>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23" name="Rectangle 22"/>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chemeClr val="dk1"/>
                  </a:solidFill>
                </a:rPr>
                <a:t>Actes de dialogue</a:t>
              </a:r>
            </a:p>
          </p:txBody>
        </p:sp>
        <p:sp>
          <p:nvSpPr>
            <p:cNvPr id="24" name="Rectangle 23"/>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Relation interpersonnelle</a:t>
              </a:r>
            </a:p>
          </p:txBody>
        </p:sp>
      </p:grpSp>
      <p:cxnSp>
        <p:nvCxnSpPr>
          <p:cNvPr id="25" name="Connecteur droit avec flèche 24"/>
          <p:cNvCxnSpPr/>
          <p:nvPr/>
        </p:nvCxnSpPr>
        <p:spPr>
          <a:xfrm flipH="1" flipV="1">
            <a:off x="4331806" y="35435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655840" y="3303153"/>
            <a:ext cx="648072"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a:t>
            </a:r>
          </a:p>
        </p:txBody>
      </p:sp>
      <p:cxnSp>
        <p:nvCxnSpPr>
          <p:cNvPr id="27" name="Connecteur droit avec flèche 26"/>
          <p:cNvCxnSpPr/>
          <p:nvPr/>
        </p:nvCxnSpPr>
        <p:spPr>
          <a:xfrm>
            <a:off x="4331806" y="27019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478217" y="24138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Choix</a:t>
            </a:r>
          </a:p>
          <a:p>
            <a:pPr algn="ctr"/>
            <a:r>
              <a:rPr lang="fr-FR" dirty="0">
                <a:solidFill>
                  <a:schemeClr val="tx1"/>
                </a:solidFill>
              </a:rPr>
              <a:t>(valeurs)</a:t>
            </a:r>
          </a:p>
        </p:txBody>
      </p:sp>
      <p:cxnSp>
        <p:nvCxnSpPr>
          <p:cNvPr id="29" name="Connecteur en angle 28"/>
          <p:cNvCxnSpPr>
            <a:stCxn id="21" idx="0"/>
            <a:endCxn id="6" idx="0"/>
          </p:cNvCxnSpPr>
          <p:nvPr/>
        </p:nvCxnSpPr>
        <p:spPr>
          <a:xfrm rot="16200000" flipH="1">
            <a:off x="8440756" y="4257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65123" y="14488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Envoie</a:t>
            </a:r>
          </a:p>
        </p:txBody>
      </p:sp>
      <p:cxnSp>
        <p:nvCxnSpPr>
          <p:cNvPr id="31" name="Connecteur en angle 30"/>
          <p:cNvCxnSpPr>
            <a:stCxn id="6" idx="2"/>
          </p:cNvCxnSpPr>
          <p:nvPr/>
        </p:nvCxnSpPr>
        <p:spPr>
          <a:xfrm rot="5400000">
            <a:off x="8994428" y="21805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62528" y="31348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Réception</a:t>
            </a:r>
          </a:p>
        </p:txBody>
      </p:sp>
      <p:cxnSp>
        <p:nvCxnSpPr>
          <p:cNvPr id="33" name="Connecteur droit avec flèche 32"/>
          <p:cNvCxnSpPr>
            <a:endCxn id="15" idx="0"/>
          </p:cNvCxnSpPr>
          <p:nvPr/>
        </p:nvCxnSpPr>
        <p:spPr>
          <a:xfrm>
            <a:off x="6996096" y="37662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89586" y="42430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 </a:t>
            </a:r>
          </a:p>
          <a:p>
            <a:pPr algn="ctr"/>
            <a:r>
              <a:rPr lang="fr-FR" dirty="0">
                <a:solidFill>
                  <a:schemeClr val="tx1"/>
                </a:solidFill>
              </a:rPr>
              <a:t>des propositions</a:t>
            </a:r>
          </a:p>
        </p:txBody>
      </p:sp>
      <p:sp>
        <p:nvSpPr>
          <p:cNvPr id="35" name="ZoneTexte 34"/>
          <p:cNvSpPr txBox="1"/>
          <p:nvPr/>
        </p:nvSpPr>
        <p:spPr>
          <a:xfrm>
            <a:off x="472613" y="-17175"/>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7</a:t>
            </a:fld>
            <a:endParaRPr lang="fr-FR"/>
          </a:p>
        </p:txBody>
      </p:sp>
      <p:sp>
        <p:nvSpPr>
          <p:cNvPr id="3" name="Rectangle 2"/>
          <p:cNvSpPr/>
          <p:nvPr/>
        </p:nvSpPr>
        <p:spPr>
          <a:xfrm>
            <a:off x="1429395" y="1318535"/>
            <a:ext cx="3068517" cy="406840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952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469" y="391803"/>
            <a:ext cx="11319338" cy="990600"/>
          </a:xfrm>
        </p:spPr>
        <p:txBody>
          <a:bodyPr/>
          <a:lstStyle/>
          <a:p>
            <a:r>
              <a:rPr lang="fr-FR" dirty="0"/>
              <a:t>Modèle de préférences</a:t>
            </a:r>
          </a:p>
        </p:txBody>
      </p:sp>
      <p:sp>
        <p:nvSpPr>
          <p:cNvPr id="6" name="ZoneTexte 5"/>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7" name="Rectangle 6"/>
          <p:cNvSpPr/>
          <p:nvPr/>
        </p:nvSpPr>
        <p:spPr>
          <a:xfrm>
            <a:off x="4249538" y="2137930"/>
            <a:ext cx="3849118" cy="834952"/>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400" b="1" dirty="0"/>
              <a:t>Sujet de conversation</a:t>
            </a:r>
          </a:p>
          <a:p>
            <a:pPr algn="ctr"/>
            <a:r>
              <a:rPr lang="fr-FR" sz="2000" dirty="0"/>
              <a:t>Ex: </a:t>
            </a:r>
            <a:r>
              <a:rPr lang="fr-FR" sz="2000" dirty="0" smtClean="0"/>
              <a:t>Restaurants</a:t>
            </a:r>
            <a:endParaRPr lang="fr-FR" dirty="0"/>
          </a:p>
        </p:txBody>
      </p:sp>
      <p:sp>
        <p:nvSpPr>
          <p:cNvPr id="8" name="Rectangle 7"/>
          <p:cNvSpPr/>
          <p:nvPr/>
        </p:nvSpPr>
        <p:spPr>
          <a:xfrm>
            <a:off x="1495432" y="3651755"/>
            <a:ext cx="2079900" cy="827109"/>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Option1</a:t>
            </a:r>
          </a:p>
          <a:p>
            <a:pPr algn="ctr"/>
            <a:r>
              <a:rPr lang="fr-FR" dirty="0"/>
              <a:t>Ex: Restaurant</a:t>
            </a:r>
          </a:p>
        </p:txBody>
      </p:sp>
      <p:sp>
        <p:nvSpPr>
          <p:cNvPr id="9" name="Rectangle 8"/>
          <p:cNvSpPr/>
          <p:nvPr/>
        </p:nvSpPr>
        <p:spPr>
          <a:xfrm>
            <a:off x="9111947" y="3651756"/>
            <a:ext cx="1857054" cy="806634"/>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a:t>
            </a:r>
          </a:p>
        </p:txBody>
      </p:sp>
      <p:sp>
        <p:nvSpPr>
          <p:cNvPr id="10" name="Rectangle 9"/>
          <p:cNvSpPr/>
          <p:nvPr/>
        </p:nvSpPr>
        <p:spPr>
          <a:xfrm>
            <a:off x="5258759" y="3651756"/>
            <a:ext cx="1871714" cy="806634"/>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Option2</a:t>
            </a:r>
          </a:p>
        </p:txBody>
      </p:sp>
      <p:cxnSp>
        <p:nvCxnSpPr>
          <p:cNvPr id="11" name="Connecteur droit avec flèche 10"/>
          <p:cNvCxnSpPr>
            <a:stCxn id="7" idx="2"/>
            <a:endCxn id="8" idx="0"/>
          </p:cNvCxnSpPr>
          <p:nvPr/>
        </p:nvCxnSpPr>
        <p:spPr>
          <a:xfrm flipH="1">
            <a:off x="2535382" y="2972882"/>
            <a:ext cx="3638715" cy="678873"/>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12" name="Connecteur droit avec flèche 11"/>
          <p:cNvCxnSpPr>
            <a:stCxn id="7" idx="2"/>
            <a:endCxn id="10" idx="0"/>
          </p:cNvCxnSpPr>
          <p:nvPr/>
        </p:nvCxnSpPr>
        <p:spPr>
          <a:xfrm>
            <a:off x="6174097" y="2972882"/>
            <a:ext cx="20519" cy="678874"/>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13" name="Connecteur droit avec flèche 12"/>
          <p:cNvCxnSpPr>
            <a:stCxn id="7" idx="2"/>
            <a:endCxn id="9" idx="0"/>
          </p:cNvCxnSpPr>
          <p:nvPr/>
        </p:nvCxnSpPr>
        <p:spPr>
          <a:xfrm>
            <a:off x="6174097" y="2972882"/>
            <a:ext cx="3866377" cy="678874"/>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grpSp>
        <p:nvGrpSpPr>
          <p:cNvPr id="14" name="Groupe 13"/>
          <p:cNvGrpSpPr/>
          <p:nvPr/>
        </p:nvGrpSpPr>
        <p:grpSpPr>
          <a:xfrm>
            <a:off x="3018348" y="5125278"/>
            <a:ext cx="6575668" cy="631339"/>
            <a:chOff x="-767814" y="4050957"/>
            <a:chExt cx="6147726" cy="728333"/>
          </a:xfrm>
        </p:grpSpPr>
        <p:sp>
          <p:nvSpPr>
            <p:cNvPr id="16" name="Rectangle 15"/>
            <p:cNvSpPr/>
            <p:nvPr/>
          </p:nvSpPr>
          <p:spPr>
            <a:xfrm>
              <a:off x="-767814" y="4050957"/>
              <a:ext cx="1817391" cy="72833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Critère1</a:t>
              </a:r>
            </a:p>
            <a:p>
              <a:pPr algn="ctr"/>
              <a:r>
                <a:rPr lang="fr-FR" dirty="0"/>
                <a:t>Ex: Cuisine</a:t>
              </a:r>
            </a:p>
          </p:txBody>
        </p:sp>
        <p:sp>
          <p:nvSpPr>
            <p:cNvPr id="17" name="Rectangle 16"/>
            <p:cNvSpPr/>
            <p:nvPr/>
          </p:nvSpPr>
          <p:spPr>
            <a:xfrm>
              <a:off x="1353814" y="4064777"/>
              <a:ext cx="1669482" cy="71451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Critère2</a:t>
              </a:r>
            </a:p>
            <a:p>
              <a:pPr algn="ctr"/>
              <a:r>
                <a:rPr lang="fr-FR" dirty="0"/>
                <a:t>Ex: Prix</a:t>
              </a:r>
            </a:p>
          </p:txBody>
        </p:sp>
        <p:sp>
          <p:nvSpPr>
            <p:cNvPr id="18" name="Rectangle 17"/>
            <p:cNvSpPr/>
            <p:nvPr/>
          </p:nvSpPr>
          <p:spPr>
            <a:xfrm>
              <a:off x="3507705" y="4064777"/>
              <a:ext cx="1872207" cy="71451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Critère3</a:t>
              </a:r>
            </a:p>
            <a:p>
              <a:pPr algn="ctr"/>
              <a:r>
                <a:rPr lang="fr-FR" dirty="0"/>
                <a:t>Ex: Ambiance</a:t>
              </a:r>
            </a:p>
          </p:txBody>
        </p:sp>
      </p:grpSp>
      <p:cxnSp>
        <p:nvCxnSpPr>
          <p:cNvPr id="34" name="Connecteur droit avec flèche 33"/>
          <p:cNvCxnSpPr>
            <a:stCxn id="10" idx="2"/>
            <a:endCxn id="18" idx="0"/>
          </p:cNvCxnSpPr>
          <p:nvPr/>
        </p:nvCxnSpPr>
        <p:spPr>
          <a:xfrm>
            <a:off x="6194616" y="4458390"/>
            <a:ext cx="2398135" cy="67886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37" name="Connecteur droit avec flèche 36"/>
          <p:cNvCxnSpPr>
            <a:stCxn id="10" idx="2"/>
            <a:endCxn id="16" idx="0"/>
          </p:cNvCxnSpPr>
          <p:nvPr/>
        </p:nvCxnSpPr>
        <p:spPr>
          <a:xfrm flipH="1">
            <a:off x="3990298" y="4458390"/>
            <a:ext cx="2204318" cy="66688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40" name="Connecteur droit avec flèche 39"/>
          <p:cNvCxnSpPr>
            <a:stCxn id="10" idx="2"/>
            <a:endCxn id="17" idx="0"/>
          </p:cNvCxnSpPr>
          <p:nvPr/>
        </p:nvCxnSpPr>
        <p:spPr>
          <a:xfrm flipH="1">
            <a:off x="6180509" y="4458390"/>
            <a:ext cx="14107" cy="67886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sp>
        <p:nvSpPr>
          <p:cNvPr id="5" name="Espace réservé du numéro de diapositive 4"/>
          <p:cNvSpPr>
            <a:spLocks noGrp="1"/>
          </p:cNvSpPr>
          <p:nvPr>
            <p:ph type="sldNum" sz="quarter" idx="12"/>
          </p:nvPr>
        </p:nvSpPr>
        <p:spPr/>
        <p:txBody>
          <a:bodyPr/>
          <a:lstStyle/>
          <a:p>
            <a:fld id="{3E09C654-F2CE-49A0-9D19-A73528137789}" type="slidenum">
              <a:rPr lang="fr-FR" smtClean="0"/>
              <a:pPr/>
              <a:t>8</a:t>
            </a:fld>
            <a:endParaRPr lang="fr-FR"/>
          </a:p>
        </p:txBody>
      </p:sp>
    </p:spTree>
    <p:extLst>
      <p:ext uri="{BB962C8B-B14F-4D97-AF65-F5344CB8AC3E}">
        <p14:creationId xmlns:p14="http://schemas.microsoft.com/office/powerpoint/2010/main" val="279698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Processus décisionnel basé sur les préférences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58187" y="1600200"/>
                <a:ext cx="5316638" cy="5118904"/>
              </a:xfrm>
            </p:spPr>
            <p:txBody>
              <a:bodyPr/>
              <a:lstStyle/>
              <a:p>
                <a:r>
                  <a:rPr lang="fr-FR" dirty="0"/>
                  <a:t>Notion de préférence :</a:t>
                </a:r>
              </a:p>
              <a:p>
                <a:pPr marL="0" indent="0">
                  <a:buNone/>
                </a:pPr>
                <a:endParaRPr lang="fr-FR" dirty="0"/>
              </a:p>
              <a:p>
                <a:pPr lvl="1"/>
                <a:r>
                  <a:rPr lang="fr-FR" b="1" i="1" dirty="0"/>
                  <a:t>Préférences sur les critères</a:t>
                </a:r>
                <a:r>
                  <a:rPr lang="fr-FR" dirty="0"/>
                  <a:t>: </a:t>
                </a:r>
              </a:p>
              <a:p>
                <a:pPr lvl="2"/>
                <a:r>
                  <a:rPr lang="fr-FR" dirty="0"/>
                  <a:t>P(</a:t>
                </a:r>
                <a:r>
                  <a:rPr lang="fr-FR" dirty="0" err="1"/>
                  <a:t>Less</a:t>
                </a:r>
                <a:r>
                  <a:rPr lang="fr-FR" dirty="0"/>
                  <a:t>, More): Relation </a:t>
                </a:r>
                <a:r>
                  <a:rPr lang="fr-FR" b="1" i="1" dirty="0"/>
                  <a:t>binaire</a:t>
                </a:r>
                <a:r>
                  <a:rPr lang="fr-FR" i="1" dirty="0"/>
                  <a:t> </a:t>
                </a:r>
                <a:r>
                  <a:rPr lang="fr-FR" dirty="0"/>
                  <a:t>et </a:t>
                </a:r>
                <a:r>
                  <a:rPr lang="fr-FR" b="1" i="1" dirty="0"/>
                  <a:t>partielle.</a:t>
                </a:r>
              </a:p>
              <a:p>
                <a:pPr marL="548640" lvl="2" indent="0">
                  <a:buNone/>
                </a:pPr>
                <a:endParaRPr lang="fr-FR" b="1" dirty="0"/>
              </a:p>
              <a:p>
                <a:pPr marL="548640" lvl="2" indent="0">
                  <a:buNone/>
                </a:pPr>
                <a:endParaRPr lang="fr-FR" b="1" dirty="0"/>
              </a:p>
              <a:p>
                <a:pPr marL="457200" lvl="2"/>
                <a:r>
                  <a:rPr lang="fr-FR" sz="2000" b="1" i="1" dirty="0"/>
                  <a:t>Préférences sur les options: </a:t>
                </a:r>
              </a:p>
              <a:p>
                <a:pPr marL="731520" lvl="3"/>
                <a:r>
                  <a:rPr lang="fr-FR" sz="1800" dirty="0"/>
                  <a:t>Inférences sur les préférences des critères.</a:t>
                </a:r>
              </a:p>
              <a:p>
                <a:pPr lvl="2"/>
                <a:r>
                  <a:rPr lang="fr-FR" dirty="0"/>
                  <a:t>Décision multicritères.</a:t>
                </a:r>
              </a:p>
              <a:p>
                <a:pPr lvl="2"/>
                <a:r>
                  <a:rPr lang="pt-BR" dirty="0"/>
                  <a:t>U</a:t>
                </a:r>
                <a14:m>
                  <m:oMath xmlns:m="http://schemas.openxmlformats.org/officeDocument/2006/math">
                    <m:d>
                      <m:dPr>
                        <m:ctrlPr>
                          <a:rPr lang="pt-BR" sz="2000" i="1" smtClean="0">
                            <a:latin typeface="Cambria Math"/>
                          </a:rPr>
                        </m:ctrlPr>
                      </m:dPr>
                      <m:e>
                        <m:r>
                          <a:rPr lang="fr-FR" sz="2000" b="0" i="1" smtClean="0">
                            <a:latin typeface="Cambria Math" panose="02040503050406030204" pitchFamily="18" charset="0"/>
                          </a:rPr>
                          <m:t>𝑜</m:t>
                        </m:r>
                      </m:e>
                    </m:d>
                    <m:r>
                      <a:rPr lang="pt-BR" sz="2000" i="1" smtClean="0">
                        <a:latin typeface="Cambria Math" panose="02040503050406030204" pitchFamily="18" charset="0"/>
                      </a:rPr>
                      <m:t>=</m:t>
                    </m:r>
                    <m:nary>
                      <m:naryPr>
                        <m:chr m:val="∑"/>
                        <m:ctrlPr>
                          <a:rPr lang="pt-BR" sz="2000" i="1" smtClean="0">
                            <a:latin typeface="Cambria Math"/>
                          </a:rPr>
                        </m:ctrlPr>
                      </m:naryPr>
                      <m:sub>
                        <m:r>
                          <m:rPr>
                            <m:brk m:alnAt="23"/>
                          </m:rPr>
                          <a:rPr lang="fr-FR" sz="2000" b="0" i="1" smtClean="0">
                            <a:latin typeface="Cambria Math" panose="02040503050406030204" pitchFamily="18" charset="0"/>
                          </a:rPr>
                          <m:t>𝑐</m:t>
                        </m:r>
                        <m:r>
                          <a:rPr lang="fr-FR" sz="2000" b="0" i="1" smtClean="0">
                            <a:latin typeface="Cambria Math" panose="02040503050406030204" pitchFamily="18" charset="0"/>
                          </a:rPr>
                          <m:t>∊</m:t>
                        </m:r>
                        <m:r>
                          <a:rPr lang="fr-FR" sz="2000" b="0" i="1" smtClean="0">
                            <a:latin typeface="Cambria Math" panose="02040503050406030204" pitchFamily="18" charset="0"/>
                          </a:rPr>
                          <m:t>𝐶</m:t>
                        </m:r>
                      </m:sub>
                      <m:sup/>
                      <m:e>
                        <m:d>
                          <m:dPr>
                            <m:ctrlPr>
                              <a:rPr lang="pt-BR" sz="2000" i="1" smtClean="0">
                                <a:latin typeface="Cambria Math"/>
                              </a:rPr>
                            </m:ctrlPr>
                          </m:dPr>
                          <m:e>
                            <m:r>
                              <a:rPr lang="fr-FR" sz="2000" b="0" i="1" smtClean="0">
                                <a:latin typeface="Cambria Math" panose="02040503050406030204" pitchFamily="18" charset="0"/>
                              </a:rPr>
                              <m:t>𝑟𝑎𝑛𝑔</m:t>
                            </m:r>
                            <m:r>
                              <a:rPr lang="fr-FR" sz="2000" b="0" i="1" baseline="-25000" smtClean="0">
                                <a:latin typeface="Cambria Math" panose="02040503050406030204" pitchFamily="18" charset="0"/>
                              </a:rPr>
                              <m:t>𝑐</m:t>
                            </m:r>
                            <m:r>
                              <a:rPr lang="fr-FR" sz="2000" b="0" i="1" smtClean="0">
                                <a:latin typeface="Cambria Math" panose="02040503050406030204" pitchFamily="18" charset="0"/>
                              </a:rPr>
                              <m:t> ×</m:t>
                            </m:r>
                            <m:r>
                              <a:rPr lang="fr-FR" sz="2000" b="0" i="1" smtClean="0">
                                <a:latin typeface="Cambria Math" panose="02040503050406030204" pitchFamily="18" charset="0"/>
                              </a:rPr>
                              <m:t>𝑠𝑐𝑜𝑟𝑒𝐷𝑐</m:t>
                            </m:r>
                            <m:r>
                              <a:rPr lang="fr-FR" sz="2000" b="0" i="1" baseline="-25000" smtClean="0">
                                <a:latin typeface="Cambria Math" panose="02040503050406030204" pitchFamily="18" charset="0"/>
                              </a:rPr>
                              <m:t> </m:t>
                            </m:r>
                            <m:r>
                              <a:rPr lang="fr-FR" sz="2000" b="0" i="1" smtClean="0">
                                <a:latin typeface="Cambria Math" panose="02040503050406030204" pitchFamily="18" charset="0"/>
                              </a:rPr>
                              <m:t>𝑣</m:t>
                            </m:r>
                            <m:r>
                              <a:rPr lang="fr-FR" sz="2000" b="0" i="1" smtClean="0">
                                <a:latin typeface="Cambria Math" panose="02040503050406030204" pitchFamily="18" charset="0"/>
                              </a:rPr>
                              <m:t>(</m:t>
                            </m:r>
                            <m:r>
                              <a:rPr lang="fr-FR" sz="2000" b="0" i="1" smtClean="0">
                                <a:latin typeface="Cambria Math" panose="02040503050406030204" pitchFamily="18" charset="0"/>
                              </a:rPr>
                              <m:t>𝑜</m:t>
                            </m:r>
                            <m:r>
                              <a:rPr lang="fr-FR" sz="2000" b="0" i="1" smtClean="0">
                                <a:latin typeface="Cambria Math" panose="02040503050406030204" pitchFamily="18" charset="0"/>
                              </a:rPr>
                              <m:t>,</m:t>
                            </m:r>
                            <m:r>
                              <a:rPr lang="fr-FR" sz="2000" b="0" i="1" smtClean="0">
                                <a:latin typeface="Cambria Math" panose="02040503050406030204" pitchFamily="18" charset="0"/>
                              </a:rPr>
                              <m:t>𝑐</m:t>
                            </m:r>
                            <m:r>
                              <a:rPr lang="fr-FR" sz="2000" b="0" i="1" smtClean="0">
                                <a:latin typeface="Cambria Math" panose="02040503050406030204" pitchFamily="18" charset="0"/>
                              </a:rPr>
                              <m:t>)</m:t>
                            </m:r>
                          </m:e>
                        </m:d>
                      </m:e>
                    </m:nary>
                    <m:r>
                      <a:rPr lang="fr-FR" sz="2000" b="0" i="1" smtClean="0">
                        <a:latin typeface="Cambria Math" panose="02040503050406030204" pitchFamily="18" charset="0"/>
                      </a:rPr>
                      <m:t> </m:t>
                    </m:r>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58187" y="1600200"/>
                <a:ext cx="5316638" cy="5118904"/>
              </a:xfrm>
              <a:blipFill>
                <a:blip r:embed="rId2"/>
                <a:stretch>
                  <a:fillRect l="-1032" t="-834" r="-803"/>
                </a:stretch>
              </a:blipFill>
            </p:spPr>
            <p:txBody>
              <a:bodyPr/>
              <a:lstStyle/>
              <a:p>
                <a:r>
                  <a:rPr lang="fr-FR">
                    <a:noFill/>
                  </a:rPr>
                  <a:t> </a:t>
                </a:r>
              </a:p>
            </p:txBody>
          </p:sp>
        </mc:Fallback>
      </mc:AlternateContent>
      <p:sp>
        <p:nvSpPr>
          <p:cNvPr id="5" name="ZoneTexte 4"/>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7" name="Espace réservé du numéro de diapositive 6"/>
          <p:cNvSpPr>
            <a:spLocks noGrp="1"/>
          </p:cNvSpPr>
          <p:nvPr>
            <p:ph type="sldNum" sz="quarter" idx="12"/>
          </p:nvPr>
        </p:nvSpPr>
        <p:spPr/>
        <p:txBody>
          <a:bodyPr/>
          <a:lstStyle/>
          <a:p>
            <a:fld id="{3E09C654-F2CE-49A0-9D19-A73528137789}" type="slidenum">
              <a:rPr lang="fr-FR" smtClean="0"/>
              <a:pPr/>
              <a:t>9</a:t>
            </a:fld>
            <a:endParaRPr lang="fr-FR"/>
          </a:p>
        </p:txBody>
      </p:sp>
      <p:sp>
        <p:nvSpPr>
          <p:cNvPr id="4" name="ZoneTexte 3"/>
          <p:cNvSpPr txBox="1"/>
          <p:nvPr/>
        </p:nvSpPr>
        <p:spPr>
          <a:xfrm>
            <a:off x="5474825" y="1456589"/>
            <a:ext cx="6504972" cy="5416868"/>
          </a:xfrm>
          <a:prstGeom prst="rect">
            <a:avLst/>
          </a:prstGeom>
          <a:noFill/>
          <a:ln>
            <a:solidFill>
              <a:schemeClr val="bg1">
                <a:lumMod val="75000"/>
              </a:schemeClr>
            </a:solidFill>
          </a:ln>
        </p:spPr>
        <p:txBody>
          <a:bodyPr wrap="square" rtlCol="0">
            <a:spAutoFit/>
          </a:bodyPr>
          <a:lstStyle/>
          <a:p>
            <a:r>
              <a:rPr lang="fr-FR" sz="2000" b="1" dirty="0"/>
              <a:t>Exemple: </a:t>
            </a:r>
            <a:r>
              <a:rPr lang="fr-FR" sz="2000" i="1" u="sng" dirty="0">
                <a:solidFill>
                  <a:schemeClr val="accent2">
                    <a:lumMod val="75000"/>
                  </a:schemeClr>
                </a:solidFill>
              </a:rPr>
              <a:t>Calcul de préférences P(</a:t>
            </a:r>
            <a:r>
              <a:rPr lang="fr-FR" sz="2000" i="1" u="sng" dirty="0" err="1">
                <a:solidFill>
                  <a:schemeClr val="accent2">
                    <a:lumMod val="75000"/>
                  </a:schemeClr>
                </a:solidFill>
              </a:rPr>
              <a:t>Mizushi,Dragon</a:t>
            </a:r>
            <a:r>
              <a:rPr lang="fr-FR" sz="2000" i="1" u="sng" dirty="0">
                <a:solidFill>
                  <a:schemeClr val="accent2">
                    <a:lumMod val="75000"/>
                  </a:schemeClr>
                </a:solidFill>
              </a:rPr>
              <a:t>) ?</a:t>
            </a:r>
          </a:p>
          <a:p>
            <a:endParaRPr lang="fr-FR" dirty="0"/>
          </a:p>
          <a:p>
            <a:pPr marL="342900" indent="-342900">
              <a:buFont typeface="Arial" panose="020B0604020202020204" pitchFamily="34" charset="0"/>
              <a:buChar char="•"/>
            </a:pPr>
            <a:r>
              <a:rPr lang="fr-FR" dirty="0" smtClean="0"/>
              <a:t>Critères </a:t>
            </a:r>
            <a:r>
              <a:rPr lang="fr-FR" dirty="0"/>
              <a:t>= {Ambiance, Prix, </a:t>
            </a:r>
            <a:r>
              <a:rPr lang="fr-FR" dirty="0" smtClean="0"/>
              <a:t>Cuisine</a:t>
            </a:r>
            <a:r>
              <a:rPr lang="fr-FR" dirty="0"/>
              <a:t>}.</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endParaRPr lang="fr-FR" dirty="0"/>
          </a:p>
          <a:p>
            <a:endParaRPr lang="fr-FR" dirty="0"/>
          </a:p>
          <a:p>
            <a:endParaRPr lang="fr-FR" dirty="0"/>
          </a:p>
          <a:p>
            <a:endParaRPr lang="fr-FR" dirty="0"/>
          </a:p>
          <a:p>
            <a:endParaRPr lang="fr-FR" dirty="0"/>
          </a:p>
          <a:p>
            <a:endParaRPr lang="fr-FR" dirty="0"/>
          </a:p>
          <a:p>
            <a:pPr marL="342900" indent="-342900">
              <a:buFont typeface="Arial" panose="020B0604020202020204" pitchFamily="34" charset="0"/>
              <a:buChar char="•"/>
            </a:pPr>
            <a:r>
              <a:rPr lang="fr-FR" dirty="0"/>
              <a:t>U(</a:t>
            </a:r>
            <a:r>
              <a:rPr lang="fr-FR" dirty="0" err="1"/>
              <a:t>Mizushi</a:t>
            </a:r>
            <a:r>
              <a:rPr lang="fr-FR" dirty="0"/>
              <a:t>) = (3x1) +(2X1) + (1x1) = 6</a:t>
            </a:r>
            <a:endParaRPr lang="fr-FR" i="1" u="sng" dirty="0">
              <a:solidFill>
                <a:schemeClr val="accent2">
                  <a:lumMod val="75000"/>
                </a:schemeClr>
              </a:solidFill>
            </a:endParaRPr>
          </a:p>
          <a:p>
            <a:pPr marL="342900" indent="-342900">
              <a:buFont typeface="Arial" panose="020B0604020202020204" pitchFamily="34" charset="0"/>
              <a:buChar char="•"/>
            </a:pPr>
            <a:r>
              <a:rPr lang="fr-FR" dirty="0"/>
              <a:t>U(Dragon) = (3x4) +(2X1) + (1x-1) = 13</a:t>
            </a:r>
          </a:p>
          <a:p>
            <a:pPr marL="1257300" lvl="2" indent="-342900">
              <a:buFont typeface="Arial" panose="020B0604020202020204" pitchFamily="34" charset="0"/>
              <a:buChar char="•"/>
            </a:pPr>
            <a:endParaRPr lang="fr-FR" dirty="0"/>
          </a:p>
          <a:p>
            <a:pPr marL="1257300" lvl="2" indent="-342900">
              <a:buFont typeface="Arial" panose="020B0604020202020204" pitchFamily="34" charset="0"/>
              <a:buChar char="•"/>
            </a:pPr>
            <a:r>
              <a:rPr lang="fr-FR" sz="2000" dirty="0">
                <a:solidFill>
                  <a:schemeClr val="accent2">
                    <a:lumMod val="75000"/>
                  </a:schemeClr>
                </a:solidFill>
              </a:rPr>
              <a:t>P(</a:t>
            </a:r>
            <a:r>
              <a:rPr lang="fr-FR" sz="2000" dirty="0" err="1">
                <a:solidFill>
                  <a:schemeClr val="accent2">
                    <a:lumMod val="75000"/>
                  </a:schemeClr>
                </a:solidFill>
              </a:rPr>
              <a:t>Mizushi</a:t>
            </a:r>
            <a:r>
              <a:rPr lang="fr-FR" sz="2000" dirty="0">
                <a:solidFill>
                  <a:schemeClr val="accent2">
                    <a:lumMod val="75000"/>
                  </a:schemeClr>
                </a:solidFill>
              </a:rPr>
              <a:t>, Dragon)</a:t>
            </a:r>
          </a:p>
        </p:txBody>
      </p:sp>
      <p:grpSp>
        <p:nvGrpSpPr>
          <p:cNvPr id="16" name="Groupe 15"/>
          <p:cNvGrpSpPr/>
          <p:nvPr/>
        </p:nvGrpSpPr>
        <p:grpSpPr>
          <a:xfrm>
            <a:off x="5560612" y="2422588"/>
            <a:ext cx="3085060" cy="812077"/>
            <a:chOff x="3511019" y="1632478"/>
            <a:chExt cx="3273955" cy="1186501"/>
          </a:xfrm>
        </p:grpSpPr>
        <p:sp>
          <p:nvSpPr>
            <p:cNvPr id="17" name="Ellipse 16"/>
            <p:cNvSpPr/>
            <p:nvPr/>
          </p:nvSpPr>
          <p:spPr>
            <a:xfrm>
              <a:off x="5180546" y="2141859"/>
              <a:ext cx="1475772" cy="67712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Mizushi</a:t>
              </a:r>
              <a:endParaRPr lang="fr-FR" dirty="0"/>
            </a:p>
          </p:txBody>
        </p:sp>
        <p:cxnSp>
          <p:nvCxnSpPr>
            <p:cNvPr id="18" name="Connecteur droit avec flèche 17"/>
            <p:cNvCxnSpPr>
              <a:stCxn id="17" idx="1"/>
              <a:endCxn id="19" idx="2"/>
            </p:cNvCxnSpPr>
            <p:nvPr/>
          </p:nvCxnSpPr>
          <p:spPr>
            <a:xfrm flipH="1" flipV="1">
              <a:off x="4684901" y="2008984"/>
              <a:ext cx="711767" cy="232036"/>
            </a:xfrm>
            <a:prstGeom prst="straightConnector1">
              <a:avLst/>
            </a:prstGeom>
            <a:ln>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19" name="Rectangle 18"/>
            <p:cNvSpPr/>
            <p:nvPr/>
          </p:nvSpPr>
          <p:spPr>
            <a:xfrm>
              <a:off x="4049241" y="1644381"/>
              <a:ext cx="1271317" cy="36460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Japonais</a:t>
              </a:r>
            </a:p>
          </p:txBody>
        </p:sp>
        <p:cxnSp>
          <p:nvCxnSpPr>
            <p:cNvPr id="20" name="Connecteur droit avec flèche 19"/>
            <p:cNvCxnSpPr>
              <a:stCxn id="17" idx="2"/>
              <a:endCxn id="21" idx="3"/>
            </p:cNvCxnSpPr>
            <p:nvPr/>
          </p:nvCxnSpPr>
          <p:spPr>
            <a:xfrm flipH="1">
              <a:off x="4835761" y="2480420"/>
              <a:ext cx="344786" cy="42253"/>
            </a:xfrm>
            <a:prstGeom prst="straightConnector1">
              <a:avLst/>
            </a:prstGeom>
            <a:ln>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21" name="Rectangle 20"/>
            <p:cNvSpPr/>
            <p:nvPr/>
          </p:nvSpPr>
          <p:spPr>
            <a:xfrm>
              <a:off x="3511019" y="2302143"/>
              <a:ext cx="1324742" cy="44105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Abordable</a:t>
              </a:r>
            </a:p>
          </p:txBody>
        </p:sp>
        <p:cxnSp>
          <p:nvCxnSpPr>
            <p:cNvPr id="22" name="Connecteur droit avec flèche 21"/>
            <p:cNvCxnSpPr>
              <a:stCxn id="17" idx="0"/>
              <a:endCxn id="23" idx="2"/>
            </p:cNvCxnSpPr>
            <p:nvPr/>
          </p:nvCxnSpPr>
          <p:spPr>
            <a:xfrm flipV="1">
              <a:off x="5918433" y="1997081"/>
              <a:ext cx="230883" cy="1447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Rectangle 22"/>
            <p:cNvSpPr/>
            <p:nvPr/>
          </p:nvSpPr>
          <p:spPr>
            <a:xfrm>
              <a:off x="5513657" y="1632478"/>
              <a:ext cx="1271317" cy="36460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Calme</a:t>
              </a:r>
            </a:p>
          </p:txBody>
        </p:sp>
      </p:grpSp>
      <p:grpSp>
        <p:nvGrpSpPr>
          <p:cNvPr id="24" name="Groupe 23"/>
          <p:cNvGrpSpPr/>
          <p:nvPr/>
        </p:nvGrpSpPr>
        <p:grpSpPr>
          <a:xfrm>
            <a:off x="8849332" y="2450550"/>
            <a:ext cx="3049615" cy="863750"/>
            <a:chOff x="5104436" y="1653585"/>
            <a:chExt cx="3236340" cy="1245875"/>
          </a:xfrm>
        </p:grpSpPr>
        <p:sp>
          <p:nvSpPr>
            <p:cNvPr id="25" name="Ellipse 24"/>
            <p:cNvSpPr/>
            <p:nvPr/>
          </p:nvSpPr>
          <p:spPr>
            <a:xfrm>
              <a:off x="5104436" y="2222340"/>
              <a:ext cx="1475772" cy="677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Dragon</a:t>
              </a:r>
            </a:p>
          </p:txBody>
        </p:sp>
        <p:cxnSp>
          <p:nvCxnSpPr>
            <p:cNvPr id="26" name="Connecteur droit avec flèche 25"/>
            <p:cNvCxnSpPr>
              <a:stCxn id="25" idx="7"/>
              <a:endCxn id="27" idx="2"/>
            </p:cNvCxnSpPr>
            <p:nvPr/>
          </p:nvCxnSpPr>
          <p:spPr>
            <a:xfrm flipV="1">
              <a:off x="6364086" y="2060673"/>
              <a:ext cx="996464" cy="2608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Rectangle 26"/>
            <p:cNvSpPr/>
            <p:nvPr/>
          </p:nvSpPr>
          <p:spPr>
            <a:xfrm>
              <a:off x="6724891" y="1696070"/>
              <a:ext cx="1271317" cy="364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Chinois</a:t>
              </a:r>
            </a:p>
          </p:txBody>
        </p:sp>
        <p:cxnSp>
          <p:nvCxnSpPr>
            <p:cNvPr id="28" name="Connecteur droit avec flèche 27"/>
            <p:cNvCxnSpPr>
              <a:stCxn id="25" idx="6"/>
              <a:endCxn id="29" idx="1"/>
            </p:cNvCxnSpPr>
            <p:nvPr/>
          </p:nvCxnSpPr>
          <p:spPr>
            <a:xfrm flipV="1">
              <a:off x="6580208" y="2550504"/>
              <a:ext cx="454252" cy="103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7034459" y="2363987"/>
              <a:ext cx="1306317" cy="373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Abordable</a:t>
              </a:r>
            </a:p>
          </p:txBody>
        </p:sp>
        <p:cxnSp>
          <p:nvCxnSpPr>
            <p:cNvPr id="30" name="Connecteur droit avec flèche 29"/>
            <p:cNvCxnSpPr>
              <a:endCxn id="31" idx="2"/>
            </p:cNvCxnSpPr>
            <p:nvPr/>
          </p:nvCxnSpPr>
          <p:spPr>
            <a:xfrm flipV="1">
              <a:off x="5810629" y="2018188"/>
              <a:ext cx="118113" cy="19583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Rectangle 30"/>
            <p:cNvSpPr/>
            <p:nvPr/>
          </p:nvSpPr>
          <p:spPr>
            <a:xfrm>
              <a:off x="5293083" y="1653585"/>
              <a:ext cx="1271316" cy="364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Animé</a:t>
              </a:r>
            </a:p>
          </p:txBody>
        </p:sp>
      </p:grpSp>
      <p:grpSp>
        <p:nvGrpSpPr>
          <p:cNvPr id="53" name="Groupe 52"/>
          <p:cNvGrpSpPr/>
          <p:nvPr/>
        </p:nvGrpSpPr>
        <p:grpSpPr>
          <a:xfrm>
            <a:off x="5659702" y="3749028"/>
            <a:ext cx="2623683" cy="1577792"/>
            <a:chOff x="1278952" y="1503086"/>
            <a:chExt cx="2623683" cy="1577792"/>
          </a:xfrm>
          <a:noFill/>
        </p:grpSpPr>
        <p:grpSp>
          <p:nvGrpSpPr>
            <p:cNvPr id="54" name="Groupe 53"/>
            <p:cNvGrpSpPr/>
            <p:nvPr/>
          </p:nvGrpSpPr>
          <p:grpSpPr>
            <a:xfrm>
              <a:off x="1278952" y="1503086"/>
              <a:ext cx="2623683" cy="1577792"/>
              <a:chOff x="1278952" y="1503086"/>
              <a:chExt cx="2623683" cy="1577792"/>
            </a:xfrm>
            <a:grpFill/>
          </p:grpSpPr>
          <p:sp>
            <p:nvSpPr>
              <p:cNvPr id="56" name="Rectangle 55"/>
              <p:cNvSpPr/>
              <p:nvPr/>
            </p:nvSpPr>
            <p:spPr>
              <a:xfrm>
                <a:off x="2534016" y="2109699"/>
                <a:ext cx="1171389"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Japonais</a:t>
                </a:r>
              </a:p>
            </p:txBody>
          </p:sp>
          <p:sp>
            <p:nvSpPr>
              <p:cNvPr id="57" name="Rectangle 56"/>
              <p:cNvSpPr/>
              <p:nvPr/>
            </p:nvSpPr>
            <p:spPr>
              <a:xfrm>
                <a:off x="2944761" y="2644592"/>
                <a:ext cx="957874"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Turque</a:t>
                </a:r>
              </a:p>
            </p:txBody>
          </p:sp>
          <p:sp>
            <p:nvSpPr>
              <p:cNvPr id="58" name="Rectangle 57"/>
              <p:cNvSpPr/>
              <p:nvPr/>
            </p:nvSpPr>
            <p:spPr>
              <a:xfrm>
                <a:off x="1512055" y="2668501"/>
                <a:ext cx="1147483"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Italien</a:t>
                </a:r>
              </a:p>
            </p:txBody>
          </p:sp>
          <p:cxnSp>
            <p:nvCxnSpPr>
              <p:cNvPr id="59" name="Connecteur droit avec flèche 58"/>
              <p:cNvCxnSpPr>
                <a:stCxn id="57" idx="0"/>
                <a:endCxn id="56" idx="2"/>
              </p:cNvCxnSpPr>
              <p:nvPr/>
            </p:nvCxnSpPr>
            <p:spPr>
              <a:xfrm flipH="1" flipV="1">
                <a:off x="3119711" y="2522076"/>
                <a:ext cx="303987" cy="122516"/>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cxnSp>
            <p:nvCxnSpPr>
              <p:cNvPr id="60" name="Connecteur droit avec flèche 59"/>
              <p:cNvCxnSpPr>
                <a:stCxn id="58" idx="0"/>
                <a:endCxn id="56" idx="2"/>
              </p:cNvCxnSpPr>
              <p:nvPr/>
            </p:nvCxnSpPr>
            <p:spPr>
              <a:xfrm flipV="1">
                <a:off x="2085797" y="2522076"/>
                <a:ext cx="1033914" cy="146425"/>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sp>
            <p:nvSpPr>
              <p:cNvPr id="61" name="Rectangle 60"/>
              <p:cNvSpPr/>
              <p:nvPr/>
            </p:nvSpPr>
            <p:spPr>
              <a:xfrm>
                <a:off x="1278952" y="2067864"/>
                <a:ext cx="1147483"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Français</a:t>
                </a:r>
              </a:p>
            </p:txBody>
          </p:sp>
          <p:cxnSp>
            <p:nvCxnSpPr>
              <p:cNvPr id="62" name="Connecteur droit avec flèche 61"/>
              <p:cNvCxnSpPr>
                <a:stCxn id="61" idx="0"/>
                <a:endCxn id="63" idx="2"/>
              </p:cNvCxnSpPr>
              <p:nvPr/>
            </p:nvCxnSpPr>
            <p:spPr>
              <a:xfrm flipV="1">
                <a:off x="1852694" y="1915463"/>
                <a:ext cx="466624" cy="152401"/>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sp>
            <p:nvSpPr>
              <p:cNvPr id="63" name="Rectangle 62"/>
              <p:cNvSpPr/>
              <p:nvPr/>
            </p:nvSpPr>
            <p:spPr>
              <a:xfrm>
                <a:off x="1825809" y="1503086"/>
                <a:ext cx="987017"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Chinois</a:t>
                </a:r>
              </a:p>
            </p:txBody>
          </p:sp>
          <p:cxnSp>
            <p:nvCxnSpPr>
              <p:cNvPr id="64" name="Connecteur droit avec flèche 63"/>
              <p:cNvCxnSpPr>
                <a:stCxn id="58" idx="0"/>
                <a:endCxn id="61" idx="2"/>
              </p:cNvCxnSpPr>
              <p:nvPr/>
            </p:nvCxnSpPr>
            <p:spPr>
              <a:xfrm flipH="1" flipV="1">
                <a:off x="1852694" y="2480241"/>
                <a:ext cx="233103" cy="188260"/>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grpSp>
        <p:cxnSp>
          <p:nvCxnSpPr>
            <p:cNvPr id="55" name="Connecteur droit avec flèche 54"/>
            <p:cNvCxnSpPr>
              <a:stCxn id="56" idx="0"/>
              <a:endCxn id="63" idx="2"/>
            </p:cNvCxnSpPr>
            <p:nvPr/>
          </p:nvCxnSpPr>
          <p:spPr>
            <a:xfrm flipH="1" flipV="1">
              <a:off x="2319318" y="1915463"/>
              <a:ext cx="800393" cy="194236"/>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grpSp>
      <p:sp>
        <p:nvSpPr>
          <p:cNvPr id="76" name="Rectangle 75"/>
          <p:cNvSpPr/>
          <p:nvPr/>
        </p:nvSpPr>
        <p:spPr>
          <a:xfrm>
            <a:off x="10376293" y="3781313"/>
            <a:ext cx="1219199"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calme</a:t>
            </a:r>
            <a:endParaRPr lang="fr-FR" dirty="0"/>
          </a:p>
        </p:txBody>
      </p:sp>
      <p:sp>
        <p:nvSpPr>
          <p:cNvPr id="77" name="Rectangle 76"/>
          <p:cNvSpPr/>
          <p:nvPr/>
        </p:nvSpPr>
        <p:spPr>
          <a:xfrm>
            <a:off x="9061474" y="3811195"/>
            <a:ext cx="953249" cy="2065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Animé</a:t>
            </a:r>
          </a:p>
        </p:txBody>
      </p:sp>
      <p:cxnSp>
        <p:nvCxnSpPr>
          <p:cNvPr id="78" name="Connecteur droit avec flèche 77"/>
          <p:cNvCxnSpPr>
            <a:stCxn id="77" idx="3"/>
            <a:endCxn id="76" idx="1"/>
          </p:cNvCxnSpPr>
          <p:nvPr/>
        </p:nvCxnSpPr>
        <p:spPr>
          <a:xfrm>
            <a:off x="10014723" y="3914484"/>
            <a:ext cx="361570" cy="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035146" y="3725329"/>
            <a:ext cx="2682294" cy="378307"/>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6" name="Groupe 85"/>
          <p:cNvGrpSpPr/>
          <p:nvPr/>
        </p:nvGrpSpPr>
        <p:grpSpPr>
          <a:xfrm>
            <a:off x="9007873" y="4677978"/>
            <a:ext cx="2682294" cy="378307"/>
            <a:chOff x="9007873" y="4379161"/>
            <a:chExt cx="2682294" cy="378307"/>
          </a:xfrm>
        </p:grpSpPr>
        <p:sp>
          <p:nvSpPr>
            <p:cNvPr id="73" name="Rectangle 72"/>
            <p:cNvSpPr/>
            <p:nvPr/>
          </p:nvSpPr>
          <p:spPr>
            <a:xfrm>
              <a:off x="10257435" y="4443122"/>
              <a:ext cx="1219199"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abordable</a:t>
              </a:r>
            </a:p>
          </p:txBody>
        </p:sp>
        <p:sp>
          <p:nvSpPr>
            <p:cNvPr id="74" name="Rectangle 73"/>
            <p:cNvSpPr/>
            <p:nvPr/>
          </p:nvSpPr>
          <p:spPr>
            <a:xfrm>
              <a:off x="9145810" y="4443121"/>
              <a:ext cx="669365"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cher</a:t>
              </a:r>
            </a:p>
          </p:txBody>
        </p:sp>
        <p:cxnSp>
          <p:nvCxnSpPr>
            <p:cNvPr id="75" name="Connecteur droit avec flèche 74"/>
            <p:cNvCxnSpPr>
              <a:stCxn id="74" idx="3"/>
              <a:endCxn id="73" idx="1"/>
            </p:cNvCxnSpPr>
            <p:nvPr/>
          </p:nvCxnSpPr>
          <p:spPr>
            <a:xfrm>
              <a:off x="9815175" y="4577591"/>
              <a:ext cx="442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007873" y="4379161"/>
              <a:ext cx="2682294" cy="378307"/>
            </a:xfrm>
            <a:prstGeom prst="rect">
              <a:avLst/>
            </a:prstGeom>
            <a:solidFill>
              <a:schemeClr val="accent2">
                <a:lumMod val="40000"/>
                <a:lumOff val="6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7" name="Rectangle 86"/>
          <p:cNvSpPr/>
          <p:nvPr/>
        </p:nvSpPr>
        <p:spPr>
          <a:xfrm>
            <a:off x="5609385" y="3627871"/>
            <a:ext cx="3236753" cy="1840753"/>
          </a:xfrm>
          <a:prstGeom prst="rect">
            <a:avLst/>
          </a:prstGeom>
          <a:solidFill>
            <a:schemeClr val="accent2">
              <a:lumMod val="40000"/>
              <a:lumOff val="6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6022222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larté">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Clarté">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1975</Words>
  <Application>Microsoft Office PowerPoint</Application>
  <PresentationFormat>Personnalisé</PresentationFormat>
  <Paragraphs>377</Paragraphs>
  <Slides>19</Slides>
  <Notes>13</Notes>
  <HiddenSlides>0</HiddenSlides>
  <MMClips>0</MMClips>
  <ScaleCrop>false</ScaleCrop>
  <HeadingPairs>
    <vt:vector size="4" baseType="variant">
      <vt:variant>
        <vt:lpstr>Thème</vt:lpstr>
      </vt:variant>
      <vt:variant>
        <vt:i4>3</vt:i4>
      </vt:variant>
      <vt:variant>
        <vt:lpstr>Titres des diapositives</vt:lpstr>
      </vt:variant>
      <vt:variant>
        <vt:i4>19</vt:i4>
      </vt:variant>
    </vt:vector>
  </HeadingPairs>
  <TitlesOfParts>
    <vt:vector size="22" baseType="lpstr">
      <vt:lpstr>Thème Office</vt:lpstr>
      <vt:lpstr>Clarté</vt:lpstr>
      <vt:lpstr>1_Clarté</vt:lpstr>
      <vt:lpstr>Présentation PowerPoint</vt:lpstr>
      <vt:lpstr>Plan</vt:lpstr>
      <vt:lpstr>Présentation PowerPoint</vt:lpstr>
      <vt:lpstr>Related works: Social relations in dialogue </vt:lpstr>
      <vt:lpstr>Dimensions des relations interpersonnelles (Svenniving, 1998)</vt:lpstr>
      <vt:lpstr>Comportements liés à la dominance</vt:lpstr>
      <vt:lpstr>Notre modèle de dialogue</vt:lpstr>
      <vt:lpstr>Modèle de préférences</vt:lpstr>
      <vt:lpstr>Processus décisionnel basé sur les préférences</vt:lpstr>
      <vt:lpstr>Notre modèle de dialogue</vt:lpstr>
      <vt:lpstr>Contexte du dialogue</vt:lpstr>
      <vt:lpstr>Notre modèle de dialogue</vt:lpstr>
      <vt:lpstr>Module de communication (actes de dialogue)</vt:lpstr>
      <vt:lpstr>Module de raisonnement</vt:lpstr>
      <vt:lpstr>Implémentation Java + Disco</vt:lpstr>
      <vt:lpstr>Implémentation Java + Disco</vt:lpstr>
      <vt:lpstr>Perspectives (1) à court terme </vt:lpstr>
      <vt:lpstr>Perspectives (2) : Validation</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Caroline</dc:creator>
  <cp:lastModifiedBy>Lydia</cp:lastModifiedBy>
  <cp:revision>148</cp:revision>
  <dcterms:created xsi:type="dcterms:W3CDTF">2016-06-08T12:05:29Z</dcterms:created>
  <dcterms:modified xsi:type="dcterms:W3CDTF">2016-06-14T11:56:40Z</dcterms:modified>
</cp:coreProperties>
</file>