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6"/>
  </p:notesMasterIdLst>
  <p:sldIdLst>
    <p:sldId id="256" r:id="rId3"/>
    <p:sldId id="1044" r:id="rId4"/>
    <p:sldId id="1045" r:id="rId5"/>
    <p:sldId id="1052" r:id="rId6"/>
    <p:sldId id="1054" r:id="rId7"/>
    <p:sldId id="1055" r:id="rId8"/>
    <p:sldId id="1069" r:id="rId9"/>
    <p:sldId id="1074" r:id="rId10"/>
    <p:sldId id="1068" r:id="rId11"/>
    <p:sldId id="1060" r:id="rId12"/>
    <p:sldId id="1049" r:id="rId13"/>
    <p:sldId id="1071" r:id="rId14"/>
    <p:sldId id="1051" r:id="rId15"/>
    <p:sldId id="1063" r:id="rId16"/>
    <p:sldId id="1065" r:id="rId17"/>
    <p:sldId id="1067" r:id="rId18"/>
    <p:sldId id="1064" r:id="rId19"/>
    <p:sldId id="1072" r:id="rId20"/>
    <p:sldId id="1048" r:id="rId21"/>
    <p:sldId id="1056" r:id="rId22"/>
    <p:sldId id="1057" r:id="rId23"/>
    <p:sldId id="1059" r:id="rId24"/>
    <p:sldId id="106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1095" autoAdjust="0"/>
  </p:normalViewPr>
  <p:slideViewPr>
    <p:cSldViewPr snapToGrid="0" showGuides="1">
      <p:cViewPr varScale="1">
        <p:scale>
          <a:sx n="53" d="100"/>
          <a:sy n="53" d="100"/>
        </p:scale>
        <p:origin x="1099" y="31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7499283872815"/>
          <c:y val="4.287210622709009E-2"/>
          <c:w val="0.8037337677838251"/>
          <c:h val="0.72929076520962366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44-420C-B1AC-B27261A3E82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4-420C-B1AC-B27261A3E82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44-420C-B1AC-B27261A3E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 dirty="0" err="1"/>
                  <a:t>Iteration</a:t>
                </a:r>
                <a:r>
                  <a:rPr lang="fr-FR" sz="2400" baseline="0" dirty="0"/>
                  <a:t> </a:t>
                </a:r>
                <a:r>
                  <a:rPr lang="fr-FR" sz="2400" baseline="0" dirty="0" err="1"/>
                  <a:t>number</a:t>
                </a:r>
                <a:endParaRPr lang="fr-FR" sz="2400" dirty="0"/>
              </a:p>
            </c:rich>
          </c:tx>
          <c:layout>
            <c:manualLayout>
              <c:xMode val="edge"/>
              <c:yMode val="edge"/>
              <c:x val="0.42175031061412849"/>
              <c:y val="0.85726734634009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06/09/2018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field</a:t>
            </a:r>
            <a:r>
              <a:rPr lang="fr-FR" dirty="0"/>
              <a:t> of </a:t>
            </a:r>
            <a:r>
              <a:rPr lang="fr-FR" dirty="0" err="1"/>
              <a:t>conversationals</a:t>
            </a:r>
            <a:r>
              <a:rPr lang="fr-FR" dirty="0"/>
              <a:t> agents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proposing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implementations</a:t>
            </a:r>
            <a:r>
              <a:rPr lang="fr-FR" dirty="0"/>
              <a:t> </a:t>
            </a:r>
            <a:r>
              <a:rPr lang="fr-FR" dirty="0" err="1"/>
              <a:t>allowing</a:t>
            </a:r>
            <a:r>
              <a:rPr lang="fr-FR" dirty="0"/>
              <a:t> the </a:t>
            </a:r>
            <a:r>
              <a:rPr lang="fr-FR" dirty="0" err="1"/>
              <a:t>human</a:t>
            </a:r>
            <a:r>
              <a:rPr lang="fr-FR" dirty="0"/>
              <a:t> user to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anget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context</a:t>
            </a:r>
            <a:r>
              <a:rPr lang="fr-FR" dirty="0"/>
              <a:t> of </a:t>
            </a:r>
            <a:r>
              <a:rPr lang="fr-FR" dirty="0" err="1"/>
              <a:t>thoses</a:t>
            </a:r>
            <a:r>
              <a:rPr lang="fr-FR" dirty="0"/>
              <a:t> interactions are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in </a:t>
            </a:r>
            <a:r>
              <a:rPr lang="fr-FR" dirty="0" err="1"/>
              <a:t>where</a:t>
            </a:r>
            <a:r>
              <a:rPr lang="fr-FR" dirty="0"/>
              <a:t> agent and user </a:t>
            </a:r>
            <a:r>
              <a:rPr lang="fr-FR" dirty="0" err="1"/>
              <a:t>sahre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and goals.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interlocutor</a:t>
            </a:r>
            <a:r>
              <a:rPr lang="fr-FR" dirty="0"/>
              <a:t> has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expertise and </a:t>
            </a:r>
            <a:r>
              <a:rPr lang="fr-FR" dirty="0" err="1"/>
              <a:t>preferences</a:t>
            </a:r>
            <a:r>
              <a:rPr lang="fr-FR" dirty="0"/>
              <a:t>, and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have to </a:t>
            </a:r>
            <a:r>
              <a:rPr lang="fr-FR" dirty="0" err="1"/>
              <a:t>negotiate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a compromise </a:t>
            </a:r>
            <a:r>
              <a:rPr lang="fr-FR" dirty="0" err="1"/>
              <a:t>that</a:t>
            </a:r>
            <a:r>
              <a:rPr lang="fr-FR" dirty="0"/>
              <a:t> best </a:t>
            </a:r>
            <a:r>
              <a:rPr lang="fr-FR" dirty="0" err="1"/>
              <a:t>satifies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r>
              <a:rPr lang="fr-FR" dirty="0"/>
              <a:t>This type of </a:t>
            </a:r>
            <a:r>
              <a:rPr lang="fr-FR" dirty="0" err="1"/>
              <a:t>nego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collaborative </a:t>
            </a:r>
            <a:r>
              <a:rPr lang="fr-FR" dirty="0" err="1"/>
              <a:t>negotiation</a:t>
            </a:r>
            <a:r>
              <a:rPr lang="fr-FR" dirty="0"/>
              <a:t>.</a:t>
            </a:r>
          </a:p>
          <a:p>
            <a:r>
              <a:rPr lang="fr-FR" dirty="0"/>
              <a:t>Positive </a:t>
            </a:r>
            <a:r>
              <a:rPr lang="fr-FR" dirty="0" err="1"/>
              <a:t>imapcts</a:t>
            </a:r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parallel</a:t>
            </a:r>
            <a:r>
              <a:rPr lang="fr-FR" dirty="0"/>
              <a:t>, </a:t>
            </a:r>
            <a:r>
              <a:rPr lang="en-US" noProof="0" dirty="0"/>
              <a:t>social psychology which studies human / human interactions showed that the interpersonal relation that interlocutors build affect their way to interact and their negotiation 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3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Domaines</a:t>
            </a:r>
            <a:r>
              <a:rPr lang="fr-FR" baseline="0" dirty="0"/>
              <a:t> applications possibles pour c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2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58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PRENDS  DES PAUSES</a:t>
            </a:r>
          </a:p>
          <a:p>
            <a:r>
              <a:rPr lang="fr-FR" dirty="0"/>
              <a:t>RESPIIIIRES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Propose a </a:t>
            </a:r>
            <a:r>
              <a:rPr lang="fr-FR" dirty="0" err="1"/>
              <a:t>negotiation</a:t>
            </a:r>
            <a:r>
              <a:rPr lang="fr-FR" dirty="0"/>
              <a:t> model in </a:t>
            </a:r>
            <a:r>
              <a:rPr lang="fr-FR" dirty="0" err="1"/>
              <a:t>which</a:t>
            </a:r>
            <a:r>
              <a:rPr lang="fr-FR" dirty="0"/>
              <a:t> an agent can </a:t>
            </a:r>
            <a:r>
              <a:rPr lang="fr-FR" dirty="0" err="1"/>
              <a:t>reason</a:t>
            </a:r>
            <a:r>
              <a:rPr lang="fr-FR" dirty="0"/>
              <a:t> like a </a:t>
            </a:r>
            <a:r>
              <a:rPr lang="fr-FR" dirty="0" err="1"/>
              <a:t>human</a:t>
            </a:r>
            <a:endParaRPr lang="fr-FR" dirty="0"/>
          </a:p>
          <a:p>
            <a:r>
              <a:rPr lang="fr-FR" dirty="0"/>
              <a:t>It has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and a perception of dominance </a:t>
            </a:r>
            <a:r>
              <a:rPr lang="fr-FR" dirty="0" err="1"/>
              <a:t>that</a:t>
            </a:r>
            <a:r>
              <a:rPr lang="fr-FR" dirty="0"/>
              <a:t> affects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negotiation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an </a:t>
            </a:r>
            <a:r>
              <a:rPr lang="fr-FR" dirty="0" err="1"/>
              <a:t>interpersonal</a:t>
            </a:r>
            <a:r>
              <a:rPr lang="fr-FR" dirty="0"/>
              <a:t> relation of dominance </a:t>
            </a:r>
            <a:r>
              <a:rPr lang="fr-FR" dirty="0" err="1"/>
              <a:t>where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dominant and the second </a:t>
            </a:r>
            <a:r>
              <a:rPr lang="fr-FR" dirty="0" err="1"/>
              <a:t>submissive</a:t>
            </a:r>
            <a:r>
              <a:rPr lang="fr-FR" dirty="0"/>
              <a:t> the agent has to </a:t>
            </a:r>
            <a:r>
              <a:rPr lang="fr-FR" dirty="0" err="1"/>
              <a:t>understand</a:t>
            </a:r>
            <a:r>
              <a:rPr lang="fr-FR" dirty="0"/>
              <a:t> the </a:t>
            </a:r>
            <a:r>
              <a:rPr lang="fr-FR" dirty="0" err="1"/>
              <a:t>behaviors</a:t>
            </a:r>
            <a:r>
              <a:rPr lang="fr-FR" dirty="0"/>
              <a:t> of dominance </a:t>
            </a:r>
            <a:r>
              <a:rPr lang="fr-FR" dirty="0" err="1"/>
              <a:t>expessed</a:t>
            </a:r>
            <a:r>
              <a:rPr lang="fr-FR" dirty="0"/>
              <a:t> by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interlocutor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strategye</a:t>
            </a:r>
            <a:endParaRPr lang="fr-FR" dirty="0"/>
          </a:p>
          <a:p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propose  to </a:t>
            </a:r>
            <a:r>
              <a:rPr lang="fr-FR" dirty="0" err="1"/>
              <a:t>implement</a:t>
            </a:r>
            <a:r>
              <a:rPr lang="fr-FR" dirty="0"/>
              <a:t> a model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simulate</a:t>
            </a:r>
            <a:r>
              <a:rPr lang="fr-FR" dirty="0"/>
              <a:t> the user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ToM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simulation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suggests</a:t>
            </a:r>
            <a:r>
              <a:rPr lang="fr-FR" dirty="0"/>
              <a:t> 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simulate the mental activity of their partners with our own capacities for practical reasoning.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2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Intial</a:t>
            </a:r>
            <a:r>
              <a:rPr lang="fr-FR" dirty="0"/>
              <a:t> value of power</a:t>
            </a:r>
          </a:p>
          <a:p>
            <a:r>
              <a:rPr lang="fr-FR" dirty="0" err="1"/>
              <a:t>Preference</a:t>
            </a:r>
            <a:r>
              <a:rPr lang="fr-FR" dirty="0"/>
              <a:t> over the values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criterion</a:t>
            </a: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allow</a:t>
            </a:r>
            <a:r>
              <a:rPr lang="fr-FR" dirty="0"/>
              <a:t> the agent to </a:t>
            </a:r>
            <a:r>
              <a:rPr lang="fr-FR" dirty="0" err="1"/>
              <a:t>compute</a:t>
            </a:r>
            <a:r>
              <a:rPr lang="fr-FR" dirty="0"/>
              <a:t> values of </a:t>
            </a:r>
            <a:r>
              <a:rPr lang="fr-FR" dirty="0" err="1"/>
              <a:t>satisfiability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value and </a:t>
            </a:r>
            <a:r>
              <a:rPr lang="fr-FR" dirty="0" err="1"/>
              <a:t>is</a:t>
            </a:r>
            <a:r>
              <a:rPr lang="fr-FR" dirty="0"/>
              <a:t> able to sort </a:t>
            </a:r>
            <a:r>
              <a:rPr lang="fr-FR" dirty="0" err="1"/>
              <a:t>them</a:t>
            </a:r>
            <a:r>
              <a:rPr lang="fr-FR" dirty="0"/>
              <a:t> in the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86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value of power </a:t>
            </a:r>
            <a:r>
              <a:rPr lang="fr-FR" dirty="0" err="1"/>
              <a:t>will</a:t>
            </a:r>
            <a:r>
              <a:rPr lang="fr-FR" dirty="0"/>
              <a:t> first affect the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demand</a:t>
            </a:r>
            <a:r>
              <a:rPr lang="fr-FR" dirty="0"/>
              <a:t> of the agent. The more the agent </a:t>
            </a:r>
            <a:r>
              <a:rPr lang="fr-FR" dirty="0" err="1"/>
              <a:t>is</a:t>
            </a:r>
            <a:r>
              <a:rPr lang="fr-FR" dirty="0"/>
              <a:t> dominant the more </a:t>
            </a:r>
            <a:r>
              <a:rPr lang="fr-FR" dirty="0" err="1"/>
              <a:t>he’s</a:t>
            </a:r>
            <a:r>
              <a:rPr lang="fr-FR" dirty="0"/>
              <a:t> </a:t>
            </a:r>
            <a:r>
              <a:rPr lang="fr-FR" dirty="0" err="1"/>
              <a:t>demanding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0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  <a:r>
              <a:rPr lang="fr-FR" baseline="0" dirty="0"/>
              <a:t> le texte </a:t>
            </a:r>
          </a:p>
          <a:p>
            <a:r>
              <a:rPr lang="fr-FR" baseline="0" dirty="0"/>
              <a:t>Remettre avec l’exemple du resto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86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control the concessions </a:t>
            </a:r>
            <a:r>
              <a:rPr lang="fr-FR" dirty="0" err="1"/>
              <a:t>expressed</a:t>
            </a:r>
            <a:r>
              <a:rPr lang="fr-FR" dirty="0"/>
              <a:t> by the agent </a:t>
            </a:r>
            <a:r>
              <a:rPr lang="fr-FR" dirty="0" err="1"/>
              <a:t>regarding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value of power. </a:t>
            </a:r>
          </a:p>
          <a:p>
            <a:r>
              <a:rPr lang="fr-FR" dirty="0"/>
              <a:t>The more the agent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submissibe</a:t>
            </a:r>
            <a:r>
              <a:rPr lang="fr-FR" dirty="0"/>
              <a:t> the </a:t>
            </a:r>
            <a:r>
              <a:rPr lang="fr-FR" dirty="0" err="1"/>
              <a:t>quicker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concessions. </a:t>
            </a:r>
          </a:p>
          <a:p>
            <a:r>
              <a:rPr lang="fr-FR" dirty="0"/>
              <a:t>It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at the </a:t>
            </a:r>
            <a:r>
              <a:rPr lang="fr-FR" dirty="0" err="1"/>
              <a:t>begining</a:t>
            </a:r>
            <a:r>
              <a:rPr lang="fr-FR" dirty="0"/>
              <a:t> the agent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accept</a:t>
            </a:r>
            <a:r>
              <a:rPr lang="fr-FR" dirty="0"/>
              <a:t> satisfiable values.</a:t>
            </a:r>
          </a:p>
          <a:p>
            <a:r>
              <a:rPr lang="fr-FR" dirty="0"/>
              <a:t>Concession </a:t>
            </a:r>
            <a:r>
              <a:rPr lang="fr-FR" dirty="0" err="1"/>
              <a:t>bla</a:t>
            </a:r>
            <a:r>
              <a:rPr lang="fr-FR" dirty="0"/>
              <a:t> </a:t>
            </a:r>
            <a:r>
              <a:rPr lang="fr-FR" dirty="0" err="1"/>
              <a:t>bla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AE98-E924-478A-BA3C-6BA9ACCF34E1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2489" y="182562"/>
            <a:ext cx="4114800" cy="365125"/>
          </a:xfrm>
        </p:spPr>
        <p:txBody>
          <a:bodyPr/>
          <a:lstStyle>
            <a:lvl1pPr>
              <a:defRPr sz="1500"/>
            </a:lvl1pPr>
          </a:lstStyle>
          <a:p>
            <a:r>
              <a:rPr lang="fr-FR" dirty="0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EAE346B8-B207-44B2-9593-768E5DB0BF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8CA-5578-437D-BA7F-F3EB3E92E49E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DDEA-FBAB-4432-AF41-9BA2962D84E0}" type="datetime1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13C-253F-4F95-BB29-0A613EC4716A}" type="datetime1">
              <a:rPr lang="fr-FR" smtClean="0"/>
              <a:t>06/09/2018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A80C-5544-4A9D-85BA-4E0392B64B58}" type="datetime1">
              <a:rPr lang="fr-FR" smtClean="0"/>
              <a:t>06/09/2018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814E-A1F9-4D89-9C2E-A7A5A0AB38E6}" type="datetime1">
              <a:rPr lang="fr-FR" smtClean="0"/>
              <a:t>06/09/2018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490E-EE14-4E37-9A17-066077D17B97}" type="datetime1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0171-2509-4DE6-A45B-8C585B4F1B21}" type="datetime1">
              <a:rPr lang="fr-FR" smtClean="0"/>
              <a:t>06/09/2018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586D-41F7-4240-AAC6-202C84CABF7F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5969-0015-4E11-8846-5CD77382AE98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612D-E59A-4721-8ADF-F33B1445F5BA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433B-D9FC-46F6-BA2C-FEB7AE6C2251}" type="datetime1">
              <a:rPr lang="fr-FR" smtClean="0"/>
              <a:t>06/09/2018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82880" y="126875"/>
            <a:ext cx="1194816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i="1" dirty="0">
                <a:solidFill>
                  <a:srgbClr val="F39C12"/>
                </a:solidFill>
              </a:rPr>
              <a:t>Guess my power: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A computational model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to simulate a partner’s behavior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0AA830-A119-4147-8FA1-8F282447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393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7C46F56B-C9D0-41AE-BB98-9C6A194D844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582D3-F98B-4EE4-8A23-08135D72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0E8C-2E7B-45B2-B812-F6CF73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F2081-F939-4EF1-969B-AF11CF5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716020" y="138153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456450" y="1981130"/>
            <a:ext cx="525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 the number of satisfiable values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682787" y="2643651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716020" y="490225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480755" y="5363479"/>
            <a:ext cx="1902203" cy="1201838"/>
            <a:chOff x="9092963" y="2498266"/>
            <a:chExt cx="1902203" cy="1201838"/>
          </a:xfrm>
        </p:grpSpPr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8473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2000" dirty="0"/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7392442" y="492516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224683" y="264681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224683" y="496417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6841050" y="49304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6833388" y="1274462"/>
            <a:ext cx="4090568" cy="1454731"/>
            <a:chOff x="3711320" y="2668694"/>
            <a:chExt cx="4090568" cy="1454731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3711320" y="3073400"/>
              <a:ext cx="2850510" cy="1050025"/>
              <a:chOff x="3711320" y="3073400"/>
              <a:chExt cx="2850510" cy="1050025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3711320" y="333894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834" y="285684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970684" y="2668694"/>
              <a:ext cx="831204" cy="1050026"/>
            </a:xfrm>
            <a:prstGeom prst="cloudCallout">
              <a:avLst>
                <a:gd name="adj1" fmla="val -101365"/>
                <a:gd name="adj2" fmla="val 19835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299587" y="5382511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142FD71-8500-4544-95FA-CF1ED5A691EB}"/>
              </a:ext>
            </a:extLst>
          </p:cNvPr>
          <p:cNvGrpSpPr/>
          <p:nvPr/>
        </p:nvGrpSpPr>
        <p:grpSpPr>
          <a:xfrm>
            <a:off x="1032140" y="3178786"/>
            <a:ext cx="1965074" cy="1309583"/>
            <a:chOff x="2741898" y="2311053"/>
            <a:chExt cx="1916805" cy="1423623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1E64E2A8-AA81-49C9-A6D6-638CC2C3B4BE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6" name="Oval 18">
                <a:extLst>
                  <a:ext uri="{FF2B5EF4-FFF2-40B4-BE49-F238E27FC236}">
                    <a16:creationId xmlns:a16="http://schemas.microsoft.com/office/drawing/2014/main" id="{20F388DB-4282-4809-9A3B-83EC933935CB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FD033EC-7B1B-4844-867E-C948345BE6A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527AB12-AACF-4D30-9E12-7A177F89A647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Oval 18">
                <a:extLst>
                  <a:ext uri="{FF2B5EF4-FFF2-40B4-BE49-F238E27FC236}">
                    <a16:creationId xmlns:a16="http://schemas.microsoft.com/office/drawing/2014/main" id="{8DF43EB8-23CD-47E8-83BC-3A21058F65DC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436B7EA8-9099-4B22-B8EA-D45471B79711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719684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107AC12D-AAEE-482C-B022-4D7A445ADF36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72" name="Oval 18">
                <a:extLst>
                  <a:ext uri="{FF2B5EF4-FFF2-40B4-BE49-F238E27FC236}">
                    <a16:creationId xmlns:a16="http://schemas.microsoft.com/office/drawing/2014/main" id="{C6DE3ABA-25A5-48CD-8FFB-CB5C804A8931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9928CC1-B79C-41D4-8C26-D2A97430E6D4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BD30B94F-AC7E-4378-BDD3-9BD149152C27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75" name="Oval 18">
                <a:extLst>
                  <a:ext uri="{FF2B5EF4-FFF2-40B4-BE49-F238E27FC236}">
                    <a16:creationId xmlns:a16="http://schemas.microsoft.com/office/drawing/2014/main" id="{B3B54977-5357-490F-A04F-EE9C54437242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B43D72C-88CB-4A64-AF3F-6D8D7D32374E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C911CAAA-792A-479D-8573-309D696C9E54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78" name="Oval 18">
                <a:extLst>
                  <a:ext uri="{FF2B5EF4-FFF2-40B4-BE49-F238E27FC236}">
                    <a16:creationId xmlns:a16="http://schemas.microsoft.com/office/drawing/2014/main" id="{705A4921-4A22-4379-AA62-9892294EBD17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4778DFE7-326A-4574-A380-03099B484A7B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6772CAF-C5BC-4AE0-8D04-0D7387AE8874}"/>
              </a:ext>
            </a:extLst>
          </p:cNvPr>
          <p:cNvGrpSpPr/>
          <p:nvPr/>
        </p:nvGrpSpPr>
        <p:grpSpPr>
          <a:xfrm>
            <a:off x="6685712" y="3120679"/>
            <a:ext cx="1916805" cy="1423623"/>
            <a:chOff x="2741898" y="2311053"/>
            <a:chExt cx="1916805" cy="1423623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BCB96402-2376-4E37-8A84-A948972E1E82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8" name="Oval 18">
                <a:extLst>
                  <a:ext uri="{FF2B5EF4-FFF2-40B4-BE49-F238E27FC236}">
                    <a16:creationId xmlns:a16="http://schemas.microsoft.com/office/drawing/2014/main" id="{1907D496-DB6D-466C-BEDD-0CFA6B83ECA1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A3630090-0FD8-4023-B154-54932C014D4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3A80930B-9789-499C-B308-DA68C3400A55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6" name="Oval 18">
                <a:extLst>
                  <a:ext uri="{FF2B5EF4-FFF2-40B4-BE49-F238E27FC236}">
                    <a16:creationId xmlns:a16="http://schemas.microsoft.com/office/drawing/2014/main" id="{FEB483FE-1141-4960-89FE-5F96EA42F4A2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B558D641-407B-4AFC-AE57-8F0D0EB838E1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975210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7F0079C9-F9A2-4AE5-B708-7A283D90A038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02" name="Oval 18">
                <a:extLst>
                  <a:ext uri="{FF2B5EF4-FFF2-40B4-BE49-F238E27FC236}">
                    <a16:creationId xmlns:a16="http://schemas.microsoft.com/office/drawing/2014/main" id="{9D1DB50B-EA78-436E-8FD2-478D7241F15F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BC56B4B6-6660-421E-985C-2524B0348D37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1F6B6E-FA19-44B3-A3E4-F7CC153409EF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100" name="Oval 18">
                <a:extLst>
                  <a:ext uri="{FF2B5EF4-FFF2-40B4-BE49-F238E27FC236}">
                    <a16:creationId xmlns:a16="http://schemas.microsoft.com/office/drawing/2014/main" id="{7B62208F-A261-4DE4-901A-93E811662ED2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FC9CE3A3-7F40-4DFD-B481-48541D7553D1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67EC685-0F56-48D9-A0EF-52862E4E2B91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90" name="Oval 18">
                <a:extLst>
                  <a:ext uri="{FF2B5EF4-FFF2-40B4-BE49-F238E27FC236}">
                    <a16:creationId xmlns:a16="http://schemas.microsoft.com/office/drawing/2014/main" id="{6B8BECFD-2C02-4397-A73A-1E172A0459F8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1544E0F-83F4-4ADB-A526-1525BE9D770A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7CED6218-C0C9-4EEE-BAE4-9E832FF2E9FA}"/>
              </a:ext>
            </a:extLst>
          </p:cNvPr>
          <p:cNvGrpSpPr/>
          <p:nvPr/>
        </p:nvGrpSpPr>
        <p:grpSpPr>
          <a:xfrm>
            <a:off x="3898998" y="3149986"/>
            <a:ext cx="2062010" cy="1423623"/>
            <a:chOff x="2741898" y="2311053"/>
            <a:chExt cx="2062010" cy="1423623"/>
          </a:xfrm>
        </p:grpSpPr>
        <p:grpSp>
          <p:nvGrpSpPr>
            <p:cNvPr id="154" name="Groupe 153">
              <a:extLst>
                <a:ext uri="{FF2B5EF4-FFF2-40B4-BE49-F238E27FC236}">
                  <a16:creationId xmlns:a16="http://schemas.microsoft.com/office/drawing/2014/main" id="{941AA0DC-0C1E-4D8F-854A-6B0DFA61F226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7" name="Oval 18">
                <a:extLst>
                  <a:ext uri="{FF2B5EF4-FFF2-40B4-BE49-F238E27FC236}">
                    <a16:creationId xmlns:a16="http://schemas.microsoft.com/office/drawing/2014/main" id="{546B11D3-0646-462C-8975-376DDD4D6B2E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F69D16E3-96A2-41B0-9A46-05D68411E1E7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AACE34EB-4258-4805-A460-BE19B3308092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5" name="Oval 18">
                <a:extLst>
                  <a:ext uri="{FF2B5EF4-FFF2-40B4-BE49-F238E27FC236}">
                    <a16:creationId xmlns:a16="http://schemas.microsoft.com/office/drawing/2014/main" id="{9925EC98-D460-4834-A330-650AE5D41048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FA7D6B52-CA5E-4113-BC7D-0B331E46ACB9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719684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D0ED4BE9-819A-4DB0-B114-0FA1CDB3768C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63" name="Oval 18">
                <a:extLst>
                  <a:ext uri="{FF2B5EF4-FFF2-40B4-BE49-F238E27FC236}">
                    <a16:creationId xmlns:a16="http://schemas.microsoft.com/office/drawing/2014/main" id="{D1758EE9-18C6-49FD-995F-C4A9EA1768AE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A9435208-47B7-4ECC-831C-B628B01D1D8E}"/>
                  </a:ext>
                </a:extLst>
              </p:cNvPr>
              <p:cNvSpPr txBox="1"/>
              <p:nvPr/>
            </p:nvSpPr>
            <p:spPr>
              <a:xfrm>
                <a:off x="1675142" y="4100385"/>
                <a:ext cx="891124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822C1A3F-7BAE-4E3C-97D4-7F9F37C24E55}"/>
                </a:ext>
              </a:extLst>
            </p:cNvPr>
            <p:cNvGrpSpPr/>
            <p:nvPr/>
          </p:nvGrpSpPr>
          <p:grpSpPr>
            <a:xfrm>
              <a:off x="3750562" y="3041496"/>
              <a:ext cx="1053346" cy="407142"/>
              <a:chOff x="3014012" y="5453217"/>
              <a:chExt cx="1300675" cy="569386"/>
            </a:xfrm>
            <a:solidFill>
              <a:srgbClr val="FF0000"/>
            </a:solidFill>
          </p:grpSpPr>
          <p:sp>
            <p:nvSpPr>
              <p:cNvPr id="161" name="Oval 18">
                <a:extLst>
                  <a:ext uri="{FF2B5EF4-FFF2-40B4-BE49-F238E27FC236}">
                    <a16:creationId xmlns:a16="http://schemas.microsoft.com/office/drawing/2014/main" id="{3E8E8955-6935-4870-A121-EAD4DBB80D8A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75E72AEA-82D2-4FAF-A288-523AD8F8DA90}"/>
                  </a:ext>
                </a:extLst>
              </p:cNvPr>
              <p:cNvSpPr txBox="1"/>
              <p:nvPr/>
            </p:nvSpPr>
            <p:spPr>
              <a:xfrm>
                <a:off x="3064644" y="5501177"/>
                <a:ext cx="1250043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EC3336EB-DA81-4391-B8F6-138187959BA1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159" name="Oval 18">
                <a:extLst>
                  <a:ext uri="{FF2B5EF4-FFF2-40B4-BE49-F238E27FC236}">
                    <a16:creationId xmlns:a16="http://schemas.microsoft.com/office/drawing/2014/main" id="{64E6D4AF-36AB-4F8C-A159-66A2DF24184F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6211519E-EDF3-4D29-9D4A-933752B7C374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</p:grp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F785020B-4D04-4A35-9023-2C62BF466EA4}"/>
              </a:ext>
            </a:extLst>
          </p:cNvPr>
          <p:cNvGrpSpPr/>
          <p:nvPr/>
        </p:nvGrpSpPr>
        <p:grpSpPr>
          <a:xfrm>
            <a:off x="9533083" y="3100611"/>
            <a:ext cx="1916805" cy="1423623"/>
            <a:chOff x="2741898" y="2311053"/>
            <a:chExt cx="1916805" cy="1423623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0BCEE4CC-AA00-494E-9CC9-F48F9E794B52}"/>
                </a:ext>
              </a:extLst>
            </p:cNvPr>
            <p:cNvGrpSpPr/>
            <p:nvPr/>
          </p:nvGrpSpPr>
          <p:grpSpPr>
            <a:xfrm>
              <a:off x="2744532" y="2311053"/>
              <a:ext cx="896953" cy="407926"/>
              <a:chOff x="1633243" y="2185375"/>
              <a:chExt cx="1107562" cy="57048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83" name="Oval 18">
                <a:extLst>
                  <a:ext uri="{FF2B5EF4-FFF2-40B4-BE49-F238E27FC236}">
                    <a16:creationId xmlns:a16="http://schemas.microsoft.com/office/drawing/2014/main" id="{389946F3-71E7-40E8-9ADE-4C5CFC884127}"/>
                  </a:ext>
                </a:extLst>
              </p:cNvPr>
              <p:cNvSpPr/>
              <p:nvPr/>
            </p:nvSpPr>
            <p:spPr>
              <a:xfrm>
                <a:off x="1633243" y="2185375"/>
                <a:ext cx="1107562" cy="570482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D562A65E-D714-4EA8-8AC3-BB4F575FCA22}"/>
                  </a:ext>
                </a:extLst>
              </p:cNvPr>
              <p:cNvSpPr txBox="1"/>
              <p:nvPr/>
            </p:nvSpPr>
            <p:spPr>
              <a:xfrm>
                <a:off x="1723444" y="2237262"/>
                <a:ext cx="96721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  <a:endParaRPr lang="fr-FR" sz="1600" dirty="0"/>
              </a:p>
            </p:txBody>
          </p: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9BE069B-9790-4BA7-87A9-2A3238F9CB5E}"/>
                </a:ext>
              </a:extLst>
            </p:cNvPr>
            <p:cNvGrpSpPr/>
            <p:nvPr/>
          </p:nvGrpSpPr>
          <p:grpSpPr>
            <a:xfrm>
              <a:off x="2741898" y="2816613"/>
              <a:ext cx="896952" cy="399071"/>
              <a:chOff x="1630609" y="3216269"/>
              <a:chExt cx="1107561" cy="55809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81" name="Oval 18">
                <a:extLst>
                  <a:ext uri="{FF2B5EF4-FFF2-40B4-BE49-F238E27FC236}">
                    <a16:creationId xmlns:a16="http://schemas.microsoft.com/office/drawing/2014/main" id="{CA1701B2-22FB-4C37-9DDF-02EBD4FA8A1D}"/>
                  </a:ext>
                </a:extLst>
              </p:cNvPr>
              <p:cNvSpPr/>
              <p:nvPr/>
            </p:nvSpPr>
            <p:spPr>
              <a:xfrm>
                <a:off x="1630609" y="3216269"/>
                <a:ext cx="1107561" cy="558099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AFA8A315-FFAB-4B2D-9380-674359AFEFE0}"/>
                  </a:ext>
                </a:extLst>
              </p:cNvPr>
              <p:cNvSpPr txBox="1"/>
              <p:nvPr/>
            </p:nvSpPr>
            <p:spPr>
              <a:xfrm>
                <a:off x="1745267" y="3233746"/>
                <a:ext cx="975210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</p:grpSp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CAC9A41F-DB60-4591-B098-6CCAE41F4E77}"/>
                </a:ext>
              </a:extLst>
            </p:cNvPr>
            <p:cNvGrpSpPr/>
            <p:nvPr/>
          </p:nvGrpSpPr>
          <p:grpSpPr>
            <a:xfrm>
              <a:off x="2760753" y="3334566"/>
              <a:ext cx="896952" cy="400110"/>
              <a:chOff x="1566924" y="4044328"/>
              <a:chExt cx="1107561" cy="559552"/>
            </a:xfrm>
            <a:solidFill>
              <a:srgbClr val="FF0000"/>
            </a:solidFill>
          </p:grpSpPr>
          <p:sp>
            <p:nvSpPr>
              <p:cNvPr id="179" name="Oval 18">
                <a:extLst>
                  <a:ext uri="{FF2B5EF4-FFF2-40B4-BE49-F238E27FC236}">
                    <a16:creationId xmlns:a16="http://schemas.microsoft.com/office/drawing/2014/main" id="{5F333432-7CF2-43BF-ACDA-CF917D983D19}"/>
                  </a:ext>
                </a:extLst>
              </p:cNvPr>
              <p:cNvSpPr/>
              <p:nvPr/>
            </p:nvSpPr>
            <p:spPr>
              <a:xfrm>
                <a:off x="1566924" y="4044328"/>
                <a:ext cx="1107561" cy="55955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7E02076-AA31-4267-B69C-4DB61E28EC47}"/>
                  </a:ext>
                </a:extLst>
              </p:cNvPr>
              <p:cNvSpPr txBox="1"/>
              <p:nvPr/>
            </p:nvSpPr>
            <p:spPr>
              <a:xfrm>
                <a:off x="1592278" y="4095670"/>
                <a:ext cx="904799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DE6DA376-4E9F-4BE3-83AF-FF71421F43E0}"/>
                </a:ext>
              </a:extLst>
            </p:cNvPr>
            <p:cNvGrpSpPr/>
            <p:nvPr/>
          </p:nvGrpSpPr>
          <p:grpSpPr>
            <a:xfrm>
              <a:off x="3750560" y="3041496"/>
              <a:ext cx="891222" cy="407142"/>
              <a:chOff x="3014012" y="5453217"/>
              <a:chExt cx="1100485" cy="569386"/>
            </a:xfrm>
            <a:solidFill>
              <a:srgbClr val="FF0000"/>
            </a:solidFill>
          </p:grpSpPr>
          <p:sp>
            <p:nvSpPr>
              <p:cNvPr id="177" name="Oval 18">
                <a:extLst>
                  <a:ext uri="{FF2B5EF4-FFF2-40B4-BE49-F238E27FC236}">
                    <a16:creationId xmlns:a16="http://schemas.microsoft.com/office/drawing/2014/main" id="{22EE8CBF-DCB9-46E6-A245-EBA7C4F92997}"/>
                  </a:ext>
                </a:extLst>
              </p:cNvPr>
              <p:cNvSpPr/>
              <p:nvPr/>
            </p:nvSpPr>
            <p:spPr>
              <a:xfrm>
                <a:off x="3014012" y="5453217"/>
                <a:ext cx="1100485" cy="569386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ZoneTexte 177">
                <a:extLst>
                  <a:ext uri="{FF2B5EF4-FFF2-40B4-BE49-F238E27FC236}">
                    <a16:creationId xmlns:a16="http://schemas.microsoft.com/office/drawing/2014/main" id="{0E162CBB-5B4E-4E50-BBAA-B15A91B48323}"/>
                  </a:ext>
                </a:extLst>
              </p:cNvPr>
              <p:cNvSpPr txBox="1"/>
              <p:nvPr/>
            </p:nvSpPr>
            <p:spPr>
              <a:xfrm>
                <a:off x="3120173" y="5501177"/>
                <a:ext cx="951268" cy="4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</p:grpSp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89625C35-AE9D-4880-8BBA-A7134E1CAF1C}"/>
                </a:ext>
              </a:extLst>
            </p:cNvPr>
            <p:cNvGrpSpPr/>
            <p:nvPr/>
          </p:nvGrpSpPr>
          <p:grpSpPr>
            <a:xfrm>
              <a:off x="3761753" y="2530799"/>
              <a:ext cx="896950" cy="399854"/>
              <a:chOff x="1660639" y="4712172"/>
              <a:chExt cx="1107559" cy="559192"/>
            </a:xfrm>
            <a:solidFill>
              <a:srgbClr val="FF0000"/>
            </a:solidFill>
          </p:grpSpPr>
          <p:sp>
            <p:nvSpPr>
              <p:cNvPr id="175" name="Oval 18">
                <a:extLst>
                  <a:ext uri="{FF2B5EF4-FFF2-40B4-BE49-F238E27FC236}">
                    <a16:creationId xmlns:a16="http://schemas.microsoft.com/office/drawing/2014/main" id="{B8E7992D-6D0F-4F74-A300-E4C8820B69CA}"/>
                  </a:ext>
                </a:extLst>
              </p:cNvPr>
              <p:cNvSpPr/>
              <p:nvPr/>
            </p:nvSpPr>
            <p:spPr>
              <a:xfrm>
                <a:off x="1660639" y="4712172"/>
                <a:ext cx="1107559" cy="559192"/>
              </a:xfrm>
              <a:prstGeom prst="ellipse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B7FDE979-E4CC-46EE-9E25-883BB624A3AA}"/>
                  </a:ext>
                </a:extLst>
              </p:cNvPr>
              <p:cNvSpPr txBox="1"/>
              <p:nvPr/>
            </p:nvSpPr>
            <p:spPr>
              <a:xfrm>
                <a:off x="1738882" y="4749680"/>
                <a:ext cx="1021251" cy="473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</p:grpSp>
      </p:grpSp>
      <p:sp>
        <p:nvSpPr>
          <p:cNvPr id="185" name="Oval 29">
            <a:extLst>
              <a:ext uri="{FF2B5EF4-FFF2-40B4-BE49-F238E27FC236}">
                <a16:creationId xmlns:a16="http://schemas.microsoft.com/office/drawing/2014/main" id="{D9DFA581-ECBC-4346-A140-869EE2033C30}"/>
              </a:ext>
            </a:extLst>
          </p:cNvPr>
          <p:cNvSpPr/>
          <p:nvPr/>
        </p:nvSpPr>
        <p:spPr>
          <a:xfrm>
            <a:off x="480755" y="6216463"/>
            <a:ext cx="269659" cy="2696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6" name="TextBox 34">
            <a:extLst>
              <a:ext uri="{FF2B5EF4-FFF2-40B4-BE49-F238E27FC236}">
                <a16:creationId xmlns:a16="http://schemas.microsoft.com/office/drawing/2014/main" id="{01FFA109-7BC0-4E7E-8A6B-406E0898A101}"/>
              </a:ext>
            </a:extLst>
          </p:cNvPr>
          <p:cNvSpPr txBox="1"/>
          <p:nvPr/>
        </p:nvSpPr>
        <p:spPr>
          <a:xfrm>
            <a:off x="848051" y="6153801"/>
            <a:ext cx="17471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Utterance type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EAD4327-2218-4C10-98DB-56CEB3095669}"/>
              </a:ext>
            </a:extLst>
          </p:cNvPr>
          <p:cNvGrpSpPr/>
          <p:nvPr/>
        </p:nvGrpSpPr>
        <p:grpSpPr>
          <a:xfrm>
            <a:off x="890954" y="3100611"/>
            <a:ext cx="2379031" cy="1526598"/>
            <a:chOff x="890954" y="3100611"/>
            <a:chExt cx="2379031" cy="1526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9C4B05-4B5C-4FFE-AA03-CEA4BDAEE5CE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FC3885D-1432-43F1-AF0C-4F316C73B410}"/>
                </a:ext>
              </a:extLst>
            </p:cNvPr>
            <p:cNvSpPr txBox="1"/>
            <p:nvPr/>
          </p:nvSpPr>
          <p:spPr>
            <a:xfrm>
              <a:off x="2824029" y="4257877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H1</a:t>
              </a:r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70C5E579-3935-4405-8075-6D09E5EDD964}"/>
              </a:ext>
            </a:extLst>
          </p:cNvPr>
          <p:cNvGrpSpPr/>
          <p:nvPr/>
        </p:nvGrpSpPr>
        <p:grpSpPr>
          <a:xfrm>
            <a:off x="3727262" y="3092753"/>
            <a:ext cx="2380633" cy="1534456"/>
            <a:chOff x="890954" y="3100611"/>
            <a:chExt cx="2380633" cy="1526598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4D3CCE8-D517-4DBE-AA22-892C1DEDECC1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8A653BC3-1480-4780-B744-D066F149489B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H2</a:t>
              </a:r>
            </a:p>
          </p:txBody>
        </p:sp>
      </p:grp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322C5B6D-4629-4945-A011-DB28319F234C}"/>
              </a:ext>
            </a:extLst>
          </p:cNvPr>
          <p:cNvGrpSpPr/>
          <p:nvPr/>
        </p:nvGrpSpPr>
        <p:grpSpPr>
          <a:xfrm>
            <a:off x="6412003" y="3071520"/>
            <a:ext cx="2380633" cy="1555689"/>
            <a:chOff x="890954" y="3100611"/>
            <a:chExt cx="2380633" cy="153043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442A318-1539-402F-B13E-CA82A8BDD3B8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ZoneTexte 191">
              <a:extLst>
                <a:ext uri="{FF2B5EF4-FFF2-40B4-BE49-F238E27FC236}">
                  <a16:creationId xmlns:a16="http://schemas.microsoft.com/office/drawing/2014/main" id="{9724734A-A081-44E7-AA2C-A2AA79456D84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73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H3</a:t>
              </a:r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219E9E4F-56CF-4490-A9D4-98C4A591F1E1}"/>
              </a:ext>
            </a:extLst>
          </p:cNvPr>
          <p:cNvGrpSpPr/>
          <p:nvPr/>
        </p:nvGrpSpPr>
        <p:grpSpPr>
          <a:xfrm>
            <a:off x="9237254" y="3074401"/>
            <a:ext cx="2380633" cy="1532978"/>
            <a:chOff x="890954" y="3100611"/>
            <a:chExt cx="2380633" cy="153043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2BDFCFE-C0FA-44E3-AD13-9356C52130CA}"/>
                </a:ext>
              </a:extLst>
            </p:cNvPr>
            <p:cNvSpPr/>
            <p:nvPr/>
          </p:nvSpPr>
          <p:spPr>
            <a:xfrm>
              <a:off x="890954" y="3100611"/>
              <a:ext cx="2345010" cy="151092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ZoneTexte 194">
              <a:extLst>
                <a:ext uri="{FF2B5EF4-FFF2-40B4-BE49-F238E27FC236}">
                  <a16:creationId xmlns:a16="http://schemas.microsoft.com/office/drawing/2014/main" id="{93D61622-E0F9-4C5A-A3ED-D965779B817C}"/>
                </a:ext>
              </a:extLst>
            </p:cNvPr>
            <p:cNvSpPr txBox="1"/>
            <p:nvPr/>
          </p:nvSpPr>
          <p:spPr>
            <a:xfrm>
              <a:off x="2824029" y="4257877"/>
              <a:ext cx="447558" cy="373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H4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3CEB8F-CC7F-4354-AC07-781A75A2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Evaluate the accuracy of predictions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30254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5" name="Espace réservé du numéro de diapositive 3">
            <a:extLst>
              <a:ext uri="{FF2B5EF4-FFF2-40B4-BE49-F238E27FC236}">
                <a16:creationId xmlns:a16="http://schemas.microsoft.com/office/drawing/2014/main" id="{0BC9D58F-B483-4406-828E-FE91ACBCDD0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564FD08-E7F5-4BE9-82EC-28C22808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0664"/>
              </p:ext>
            </p:extLst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3168"/>
              </p:ext>
            </p:extLst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DEA0E2C8-7C05-4EBD-B4AF-D865CCDFFB30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45D98-81C9-4341-8A9E-E4997E3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89DD49-E269-4839-8EAB-9B2C063ADB62}"/>
              </a:ext>
            </a:extLst>
          </p:cNvPr>
          <p:cNvSpPr txBox="1"/>
          <p:nvPr/>
        </p:nvSpPr>
        <p:spPr>
          <a:xfrm>
            <a:off x="902448" y="2673355"/>
            <a:ext cx="8803341" cy="8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21D6E28-9EDF-446B-A5EC-576A06DA58E2}"/>
              </a:ext>
            </a:extLst>
          </p:cNvPr>
          <p:cNvGrpSpPr/>
          <p:nvPr/>
        </p:nvGrpSpPr>
        <p:grpSpPr>
          <a:xfrm>
            <a:off x="1386910" y="1579350"/>
            <a:ext cx="9561983" cy="2026345"/>
            <a:chOff x="8889371" y="1786819"/>
            <a:chExt cx="12749308" cy="2701791"/>
          </a:xfrm>
        </p:grpSpPr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8889371" y="1786819"/>
              <a:ext cx="668518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chemeClr val="accent4"/>
                  </a:solidFill>
                </a:rPr>
                <a:t>Simulation of 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A458-D2FD-44E8-8D9C-4DBF4FA98F32}"/>
                </a:ext>
              </a:extLst>
            </p:cNvPr>
            <p:cNvSpPr/>
            <p:nvPr/>
          </p:nvSpPr>
          <p:spPr>
            <a:xfrm>
              <a:off x="8889371" y="2826618"/>
              <a:ext cx="12749308" cy="16619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Simulation theory is able to reason about other with </a:t>
              </a:r>
              <a:r>
                <a:rPr lang="en-US" sz="2000" b="1" dirty="0"/>
                <a:t>partial knowledge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Validation of the model in the context </a:t>
              </a:r>
              <a:r>
                <a:rPr lang="en-US" sz="2000"/>
                <a:t>of agent / </a:t>
              </a:r>
              <a:r>
                <a:rPr lang="en-US" sz="2000" dirty="0"/>
                <a:t>agent interaction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902448" y="165760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AD7A879D-F544-40FC-BA8E-52C9DA61F59A}"/>
              </a:ext>
            </a:extLst>
          </p:cNvPr>
          <p:cNvGrpSpPr/>
          <p:nvPr/>
        </p:nvGrpSpPr>
        <p:grpSpPr>
          <a:xfrm>
            <a:off x="1386910" y="3821581"/>
            <a:ext cx="9561983" cy="2787323"/>
            <a:chOff x="8889371" y="1786819"/>
            <a:chExt cx="12749308" cy="3716428"/>
          </a:xfrm>
        </p:grpSpPr>
        <p:sp>
          <p:nvSpPr>
            <p:cNvPr id="11" name="TextBox 61">
              <a:extLst>
                <a:ext uri="{FF2B5EF4-FFF2-40B4-BE49-F238E27FC236}">
                  <a16:creationId xmlns:a16="http://schemas.microsoft.com/office/drawing/2014/main" id="{6DF85676-3B4B-4BF2-8A07-421A2422B537}"/>
                </a:ext>
              </a:extLst>
            </p:cNvPr>
            <p:cNvSpPr txBox="1"/>
            <p:nvPr/>
          </p:nvSpPr>
          <p:spPr>
            <a:xfrm>
              <a:off x="8889371" y="1786819"/>
              <a:ext cx="10597779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rgbClr val="002060"/>
                  </a:solidFill>
                </a:rPr>
                <a:t>Interpersonal relation of dominance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DA769-C6F0-47BA-91D1-BA87563D4FC1}"/>
                </a:ext>
              </a:extLst>
            </p:cNvPr>
            <p:cNvSpPr/>
            <p:nvPr/>
          </p:nvSpPr>
          <p:spPr>
            <a:xfrm>
              <a:off x="8889371" y="2712741"/>
              <a:ext cx="12749308" cy="279050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Simulate an interpersonal relation of dominance.</a:t>
              </a:r>
              <a:endParaRPr lang="en-US" sz="2000" b="1" dirty="0"/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Predict and adapt a complementary behavior 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Evaluation of the model with a human user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DA081-8B40-43BF-8DBF-E7523842088A}"/>
              </a:ext>
            </a:extLst>
          </p:cNvPr>
          <p:cNvSpPr/>
          <p:nvPr/>
        </p:nvSpPr>
        <p:spPr>
          <a:xfrm>
            <a:off x="902448" y="3888294"/>
            <a:ext cx="374404" cy="3744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D9EA1DE-0B95-43FC-BE3F-358ACB92736C}"/>
              </a:ext>
            </a:extLst>
          </p:cNvPr>
          <p:cNvSpPr/>
          <p:nvPr/>
        </p:nvSpPr>
        <p:spPr>
          <a:xfrm>
            <a:off x="1007193" y="2381448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B0965A-B90E-471D-9609-C65923BA6957}"/>
              </a:ext>
            </a:extLst>
          </p:cNvPr>
          <p:cNvSpPr/>
          <p:nvPr/>
        </p:nvSpPr>
        <p:spPr>
          <a:xfrm>
            <a:off x="1007193" y="3237281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46BA1CC-23F9-46DE-833E-88D36D2A60C3}"/>
              </a:ext>
            </a:extLst>
          </p:cNvPr>
          <p:cNvSpPr/>
          <p:nvPr/>
        </p:nvSpPr>
        <p:spPr>
          <a:xfrm>
            <a:off x="1007193" y="4565848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11C4ED2-2359-4359-8A66-D49B609FE9FD}"/>
              </a:ext>
            </a:extLst>
          </p:cNvPr>
          <p:cNvSpPr/>
          <p:nvPr/>
        </p:nvSpPr>
        <p:spPr>
          <a:xfrm>
            <a:off x="1007193" y="5421681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D721A64-A04A-4296-A407-530644456B1C}"/>
              </a:ext>
            </a:extLst>
          </p:cNvPr>
          <p:cNvSpPr/>
          <p:nvPr/>
        </p:nvSpPr>
        <p:spPr>
          <a:xfrm>
            <a:off x="1007193" y="6256055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92713D8A-33A3-4797-9A38-F6ED5704999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CDBB69-5213-451C-9319-5495E4C8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-4320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3" y="2523729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F32686-85B0-4DF9-8C70-683602F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59F1A-071E-4329-979B-C67AE8E4BC0C}"/>
              </a:ext>
            </a:extLst>
          </p:cNvPr>
          <p:cNvSpPr/>
          <p:nvPr/>
        </p:nvSpPr>
        <p:spPr>
          <a:xfrm>
            <a:off x="3733490" y="3693798"/>
            <a:ext cx="4600800" cy="55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Lydia.ouldouali@gmail.com</a:t>
            </a:r>
          </a:p>
        </p:txBody>
      </p:sp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B3217-550A-479F-85B3-62CE4C8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712774" y="2304155"/>
            <a:ext cx="10766451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0C7B3F-529E-481B-8019-7E4BB5A1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7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BABEE023-F13C-4157-8B96-A00A89AEE9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pic>
        <p:nvPicPr>
          <p:cNvPr id="1026" name="Picture 2" descr="MIT Nao Robot / Photo by MIT CSAIL">
            <a:extLst>
              <a:ext uri="{FF2B5EF4-FFF2-40B4-BE49-F238E27FC236}">
                <a16:creationId xmlns:a16="http://schemas.microsoft.com/office/drawing/2014/main" id="{173BB42B-ED65-461B-AEAD-B0A8E56B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62" y="1511681"/>
            <a:ext cx="3783998" cy="26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7E7255-DF2C-4A23-A86E-A21B114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23B924-8917-4522-BBA7-371B685992E8}"/>
              </a:ext>
            </a:extLst>
          </p:cNvPr>
          <p:cNvSpPr txBox="1"/>
          <p:nvPr/>
        </p:nvSpPr>
        <p:spPr>
          <a:xfrm>
            <a:off x="7470086" y="4175508"/>
            <a:ext cx="378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Nurses collaborating with MIT Nao Robot</a:t>
            </a:r>
          </a:p>
        </p:txBody>
      </p:sp>
      <p:pic>
        <p:nvPicPr>
          <p:cNvPr id="6" name="Picture 2" descr="&#10;">
            <a:extLst>
              <a:ext uri="{FF2B5EF4-FFF2-40B4-BE49-F238E27FC236}">
                <a16:creationId xmlns:a16="http://schemas.microsoft.com/office/drawing/2014/main" id="{970C0906-1214-44F6-9D15-EA04CD91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9" y="1497833"/>
            <a:ext cx="3783998" cy="26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87B4609-0230-41AC-8CAD-521F873A756E}"/>
              </a:ext>
            </a:extLst>
          </p:cNvPr>
          <p:cNvSpPr txBox="1"/>
          <p:nvPr/>
        </p:nvSpPr>
        <p:spPr>
          <a:xfrm>
            <a:off x="590601" y="4176945"/>
            <a:ext cx="378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Rethink robotics</a:t>
            </a:r>
          </a:p>
        </p:txBody>
      </p: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5652C7-F26F-4045-BCC9-8A470A39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54" name="Espace réservé du numéro de diapositive 3">
            <a:extLst>
              <a:ext uri="{FF2B5EF4-FFF2-40B4-BE49-F238E27FC236}">
                <a16:creationId xmlns:a16="http://schemas.microsoft.com/office/drawing/2014/main" id="{D1383B97-135E-489C-A3F9-4B819D0FAFAA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8F4CB69-20D7-497D-AB2F-BA0E854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237869" y="3075461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4418509" y="2178574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168186" y="2070551"/>
            <a:ext cx="4022555" cy="180042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155206" y="1701504"/>
            <a:ext cx="232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4431422" y="2696890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179326" y="2070551"/>
            <a:ext cx="4022556" cy="250521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841021" y="4654181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776009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EABA95B-BE60-4B27-9732-09998079CB6F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1A71DAA0-2056-49BD-B2C7-E22C87305130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DBD65F52-4089-4C66-9D1D-0244FA438E7D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9A8ECE53-7981-4C44-96D2-40F0587EA08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2C38778B-B2EE-40C9-9CCC-B33DA0B721B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18">
              <a:extLst>
                <a:ext uri="{FF2B5EF4-FFF2-40B4-BE49-F238E27FC236}">
                  <a16:creationId xmlns:a16="http://schemas.microsoft.com/office/drawing/2014/main" id="{2D96393B-352E-4DDA-8042-A80814F1A717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C4BC1683-C4D5-4A49-A13C-CBA720890E46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5C111547-F4B9-4D3E-A074-AB816C34356E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01F059ED-A314-4A02-BB2C-DEF73C72DAD1}"/>
                </a:ext>
              </a:extLst>
            </p:cNvPr>
            <p:cNvCxnSpPr>
              <a:cxnSpLocks/>
              <a:stCxn id="96" idx="1"/>
              <a:endCxn id="95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0597EFB3-6F5A-4ABC-AD50-3E73A54B4411}"/>
                </a:ext>
              </a:extLst>
            </p:cNvPr>
            <p:cNvCxnSpPr>
              <a:cxnSpLocks/>
              <a:stCxn id="95" idx="1"/>
              <a:endCxn id="98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A6B76B5C-4542-4BFD-8169-4E3DDF18F1B4}"/>
                </a:ext>
              </a:extLst>
            </p:cNvPr>
            <p:cNvCxnSpPr>
              <a:cxnSpLocks/>
              <a:stCxn id="97" idx="0"/>
              <a:endCxn id="98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BD2BFCFB-1F6E-4D3C-9876-571C84FCB1DC}"/>
                </a:ext>
              </a:extLst>
            </p:cNvPr>
            <p:cNvCxnSpPr>
              <a:cxnSpLocks/>
              <a:stCxn id="95" idx="7"/>
              <a:endCxn id="99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3252099-6A48-40AF-AAC5-0B445851F182}"/>
                </a:ext>
              </a:extLst>
            </p:cNvPr>
            <p:cNvCxnSpPr>
              <a:cxnSpLocks/>
              <a:stCxn id="99" idx="1"/>
              <a:endCxn id="101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587E9A18-2BEE-4C9F-A2E0-64C40A140E86}"/>
                </a:ext>
              </a:extLst>
            </p:cNvPr>
            <p:cNvCxnSpPr>
              <a:cxnSpLocks/>
              <a:stCxn id="98" idx="7"/>
              <a:endCxn id="101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1F7A6FA2-B564-4C28-967D-9E25850A766C}"/>
                </a:ext>
              </a:extLst>
            </p:cNvPr>
            <p:cNvCxnSpPr>
              <a:cxnSpLocks/>
              <a:stCxn id="101" idx="0"/>
              <a:endCxn id="100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287356-8CFC-4EFF-83ED-D169CD6D4B18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CD02DB6B-8013-482F-9347-9FDDE7DA501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98BFFAC6-EC4F-4466-8D13-1BA787822B52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64DB4E7-D7A1-491E-81E5-8E74624694B9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9A82C66E-912D-4728-B6F0-A2B8CDBEBEC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265F0763-06ED-4135-BAF0-C514CC7D473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224BAD79-FFAC-4232-9F7D-843E65E68747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ACD021F-CAAC-46D8-A595-E7BFD3925CC8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088732B0-5F2A-4BA0-9EFA-6FC4137408F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4F5552EF-F684-4920-97D0-DD3E7DAED13C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316AD0F5-8FE6-4BFB-8C2E-B8C243886FBA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3913432-377D-4E0A-81BE-7EB9DE01E926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59AFEF3E-B34C-41AB-BEEB-03F74A72A239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E5E601A-9EA5-4C3F-A5A4-F7F5220A39E9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71E402-67A4-478B-BB29-67E0C937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Evolution of prediction after each turn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49FD547-4CB6-4632-9918-732B067B8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109785"/>
              </p:ext>
            </p:extLst>
          </p:nvPr>
        </p:nvGraphicFramePr>
        <p:xfrm>
          <a:off x="1382400" y="957600"/>
          <a:ext cx="9014400" cy="5675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16557084-FE81-49B8-99B0-3B0D8F7503B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593EE1-43CB-45C6-A205-48E55943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</a:t>
              </a:r>
              <a:r>
                <a:rPr lang="en-US" sz="2000" b="1" kern="0" dirty="0">
                  <a:solidFill>
                    <a:srgbClr val="4B2C50"/>
                  </a:solidFill>
                </a:rPr>
                <a:t> &amp; 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2BED6A3E-9AB4-4E61-90AB-0E22D17158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8765C5-C120-4611-8F64-8EE6430A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1914" y="787387"/>
            <a:ext cx="1165343" cy="5552262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E53793D5-C250-45AF-90C6-23EDD52123BF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D21CD0-83ED-4951-9916-9C53EC5D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5" grpId="0" animBg="1"/>
      <p:bldP spid="4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32465DB-9065-4F5F-A99B-D3AB3D97934E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</p:grpSpPr>
        <p:sp>
          <p:nvSpPr>
            <p:cNvPr id="222" name="Oval 18">
              <a:extLst>
                <a:ext uri="{FF2B5EF4-FFF2-40B4-BE49-F238E27FC236}">
                  <a16:creationId xmlns:a16="http://schemas.microsoft.com/office/drawing/2014/main" id="{5440AA7A-CCDF-4040-AF86-71ED5318845E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A8E4B149-3E12-4D17-BEFC-532A0AE87844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A314F2B7-E761-4520-93EA-BD120CE746DE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</p:grpSpPr>
        <p:sp>
          <p:nvSpPr>
            <p:cNvPr id="223" name="Oval 18">
              <a:extLst>
                <a:ext uri="{FF2B5EF4-FFF2-40B4-BE49-F238E27FC236}">
                  <a16:creationId xmlns:a16="http://schemas.microsoft.com/office/drawing/2014/main" id="{CB2B635A-3468-458F-BE94-85FC6795115F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E4408077-4680-4DA3-853F-E03320A6B35F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A91C40BE-126C-4E31-89B1-AB864BC61A33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</p:grpSpPr>
        <p:sp>
          <p:nvSpPr>
            <p:cNvPr id="220" name="Oval 18">
              <a:extLst>
                <a:ext uri="{FF2B5EF4-FFF2-40B4-BE49-F238E27FC236}">
                  <a16:creationId xmlns:a16="http://schemas.microsoft.com/office/drawing/2014/main" id="{CB6C45E6-DA31-467C-B26C-EBB50ECC1DD0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49AC11A8-64B0-4E9C-90A7-B28989C4EB02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D17D547-0FE9-4BAE-840F-2F1C41362BBE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</p:grpSpPr>
        <p:sp>
          <p:nvSpPr>
            <p:cNvPr id="218" name="Oval 18">
              <a:extLst>
                <a:ext uri="{FF2B5EF4-FFF2-40B4-BE49-F238E27FC236}">
                  <a16:creationId xmlns:a16="http://schemas.microsoft.com/office/drawing/2014/main" id="{753F8BF5-9474-4114-8236-BE66717189EE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468102E7-910F-4FF8-BD21-87DFDA6E3A57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A062D9D9-E1AF-43C6-965D-C87D35C0685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FBCBD5-EC77-4F57-834C-4D63F6411125}"/>
              </a:ext>
            </a:extLst>
          </p:cNvPr>
          <p:cNvSpPr txBox="1"/>
          <p:nvPr/>
        </p:nvSpPr>
        <p:spPr>
          <a:xfrm>
            <a:off x="952962" y="1617894"/>
            <a:ext cx="4237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Negotiation</a:t>
            </a:r>
            <a:r>
              <a:rPr lang="fr-FR" sz="2000" dirty="0"/>
              <a:t> on the topic of restaurants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FFE3220-A4C2-45C0-8085-19C2072B2D44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</p:grpSpPr>
        <p:sp>
          <p:nvSpPr>
            <p:cNvPr id="217" name="Oval 18">
              <a:extLst>
                <a:ext uri="{FF2B5EF4-FFF2-40B4-BE49-F238E27FC236}">
                  <a16:creationId xmlns:a16="http://schemas.microsoft.com/office/drawing/2014/main" id="{859EADBC-FF01-4AFB-9165-C870BD0D8E9C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3538732-7D64-4B0E-B663-BCE52D4932ED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7BD09D-C078-46F9-8FDE-1ADAE1C9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3895064" y="4891379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3804523" y="2892198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C1C2A68-73E0-4B01-AE4B-D33A3572E84D}"/>
              </a:ext>
            </a:extLst>
          </p:cNvPr>
          <p:cNvSpPr txBox="1"/>
          <p:nvPr/>
        </p:nvSpPr>
        <p:spPr>
          <a:xfrm>
            <a:off x="7567046" y="4136941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390DFEE-E60F-4455-A49E-E5C973A1B56E}"/>
              </a:ext>
            </a:extLst>
          </p:cNvPr>
          <p:cNvSpPr txBox="1"/>
          <p:nvPr/>
        </p:nvSpPr>
        <p:spPr>
          <a:xfrm>
            <a:off x="7502035" y="370538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1035B67-5180-4D2F-908B-92C3DACAAE01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62274576-644A-4F3F-9751-1B43FEA62800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2F3C1BA5-5E63-4268-BAE5-1382A359A261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55B4A861-3734-436A-B806-D6A4733E4348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" name="Oval 18">
              <a:extLst>
                <a:ext uri="{FF2B5EF4-FFF2-40B4-BE49-F238E27FC236}">
                  <a16:creationId xmlns:a16="http://schemas.microsoft.com/office/drawing/2014/main" id="{513286B0-9E15-4C4F-BF6F-A8433EBF3940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929F1D9-4315-46B0-83D1-DD77969DCC53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985CB160-FB19-4F30-8DE7-31E3394041AC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3CCB1C41-DA7B-4614-B03E-1D361180C90A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212B9DD-F768-4576-AD0F-7419531E1EF7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BB45727-1BB5-47E5-A01E-A92C79C2441B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899045AF-0241-4D3F-AEC6-7C53346126EE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2C7422D1-F54F-4AB9-A036-166A6139CC40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B4E11FDB-D73D-434E-BE3E-F7EF8192C392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86" name="Oval 18">
              <a:extLst>
                <a:ext uri="{FF2B5EF4-FFF2-40B4-BE49-F238E27FC236}">
                  <a16:creationId xmlns:a16="http://schemas.microsoft.com/office/drawing/2014/main" id="{CA9C0652-6F10-497F-8153-59421DAF13D6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40990689-DB2A-47F5-8A0B-A278A8704D5C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88" name="Flèche : haut 87">
            <a:extLst>
              <a:ext uri="{FF2B5EF4-FFF2-40B4-BE49-F238E27FC236}">
                <a16:creationId xmlns:a16="http://schemas.microsoft.com/office/drawing/2014/main" id="{B55C0EF6-08AF-4C41-8441-B9FF78661005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B69CA10-A14C-4924-A886-8E422EC6E718}"/>
              </a:ext>
            </a:extLst>
          </p:cNvPr>
          <p:cNvSpPr/>
          <p:nvPr/>
        </p:nvSpPr>
        <p:spPr>
          <a:xfrm>
            <a:off x="1469037" y="3429000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haut 89">
            <a:extLst>
              <a:ext uri="{FF2B5EF4-FFF2-40B4-BE49-F238E27FC236}">
                <a16:creationId xmlns:a16="http://schemas.microsoft.com/office/drawing/2014/main" id="{00AE086E-7086-44F4-A090-4D9669BFA793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8CF76A-9C83-49CE-8BB0-93DE3724E025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8C8B648-4C74-4976-865E-0304BE544C41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8350109-23F9-4D78-98AC-86123FA180C3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24C7E7BB-9CE8-484E-9156-ECC0811F05F2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6B362E-485C-44F8-B765-D68E649B3CE3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D877CF-9377-41CA-A8FD-7470A96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567046" y="4136941"/>
            <a:ext cx="3709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Indian</a:t>
            </a:r>
            <a:r>
              <a:rPr lang="fr-FR" sz="2400" dirty="0"/>
              <a:t> cuisine</a:t>
            </a:r>
            <a:endParaRPr lang="fr-FR" sz="2000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502035" y="370538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Flèche : haut 1">
            <a:extLst>
              <a:ext uri="{FF2B5EF4-FFF2-40B4-BE49-F238E27FC236}">
                <a16:creationId xmlns:a16="http://schemas.microsoft.com/office/drawing/2014/main" id="{E171979F-6C18-4AE2-9025-0FA58D211919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886376-39EB-49E6-95EC-C1FEC4FB8AB6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25731-D552-4B1E-859F-2ED75760758E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05E558-8A13-47FC-8E9C-781FAB293E85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CDA055F-F4ED-484D-8853-5EF807F26464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A92710-C4D0-42C8-A667-EA4A8D0E3D53}"/>
              </a:ext>
            </a:extLst>
          </p:cNvPr>
          <p:cNvSpPr txBox="1"/>
          <p:nvPr/>
        </p:nvSpPr>
        <p:spPr>
          <a:xfrm>
            <a:off x="3895064" y="4891379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DE49B40-FFD0-4EA8-B2B2-964B5DD6E15F}"/>
              </a:ext>
            </a:extLst>
          </p:cNvPr>
          <p:cNvSpPr txBox="1"/>
          <p:nvPr/>
        </p:nvSpPr>
        <p:spPr>
          <a:xfrm>
            <a:off x="3804523" y="2892198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61AEE06-0ABC-47AF-9147-CAD1A6D6339B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6" name="Oval 18">
              <a:extLst>
                <a:ext uri="{FF2B5EF4-FFF2-40B4-BE49-F238E27FC236}">
                  <a16:creationId xmlns:a16="http://schemas.microsoft.com/office/drawing/2014/main" id="{5C60A69C-8E94-4B7E-AF32-E5BA157EA702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08AF72F8-0F47-41E6-9947-C7AEFC4B52A1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6DA7426-1B4D-4AB7-8F15-1B638B706CE0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Oval 18">
              <a:extLst>
                <a:ext uri="{FF2B5EF4-FFF2-40B4-BE49-F238E27FC236}">
                  <a16:creationId xmlns:a16="http://schemas.microsoft.com/office/drawing/2014/main" id="{083720A9-0E60-42B5-982D-2B6D13E56201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86324D93-C357-413A-87F6-09ACB91877C2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A1233FEC-AA6F-4430-8311-37202FF5F401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92" name="Oval 18">
              <a:extLst>
                <a:ext uri="{FF2B5EF4-FFF2-40B4-BE49-F238E27FC236}">
                  <a16:creationId xmlns:a16="http://schemas.microsoft.com/office/drawing/2014/main" id="{AD667480-18E1-45CC-9554-380A5E057A9F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A945C026-6C3D-406D-A63A-CCBAF9F742A3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E7FFD74F-137D-4573-ABA6-AB0DFE1E5D24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A01563DE-4E80-4F5E-9594-4158839DD0D7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C3A75501-7292-4DC1-B366-A85FFC463957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56C76E78-7D4D-4FA3-928D-8AD1EB6FB90E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C25283F9-AC3B-4E0F-B2EA-C82858382196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FB575BA2-0D34-4E76-A9CB-9924A1355338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68C3B383-33B3-4527-9C10-B85A998E5DB9}"/>
              </a:ext>
            </a:extLst>
          </p:cNvPr>
          <p:cNvSpPr txBox="1"/>
          <p:nvPr/>
        </p:nvSpPr>
        <p:spPr>
          <a:xfrm>
            <a:off x="6769060" y="245514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12CAD-53C4-422C-B5B0-D138508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70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6820657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166469" y="4654181"/>
            <a:ext cx="45403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French restaurant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/>
              <a:t>I </a:t>
            </a:r>
            <a:r>
              <a:rPr lang="fr-FR" sz="2000" b="1" dirty="0" err="1"/>
              <a:t>don’t</a:t>
            </a:r>
            <a:r>
              <a:rPr lang="fr-FR" sz="2000" b="1" dirty="0"/>
              <a:t> </a:t>
            </a:r>
            <a:r>
              <a:rPr lang="fr-FR" sz="2000" b="1" dirty="0" err="1"/>
              <a:t>want</a:t>
            </a:r>
            <a:r>
              <a:rPr lang="fr-FR" sz="2000" b="1" dirty="0"/>
              <a:t> to go to a </a:t>
            </a:r>
            <a:r>
              <a:rPr lang="fr-FR" sz="2000" b="1" dirty="0" err="1"/>
              <a:t>Korean</a:t>
            </a:r>
            <a:r>
              <a:rPr lang="fr-FR" sz="2000" b="1" dirty="0"/>
              <a:t> restaurant.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101457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521C6F8-03CC-4FF9-B5FF-502E168759E1}"/>
              </a:ext>
            </a:extLst>
          </p:cNvPr>
          <p:cNvGrpSpPr/>
          <p:nvPr/>
        </p:nvGrpSpPr>
        <p:grpSpPr>
          <a:xfrm>
            <a:off x="2533924" y="2311053"/>
            <a:ext cx="1107562" cy="570482"/>
            <a:chOff x="1633243" y="2185375"/>
            <a:chExt cx="1107562" cy="5704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8B0BA14D-CFAA-4B7F-BCB3-7122C8F7F8C8}"/>
                </a:ext>
              </a:extLst>
            </p:cNvPr>
            <p:cNvSpPr/>
            <p:nvPr/>
          </p:nvSpPr>
          <p:spPr>
            <a:xfrm>
              <a:off x="1633243" y="2185375"/>
              <a:ext cx="1107562" cy="570482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BBEFE35-DA11-4133-918B-FB731CDA14B3}"/>
                </a:ext>
              </a:extLst>
            </p:cNvPr>
            <p:cNvSpPr txBox="1"/>
            <p:nvPr/>
          </p:nvSpPr>
          <p:spPr>
            <a:xfrm>
              <a:off x="1770333" y="2281392"/>
              <a:ext cx="828112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34C2B853-37DA-4C5C-87A7-0D79BFB6CFA9}"/>
              </a:ext>
            </a:extLst>
          </p:cNvPr>
          <p:cNvGrpSpPr/>
          <p:nvPr/>
        </p:nvGrpSpPr>
        <p:grpSpPr>
          <a:xfrm>
            <a:off x="2533924" y="3213834"/>
            <a:ext cx="1107561" cy="558099"/>
            <a:chOff x="1630609" y="3216269"/>
            <a:chExt cx="1107561" cy="5580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0" name="Oval 18">
              <a:extLst>
                <a:ext uri="{FF2B5EF4-FFF2-40B4-BE49-F238E27FC236}">
                  <a16:creationId xmlns:a16="http://schemas.microsoft.com/office/drawing/2014/main" id="{8E198E81-61B2-4800-B68D-6586B17D882D}"/>
                </a:ext>
              </a:extLst>
            </p:cNvPr>
            <p:cNvSpPr/>
            <p:nvPr/>
          </p:nvSpPr>
          <p:spPr>
            <a:xfrm>
              <a:off x="1630609" y="3216269"/>
              <a:ext cx="1107561" cy="558099"/>
            </a:xfrm>
            <a:prstGeom prst="ellipse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1A1F78E-B107-4DBD-8C27-94F13D2C6D95}"/>
                </a:ext>
              </a:extLst>
            </p:cNvPr>
            <p:cNvSpPr txBox="1"/>
            <p:nvPr/>
          </p:nvSpPr>
          <p:spPr>
            <a:xfrm>
              <a:off x="1793647" y="3322096"/>
              <a:ext cx="786754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EC64127F-511E-47AE-BFAA-708B662616CC}"/>
              </a:ext>
            </a:extLst>
          </p:cNvPr>
          <p:cNvGrpSpPr/>
          <p:nvPr/>
        </p:nvGrpSpPr>
        <p:grpSpPr>
          <a:xfrm>
            <a:off x="2531289" y="4106106"/>
            <a:ext cx="1107561" cy="559552"/>
            <a:chOff x="1566924" y="4044328"/>
            <a:chExt cx="1107561" cy="559552"/>
          </a:xfrm>
          <a:solidFill>
            <a:srgbClr val="FF0000"/>
          </a:solidFill>
        </p:grpSpPr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EB5FDF7F-34D1-40FE-AB97-0EF29C45FBA2}"/>
                </a:ext>
              </a:extLst>
            </p:cNvPr>
            <p:cNvSpPr/>
            <p:nvPr/>
          </p:nvSpPr>
          <p:spPr>
            <a:xfrm>
              <a:off x="1566924" y="4044328"/>
              <a:ext cx="1107561" cy="55955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DDBDB4C-E2B3-44D4-B7A8-B2B06CC64AF1}"/>
                </a:ext>
              </a:extLst>
            </p:cNvPr>
            <p:cNvSpPr txBox="1"/>
            <p:nvPr/>
          </p:nvSpPr>
          <p:spPr>
            <a:xfrm>
              <a:off x="1624478" y="4139438"/>
              <a:ext cx="992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DCC70B77-C25F-45A7-98AE-2FF796C0A85F}"/>
              </a:ext>
            </a:extLst>
          </p:cNvPr>
          <p:cNvGrpSpPr/>
          <p:nvPr/>
        </p:nvGrpSpPr>
        <p:grpSpPr>
          <a:xfrm>
            <a:off x="2524979" y="5886542"/>
            <a:ext cx="1100485" cy="569386"/>
            <a:chOff x="3014012" y="5453217"/>
            <a:chExt cx="1100485" cy="569386"/>
          </a:xfrm>
          <a:solidFill>
            <a:srgbClr val="FF0000"/>
          </a:solidFill>
        </p:grpSpPr>
        <p:sp>
          <p:nvSpPr>
            <p:cNvPr id="76" name="Oval 18">
              <a:extLst>
                <a:ext uri="{FF2B5EF4-FFF2-40B4-BE49-F238E27FC236}">
                  <a16:creationId xmlns:a16="http://schemas.microsoft.com/office/drawing/2014/main" id="{A88CABF8-DF0E-4B82-A61B-B7956FAAE3A3}"/>
                </a:ext>
              </a:extLst>
            </p:cNvPr>
            <p:cNvSpPr/>
            <p:nvPr/>
          </p:nvSpPr>
          <p:spPr>
            <a:xfrm>
              <a:off x="3014012" y="5453217"/>
              <a:ext cx="1100485" cy="569386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0EF5DE32-5969-4CCD-A5D4-63CB9F7E868C}"/>
                </a:ext>
              </a:extLst>
            </p:cNvPr>
            <p:cNvSpPr txBox="1"/>
            <p:nvPr/>
          </p:nvSpPr>
          <p:spPr>
            <a:xfrm>
              <a:off x="3155165" y="5537929"/>
              <a:ext cx="785793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  <a:endParaRPr lang="fr-FR" dirty="0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5C4E23D-BAF0-41FD-B278-440323ACE57F}"/>
              </a:ext>
            </a:extLst>
          </p:cNvPr>
          <p:cNvGrpSpPr/>
          <p:nvPr/>
        </p:nvGrpSpPr>
        <p:grpSpPr>
          <a:xfrm>
            <a:off x="2517905" y="4996504"/>
            <a:ext cx="1107559" cy="559192"/>
            <a:chOff x="1660639" y="4712172"/>
            <a:chExt cx="1107559" cy="559192"/>
          </a:xfrm>
          <a:solidFill>
            <a:srgbClr val="FF0000"/>
          </a:solidFill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EBF0E4AA-3DE4-4D49-9F2E-405C92083EC3}"/>
                </a:ext>
              </a:extLst>
            </p:cNvPr>
            <p:cNvSpPr/>
            <p:nvPr/>
          </p:nvSpPr>
          <p:spPr>
            <a:xfrm>
              <a:off x="1660639" y="4712172"/>
              <a:ext cx="1107559" cy="559192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ABA2DC2A-A442-429A-93EE-968F15E8B503}"/>
                </a:ext>
              </a:extLst>
            </p:cNvPr>
            <p:cNvSpPr txBox="1"/>
            <p:nvPr/>
          </p:nvSpPr>
          <p:spPr>
            <a:xfrm>
              <a:off x="1782985" y="4807102"/>
              <a:ext cx="862865" cy="3693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</p:grpSp>
      <p:sp>
        <p:nvSpPr>
          <p:cNvPr id="81" name="Flèche : haut 80">
            <a:extLst>
              <a:ext uri="{FF2B5EF4-FFF2-40B4-BE49-F238E27FC236}">
                <a16:creationId xmlns:a16="http://schemas.microsoft.com/office/drawing/2014/main" id="{806A5006-A703-4E45-AEBC-C0DC361D1BEC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07D58B-93AB-4935-83DF-38842FE057A5}"/>
              </a:ext>
            </a:extLst>
          </p:cNvPr>
          <p:cNvSpPr/>
          <p:nvPr/>
        </p:nvSpPr>
        <p:spPr>
          <a:xfrm>
            <a:off x="1469037" y="3429000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haut 82">
            <a:extLst>
              <a:ext uri="{FF2B5EF4-FFF2-40B4-BE49-F238E27FC236}">
                <a16:creationId xmlns:a16="http://schemas.microsoft.com/office/drawing/2014/main" id="{4932FB69-E6BD-42F9-A6C5-24C5301ED9C3}"/>
              </a:ext>
            </a:extLst>
          </p:cNvPr>
          <p:cNvSpPr/>
          <p:nvPr/>
        </p:nvSpPr>
        <p:spPr>
          <a:xfrm>
            <a:off x="1329726" y="2221833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B34B38-70E4-485A-99BA-8C1C1A3EFB0B}"/>
              </a:ext>
            </a:extLst>
          </p:cNvPr>
          <p:cNvSpPr/>
          <p:nvPr/>
        </p:nvSpPr>
        <p:spPr>
          <a:xfrm>
            <a:off x="1469037" y="4776995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67D76D1-D11D-4C8F-B34A-EC8A25B93E6F}"/>
              </a:ext>
            </a:extLst>
          </p:cNvPr>
          <p:cNvSpPr txBox="1"/>
          <p:nvPr/>
        </p:nvSpPr>
        <p:spPr>
          <a:xfrm>
            <a:off x="871432" y="22332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4DE8FC3-7559-49B9-B32C-F587C1282025}"/>
              </a:ext>
            </a:extLst>
          </p:cNvPr>
          <p:cNvSpPr txBox="1"/>
          <p:nvPr/>
        </p:nvSpPr>
        <p:spPr>
          <a:xfrm>
            <a:off x="1264168" y="1854689"/>
            <a:ext cx="723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POW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8CE2824-618C-45B6-8D56-2824D82BFE86}"/>
              </a:ext>
            </a:extLst>
          </p:cNvPr>
          <p:cNvSpPr txBox="1"/>
          <p:nvPr/>
        </p:nvSpPr>
        <p:spPr>
          <a:xfrm>
            <a:off x="1084872" y="6418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B697B-C24F-4972-BB17-4EB5A931258C}"/>
              </a:ext>
            </a:extLst>
          </p:cNvPr>
          <p:cNvSpPr/>
          <p:nvPr/>
        </p:nvSpPr>
        <p:spPr>
          <a:xfrm>
            <a:off x="2368446" y="2233244"/>
            <a:ext cx="1501714" cy="17777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08F655-C7A7-4039-A17D-B459DFBC95AE}"/>
              </a:ext>
            </a:extLst>
          </p:cNvPr>
          <p:cNvSpPr txBox="1"/>
          <p:nvPr/>
        </p:nvSpPr>
        <p:spPr>
          <a:xfrm>
            <a:off x="6905873" y="3213834"/>
            <a:ext cx="457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Expressing</a:t>
            </a:r>
            <a:r>
              <a:rPr lang="fr-FR" sz="2000" dirty="0"/>
              <a:t> concessions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negotiation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043F92-DCCF-4B56-A06F-D85F441BCDE5}"/>
              </a:ext>
            </a:extLst>
          </p:cNvPr>
          <p:cNvSpPr txBox="1"/>
          <p:nvPr/>
        </p:nvSpPr>
        <p:spPr>
          <a:xfrm>
            <a:off x="4035638" y="2279410"/>
            <a:ext cx="208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values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5FFCB0-4860-46B8-8738-EE1AEB0B6A1A}"/>
              </a:ext>
            </a:extLst>
          </p:cNvPr>
          <p:cNvSpPr/>
          <p:nvPr/>
        </p:nvSpPr>
        <p:spPr>
          <a:xfrm>
            <a:off x="2378308" y="2221833"/>
            <a:ext cx="1501714" cy="274394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BF01298-BF16-40B3-A4F3-E22365E3DD7F}"/>
              </a:ext>
            </a:extLst>
          </p:cNvPr>
          <p:cNvSpPr txBox="1"/>
          <p:nvPr/>
        </p:nvSpPr>
        <p:spPr>
          <a:xfrm>
            <a:off x="3966184" y="4370493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540910-6D7B-428A-92F8-85D3367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5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B74F44-1DD3-4505-A5E8-639312AF98B7}"/>
              </a:ext>
            </a:extLst>
          </p:cNvPr>
          <p:cNvSpPr/>
          <p:nvPr/>
        </p:nvSpPr>
        <p:spPr>
          <a:xfrm>
            <a:off x="346276" y="2007290"/>
            <a:ext cx="5426756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1E8DA47-4191-4FEF-9031-EE7F7CE351D2}"/>
              </a:ext>
            </a:extLst>
          </p:cNvPr>
          <p:cNvSpPr txBox="1">
            <a:spLocks/>
          </p:cNvSpPr>
          <p:nvPr/>
        </p:nvSpPr>
        <p:spPr>
          <a:xfrm>
            <a:off x="354006" y="2007290"/>
            <a:ext cx="5426756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a Chinese restaurant."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"I don't like Chinese restaurants, let's choose something else."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cheap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Chinese restaurant on the south side."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Italian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"I don't like Italian restaurants."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French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cheap Chinese restaurant on the south side.“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rial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B: "Do you like French restaurants?"</a:t>
            </a:r>
            <a:endParaRPr lang="fr-FR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A620F1-B1DC-4568-B93D-49CCF1728429}"/>
              </a:ext>
            </a:extLst>
          </p:cNvPr>
          <p:cNvSpPr txBox="1"/>
          <p:nvPr/>
        </p:nvSpPr>
        <p:spPr>
          <a:xfrm>
            <a:off x="6096000" y="2224498"/>
            <a:ext cx="5741994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"I don't like French restaurants."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"Do you like Korean restaurants?"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the Shanghai. It's a quiet, cheap Chinese restaurant on the south side."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the Shanghai restaurant.“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93CD3-EBE2-498B-A65D-FA324E512437}"/>
              </a:ext>
            </a:extLst>
          </p:cNvPr>
          <p:cNvSpPr/>
          <p:nvPr/>
        </p:nvSpPr>
        <p:spPr>
          <a:xfrm>
            <a:off x="34627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B0D7C3D-3827-464D-A89E-9BDBAA0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Example of dialogue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758C7-4294-4237-805F-C4EE3BDAC986}"/>
              </a:ext>
            </a:extLst>
          </p:cNvPr>
          <p:cNvSpPr/>
          <p:nvPr/>
        </p:nvSpPr>
        <p:spPr>
          <a:xfrm>
            <a:off x="6095999" y="2005898"/>
            <a:ext cx="5618813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AABA800-AD92-4711-A7A4-000A657F78C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49E1BA-1F3B-4E59-9176-81C60AE7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399132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Office PowerPoint</Application>
  <PresentationFormat>Grand écran</PresentationFormat>
  <Paragraphs>508</Paragraphs>
  <Slides>23</Slides>
  <Notes>15</Notes>
  <HiddenSlides>6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5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OVERVIEW OF THE MODEL OF NEGOTIATION</vt:lpstr>
      <vt:lpstr>Mental model</vt:lpstr>
      <vt:lpstr>Mental model</vt:lpstr>
      <vt:lpstr>Mental model</vt:lpstr>
      <vt:lpstr>Mental model</vt:lpstr>
      <vt:lpstr>Example of dialogue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  <vt:lpstr>Conclusion and future works: </vt:lpstr>
      <vt:lpstr>Présentation PowerPoint</vt:lpstr>
      <vt:lpstr>Model of the other: reasoning with uncertainty</vt:lpstr>
      <vt:lpstr>Présentation PowerPoint</vt:lpstr>
      <vt:lpstr>Mental model</vt:lpstr>
      <vt:lpstr>Mental model</vt:lpstr>
      <vt:lpstr>Mental model</vt:lpstr>
      <vt:lpstr>Results: Evolution of prediction after each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175</cp:revision>
  <dcterms:created xsi:type="dcterms:W3CDTF">2018-08-21T17:03:23Z</dcterms:created>
  <dcterms:modified xsi:type="dcterms:W3CDTF">2018-09-06T09:43:16Z</dcterms:modified>
</cp:coreProperties>
</file>