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1088" r:id="rId3"/>
    <p:sldId id="258" r:id="rId4"/>
    <p:sldId id="257" r:id="rId5"/>
    <p:sldId id="259" r:id="rId6"/>
    <p:sldId id="261" r:id="rId7"/>
    <p:sldId id="262" r:id="rId8"/>
    <p:sldId id="263" r:id="rId9"/>
    <p:sldId id="264" r:id="rId10"/>
    <p:sldId id="1045" r:id="rId11"/>
    <p:sldId id="1048" r:id="rId12"/>
    <p:sldId id="1052" r:id="rId13"/>
    <p:sldId id="1054" r:id="rId14"/>
    <p:sldId id="1080" r:id="rId15"/>
    <p:sldId id="304" r:id="rId16"/>
    <p:sldId id="1056" r:id="rId17"/>
    <p:sldId id="1072" r:id="rId18"/>
    <p:sldId id="1073" r:id="rId19"/>
    <p:sldId id="1057" r:id="rId20"/>
    <p:sldId id="1075" r:id="rId21"/>
    <p:sldId id="277" r:id="rId22"/>
    <p:sldId id="299" r:id="rId23"/>
    <p:sldId id="327" r:id="rId24"/>
    <p:sldId id="1076" r:id="rId25"/>
    <p:sldId id="1077" r:id="rId26"/>
    <p:sldId id="1078" r:id="rId27"/>
    <p:sldId id="1079" r:id="rId28"/>
    <p:sldId id="1082" r:id="rId29"/>
    <p:sldId id="1083" r:id="rId30"/>
    <p:sldId id="1084" r:id="rId31"/>
    <p:sldId id="1085" r:id="rId32"/>
    <p:sldId id="1086" r:id="rId33"/>
    <p:sldId id="1087" r:id="rId34"/>
    <p:sldId id="1060" r:id="rId35"/>
    <p:sldId id="1049" r:id="rId36"/>
    <p:sldId id="1071" r:id="rId37"/>
    <p:sldId id="1074" r:id="rId38"/>
    <p:sldId id="1063" r:id="rId39"/>
    <p:sldId id="1065" r:id="rId40"/>
    <p:sldId id="1089" r:id="rId41"/>
    <p:sldId id="1090" r:id="rId42"/>
    <p:sldId id="1093" r:id="rId43"/>
    <p:sldId id="1094" r:id="rId44"/>
    <p:sldId id="1092" r:id="rId4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treprise ZENIKA" initials="EZ" lastIdx="1" clrIdx="0">
    <p:extLst>
      <p:ext uri="{19B8F6BF-5375-455C-9EA6-DF929625EA0E}">
        <p15:presenceInfo xmlns:p15="http://schemas.microsoft.com/office/powerpoint/2012/main" userId="e4e8d4faa7ab5d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31FF"/>
    <a:srgbClr val="9CE9FE"/>
    <a:srgbClr val="7BE1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>
        <p:scale>
          <a:sx n="69" d="100"/>
          <a:sy n="69" d="100"/>
        </p:scale>
        <p:origin x="859" y="123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1T18:51:04.254" idx="1">
    <p:pos x="10" y="10"/>
    <p:text>faut il parler de l'interface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DA711-6E86-4189-8717-DE5219B5E0AF}" type="datetimeFigureOut">
              <a:rPr lang="fr-FR" smtClean="0"/>
              <a:t>06/10/2018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3D9ED-7694-4BD4-8934-CA1A50944F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522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 dirty="0" err="1"/>
              <a:t>criteres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748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 dirty="0" err="1"/>
              <a:t>criteres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839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Concretly</a:t>
            </a:r>
            <a:r>
              <a:rPr lang="fr-FR" dirty="0"/>
              <a:t>, </a:t>
            </a:r>
            <a:r>
              <a:rPr lang="fr-FR" dirty="0" err="1"/>
              <a:t>reasoning</a:t>
            </a:r>
            <a:r>
              <a:rPr lang="fr-FR" dirty="0"/>
              <a:t> on the </a:t>
            </a:r>
            <a:r>
              <a:rPr lang="fr-FR" dirty="0" err="1"/>
              <a:t>other</a:t>
            </a:r>
            <a:r>
              <a:rPr lang="fr-FR" dirty="0"/>
              <a:t> mental state has the </a:t>
            </a:r>
            <a:r>
              <a:rPr lang="fr-FR" dirty="0" err="1"/>
              <a:t>aim</a:t>
            </a:r>
            <a:r>
              <a:rPr lang="fr-FR" dirty="0"/>
              <a:t> to </a:t>
            </a:r>
            <a:r>
              <a:rPr lang="fr-FR" dirty="0" err="1"/>
              <a:t>pre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242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Concretly</a:t>
            </a:r>
            <a:r>
              <a:rPr lang="fr-FR" dirty="0"/>
              <a:t>, </a:t>
            </a:r>
            <a:r>
              <a:rPr lang="fr-FR" dirty="0" err="1"/>
              <a:t>reasoning</a:t>
            </a:r>
            <a:r>
              <a:rPr lang="fr-FR" dirty="0"/>
              <a:t> on the </a:t>
            </a:r>
            <a:r>
              <a:rPr lang="fr-FR" dirty="0" err="1"/>
              <a:t>other</a:t>
            </a:r>
            <a:r>
              <a:rPr lang="fr-FR" dirty="0"/>
              <a:t> mental state has the </a:t>
            </a:r>
            <a:r>
              <a:rPr lang="fr-FR" dirty="0" err="1"/>
              <a:t>aim</a:t>
            </a:r>
            <a:r>
              <a:rPr lang="fr-FR" dirty="0"/>
              <a:t> to </a:t>
            </a:r>
            <a:r>
              <a:rPr lang="fr-FR" dirty="0" err="1"/>
              <a:t>pre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574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545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D4334F-D0C7-4C4F-8D8C-73CA98653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E0ACD0-8A0C-4B3B-B36E-9B4D7F6A7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1431E5-DD8E-494F-8271-598036AF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383D-4381-47DE-9783-DB0BA41BA450}" type="datetimeFigureOut">
              <a:rPr lang="fr-FR" smtClean="0"/>
              <a:t>06/10/2018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1835C4-A008-471F-8CB6-C1719B6B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CCB605-7329-4A96-BA1F-A43142D2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335-9913-4F80-B9D7-EA4FD23BF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87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06254-184D-4A72-B12C-4EC4EDF32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A8E2F39-7EC4-4E39-81A1-86C22DBBD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074741-2CDE-4632-94BF-19EF33AB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383D-4381-47DE-9783-DB0BA41BA450}" type="datetimeFigureOut">
              <a:rPr lang="fr-FR" smtClean="0"/>
              <a:t>06/10/2018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797BFA-2712-4AEF-B631-8E1EEBDE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8ABF1D-F044-43CE-ABD2-DACD69CD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335-9913-4F80-B9D7-EA4FD23BF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1478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475BFEE-4FF8-49C0-9C3F-CD9B209F4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367406-EB1F-447E-9F3B-24BC39808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F5AC07-31F3-4978-9EE7-241F52AEB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383D-4381-47DE-9783-DB0BA41BA450}" type="datetimeFigureOut">
              <a:rPr lang="fr-FR" smtClean="0"/>
              <a:t>06/10/2018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01671C-092B-4A6A-8673-253830FD5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07BF49-0875-4D2B-B326-2419623CC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335-9913-4F80-B9D7-EA4FD23BF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607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BF8770-FDFD-41E1-A339-98613FB0B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47F1E9-D856-448A-A29B-FDDB8021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6AC49C-1DE1-4F4B-93F7-78AB6895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383D-4381-47DE-9783-DB0BA41BA450}" type="datetimeFigureOut">
              <a:rPr lang="fr-FR" smtClean="0"/>
              <a:t>06/10/2018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C71651-0718-4128-98A4-DB4EBE7D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EAACFB-1382-40D3-B8BD-E7F83177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335-9913-4F80-B9D7-EA4FD23BF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48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5CB855-8FCA-4843-8F7D-39F90A67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97CD8B-2D10-4410-A58C-DA5F3E120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960307-424B-4516-B864-E8A3FC508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383D-4381-47DE-9783-DB0BA41BA450}" type="datetimeFigureOut">
              <a:rPr lang="fr-FR" smtClean="0"/>
              <a:t>06/10/2018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F24608-5262-4247-93F2-9B0F7EC4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C4359B-50E8-434F-BB20-DFCEED84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335-9913-4F80-B9D7-EA4FD23BF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912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5F09A-875D-4C77-9A40-441D37DA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6F20F3-1326-4D06-8E81-850C9B819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D3CF3A-60CB-462A-A508-851C8CE3B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2B212A-26F0-47CA-861D-32F361482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383D-4381-47DE-9783-DB0BA41BA450}" type="datetimeFigureOut">
              <a:rPr lang="fr-FR" smtClean="0"/>
              <a:t>06/10/2018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9E957A-B0FF-494B-A19B-7D5626DFA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151799-DC68-430B-97B6-FA364C27D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335-9913-4F80-B9D7-EA4FD23BF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86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8F4F4E-2B5B-4ABE-B19A-ABFDAE510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00361F-A5CB-482D-896F-16D8AA4B2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B64ACB-CD84-45A4-8EC0-20C776450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EEF72D1-A870-4563-BFFD-846B8E96B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2DC241D-A150-4AE4-A3D5-D5534C75D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CC06513-A442-451C-8D45-53F3ED02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383D-4381-47DE-9783-DB0BA41BA450}" type="datetimeFigureOut">
              <a:rPr lang="fr-FR" smtClean="0"/>
              <a:t>06/10/2018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B987FAC-A2F2-47A1-9514-5C3498D3E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B2BB663-2EFD-416E-B264-CEC6AB72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335-9913-4F80-B9D7-EA4FD23BF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082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E51F64-3C18-4C23-9505-05F3998F7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CB6D08C-F5C5-46FC-B676-442275B4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383D-4381-47DE-9783-DB0BA41BA450}" type="datetimeFigureOut">
              <a:rPr lang="fr-FR" smtClean="0"/>
              <a:t>06/10/2018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9029CF1-5DC9-422D-9C4D-1D426A90B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19A7D7-3B32-4934-A1B3-27C84E169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335-9913-4F80-B9D7-EA4FD23BF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27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735B9A2-533F-44EB-B7B6-219CB27B0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383D-4381-47DE-9783-DB0BA41BA450}" type="datetimeFigureOut">
              <a:rPr lang="fr-FR" smtClean="0"/>
              <a:t>06/10/2018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49D706E-52E8-4B8E-9AF4-92C8B7212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86C96A-C7AA-495C-A9C5-035EEEDF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335-9913-4F80-B9D7-EA4FD23BF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014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0CA4EA-5EE9-4521-A507-37DDBD4DA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BFCEC2-24F4-44F0-820F-7FFB4DDEE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CD4E27D-B3E9-483E-AADB-05DED421B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672865-51D3-48CC-9C02-CB670F1F1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383D-4381-47DE-9783-DB0BA41BA450}" type="datetimeFigureOut">
              <a:rPr lang="fr-FR" smtClean="0"/>
              <a:t>06/10/2018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DD102B-63ED-48D8-9ECD-0D5D5ED88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B3FDEC-E0C2-4721-B365-47AF8528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335-9913-4F80-B9D7-EA4FD23BF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28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2B22E7-5A2D-4017-8E1A-A8F9FC9C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707968F-F11A-42E4-9E04-E6E3EEEF9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2FE4B3-74A9-49FC-8B59-38934DA0B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A4559A-2EC8-4513-A1AF-A563E2043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383D-4381-47DE-9783-DB0BA41BA450}" type="datetimeFigureOut">
              <a:rPr lang="fr-FR" smtClean="0"/>
              <a:t>06/10/2018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47FE99-76B3-41FC-884E-55FE4882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407503-46B4-4B63-BDCA-CA95BFA0F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335-9913-4F80-B9D7-EA4FD23BF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52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7B004F5-A212-4218-9F00-2F6FDBEE3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2BFD6C-F3A6-4F8C-9F83-EFFDCDE07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3CD787-9ED9-4BCF-8D59-3C33B390B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6383D-4381-47DE-9783-DB0BA41BA450}" type="datetimeFigureOut">
              <a:rPr lang="fr-FR" smtClean="0"/>
              <a:t>06/10/2018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D48F7A-9887-46DB-978B-1C07171E1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28903B-4515-41E6-9849-07A9A7824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C4335-9913-4F80-B9D7-EA4FD23BF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09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microsoft.com/office/2007/relationships/hdphoto" Target="../media/hdphoto3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6.gif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comments" Target="../comments/comment1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e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eg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7.jpg"/><Relationship Id="rId4" Type="http://schemas.microsoft.com/office/2007/relationships/hdphoto" Target="../media/hdphoto1.wdp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1B49ED3F-751C-4C07-921D-E4D0302F9DC1}"/>
              </a:ext>
            </a:extLst>
          </p:cNvPr>
          <p:cNvSpPr/>
          <p:nvPr/>
        </p:nvSpPr>
        <p:spPr>
          <a:xfrm>
            <a:off x="8821915" y="1872830"/>
            <a:ext cx="2277208" cy="4263556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2B1A829-D5E6-4166-BC88-7DB16304FBC0}"/>
              </a:ext>
            </a:extLst>
          </p:cNvPr>
          <p:cNvSpPr/>
          <p:nvPr/>
        </p:nvSpPr>
        <p:spPr>
          <a:xfrm>
            <a:off x="5046023" y="1872830"/>
            <a:ext cx="2277208" cy="4263556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61CB214-A720-4B25-A3DE-1BAF079D7858}"/>
              </a:ext>
            </a:extLst>
          </p:cNvPr>
          <p:cNvSpPr/>
          <p:nvPr/>
        </p:nvSpPr>
        <p:spPr>
          <a:xfrm>
            <a:off x="1322569" y="1872830"/>
            <a:ext cx="2277208" cy="4263556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96F1B9EE-9681-42EB-8230-9C39691713F8}"/>
              </a:ext>
            </a:extLst>
          </p:cNvPr>
          <p:cNvSpPr txBox="1">
            <a:spLocks/>
          </p:cNvSpPr>
          <p:nvPr/>
        </p:nvSpPr>
        <p:spPr>
          <a:xfrm>
            <a:off x="348761" y="136714"/>
            <a:ext cx="11520853" cy="798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Context: </a:t>
            </a:r>
            <a:r>
              <a:rPr lang="en-US" sz="40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conversational agents</a:t>
            </a:r>
            <a:endParaRPr lang="en-US" sz="4000" dirty="0">
              <a:solidFill>
                <a:srgbClr val="FFC000"/>
              </a:solidFill>
            </a:endParaRP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B239A777-3377-4D80-BBB5-668A63FC8666}"/>
              </a:ext>
            </a:extLst>
          </p:cNvPr>
          <p:cNvGrpSpPr/>
          <p:nvPr/>
        </p:nvGrpSpPr>
        <p:grpSpPr>
          <a:xfrm>
            <a:off x="1419993" y="1973504"/>
            <a:ext cx="1979786" cy="1687885"/>
            <a:chOff x="1024339" y="1841621"/>
            <a:chExt cx="1979786" cy="1687885"/>
          </a:xfrm>
        </p:grpSpPr>
        <p:pic>
          <p:nvPicPr>
            <p:cNvPr id="10" name="Picture 6">
              <a:extLst>
                <a:ext uri="{FF2B5EF4-FFF2-40B4-BE49-F238E27FC236}">
                  <a16:creationId xmlns:a16="http://schemas.microsoft.com/office/drawing/2014/main" id="{FB4DA3FA-24E0-4256-AECB-D28A5BA12A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339" y="1841621"/>
              <a:ext cx="1979786" cy="1133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4498D1-5E4D-4CFC-A613-9E65F7C1748C}"/>
                </a:ext>
              </a:extLst>
            </p:cNvPr>
            <p:cNvSpPr/>
            <p:nvPr/>
          </p:nvSpPr>
          <p:spPr>
            <a:xfrm>
              <a:off x="1231806" y="2944731"/>
              <a:ext cx="156485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600" b="1" dirty="0" err="1"/>
                <a:t>AlwaysOn</a:t>
              </a:r>
              <a:endParaRPr lang="fr-FR" sz="1600" b="1" dirty="0"/>
            </a:p>
            <a:p>
              <a:pPr algn="ctr"/>
              <a:r>
                <a:rPr lang="fr-FR" sz="1600" dirty="0" err="1"/>
                <a:t>Sidner</a:t>
              </a:r>
              <a:r>
                <a:rPr lang="fr-FR" sz="1600" dirty="0"/>
                <a:t> </a:t>
              </a:r>
              <a:r>
                <a:rPr lang="fr-FR" sz="1600" i="1" dirty="0"/>
                <a:t>et al, 14</a:t>
              </a:r>
              <a:endParaRPr lang="fr-FR" sz="1600" dirty="0"/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A3E3261B-83D7-47BA-B6CF-54C8BEB9BABD}"/>
              </a:ext>
            </a:extLst>
          </p:cNvPr>
          <p:cNvGrpSpPr/>
          <p:nvPr/>
        </p:nvGrpSpPr>
        <p:grpSpPr>
          <a:xfrm>
            <a:off x="9102322" y="4297845"/>
            <a:ext cx="1790866" cy="1838541"/>
            <a:chOff x="8641607" y="4625401"/>
            <a:chExt cx="1790866" cy="1838541"/>
          </a:xfrm>
        </p:grpSpPr>
        <p:pic>
          <p:nvPicPr>
            <p:cNvPr id="16" name="Picture 5" descr="Image associée">
              <a:extLst>
                <a:ext uri="{FF2B5EF4-FFF2-40B4-BE49-F238E27FC236}">
                  <a16:creationId xmlns:a16="http://schemas.microsoft.com/office/drawing/2014/main" id="{90261310-7ACE-4EB3-A66B-14D0E20186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1607" y="4625401"/>
              <a:ext cx="1790866" cy="1253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7B9C4DC5-F75F-4CFF-97DF-43CA19B2029D}"/>
                </a:ext>
              </a:extLst>
            </p:cNvPr>
            <p:cNvSpPr txBox="1"/>
            <p:nvPr/>
          </p:nvSpPr>
          <p:spPr>
            <a:xfrm>
              <a:off x="8787583" y="5879167"/>
              <a:ext cx="16290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b="1" dirty="0" err="1"/>
                <a:t>SimSensei</a:t>
              </a:r>
              <a:endParaRPr lang="fr-FR" sz="1600" b="1" dirty="0"/>
            </a:p>
            <a:p>
              <a:pPr algn="ctr"/>
              <a:r>
                <a:rPr lang="fr-FR" sz="1600" dirty="0" err="1"/>
                <a:t>DeVault</a:t>
              </a:r>
              <a:r>
                <a:rPr lang="fr-FR" sz="1600" dirty="0"/>
                <a:t> et al, 14 </a:t>
              </a:r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94C2F37C-EB93-4848-8044-B5BC677CA81F}"/>
              </a:ext>
            </a:extLst>
          </p:cNvPr>
          <p:cNvGrpSpPr/>
          <p:nvPr/>
        </p:nvGrpSpPr>
        <p:grpSpPr>
          <a:xfrm>
            <a:off x="9102323" y="1974872"/>
            <a:ext cx="1790866" cy="1709710"/>
            <a:chOff x="8706669" y="2423280"/>
            <a:chExt cx="1790866" cy="1709710"/>
          </a:xfrm>
        </p:grpSpPr>
        <p:pic>
          <p:nvPicPr>
            <p:cNvPr id="18" name="Picture 2" descr="Résultat de recherche d'images pour &quot;simcoach project&quot;">
              <a:extLst>
                <a:ext uri="{FF2B5EF4-FFF2-40B4-BE49-F238E27FC236}">
                  <a16:creationId xmlns:a16="http://schemas.microsoft.com/office/drawing/2014/main" id="{8225B58C-E84D-4FAC-A145-2A51A5B6F7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6669" y="2423280"/>
              <a:ext cx="1790866" cy="1132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22B7E69-BD45-40C5-8F4D-5E0BFB2EA58E}"/>
                </a:ext>
              </a:extLst>
            </p:cNvPr>
            <p:cNvSpPr txBox="1"/>
            <p:nvPr/>
          </p:nvSpPr>
          <p:spPr>
            <a:xfrm>
              <a:off x="8937881" y="3548215"/>
              <a:ext cx="13284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b="1" dirty="0" err="1"/>
                <a:t>SimCoach</a:t>
              </a:r>
              <a:endParaRPr lang="fr-FR" sz="1600" b="1" dirty="0"/>
            </a:p>
            <a:p>
              <a:r>
                <a:rPr lang="fr-FR" sz="1600" dirty="0" err="1"/>
                <a:t>Rizzo</a:t>
              </a:r>
              <a:r>
                <a:rPr lang="fr-FR" sz="1600" dirty="0"/>
                <a:t> </a:t>
              </a:r>
              <a:r>
                <a:rPr lang="fr-FR" sz="1600" i="1" dirty="0"/>
                <a:t>et al, 11</a:t>
              </a:r>
              <a:endParaRPr lang="fr-FR" sz="1600" dirty="0"/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B11D7337-0905-4803-A5C1-ECA92BF2EAD7}"/>
              </a:ext>
            </a:extLst>
          </p:cNvPr>
          <p:cNvGrpSpPr/>
          <p:nvPr/>
        </p:nvGrpSpPr>
        <p:grpSpPr>
          <a:xfrm>
            <a:off x="5246021" y="1973504"/>
            <a:ext cx="1802593" cy="1705797"/>
            <a:chOff x="5367257" y="2428840"/>
            <a:chExt cx="1802593" cy="1705797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59367426-42D9-4CE2-BD34-5EFF6150E4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8984" y="2428840"/>
              <a:ext cx="1790866" cy="1121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B484E846-E8DC-421E-AE64-1CE9419C6739}"/>
                </a:ext>
              </a:extLst>
            </p:cNvPr>
            <p:cNvSpPr txBox="1"/>
            <p:nvPr/>
          </p:nvSpPr>
          <p:spPr>
            <a:xfrm>
              <a:off x="5367257" y="3549862"/>
              <a:ext cx="17309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b="1" dirty="0"/>
                <a:t>REA</a:t>
              </a:r>
            </a:p>
            <a:p>
              <a:pPr algn="ctr"/>
              <a:r>
                <a:rPr lang="fr-FR" sz="1600" dirty="0" err="1"/>
                <a:t>Bickmore</a:t>
              </a:r>
              <a:r>
                <a:rPr lang="fr-FR" sz="1600" dirty="0"/>
                <a:t> </a:t>
              </a:r>
              <a:r>
                <a:rPr lang="fr-FR" sz="1600" i="1" dirty="0"/>
                <a:t>et al, 02</a:t>
              </a:r>
              <a:r>
                <a:rPr lang="fr-FR" sz="1600" dirty="0"/>
                <a:t> </a:t>
              </a: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39A2DC09-7190-46A7-A0D8-7F00453791E0}"/>
              </a:ext>
            </a:extLst>
          </p:cNvPr>
          <p:cNvGrpSpPr/>
          <p:nvPr/>
        </p:nvGrpSpPr>
        <p:grpSpPr>
          <a:xfrm>
            <a:off x="1504738" y="4299650"/>
            <a:ext cx="1810296" cy="1597007"/>
            <a:chOff x="1434664" y="4625401"/>
            <a:chExt cx="1810296" cy="1597007"/>
          </a:xfrm>
        </p:grpSpPr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BB53369C-475A-4990-A308-C37FE533D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34664" y="4625401"/>
              <a:ext cx="1810296" cy="1259500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4C2D3AB-4205-46F8-84DE-4619E9E11519}"/>
                </a:ext>
              </a:extLst>
            </p:cNvPr>
            <p:cNvSpPr/>
            <p:nvPr/>
          </p:nvSpPr>
          <p:spPr>
            <a:xfrm>
              <a:off x="1506599" y="5883854"/>
              <a:ext cx="14975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600" dirty="0"/>
                <a:t>Smith </a:t>
              </a:r>
              <a:r>
                <a:rPr lang="fr-FR" sz="1600" i="1" dirty="0"/>
                <a:t>et al, 10</a:t>
              </a:r>
              <a:endParaRPr lang="fr-FR" sz="1600" dirty="0"/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3EE42CA1-14DA-4A9E-AA16-33828B01DC1B}"/>
              </a:ext>
            </a:extLst>
          </p:cNvPr>
          <p:cNvGrpSpPr/>
          <p:nvPr/>
        </p:nvGrpSpPr>
        <p:grpSpPr>
          <a:xfrm>
            <a:off x="5246021" y="4297845"/>
            <a:ext cx="1791287" cy="1863018"/>
            <a:chOff x="5378563" y="4625401"/>
            <a:chExt cx="1791287" cy="1863018"/>
          </a:xfrm>
        </p:grpSpPr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E7F331B6-0B3F-43FD-8F68-C55F93347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8563" y="4625401"/>
              <a:ext cx="1791287" cy="1253766"/>
            </a:xfrm>
            <a:prstGeom prst="rect">
              <a:avLst/>
            </a:prstGeom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3450C931-75C4-4906-A8F4-BF41D71DB373}"/>
                </a:ext>
              </a:extLst>
            </p:cNvPr>
            <p:cNvSpPr txBox="1"/>
            <p:nvPr/>
          </p:nvSpPr>
          <p:spPr>
            <a:xfrm>
              <a:off x="5869511" y="5903644"/>
              <a:ext cx="7264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b="1" dirty="0"/>
                <a:t>Louise</a:t>
              </a:r>
            </a:p>
            <a:p>
              <a:pPr algn="ctr"/>
              <a:r>
                <a:rPr lang="fr-FR" sz="1600" dirty="0" err="1"/>
                <a:t>Davi</a:t>
              </a:r>
              <a:endParaRPr lang="fr-FR" sz="1600" dirty="0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4851ED69-78D2-4421-9969-838E5C4CDE7B}"/>
              </a:ext>
            </a:extLst>
          </p:cNvPr>
          <p:cNvSpPr/>
          <p:nvPr/>
        </p:nvSpPr>
        <p:spPr>
          <a:xfrm>
            <a:off x="1322569" y="1529862"/>
            <a:ext cx="2277208" cy="34296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Companion</a:t>
            </a:r>
            <a:endParaRPr lang="fr-FR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86DF8CE-2C17-4648-9DC7-2A2C805CBC0C}"/>
              </a:ext>
            </a:extLst>
          </p:cNvPr>
          <p:cNvSpPr/>
          <p:nvPr/>
        </p:nvSpPr>
        <p:spPr>
          <a:xfrm>
            <a:off x="5046023" y="1529862"/>
            <a:ext cx="2277208" cy="34296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Partner</a:t>
            </a:r>
            <a:endParaRPr lang="fr-FR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98101B6-A711-4846-83DE-A97A1C17973D}"/>
              </a:ext>
            </a:extLst>
          </p:cNvPr>
          <p:cNvSpPr/>
          <p:nvPr/>
        </p:nvSpPr>
        <p:spPr>
          <a:xfrm>
            <a:off x="8821915" y="1529862"/>
            <a:ext cx="2277208" cy="34296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Tutor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1464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6A0CE4-4451-42D2-A046-FA089C9F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10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09EAE38-D660-4141-8DD2-16A77CE2D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INTERPERSONAL RELATION OF DOMINANCE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6105C4DC-4A1B-4C13-A9A9-713ABFA8F422}"/>
              </a:ext>
            </a:extLst>
          </p:cNvPr>
          <p:cNvGrpSpPr/>
          <p:nvPr/>
        </p:nvGrpSpPr>
        <p:grpSpPr>
          <a:xfrm>
            <a:off x="9119887" y="1995736"/>
            <a:ext cx="3072114" cy="2561018"/>
            <a:chOff x="8810982" y="1065256"/>
            <a:chExt cx="3447628" cy="2580769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E3781057-70A6-4F00-B3EC-E5F44BC7EFE7}"/>
                </a:ext>
              </a:extLst>
            </p:cNvPr>
            <p:cNvGrpSpPr/>
            <p:nvPr/>
          </p:nvGrpSpPr>
          <p:grpSpPr>
            <a:xfrm>
              <a:off x="9019871" y="1065256"/>
              <a:ext cx="3238739" cy="2580769"/>
              <a:chOff x="8722139" y="1065256"/>
              <a:chExt cx="3556408" cy="2567391"/>
            </a:xfrm>
          </p:grpSpPr>
          <p:pic>
            <p:nvPicPr>
              <p:cNvPr id="9" name="Image 8">
                <a:extLst>
                  <a:ext uri="{FF2B5EF4-FFF2-40B4-BE49-F238E27FC236}">
                    <a16:creationId xmlns:a16="http://schemas.microsoft.com/office/drawing/2014/main" id="{48D08D55-FB63-4E85-B1EF-9773DC6832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2139" y="1065256"/>
                <a:ext cx="3333192" cy="2567391"/>
              </a:xfrm>
              <a:prstGeom prst="rect">
                <a:avLst/>
              </a:prstGeom>
            </p:spPr>
          </p:pic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502848C5-C2CC-4DF3-8807-DC702F01A1FE}"/>
                  </a:ext>
                </a:extLst>
              </p:cNvPr>
              <p:cNvSpPr txBox="1"/>
              <p:nvPr/>
            </p:nvSpPr>
            <p:spPr>
              <a:xfrm>
                <a:off x="10683446" y="2361733"/>
                <a:ext cx="1595101" cy="370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DOMINANT</a:t>
                </a:r>
              </a:p>
            </p:txBody>
          </p:sp>
        </p:grp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45B47E07-F23D-40F8-82A9-1242C3732897}"/>
                </a:ext>
              </a:extLst>
            </p:cNvPr>
            <p:cNvSpPr txBox="1"/>
            <p:nvPr/>
          </p:nvSpPr>
          <p:spPr>
            <a:xfrm>
              <a:off x="8810982" y="1889232"/>
              <a:ext cx="1689715" cy="372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SUBMISSIVE</a:t>
              </a:r>
              <a:endParaRPr lang="fr-FR" sz="1600" b="1" dirty="0"/>
            </a:p>
          </p:txBody>
        </p:sp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9C96FEE6-9543-4651-B016-5D2B6CB7EA88}"/>
              </a:ext>
            </a:extLst>
          </p:cNvPr>
          <p:cNvSpPr txBox="1"/>
          <p:nvPr/>
        </p:nvSpPr>
        <p:spPr>
          <a:xfrm>
            <a:off x="246852" y="1320773"/>
            <a:ext cx="5428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Open Sans" panose="020B0606030504020204"/>
              </a:rPr>
              <a:t>BEHAVIOURS OF DOMINANCE IN NEGOTIATION</a:t>
            </a:r>
          </a:p>
        </p:txBody>
      </p:sp>
      <p:grpSp>
        <p:nvGrpSpPr>
          <p:cNvPr id="39" name="Group 107">
            <a:extLst>
              <a:ext uri="{FF2B5EF4-FFF2-40B4-BE49-F238E27FC236}">
                <a16:creationId xmlns:a16="http://schemas.microsoft.com/office/drawing/2014/main" id="{3C26675C-6C31-4CD3-A3D4-82BFBB6CD0F3}"/>
              </a:ext>
            </a:extLst>
          </p:cNvPr>
          <p:cNvGrpSpPr/>
          <p:nvPr/>
        </p:nvGrpSpPr>
        <p:grpSpPr>
          <a:xfrm>
            <a:off x="1332421" y="2005755"/>
            <a:ext cx="7858174" cy="843720"/>
            <a:chOff x="8889371" y="1937292"/>
            <a:chExt cx="8953739" cy="1031203"/>
          </a:xfrm>
        </p:grpSpPr>
        <p:sp>
          <p:nvSpPr>
            <p:cNvPr id="49" name="TextBox 114">
              <a:extLst>
                <a:ext uri="{FF2B5EF4-FFF2-40B4-BE49-F238E27FC236}">
                  <a16:creationId xmlns:a16="http://schemas.microsoft.com/office/drawing/2014/main" id="{A02657FF-69BF-495E-A1F5-E3574FEBF64B}"/>
                </a:ext>
              </a:extLst>
            </p:cNvPr>
            <p:cNvSpPr txBox="1"/>
            <p:nvPr/>
          </p:nvSpPr>
          <p:spPr>
            <a:xfrm>
              <a:off x="8889371" y="1937292"/>
              <a:ext cx="8595517" cy="526634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00" b="1" kern="0" dirty="0">
                  <a:solidFill>
                    <a:schemeClr val="accent1">
                      <a:lumMod val="75000"/>
                    </a:schemeClr>
                  </a:solidFill>
                </a:rPr>
                <a:t>Level of demand and concession </a:t>
              </a:r>
              <a:r>
                <a:rPr lang="en-US" sz="2000" b="1" kern="0" dirty="0">
                  <a:solidFill>
                    <a:schemeClr val="accent1">
                      <a:lumMod val="75000"/>
                    </a:schemeClr>
                  </a:solidFill>
                </a:rPr>
                <a:t>(</a:t>
              </a:r>
              <a:r>
                <a:rPr lang="en-US" sz="2000" b="1" kern="0" dirty="0" err="1">
                  <a:solidFill>
                    <a:schemeClr val="accent1">
                      <a:lumMod val="75000"/>
                    </a:schemeClr>
                  </a:solidFill>
                </a:rPr>
                <a:t>Dedreu</a:t>
              </a:r>
              <a:r>
                <a:rPr lang="en-US" sz="2000" b="1" kern="0" dirty="0">
                  <a:solidFill>
                    <a:schemeClr val="accent1">
                      <a:lumMod val="75000"/>
                    </a:schemeClr>
                  </a:solidFill>
                </a:rPr>
                <a:t> et al 95)</a:t>
              </a:r>
              <a:endParaRPr lang="en-US" sz="2400" b="1" kern="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9F58BA9-8A8B-44F1-AA54-3D29B792CD48}"/>
                </a:ext>
              </a:extLst>
            </p:cNvPr>
            <p:cNvSpPr/>
            <p:nvPr/>
          </p:nvSpPr>
          <p:spPr>
            <a:xfrm>
              <a:off x="9058777" y="2476053"/>
              <a:ext cx="8784333" cy="49244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900"/>
                </a:spcBef>
              </a:pPr>
              <a:r>
                <a:rPr lang="en-US" dirty="0">
                  <a:latin typeface="Open Sans" panose="020B0606030504020204"/>
                </a:rPr>
                <a:t>Dominance is associated to a high level of demand and a low level of concessions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598C5384-A538-4F41-996B-E857E53C38E9}"/>
              </a:ext>
            </a:extLst>
          </p:cNvPr>
          <p:cNvGrpSpPr/>
          <p:nvPr/>
        </p:nvGrpSpPr>
        <p:grpSpPr>
          <a:xfrm>
            <a:off x="685040" y="3437275"/>
            <a:ext cx="8469332" cy="1086312"/>
            <a:chOff x="685041" y="4590462"/>
            <a:chExt cx="6713617" cy="1086312"/>
          </a:xfrm>
        </p:grpSpPr>
        <p:grpSp>
          <p:nvGrpSpPr>
            <p:cNvPr id="40" name="Group 108">
              <a:extLst>
                <a:ext uri="{FF2B5EF4-FFF2-40B4-BE49-F238E27FC236}">
                  <a16:creationId xmlns:a16="http://schemas.microsoft.com/office/drawing/2014/main" id="{853E55C3-0BC5-496D-8C67-FD1B55960E2E}"/>
                </a:ext>
              </a:extLst>
            </p:cNvPr>
            <p:cNvGrpSpPr/>
            <p:nvPr/>
          </p:nvGrpSpPr>
          <p:grpSpPr>
            <a:xfrm>
              <a:off x="1169505" y="4590462"/>
              <a:ext cx="6229153" cy="1086312"/>
              <a:chOff x="8889372" y="1889411"/>
              <a:chExt cx="2968267" cy="1448415"/>
            </a:xfrm>
          </p:grpSpPr>
          <p:sp>
            <p:nvSpPr>
              <p:cNvPr id="47" name="TextBox 112">
                <a:extLst>
                  <a:ext uri="{FF2B5EF4-FFF2-40B4-BE49-F238E27FC236}">
                    <a16:creationId xmlns:a16="http://schemas.microsoft.com/office/drawing/2014/main" id="{C8B1D572-2C8B-49B8-8AC2-CF5BD1E19063}"/>
                  </a:ext>
                </a:extLst>
              </p:cNvPr>
              <p:cNvSpPr txBox="1"/>
              <p:nvPr/>
            </p:nvSpPr>
            <p:spPr>
              <a:xfrm>
                <a:off x="8889372" y="1889411"/>
                <a:ext cx="2812674" cy="574516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a-DK" sz="2200" b="1" dirty="0">
                    <a:solidFill>
                      <a:schemeClr val="accent4"/>
                    </a:solidFill>
                  </a:rPr>
                  <a:t>Self vs other </a:t>
                </a:r>
                <a:r>
                  <a:rPr lang="da-DK" sz="2000" b="1" dirty="0">
                    <a:solidFill>
                      <a:schemeClr val="accent4"/>
                    </a:solidFill>
                  </a:rPr>
                  <a:t>(Fiske 93, DeDreu et al 95)</a:t>
                </a:r>
                <a:endParaRPr lang="en-US" sz="22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3784A63-AF50-4090-B476-EF768192B29B}"/>
                  </a:ext>
                </a:extLst>
              </p:cNvPr>
              <p:cNvSpPr/>
              <p:nvPr/>
            </p:nvSpPr>
            <p:spPr>
              <a:xfrm>
                <a:off x="8889372" y="2476052"/>
                <a:ext cx="2968267" cy="861774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spcBef>
                    <a:spcPts val="900"/>
                  </a:spcBef>
                </a:pPr>
                <a:r>
                  <a:rPr lang="en-US" dirty="0">
                    <a:solidFill>
                      <a:prstClr val="black"/>
                    </a:solidFill>
                    <a:latin typeface="Open Sans" panose="020B0606030504020204"/>
                  </a:rPr>
                  <a:t>Dominant individuals are self-centered and only interested in satisfying their own preferences.</a:t>
                </a:r>
                <a:endParaRPr lang="en-US" sz="1050" dirty="0">
                  <a:latin typeface="Open Sans" panose="020B0606030504020204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5669169-D3C1-4BA3-9FB2-7FDD65389F25}"/>
                </a:ext>
              </a:extLst>
            </p:cNvPr>
            <p:cNvSpPr/>
            <p:nvPr/>
          </p:nvSpPr>
          <p:spPr>
            <a:xfrm>
              <a:off x="685041" y="4611920"/>
              <a:ext cx="279323" cy="3744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100" b="1" dirty="0"/>
                <a:t>2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7B137723-0287-44A7-BCEF-EA53B7E7CC02}"/>
              </a:ext>
            </a:extLst>
          </p:cNvPr>
          <p:cNvSpPr/>
          <p:nvPr/>
        </p:nvSpPr>
        <p:spPr>
          <a:xfrm>
            <a:off x="685040" y="2062238"/>
            <a:ext cx="374404" cy="3744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="1" kern="0" dirty="0">
                <a:solidFill>
                  <a:prstClr val="white"/>
                </a:solidFill>
                <a:latin typeface="Calibri"/>
              </a:rPr>
              <a:t>1</a:t>
            </a:r>
            <a:endParaRPr kumimoji="0" lang="en-US" sz="2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9" name="Group 109">
            <a:extLst>
              <a:ext uri="{FF2B5EF4-FFF2-40B4-BE49-F238E27FC236}">
                <a16:creationId xmlns:a16="http://schemas.microsoft.com/office/drawing/2014/main" id="{67B4893E-1698-4439-BD93-73290F2210C3}"/>
              </a:ext>
            </a:extLst>
          </p:cNvPr>
          <p:cNvGrpSpPr/>
          <p:nvPr/>
        </p:nvGrpSpPr>
        <p:grpSpPr>
          <a:xfrm>
            <a:off x="1332421" y="4880632"/>
            <a:ext cx="6451550" cy="1201729"/>
            <a:chOff x="8889372" y="1889411"/>
            <a:chExt cx="2812674" cy="1602304"/>
          </a:xfrm>
        </p:grpSpPr>
        <p:sp>
          <p:nvSpPr>
            <p:cNvPr id="60" name="TextBox 110">
              <a:extLst>
                <a:ext uri="{FF2B5EF4-FFF2-40B4-BE49-F238E27FC236}">
                  <a16:creationId xmlns:a16="http://schemas.microsoft.com/office/drawing/2014/main" id="{EB9C8B63-117B-46D2-A777-C1522E167CAD}"/>
                </a:ext>
              </a:extLst>
            </p:cNvPr>
            <p:cNvSpPr txBox="1"/>
            <p:nvPr/>
          </p:nvSpPr>
          <p:spPr>
            <a:xfrm>
              <a:off x="8889372" y="1889411"/>
              <a:ext cx="2812674" cy="57451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lvl="0"/>
              <a:r>
                <a:rPr lang="en-US" sz="2200" b="1" kern="0" dirty="0">
                  <a:solidFill>
                    <a:srgbClr val="4B2C50"/>
                  </a:solidFill>
                </a:rPr>
                <a:t>Lead of the negotiation </a:t>
              </a:r>
              <a:r>
                <a:rPr lang="en-US" sz="2000" b="1" kern="0" dirty="0">
                  <a:solidFill>
                    <a:srgbClr val="4B2C50"/>
                  </a:solidFill>
                </a:rPr>
                <a:t>(</a:t>
              </a:r>
              <a:r>
                <a:rPr lang="en-US" sz="2000" b="1" kern="0" dirty="0" err="1">
                  <a:solidFill>
                    <a:srgbClr val="4B2C50"/>
                  </a:solidFill>
                </a:rPr>
                <a:t>Dedreu,VanKleef</a:t>
              </a:r>
              <a:r>
                <a:rPr lang="en-US" sz="2000" b="1" kern="0" dirty="0">
                  <a:solidFill>
                    <a:srgbClr val="4B2C50"/>
                  </a:solidFill>
                </a:rPr>
                <a:t>, 04)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9474A9F-684E-47F5-A206-3BCD95B80ECF}"/>
                </a:ext>
              </a:extLst>
            </p:cNvPr>
            <p:cNvSpPr/>
            <p:nvPr/>
          </p:nvSpPr>
          <p:spPr>
            <a:xfrm>
              <a:off x="8889372" y="2476053"/>
              <a:ext cx="2812674" cy="101566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lvl="0" algn="just">
                <a:spcBef>
                  <a:spcPts val="900"/>
                </a:spcBef>
              </a:pPr>
              <a:r>
                <a:rPr lang="en-US" dirty="0">
                  <a:solidFill>
                    <a:prstClr val="black"/>
                  </a:solidFill>
                  <a:latin typeface="Open Sans" panose="020B0606030504020204"/>
                </a:rPr>
                <a:t>Dominant individuals tends to make the first move</a:t>
              </a:r>
            </a:p>
            <a:p>
              <a:pPr algn="just">
                <a:spcBef>
                  <a:spcPts val="900"/>
                </a:spcBef>
              </a:pPr>
              <a:r>
                <a:rPr lang="en-US" dirty="0">
                  <a:solidFill>
                    <a:prstClr val="black"/>
                  </a:solidFill>
                </a:rPr>
                <a:t>Control of the flow of the negotiation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4B72C539-540E-4851-8EB9-73A0DD933E6E}"/>
              </a:ext>
            </a:extLst>
          </p:cNvPr>
          <p:cNvSpPr/>
          <p:nvPr/>
        </p:nvSpPr>
        <p:spPr>
          <a:xfrm>
            <a:off x="686938" y="4881943"/>
            <a:ext cx="374404" cy="374404"/>
          </a:xfrm>
          <a:prstGeom prst="rect">
            <a:avLst/>
          </a:prstGeom>
          <a:solidFill>
            <a:srgbClr val="4B2C5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="1" kern="0" dirty="0">
                <a:solidFill>
                  <a:prstClr val="white"/>
                </a:solidFill>
                <a:latin typeface="Calibri"/>
              </a:rPr>
              <a:t>3</a:t>
            </a:r>
            <a:endParaRPr kumimoji="0" lang="en-US" sz="2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9288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AF6271-CED5-4005-BC69-0BF9B1D0EE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02A09FFD-81D6-4FF6-B8B5-EF8A1664DBCA}"/>
              </a:ext>
            </a:extLst>
          </p:cNvPr>
          <p:cNvSpPr txBox="1">
            <a:spLocks/>
          </p:cNvSpPr>
          <p:nvPr/>
        </p:nvSpPr>
        <p:spPr>
          <a:xfrm>
            <a:off x="1058119" y="2141316"/>
            <a:ext cx="10075762" cy="2158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500" b="1" kern="1200" cap="all" normalizeH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Model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 of collaborative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negotiation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: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decision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based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 on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behavior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 of dominance</a:t>
            </a:r>
            <a:endParaRPr kumimoji="0" lang="fr-FR" sz="4000" b="1" i="0" u="none" strike="noStrike" kern="1200" cap="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Open Sans" panose="020B0606030504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936740F-35E9-40EE-8F1E-47C69E1E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760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78972537-EDB6-40F1-8F49-27EE5B876914}"/>
              </a:ext>
            </a:extLst>
          </p:cNvPr>
          <p:cNvGrpSpPr/>
          <p:nvPr/>
        </p:nvGrpSpPr>
        <p:grpSpPr>
          <a:xfrm>
            <a:off x="8349278" y="4977187"/>
            <a:ext cx="1915875" cy="1465312"/>
            <a:chOff x="8349278" y="4977187"/>
            <a:chExt cx="1915875" cy="1465312"/>
          </a:xfrm>
        </p:grpSpPr>
        <p:sp>
          <p:nvSpPr>
            <p:cNvPr id="60" name="Shape 174">
              <a:extLst>
                <a:ext uri="{FF2B5EF4-FFF2-40B4-BE49-F238E27FC236}">
                  <a16:creationId xmlns:a16="http://schemas.microsoft.com/office/drawing/2014/main" id="{A2982279-EE49-407B-BA78-9C3D4B66726D}"/>
                </a:ext>
              </a:extLst>
            </p:cNvPr>
            <p:cNvSpPr/>
            <p:nvPr/>
          </p:nvSpPr>
          <p:spPr>
            <a:xfrm>
              <a:off x="8349278" y="5335052"/>
              <a:ext cx="1910639" cy="1107447"/>
            </a:xfrm>
            <a:prstGeom prst="rect">
              <a:avLst/>
            </a:prstGeom>
            <a:solidFill>
              <a:schemeClr val="bg2"/>
            </a:solidFill>
            <a:ln w="1270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Shape 150">
              <a:extLst>
                <a:ext uri="{FF2B5EF4-FFF2-40B4-BE49-F238E27FC236}">
                  <a16:creationId xmlns:a16="http://schemas.microsoft.com/office/drawing/2014/main" id="{0B5A5B44-4906-44D4-B50F-1F9F4C147064}"/>
                </a:ext>
              </a:extLst>
            </p:cNvPr>
            <p:cNvSpPr/>
            <p:nvPr/>
          </p:nvSpPr>
          <p:spPr>
            <a:xfrm>
              <a:off x="8354514" y="4977187"/>
              <a:ext cx="1910639" cy="373219"/>
            </a:xfrm>
            <a:prstGeom prst="rect">
              <a:avLst/>
            </a:prstGeom>
            <a:solidFill>
              <a:schemeClr val="bg2"/>
            </a:solidFill>
            <a:ln w="1905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Open Sans"/>
                  <a:ea typeface="Calibri"/>
                  <a:cs typeface="Calibri"/>
                  <a:sym typeface="Calibri"/>
                </a:rPr>
                <a:t>Communication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Open Sans"/>
                <a:cs typeface="Arial"/>
                <a:sym typeface="Arial"/>
              </a:endParaRPr>
            </a:p>
          </p:txBody>
        </p:sp>
      </p:grpSp>
      <p:cxnSp>
        <p:nvCxnSpPr>
          <p:cNvPr id="53" name="Shape 163">
            <a:extLst>
              <a:ext uri="{FF2B5EF4-FFF2-40B4-BE49-F238E27FC236}">
                <a16:creationId xmlns:a16="http://schemas.microsoft.com/office/drawing/2014/main" id="{8EB08E9C-F5FD-43F9-B6AD-4E35DF9F6757}"/>
              </a:ext>
            </a:extLst>
          </p:cNvPr>
          <p:cNvCxnSpPr>
            <a:cxnSpLocks/>
          </p:cNvCxnSpPr>
          <p:nvPr/>
        </p:nvCxnSpPr>
        <p:spPr>
          <a:xfrm>
            <a:off x="7881563" y="5714420"/>
            <a:ext cx="2704954" cy="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164">
            <a:extLst>
              <a:ext uri="{FF2B5EF4-FFF2-40B4-BE49-F238E27FC236}">
                <a16:creationId xmlns:a16="http://schemas.microsoft.com/office/drawing/2014/main" id="{12048250-41A8-4A20-9DE8-E998120E0253}"/>
              </a:ext>
            </a:extLst>
          </p:cNvPr>
          <p:cNvSpPr/>
          <p:nvPr/>
        </p:nvSpPr>
        <p:spPr>
          <a:xfrm>
            <a:off x="8558222" y="5416377"/>
            <a:ext cx="1489202" cy="434576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defRPr/>
            </a:pPr>
            <a:r>
              <a:rPr lang="fr-FR" b="1" kern="0" dirty="0" err="1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Utterance</a:t>
            </a:r>
            <a:r>
              <a:rPr lang="fr-FR" b="1" kern="0" baseline="-25000" dirty="0" err="1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Self</a:t>
            </a:r>
            <a:endParaRPr lang="fr-FR" b="1" kern="0" baseline="-25000" dirty="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55" name="Shape 165">
            <a:extLst>
              <a:ext uri="{FF2B5EF4-FFF2-40B4-BE49-F238E27FC236}">
                <a16:creationId xmlns:a16="http://schemas.microsoft.com/office/drawing/2014/main" id="{111D3ED8-77FC-47AC-85B1-09457316AC52}"/>
              </a:ext>
            </a:extLst>
          </p:cNvPr>
          <p:cNvCxnSpPr>
            <a:cxnSpLocks/>
          </p:cNvCxnSpPr>
          <p:nvPr/>
        </p:nvCxnSpPr>
        <p:spPr>
          <a:xfrm flipH="1">
            <a:off x="7881563" y="6095453"/>
            <a:ext cx="2654202" cy="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6" name="Shape 166">
            <a:extLst>
              <a:ext uri="{FF2B5EF4-FFF2-40B4-BE49-F238E27FC236}">
                <a16:creationId xmlns:a16="http://schemas.microsoft.com/office/drawing/2014/main" id="{8667A191-BC06-4877-86C6-0063468C5FB6}"/>
              </a:ext>
            </a:extLst>
          </p:cNvPr>
          <p:cNvSpPr/>
          <p:nvPr/>
        </p:nvSpPr>
        <p:spPr>
          <a:xfrm>
            <a:off x="8558711" y="5940137"/>
            <a:ext cx="1502247" cy="395148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Utterance</a:t>
            </a:r>
            <a:r>
              <a:rPr kumimoji="0" lang="fr-FR" b="1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other</a:t>
            </a:r>
            <a:endParaRPr kumimoji="0" b="1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75" name="Shape 171">
            <a:extLst>
              <a:ext uri="{FF2B5EF4-FFF2-40B4-BE49-F238E27FC236}">
                <a16:creationId xmlns:a16="http://schemas.microsoft.com/office/drawing/2014/main" id="{F63B5C9C-FE54-4353-8A76-D2D31724F7C4}"/>
              </a:ext>
            </a:extLst>
          </p:cNvPr>
          <p:cNvSpPr/>
          <p:nvPr/>
        </p:nvSpPr>
        <p:spPr>
          <a:xfrm>
            <a:off x="148944" y="4146189"/>
            <a:ext cx="1479017" cy="478421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Adaptation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1" name="Image 23">
            <a:extLst>
              <a:ext uri="{FF2B5EF4-FFF2-40B4-BE49-F238E27FC236}">
                <a16:creationId xmlns:a16="http://schemas.microsoft.com/office/drawing/2014/main" id="{DAAE4931-CCE3-4C6D-A37F-AA4DEFE08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076" y="5217787"/>
            <a:ext cx="1131131" cy="110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itre 1">
            <a:extLst>
              <a:ext uri="{FF2B5EF4-FFF2-40B4-BE49-F238E27FC236}">
                <a16:creationId xmlns:a16="http://schemas.microsoft.com/office/drawing/2014/main" id="{59659A95-81F0-49A0-8540-3D74B7FC2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OVERVIEW OF THE MODEL OF NEGOTIATION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43" name="Shape 175">
            <a:extLst>
              <a:ext uri="{FF2B5EF4-FFF2-40B4-BE49-F238E27FC236}">
                <a16:creationId xmlns:a16="http://schemas.microsoft.com/office/drawing/2014/main" id="{F8055136-3244-497E-8B58-B39F2D338C6F}"/>
              </a:ext>
            </a:extLst>
          </p:cNvPr>
          <p:cNvSpPr/>
          <p:nvPr/>
        </p:nvSpPr>
        <p:spPr>
          <a:xfrm>
            <a:off x="6356746" y="2556079"/>
            <a:ext cx="1992532" cy="1559239"/>
          </a:xfrm>
          <a:prstGeom prst="cloudCallout">
            <a:avLst>
              <a:gd name="adj1" fmla="val 6367"/>
              <a:gd name="adj2" fmla="val 117160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EDF8BA1B-8A47-45B8-9AEA-594D9477C9A2}"/>
              </a:ext>
            </a:extLst>
          </p:cNvPr>
          <p:cNvGrpSpPr/>
          <p:nvPr/>
        </p:nvGrpSpPr>
        <p:grpSpPr>
          <a:xfrm>
            <a:off x="6216234" y="1908510"/>
            <a:ext cx="2544463" cy="2237679"/>
            <a:chOff x="6216234" y="1908510"/>
            <a:chExt cx="2544463" cy="2237679"/>
          </a:xfrm>
        </p:grpSpPr>
        <p:sp>
          <p:nvSpPr>
            <p:cNvPr id="57" name="Shape 174">
              <a:extLst>
                <a:ext uri="{FF2B5EF4-FFF2-40B4-BE49-F238E27FC236}">
                  <a16:creationId xmlns:a16="http://schemas.microsoft.com/office/drawing/2014/main" id="{15BE0158-C325-442B-83DB-675C351231B6}"/>
                </a:ext>
              </a:extLst>
            </p:cNvPr>
            <p:cNvSpPr/>
            <p:nvPr/>
          </p:nvSpPr>
          <p:spPr>
            <a:xfrm>
              <a:off x="6346706" y="2703868"/>
              <a:ext cx="2413991" cy="1442321"/>
            </a:xfrm>
            <a:prstGeom prst="rect">
              <a:avLst/>
            </a:prstGeom>
            <a:solidFill>
              <a:schemeClr val="bg2"/>
            </a:solidFill>
            <a:ln w="1270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150">
              <a:extLst>
                <a:ext uri="{FF2B5EF4-FFF2-40B4-BE49-F238E27FC236}">
                  <a16:creationId xmlns:a16="http://schemas.microsoft.com/office/drawing/2014/main" id="{1D37F322-A732-409C-B14D-F3D4449D0E8C}"/>
                </a:ext>
              </a:extLst>
            </p:cNvPr>
            <p:cNvSpPr/>
            <p:nvPr/>
          </p:nvSpPr>
          <p:spPr>
            <a:xfrm>
              <a:off x="6346706" y="2157874"/>
              <a:ext cx="2413991" cy="573608"/>
            </a:xfrm>
            <a:prstGeom prst="rect">
              <a:avLst/>
            </a:prstGeom>
            <a:solidFill>
              <a:schemeClr val="bg2"/>
            </a:solidFill>
            <a:ln w="1905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Open Sans"/>
                  <a:ea typeface="Calibri"/>
                  <a:cs typeface="Calibri"/>
                  <a:sym typeface="Calibri"/>
                </a:rPr>
                <a:t>Mental model</a:t>
              </a:r>
              <a:endParaRPr kumimoji="0" sz="16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Open Sans"/>
                <a:cs typeface="Arial"/>
                <a:sym typeface="Arial"/>
              </a:endParaRPr>
            </a:p>
          </p:txBody>
        </p:sp>
        <p:sp>
          <p:nvSpPr>
            <p:cNvPr id="58" name="Shape 147">
              <a:extLst>
                <a:ext uri="{FF2B5EF4-FFF2-40B4-BE49-F238E27FC236}">
                  <a16:creationId xmlns:a16="http://schemas.microsoft.com/office/drawing/2014/main" id="{56E03EF6-21D0-442B-A6C3-4C8C24EF2170}"/>
                </a:ext>
              </a:extLst>
            </p:cNvPr>
            <p:cNvSpPr/>
            <p:nvPr/>
          </p:nvSpPr>
          <p:spPr>
            <a:xfrm>
              <a:off x="6440715" y="2816775"/>
              <a:ext cx="679418" cy="32814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Pow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148">
              <a:extLst>
                <a:ext uri="{FF2B5EF4-FFF2-40B4-BE49-F238E27FC236}">
                  <a16:creationId xmlns:a16="http://schemas.microsoft.com/office/drawing/2014/main" id="{472F07AB-C19E-4B23-AC97-9AEB39A77427}"/>
                </a:ext>
              </a:extLst>
            </p:cNvPr>
            <p:cNvSpPr/>
            <p:nvPr/>
          </p:nvSpPr>
          <p:spPr>
            <a:xfrm>
              <a:off x="7263441" y="2828937"/>
              <a:ext cx="1392824" cy="3245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Preferences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172">
              <a:extLst>
                <a:ext uri="{FF2B5EF4-FFF2-40B4-BE49-F238E27FC236}">
                  <a16:creationId xmlns:a16="http://schemas.microsoft.com/office/drawing/2014/main" id="{335A035E-EC17-43D0-812E-3C504AC72BDF}"/>
                </a:ext>
              </a:extLst>
            </p:cNvPr>
            <p:cNvSpPr/>
            <p:nvPr/>
          </p:nvSpPr>
          <p:spPr>
            <a:xfrm>
              <a:off x="6216234" y="1908510"/>
              <a:ext cx="458841" cy="47850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 cap="flat" cmpd="sng">
              <a:noFill/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kern="0" dirty="0">
                  <a:solidFill>
                    <a:schemeClr val="bg2"/>
                  </a:solidFill>
                  <a:latin typeface="Arial"/>
                  <a:cs typeface="Arial"/>
                  <a:sym typeface="Arial"/>
                </a:rPr>
                <a:t>1</a:t>
              </a:r>
              <a:endParaRPr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Shape 146">
              <a:extLst>
                <a:ext uri="{FF2B5EF4-FFF2-40B4-BE49-F238E27FC236}">
                  <a16:creationId xmlns:a16="http://schemas.microsoft.com/office/drawing/2014/main" id="{45B60DE2-8482-410C-8796-612299C8ECEA}"/>
                </a:ext>
              </a:extLst>
            </p:cNvPr>
            <p:cNvSpPr/>
            <p:nvPr/>
          </p:nvSpPr>
          <p:spPr>
            <a:xfrm>
              <a:off x="6834847" y="3603480"/>
              <a:ext cx="1352872" cy="46614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b="1" kern="0" dirty="0" err="1">
                  <a:solidFill>
                    <a:srgbClr val="FFFFFF"/>
                  </a:solidFill>
                  <a:cs typeface="Calibri"/>
                  <a:sym typeface="Calibri"/>
                </a:rPr>
                <a:t>Decisional</a:t>
              </a:r>
              <a:r>
                <a:rPr lang="fr-FR" b="1" kern="0" dirty="0">
                  <a:solidFill>
                    <a:srgbClr val="FFFFFF"/>
                  </a:solidFill>
                  <a:cs typeface="Calibri"/>
                  <a:sym typeface="Calibri"/>
                </a:rPr>
                <a:t> model</a:t>
              </a:r>
              <a:endParaRPr b="1" kern="0" dirty="0">
                <a:solidFill>
                  <a:srgbClr val="FFFFFF"/>
                </a:solidFill>
                <a:cs typeface="Calibri"/>
                <a:sym typeface="Calibri"/>
              </a:endParaRPr>
            </a:p>
          </p:txBody>
        </p:sp>
        <p:sp>
          <p:nvSpPr>
            <p:cNvPr id="84" name="Flèche : bas 83">
              <a:extLst>
                <a:ext uri="{FF2B5EF4-FFF2-40B4-BE49-F238E27FC236}">
                  <a16:creationId xmlns:a16="http://schemas.microsoft.com/office/drawing/2014/main" id="{D2449917-4597-4260-A08E-7E28D1DA9613}"/>
                </a:ext>
              </a:extLst>
            </p:cNvPr>
            <p:cNvSpPr/>
            <p:nvPr/>
          </p:nvSpPr>
          <p:spPr>
            <a:xfrm>
              <a:off x="7315068" y="3198704"/>
              <a:ext cx="392430" cy="383084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97" name="Image 24">
            <a:extLst>
              <a:ext uri="{FF2B5EF4-FFF2-40B4-BE49-F238E27FC236}">
                <a16:creationId xmlns:a16="http://schemas.microsoft.com/office/drawing/2014/main" id="{B99F6E8F-BD80-4B8B-80A3-9D9804FA4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733" y="5217786"/>
            <a:ext cx="1118680" cy="110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5D4E5047-1407-4CBC-8595-141DF527F9B8}"/>
              </a:ext>
            </a:extLst>
          </p:cNvPr>
          <p:cNvGrpSpPr/>
          <p:nvPr/>
        </p:nvGrpSpPr>
        <p:grpSpPr>
          <a:xfrm>
            <a:off x="9431246" y="2150989"/>
            <a:ext cx="2447434" cy="1975586"/>
            <a:chOff x="9664495" y="2929894"/>
            <a:chExt cx="2447434" cy="1975586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1242FA1A-6EC7-43DC-8B58-587E7655E74E}"/>
                </a:ext>
              </a:extLst>
            </p:cNvPr>
            <p:cNvGrpSpPr/>
            <p:nvPr/>
          </p:nvGrpSpPr>
          <p:grpSpPr>
            <a:xfrm>
              <a:off x="9664495" y="2929894"/>
              <a:ext cx="2447434" cy="1975586"/>
              <a:chOff x="9599669" y="2756084"/>
              <a:chExt cx="2447434" cy="1975586"/>
            </a:xfrm>
          </p:grpSpPr>
          <p:sp>
            <p:nvSpPr>
              <p:cNvPr id="92" name="Shape 141">
                <a:extLst>
                  <a:ext uri="{FF2B5EF4-FFF2-40B4-BE49-F238E27FC236}">
                    <a16:creationId xmlns:a16="http://schemas.microsoft.com/office/drawing/2014/main" id="{CC48C9DA-FB1A-40B9-8482-4A6AC1BBBC85}"/>
                  </a:ext>
                </a:extLst>
              </p:cNvPr>
              <p:cNvSpPr/>
              <p:nvPr/>
            </p:nvSpPr>
            <p:spPr>
              <a:xfrm>
                <a:off x="9632121" y="3385876"/>
                <a:ext cx="1630636" cy="1267377"/>
              </a:xfrm>
              <a:prstGeom prst="cloudCallout">
                <a:avLst>
                  <a:gd name="adj1" fmla="val 49466"/>
                  <a:gd name="adj2" fmla="val 137870"/>
                </a:avLst>
              </a:prstGeom>
              <a:solidFill>
                <a:srgbClr val="A5A5A5"/>
              </a:solidFill>
              <a:ln w="12700" cap="flat" cmpd="sng">
                <a:solidFill>
                  <a:srgbClr val="787878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Shape 142">
                <a:extLst>
                  <a:ext uri="{FF2B5EF4-FFF2-40B4-BE49-F238E27FC236}">
                    <a16:creationId xmlns:a16="http://schemas.microsoft.com/office/drawing/2014/main" id="{CFC4B774-ED83-4BCA-B8C7-FD9D54CD106F}"/>
                  </a:ext>
                </a:extLst>
              </p:cNvPr>
              <p:cNvSpPr/>
              <p:nvPr/>
            </p:nvSpPr>
            <p:spPr>
              <a:xfrm>
                <a:off x="9599669" y="3173670"/>
                <a:ext cx="2447434" cy="1558000"/>
              </a:xfrm>
              <a:prstGeom prst="rect">
                <a:avLst/>
              </a:prstGeom>
              <a:solidFill>
                <a:srgbClr val="FFFFFF"/>
              </a:solidFill>
              <a:ln w="1270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Shape 143">
                <a:extLst>
                  <a:ext uri="{FF2B5EF4-FFF2-40B4-BE49-F238E27FC236}">
                    <a16:creationId xmlns:a16="http://schemas.microsoft.com/office/drawing/2014/main" id="{89F5197B-A607-428F-B6AD-D35E59DD9D9D}"/>
                  </a:ext>
                </a:extLst>
              </p:cNvPr>
              <p:cNvSpPr/>
              <p:nvPr/>
            </p:nvSpPr>
            <p:spPr>
              <a:xfrm>
                <a:off x="9599669" y="2756084"/>
                <a:ext cx="2446772" cy="434576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Mental model</a:t>
                </a:r>
                <a:endParaRPr kumimoji="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5" name="Shape 144">
                <a:extLst>
                  <a:ext uri="{FF2B5EF4-FFF2-40B4-BE49-F238E27FC236}">
                    <a16:creationId xmlns:a16="http://schemas.microsoft.com/office/drawing/2014/main" id="{E213E0E9-EA66-43A1-8713-B9F4496B1E56}"/>
                  </a:ext>
                </a:extLst>
              </p:cNvPr>
              <p:cNvSpPr/>
              <p:nvPr/>
            </p:nvSpPr>
            <p:spPr>
              <a:xfrm>
                <a:off x="9873881" y="3276712"/>
                <a:ext cx="633345" cy="356801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Pow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Shape 145">
                <a:extLst>
                  <a:ext uri="{FF2B5EF4-FFF2-40B4-BE49-F238E27FC236}">
                    <a16:creationId xmlns:a16="http://schemas.microsoft.com/office/drawing/2014/main" id="{E812CE05-C69D-4378-BB97-EA9F2ED6A7ED}"/>
                  </a:ext>
                </a:extLst>
              </p:cNvPr>
              <p:cNvSpPr/>
              <p:nvPr/>
            </p:nvSpPr>
            <p:spPr>
              <a:xfrm>
                <a:off x="10620704" y="3281181"/>
                <a:ext cx="1317566" cy="352332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Preferences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Shape 146">
                <a:extLst>
                  <a:ext uri="{FF2B5EF4-FFF2-40B4-BE49-F238E27FC236}">
                    <a16:creationId xmlns:a16="http://schemas.microsoft.com/office/drawing/2014/main" id="{A6F94C4D-6A39-41B0-B66B-A83ECD732BD5}"/>
                  </a:ext>
                </a:extLst>
              </p:cNvPr>
              <p:cNvSpPr/>
              <p:nvPr/>
            </p:nvSpPr>
            <p:spPr>
              <a:xfrm>
                <a:off x="10118577" y="4117548"/>
                <a:ext cx="1456108" cy="535706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Decisional</a:t>
                </a: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 model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9" name="Flèche : bas 98">
              <a:extLst>
                <a:ext uri="{FF2B5EF4-FFF2-40B4-BE49-F238E27FC236}">
                  <a16:creationId xmlns:a16="http://schemas.microsoft.com/office/drawing/2014/main" id="{83B983A7-FF77-4BFC-AC65-BB02F4A5A2DF}"/>
                </a:ext>
              </a:extLst>
            </p:cNvPr>
            <p:cNvSpPr/>
            <p:nvPr/>
          </p:nvSpPr>
          <p:spPr>
            <a:xfrm>
              <a:off x="10665661" y="3890974"/>
              <a:ext cx="392430" cy="383183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9CE6C59-52A8-4EC9-84E4-0B121D7C6E95}"/>
              </a:ext>
            </a:extLst>
          </p:cNvPr>
          <p:cNvGrpSpPr/>
          <p:nvPr/>
        </p:nvGrpSpPr>
        <p:grpSpPr>
          <a:xfrm>
            <a:off x="2455031" y="3140436"/>
            <a:ext cx="3132957" cy="3353121"/>
            <a:chOff x="2455031" y="3140436"/>
            <a:chExt cx="3132957" cy="3353121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D8447D2A-65F9-48D0-9D40-048E9140BAB0}"/>
                </a:ext>
              </a:extLst>
            </p:cNvPr>
            <p:cNvGrpSpPr/>
            <p:nvPr/>
          </p:nvGrpSpPr>
          <p:grpSpPr>
            <a:xfrm>
              <a:off x="2718995" y="3379646"/>
              <a:ext cx="2868993" cy="3113911"/>
              <a:chOff x="2907087" y="3310038"/>
              <a:chExt cx="2868993" cy="3113911"/>
            </a:xfrm>
          </p:grpSpPr>
          <p:sp>
            <p:nvSpPr>
              <p:cNvPr id="85" name="Shape 175">
                <a:extLst>
                  <a:ext uri="{FF2B5EF4-FFF2-40B4-BE49-F238E27FC236}">
                    <a16:creationId xmlns:a16="http://schemas.microsoft.com/office/drawing/2014/main" id="{27FFB6C1-C939-4692-BEBB-30E4DD604609}"/>
                  </a:ext>
                </a:extLst>
              </p:cNvPr>
              <p:cNvSpPr/>
              <p:nvPr/>
            </p:nvSpPr>
            <p:spPr>
              <a:xfrm>
                <a:off x="4224712" y="4522369"/>
                <a:ext cx="1461418" cy="1179534"/>
              </a:xfrm>
              <a:prstGeom prst="cloudCallout">
                <a:avLst>
                  <a:gd name="adj1" fmla="val 125145"/>
                  <a:gd name="adj2" fmla="val 3537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 cmpd="sng">
                <a:solidFill>
                  <a:schemeClr val="tx2">
                    <a:lumMod val="7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1472D3A-5052-4C37-8E6F-FCB6E01A0643}"/>
                  </a:ext>
                </a:extLst>
              </p:cNvPr>
              <p:cNvSpPr/>
              <p:nvPr/>
            </p:nvSpPr>
            <p:spPr>
              <a:xfrm>
                <a:off x="2907087" y="3718400"/>
                <a:ext cx="2865047" cy="27055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01BDCF6-BC4B-435C-80C4-F2BC77BF9E37}"/>
                  </a:ext>
                </a:extLst>
              </p:cNvPr>
              <p:cNvSpPr/>
              <p:nvPr/>
            </p:nvSpPr>
            <p:spPr>
              <a:xfrm>
                <a:off x="2911033" y="3310038"/>
                <a:ext cx="2865047" cy="4483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Model</a:t>
                </a:r>
                <a:r>
                  <a:rPr lang="fr-FR" dirty="0"/>
                  <a:t> </a:t>
                </a:r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of</a:t>
                </a:r>
                <a:r>
                  <a:rPr lang="fr-FR" dirty="0"/>
                  <a:t> </a:t>
                </a:r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the</a:t>
                </a:r>
                <a:r>
                  <a:rPr lang="fr-FR" dirty="0"/>
                  <a:t> </a:t>
                </a:r>
                <a:r>
                  <a:rPr lang="en-US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other</a:t>
                </a:r>
              </a:p>
            </p:txBody>
          </p:sp>
          <p:grpSp>
            <p:nvGrpSpPr>
              <p:cNvPr id="2" name="Groupe 1">
                <a:extLst>
                  <a:ext uri="{FF2B5EF4-FFF2-40B4-BE49-F238E27FC236}">
                    <a16:creationId xmlns:a16="http://schemas.microsoft.com/office/drawing/2014/main" id="{0DCB6D51-4151-442E-B551-5C6CB61CFBB1}"/>
                  </a:ext>
                </a:extLst>
              </p:cNvPr>
              <p:cNvGrpSpPr/>
              <p:nvPr/>
            </p:nvGrpSpPr>
            <p:grpSpPr>
              <a:xfrm>
                <a:off x="3168945" y="3823954"/>
                <a:ext cx="2234821" cy="2496641"/>
                <a:chOff x="9982851" y="2796744"/>
                <a:chExt cx="2052995" cy="4204931"/>
              </a:xfrm>
            </p:grpSpPr>
            <p:sp>
              <p:nvSpPr>
                <p:cNvPr id="46" name="Shape 141">
                  <a:extLst>
                    <a:ext uri="{FF2B5EF4-FFF2-40B4-BE49-F238E27FC236}">
                      <a16:creationId xmlns:a16="http://schemas.microsoft.com/office/drawing/2014/main" id="{8189F8A5-6691-4191-BCE0-048927E08F54}"/>
                    </a:ext>
                  </a:extLst>
                </p:cNvPr>
                <p:cNvSpPr/>
                <p:nvPr/>
              </p:nvSpPr>
              <p:spPr>
                <a:xfrm>
                  <a:off x="10010073" y="4003773"/>
                  <a:ext cx="843058" cy="1320609"/>
                </a:xfrm>
                <a:prstGeom prst="cloudCallout">
                  <a:avLst>
                    <a:gd name="adj1" fmla="val 61888"/>
                    <a:gd name="adj2" fmla="val 125085"/>
                  </a:avLst>
                </a:prstGeom>
                <a:solidFill>
                  <a:srgbClr val="A5A5A5"/>
                </a:solidFill>
                <a:ln w="12700" cap="flat" cmpd="sng">
                  <a:solidFill>
                    <a:srgbClr val="787878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Shape 142">
                  <a:extLst>
                    <a:ext uri="{FF2B5EF4-FFF2-40B4-BE49-F238E27FC236}">
                      <a16:creationId xmlns:a16="http://schemas.microsoft.com/office/drawing/2014/main" id="{4468210B-998D-4886-8B3B-32AE302E872A}"/>
                    </a:ext>
                  </a:extLst>
                </p:cNvPr>
                <p:cNvSpPr/>
                <p:nvPr/>
              </p:nvSpPr>
              <p:spPr>
                <a:xfrm>
                  <a:off x="9982852" y="3231656"/>
                  <a:ext cx="2052994" cy="2203640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A5A5A5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Shape 143">
                  <a:extLst>
                    <a:ext uri="{FF2B5EF4-FFF2-40B4-BE49-F238E27FC236}">
                      <a16:creationId xmlns:a16="http://schemas.microsoft.com/office/drawing/2014/main" id="{4162E538-D2BE-4EF2-9898-7168BF9958C0}"/>
                    </a:ext>
                  </a:extLst>
                </p:cNvPr>
                <p:cNvSpPr/>
                <p:nvPr/>
              </p:nvSpPr>
              <p:spPr>
                <a:xfrm>
                  <a:off x="9982851" y="2796744"/>
                  <a:ext cx="2052439" cy="458942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Mental model</a:t>
                  </a:r>
                  <a:endParaRPr kumimoji="0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" name="Shape 144">
                  <a:extLst>
                    <a:ext uri="{FF2B5EF4-FFF2-40B4-BE49-F238E27FC236}">
                      <a16:creationId xmlns:a16="http://schemas.microsoft.com/office/drawing/2014/main" id="{AB29FF0D-08F5-40B7-AF35-A1CC225CE2B1}"/>
                    </a:ext>
                  </a:extLst>
                </p:cNvPr>
                <p:cNvSpPr/>
                <p:nvPr/>
              </p:nvSpPr>
              <p:spPr>
                <a:xfrm>
                  <a:off x="10212870" y="3377399"/>
                  <a:ext cx="531272" cy="504660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Pow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Shape 145">
                  <a:extLst>
                    <a:ext uri="{FF2B5EF4-FFF2-40B4-BE49-F238E27FC236}">
                      <a16:creationId xmlns:a16="http://schemas.microsoft.com/office/drawing/2014/main" id="{8722D16B-1CC2-4365-B81F-CAF9C7FA85F5}"/>
                    </a:ext>
                  </a:extLst>
                </p:cNvPr>
                <p:cNvSpPr/>
                <p:nvPr/>
              </p:nvSpPr>
              <p:spPr>
                <a:xfrm>
                  <a:off x="10839331" y="3383720"/>
                  <a:ext cx="1105221" cy="498339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Preferences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82" name="Image 24">
                  <a:extLst>
                    <a:ext uri="{FF2B5EF4-FFF2-40B4-BE49-F238E27FC236}">
                      <a16:creationId xmlns:a16="http://schemas.microsoft.com/office/drawing/2014/main" id="{A81B2069-69F3-4D8A-A3C2-EDD12632FB3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96902" y="5867970"/>
                  <a:ext cx="733594" cy="11337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" name="Shape 146">
                  <a:extLst>
                    <a:ext uri="{FF2B5EF4-FFF2-40B4-BE49-F238E27FC236}">
                      <a16:creationId xmlns:a16="http://schemas.microsoft.com/office/drawing/2014/main" id="{C78AA56D-8A47-477C-973D-8F0B54D690C9}"/>
                    </a:ext>
                  </a:extLst>
                </p:cNvPr>
                <p:cNvSpPr/>
                <p:nvPr/>
              </p:nvSpPr>
              <p:spPr>
                <a:xfrm>
                  <a:off x="10418129" y="4566679"/>
                  <a:ext cx="982471" cy="757704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Decisional</a:t>
                  </a:r>
                  <a:r>
                    <a:rPr kumimoji="0" lang="fr-F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 model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" name="Flèche : bas 2">
                <a:extLst>
                  <a:ext uri="{FF2B5EF4-FFF2-40B4-BE49-F238E27FC236}">
                    <a16:creationId xmlns:a16="http://schemas.microsoft.com/office/drawing/2014/main" id="{C565F755-2A7C-4E21-BE66-6C0B70658F54}"/>
                  </a:ext>
                </a:extLst>
              </p:cNvPr>
              <p:cNvSpPr/>
              <p:nvPr/>
            </p:nvSpPr>
            <p:spPr>
              <a:xfrm>
                <a:off x="4081493" y="4539404"/>
                <a:ext cx="392430" cy="298761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0" name="Shape 167">
              <a:extLst>
                <a:ext uri="{FF2B5EF4-FFF2-40B4-BE49-F238E27FC236}">
                  <a16:creationId xmlns:a16="http://schemas.microsoft.com/office/drawing/2014/main" id="{2215DDEF-CDB3-4C81-B453-8859183FCCC4}"/>
                </a:ext>
              </a:extLst>
            </p:cNvPr>
            <p:cNvSpPr/>
            <p:nvPr/>
          </p:nvSpPr>
          <p:spPr>
            <a:xfrm>
              <a:off x="2455031" y="3140436"/>
              <a:ext cx="509843" cy="49041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 cap="flat" cmpd="sng">
              <a:noFill/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kern="0" dirty="0">
                  <a:solidFill>
                    <a:schemeClr val="bg2"/>
                  </a:solidFill>
                  <a:latin typeface="Arial"/>
                  <a:cs typeface="Arial"/>
                  <a:sym typeface="Arial"/>
                </a:rPr>
                <a:t>2</a:t>
              </a:r>
              <a:endParaRPr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20D3ECF-A354-4419-8E98-DBC7AC6A7D13}"/>
              </a:ext>
            </a:extLst>
          </p:cNvPr>
          <p:cNvCxnSpPr>
            <a:cxnSpLocks/>
            <a:stCxn id="49" idx="1"/>
            <a:endCxn id="75" idx="3"/>
          </p:cNvCxnSpPr>
          <p:nvPr/>
        </p:nvCxnSpPr>
        <p:spPr>
          <a:xfrm flipH="1" flipV="1">
            <a:off x="1627961" y="4385400"/>
            <a:ext cx="1603283" cy="274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B49D7645-02BF-427D-8534-F1AB927C36B8}"/>
              </a:ext>
            </a:extLst>
          </p:cNvPr>
          <p:cNvCxnSpPr>
            <a:cxnSpLocks/>
            <a:stCxn id="75" idx="0"/>
            <a:endCxn id="58" idx="1"/>
          </p:cNvCxnSpPr>
          <p:nvPr/>
        </p:nvCxnSpPr>
        <p:spPr>
          <a:xfrm rot="5400000" flipH="1" flipV="1">
            <a:off x="3081913" y="787387"/>
            <a:ext cx="1165343" cy="55522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hape 153">
            <a:extLst>
              <a:ext uri="{FF2B5EF4-FFF2-40B4-BE49-F238E27FC236}">
                <a16:creationId xmlns:a16="http://schemas.microsoft.com/office/drawing/2014/main" id="{CD911A49-355F-479A-AF57-FB14D191E7F3}"/>
              </a:ext>
            </a:extLst>
          </p:cNvPr>
          <p:cNvSpPr/>
          <p:nvPr/>
        </p:nvSpPr>
        <p:spPr>
          <a:xfrm>
            <a:off x="659199" y="2703869"/>
            <a:ext cx="509844" cy="4881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 cap="flat" cmpd="sng">
            <a:noFill/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rPr>
              <a:t>3</a:t>
            </a:r>
            <a:endParaRPr sz="2000" b="1" kern="0" dirty="0">
              <a:solidFill>
                <a:schemeClr val="bg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1" name="Shape 147">
            <a:extLst>
              <a:ext uri="{FF2B5EF4-FFF2-40B4-BE49-F238E27FC236}">
                <a16:creationId xmlns:a16="http://schemas.microsoft.com/office/drawing/2014/main" id="{E8DC3226-6B39-4547-B6E3-6B3EC0CCCD83}"/>
              </a:ext>
            </a:extLst>
          </p:cNvPr>
          <p:cNvSpPr/>
          <p:nvPr/>
        </p:nvSpPr>
        <p:spPr>
          <a:xfrm>
            <a:off x="6440715" y="2806621"/>
            <a:ext cx="679418" cy="346889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Pow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C6F8B1-C042-46DD-AC0F-8F5F42EC4521}"/>
              </a:ext>
            </a:extLst>
          </p:cNvPr>
          <p:cNvSpPr/>
          <p:nvPr/>
        </p:nvSpPr>
        <p:spPr>
          <a:xfrm>
            <a:off x="5775767" y="1823013"/>
            <a:ext cx="3418439" cy="2650591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E442DC-B3CF-44E0-A52F-87E20DDA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600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75" grpId="0" animBg="1"/>
      <p:bldP spid="43" grpId="0" animBg="1"/>
      <p:bldP spid="43" grpId="1" animBg="1"/>
      <p:bldP spid="74" grpId="0" animBg="1"/>
      <p:bldP spid="111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1754284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PREFERENCES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174AD6D7-F5ED-4622-8D15-BC08FA6A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13</a:t>
            </a:fld>
            <a:endParaRPr lang="fr-FR"/>
          </a:p>
        </p:txBody>
      </p:sp>
      <p:sp>
        <p:nvSpPr>
          <p:cNvPr id="44" name="Oval 18">
            <a:extLst>
              <a:ext uri="{FF2B5EF4-FFF2-40B4-BE49-F238E27FC236}">
                <a16:creationId xmlns:a16="http://schemas.microsoft.com/office/drawing/2014/main" id="{85726E61-3C22-4846-BCFB-C404550A12B2}"/>
              </a:ext>
            </a:extLst>
          </p:cNvPr>
          <p:cNvSpPr/>
          <p:nvPr/>
        </p:nvSpPr>
        <p:spPr>
          <a:xfrm>
            <a:off x="9317930" y="3853961"/>
            <a:ext cx="1007319" cy="51675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" name="Oval 18">
            <a:extLst>
              <a:ext uri="{FF2B5EF4-FFF2-40B4-BE49-F238E27FC236}">
                <a16:creationId xmlns:a16="http://schemas.microsoft.com/office/drawing/2014/main" id="{54C5DB26-1574-4EC8-BA39-D7A455E9DB5A}"/>
              </a:ext>
            </a:extLst>
          </p:cNvPr>
          <p:cNvSpPr/>
          <p:nvPr/>
        </p:nvSpPr>
        <p:spPr>
          <a:xfrm>
            <a:off x="10548815" y="4538772"/>
            <a:ext cx="1000886" cy="52617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8" name="Oval 18">
            <a:extLst>
              <a:ext uri="{FF2B5EF4-FFF2-40B4-BE49-F238E27FC236}">
                <a16:creationId xmlns:a16="http://schemas.microsoft.com/office/drawing/2014/main" id="{3B2F9285-BC47-49B0-AEEB-8FAB19B1BFEC}"/>
              </a:ext>
            </a:extLst>
          </p:cNvPr>
          <p:cNvSpPr/>
          <p:nvPr/>
        </p:nvSpPr>
        <p:spPr>
          <a:xfrm>
            <a:off x="8146695" y="4538772"/>
            <a:ext cx="1007321" cy="52617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9" name="Oval 18">
            <a:extLst>
              <a:ext uri="{FF2B5EF4-FFF2-40B4-BE49-F238E27FC236}">
                <a16:creationId xmlns:a16="http://schemas.microsoft.com/office/drawing/2014/main" id="{3D8BAD3C-4DE0-406D-A396-EDCBD9C83BF1}"/>
              </a:ext>
            </a:extLst>
          </p:cNvPr>
          <p:cNvSpPr/>
          <p:nvPr/>
        </p:nvSpPr>
        <p:spPr>
          <a:xfrm>
            <a:off x="8148242" y="3194860"/>
            <a:ext cx="1007321" cy="51709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0" name="Oval 18">
            <a:extLst>
              <a:ext uri="{FF2B5EF4-FFF2-40B4-BE49-F238E27FC236}">
                <a16:creationId xmlns:a16="http://schemas.microsoft.com/office/drawing/2014/main" id="{89F881EA-01E8-497E-AFBD-81868A3D59F9}"/>
              </a:ext>
            </a:extLst>
          </p:cNvPr>
          <p:cNvSpPr/>
          <p:nvPr/>
        </p:nvSpPr>
        <p:spPr>
          <a:xfrm>
            <a:off x="10539086" y="3199323"/>
            <a:ext cx="1007321" cy="496997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Oval 18">
            <a:extLst>
              <a:ext uri="{FF2B5EF4-FFF2-40B4-BE49-F238E27FC236}">
                <a16:creationId xmlns:a16="http://schemas.microsoft.com/office/drawing/2014/main" id="{19FB24EE-5D52-44E5-9D84-0126A59E5435}"/>
              </a:ext>
            </a:extLst>
          </p:cNvPr>
          <p:cNvSpPr/>
          <p:nvPr/>
        </p:nvSpPr>
        <p:spPr>
          <a:xfrm>
            <a:off x="9293013" y="1518908"/>
            <a:ext cx="1007322" cy="52719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2" name="Oval 18">
            <a:extLst>
              <a:ext uri="{FF2B5EF4-FFF2-40B4-BE49-F238E27FC236}">
                <a16:creationId xmlns:a16="http://schemas.microsoft.com/office/drawing/2014/main" id="{4825D03A-84CF-4B47-B59C-F231243596FE}"/>
              </a:ext>
            </a:extLst>
          </p:cNvPr>
          <p:cNvSpPr/>
          <p:nvPr/>
        </p:nvSpPr>
        <p:spPr>
          <a:xfrm>
            <a:off x="9290617" y="2471573"/>
            <a:ext cx="1007321" cy="51574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AF381787-05F6-4C6C-B7B6-7731DD8A8E1C}"/>
              </a:ext>
            </a:extLst>
          </p:cNvPr>
          <p:cNvCxnSpPr>
            <a:cxnSpLocks/>
            <a:stCxn id="45" idx="1"/>
            <a:endCxn id="44" idx="5"/>
          </p:cNvCxnSpPr>
          <p:nvPr/>
        </p:nvCxnSpPr>
        <p:spPr>
          <a:xfrm flipH="1" flipV="1">
            <a:off x="10177731" y="4295041"/>
            <a:ext cx="517661" cy="3207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9D31A1AD-E574-418A-A952-8CC050F7AEFC}"/>
              </a:ext>
            </a:extLst>
          </p:cNvPr>
          <p:cNvCxnSpPr>
            <a:cxnSpLocks/>
            <a:stCxn id="44" idx="1"/>
            <a:endCxn id="59" idx="5"/>
          </p:cNvCxnSpPr>
          <p:nvPr/>
        </p:nvCxnSpPr>
        <p:spPr>
          <a:xfrm flipH="1" flipV="1">
            <a:off x="9008044" y="3636225"/>
            <a:ext cx="457404" cy="2934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51A9C667-03F8-4EBA-B34C-2E9162EBCF6A}"/>
              </a:ext>
            </a:extLst>
          </p:cNvPr>
          <p:cNvCxnSpPr>
            <a:cxnSpLocks/>
            <a:stCxn id="58" idx="0"/>
            <a:endCxn id="59" idx="4"/>
          </p:cNvCxnSpPr>
          <p:nvPr/>
        </p:nvCxnSpPr>
        <p:spPr>
          <a:xfrm flipV="1">
            <a:off x="8650356" y="3711951"/>
            <a:ext cx="1547" cy="8268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827DF445-41FF-4E30-8076-6393C582C79D}"/>
              </a:ext>
            </a:extLst>
          </p:cNvPr>
          <p:cNvCxnSpPr>
            <a:cxnSpLocks/>
            <a:stCxn id="44" idx="7"/>
            <a:endCxn id="60" idx="3"/>
          </p:cNvCxnSpPr>
          <p:nvPr/>
        </p:nvCxnSpPr>
        <p:spPr>
          <a:xfrm flipV="1">
            <a:off x="10177731" y="3623536"/>
            <a:ext cx="508874" cy="3061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7A44D138-AF80-46E2-97F7-04C5AD879BAE}"/>
              </a:ext>
            </a:extLst>
          </p:cNvPr>
          <p:cNvCxnSpPr>
            <a:cxnSpLocks/>
            <a:stCxn id="60" idx="1"/>
            <a:endCxn id="62" idx="4"/>
          </p:cNvCxnSpPr>
          <p:nvPr/>
        </p:nvCxnSpPr>
        <p:spPr>
          <a:xfrm flipH="1" flipV="1">
            <a:off x="9794278" y="2987321"/>
            <a:ext cx="892326" cy="2847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AD7D4390-34D7-4BA6-AF51-3A3A30E154AF}"/>
              </a:ext>
            </a:extLst>
          </p:cNvPr>
          <p:cNvCxnSpPr>
            <a:cxnSpLocks/>
            <a:stCxn id="59" idx="7"/>
            <a:endCxn id="62" idx="4"/>
          </p:cNvCxnSpPr>
          <p:nvPr/>
        </p:nvCxnSpPr>
        <p:spPr>
          <a:xfrm flipV="1">
            <a:off x="9008044" y="2987321"/>
            <a:ext cx="786235" cy="2832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070045E8-B33D-4FB9-B910-418A7E92F431}"/>
              </a:ext>
            </a:extLst>
          </p:cNvPr>
          <p:cNvCxnSpPr>
            <a:cxnSpLocks/>
            <a:stCxn id="62" idx="0"/>
            <a:endCxn id="61" idx="4"/>
          </p:cNvCxnSpPr>
          <p:nvPr/>
        </p:nvCxnSpPr>
        <p:spPr>
          <a:xfrm flipV="1">
            <a:off x="9794278" y="2046099"/>
            <a:ext cx="2396" cy="4254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8AD63B9A-DBAA-4637-850B-1FF8A70F0F65}"/>
              </a:ext>
            </a:extLst>
          </p:cNvPr>
          <p:cNvSpPr txBox="1"/>
          <p:nvPr/>
        </p:nvSpPr>
        <p:spPr>
          <a:xfrm>
            <a:off x="10804452" y="5159447"/>
            <a:ext cx="646654" cy="36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+mj-lt"/>
                <a:cs typeface="Arabic Typesetting" panose="03020402040406030203" pitchFamily="66" charset="-78"/>
              </a:rPr>
              <a:t>0.16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10DC96A3-6C16-4422-8956-980C6C229EBA}"/>
              </a:ext>
            </a:extLst>
          </p:cNvPr>
          <p:cNvSpPr txBox="1"/>
          <p:nvPr/>
        </p:nvSpPr>
        <p:spPr>
          <a:xfrm>
            <a:off x="8419053" y="5156910"/>
            <a:ext cx="519513" cy="36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+mj-lt"/>
                <a:cs typeface="Arabic Typesetting" panose="03020402040406030203" pitchFamily="66" charset="-78"/>
              </a:rPr>
              <a:t>0.5</a:t>
            </a:r>
            <a:endParaRPr lang="fr-FR" b="1" dirty="0">
              <a:latin typeface="+mj-lt"/>
              <a:cs typeface="Arabic Typesetting" panose="03020402040406030203" pitchFamily="66" charset="-78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D17C9119-C5C8-452E-B795-6ACE7AABA66B}"/>
              </a:ext>
            </a:extLst>
          </p:cNvPr>
          <p:cNvSpPr txBox="1"/>
          <p:nvPr/>
        </p:nvSpPr>
        <p:spPr>
          <a:xfrm>
            <a:off x="9498261" y="4393225"/>
            <a:ext cx="646654" cy="36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+mj-lt"/>
                <a:cs typeface="Arabic Typesetting" panose="03020402040406030203" pitchFamily="66" charset="-78"/>
              </a:rPr>
              <a:t>0.33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2FCF28E4-FABC-421B-AD23-DD8FA566B98B}"/>
              </a:ext>
            </a:extLst>
          </p:cNvPr>
          <p:cNvSpPr txBox="1"/>
          <p:nvPr/>
        </p:nvSpPr>
        <p:spPr>
          <a:xfrm>
            <a:off x="8122523" y="3727901"/>
            <a:ext cx="646654" cy="36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+mj-lt"/>
                <a:cs typeface="Arabic Typesetting" panose="03020402040406030203" pitchFamily="66" charset="-78"/>
              </a:rPr>
              <a:t>0.66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E97C00FB-062F-4EF4-B6B1-93716C6DADA5}"/>
              </a:ext>
            </a:extLst>
          </p:cNvPr>
          <p:cNvSpPr txBox="1"/>
          <p:nvPr/>
        </p:nvSpPr>
        <p:spPr>
          <a:xfrm>
            <a:off x="10804453" y="3687458"/>
            <a:ext cx="646654" cy="36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+mj-lt"/>
                <a:cs typeface="Arabic Typesetting" panose="03020402040406030203" pitchFamily="66" charset="-78"/>
              </a:rPr>
              <a:t>0.66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C0FE3FAE-3EDC-4F9E-AD7E-F78C25B1139C}"/>
              </a:ext>
            </a:extLst>
          </p:cNvPr>
          <p:cNvSpPr txBox="1"/>
          <p:nvPr/>
        </p:nvSpPr>
        <p:spPr>
          <a:xfrm>
            <a:off x="9551959" y="3064882"/>
            <a:ext cx="646654" cy="36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+mj-lt"/>
                <a:cs typeface="Arabic Typesetting" panose="03020402040406030203" pitchFamily="66" charset="-78"/>
              </a:rPr>
              <a:t>0.83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D866DB87-020A-481B-9A29-2580429C430A}"/>
              </a:ext>
            </a:extLst>
          </p:cNvPr>
          <p:cNvSpPr txBox="1"/>
          <p:nvPr/>
        </p:nvSpPr>
        <p:spPr>
          <a:xfrm>
            <a:off x="9511911" y="1977122"/>
            <a:ext cx="182860" cy="36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b="1">
                <a:solidFill>
                  <a:schemeClr val="tx1"/>
                </a:solidFill>
                <a:latin typeface="+mj-lt"/>
                <a:cs typeface="Arabic Typesetting" panose="03020402040406030203" pitchFamily="66" charset="-78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fr-FR" sz="2000" dirty="0"/>
              <a:t>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0FBD1BDA-B7FB-44EB-980C-85FC8962122D}"/>
              </a:ext>
            </a:extLst>
          </p:cNvPr>
          <p:cNvSpPr txBox="1"/>
          <p:nvPr/>
        </p:nvSpPr>
        <p:spPr>
          <a:xfrm>
            <a:off x="9391751" y="1580277"/>
            <a:ext cx="753164" cy="34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French</a:t>
            </a:r>
            <a:endParaRPr lang="fr-FR" dirty="0"/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327760F3-48C8-4DF5-8447-7C7E55EA7C2F}"/>
              </a:ext>
            </a:extLst>
          </p:cNvPr>
          <p:cNvSpPr txBox="1"/>
          <p:nvPr/>
        </p:nvSpPr>
        <p:spPr>
          <a:xfrm>
            <a:off x="9401161" y="2534936"/>
            <a:ext cx="715549" cy="34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Italian</a:t>
            </a:r>
            <a:endParaRPr lang="fr-FR" dirty="0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EFB9D48F-AC2A-41DE-B38B-E33CF00C3009}"/>
              </a:ext>
            </a:extLst>
          </p:cNvPr>
          <p:cNvSpPr txBox="1"/>
          <p:nvPr/>
        </p:nvSpPr>
        <p:spPr>
          <a:xfrm>
            <a:off x="10677443" y="3238917"/>
            <a:ext cx="714675" cy="34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Indian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53B7948-928E-4426-AB2B-34D9F3F46820}"/>
              </a:ext>
            </a:extLst>
          </p:cNvPr>
          <p:cNvSpPr txBox="1"/>
          <p:nvPr/>
        </p:nvSpPr>
        <p:spPr>
          <a:xfrm>
            <a:off x="9417515" y="3919830"/>
            <a:ext cx="784771" cy="34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Korean</a:t>
            </a:r>
            <a:endParaRPr lang="fr-FR" dirty="0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BDCC8969-1117-400A-946B-4FE86E8C19D2}"/>
              </a:ext>
            </a:extLst>
          </p:cNvPr>
          <p:cNvSpPr txBox="1"/>
          <p:nvPr/>
        </p:nvSpPr>
        <p:spPr>
          <a:xfrm>
            <a:off x="8164947" y="3233772"/>
            <a:ext cx="902629" cy="34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Mexican</a:t>
            </a:r>
            <a:endParaRPr lang="fr-FR" dirty="0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D3D813A-0BC5-4D85-A705-BB3802423E30}"/>
              </a:ext>
            </a:extLst>
          </p:cNvPr>
          <p:cNvSpPr txBox="1"/>
          <p:nvPr/>
        </p:nvSpPr>
        <p:spPr>
          <a:xfrm>
            <a:off x="10533485" y="4608827"/>
            <a:ext cx="962521" cy="34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Japanese</a:t>
            </a:r>
            <a:endParaRPr lang="fr-FR" dirty="0"/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359325A7-AB49-492B-A092-0D0F4632A0F7}"/>
              </a:ext>
            </a:extLst>
          </p:cNvPr>
          <p:cNvSpPr txBox="1"/>
          <p:nvPr/>
        </p:nvSpPr>
        <p:spPr>
          <a:xfrm>
            <a:off x="8181556" y="4604650"/>
            <a:ext cx="847345" cy="34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Chinese</a:t>
            </a:r>
            <a:endParaRPr lang="fr-FR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A9C3522D-21FF-435B-A1C3-21778BF5229E}"/>
              </a:ext>
            </a:extLst>
          </p:cNvPr>
          <p:cNvGrpSpPr/>
          <p:nvPr/>
        </p:nvGrpSpPr>
        <p:grpSpPr>
          <a:xfrm>
            <a:off x="640468" y="1495820"/>
            <a:ext cx="2976618" cy="3984603"/>
            <a:chOff x="798876" y="1344672"/>
            <a:chExt cx="3330132" cy="39846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79518A7-9B7D-4650-A1B7-584DAF689AB6}"/>
                </a:ext>
              </a:extLst>
            </p:cNvPr>
            <p:cNvSpPr/>
            <p:nvPr/>
          </p:nvSpPr>
          <p:spPr>
            <a:xfrm>
              <a:off x="798876" y="1851733"/>
              <a:ext cx="3330132" cy="3477542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0D13D5B4-4668-4703-9C8A-6FCE8FF635D6}"/>
                </a:ext>
              </a:extLst>
            </p:cNvPr>
            <p:cNvSpPr txBox="1"/>
            <p:nvPr/>
          </p:nvSpPr>
          <p:spPr>
            <a:xfrm>
              <a:off x="858927" y="1902998"/>
              <a:ext cx="326871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solidFill>
                    <a:schemeClr val="tx2">
                      <a:lumMod val="75000"/>
                    </a:schemeClr>
                  </a:solidFill>
                </a:rPr>
                <a:t>Goal</a:t>
              </a:r>
              <a:r>
                <a:rPr lang="en-US" sz="2000" dirty="0"/>
                <a:t> choose an </a:t>
              </a:r>
              <a:r>
                <a:rPr lang="en-US" sz="2000" b="1" dirty="0"/>
                <a:t>option</a:t>
              </a:r>
              <a:r>
                <a:rPr lang="en-US" sz="2000" dirty="0"/>
                <a:t> </a:t>
              </a:r>
            </a:p>
            <a:p>
              <a:r>
                <a:rPr lang="en-US" sz="2000" dirty="0"/>
                <a:t>  </a:t>
              </a:r>
              <a:r>
                <a:rPr lang="en-US" dirty="0" err="1"/>
                <a:t>eg</a:t>
              </a:r>
              <a:r>
                <a:rPr lang="en-US" dirty="0"/>
                <a:t> : Restaurant)</a:t>
              </a:r>
              <a:endParaRPr lang="fr-FR" dirty="0"/>
            </a:p>
            <a:p>
              <a:endParaRPr lang="fr-FR" dirty="0"/>
            </a:p>
            <a:p>
              <a:r>
                <a:rPr lang="fr-FR" b="1" dirty="0"/>
                <a:t>Option = {C</a:t>
              </a:r>
              <a:r>
                <a:rPr lang="fr-FR" b="1" baseline="-25000" dirty="0"/>
                <a:t>1</a:t>
              </a:r>
              <a:r>
                <a:rPr lang="fr-FR" b="1" dirty="0"/>
                <a:t> , C</a:t>
              </a:r>
              <a:r>
                <a:rPr lang="fr-FR" b="1" baseline="-25000" dirty="0"/>
                <a:t>2</a:t>
              </a:r>
              <a:r>
                <a:rPr lang="fr-FR" b="1" dirty="0"/>
                <a:t> , …, </a:t>
              </a:r>
              <a:r>
                <a:rPr lang="fr-FR" b="1" dirty="0" err="1"/>
                <a:t>C</a:t>
              </a:r>
              <a:r>
                <a:rPr lang="fr-FR" b="1" baseline="-25000" dirty="0" err="1"/>
                <a:t>n</a:t>
              </a:r>
              <a:r>
                <a:rPr lang="fr-FR" b="1" dirty="0"/>
                <a:t>}</a:t>
              </a:r>
            </a:p>
            <a:p>
              <a:endParaRPr lang="fr-FR" b="1" dirty="0"/>
            </a:p>
            <a:p>
              <a:endParaRPr lang="fr-FR" b="1" dirty="0"/>
            </a:p>
            <a:p>
              <a:endParaRPr lang="fr-FR" b="1" dirty="0"/>
            </a:p>
            <a:p>
              <a:r>
                <a:rPr lang="en-US" b="1" dirty="0"/>
                <a:t>Criterion</a:t>
              </a:r>
              <a:r>
                <a:rPr lang="fr-FR" b="1" dirty="0"/>
                <a:t> = {v</a:t>
              </a:r>
              <a:r>
                <a:rPr lang="fr-FR" b="1" baseline="-25000" dirty="0"/>
                <a:t>1</a:t>
              </a:r>
              <a:r>
                <a:rPr lang="fr-FR" b="1" dirty="0"/>
                <a:t> , v</a:t>
              </a:r>
              <a:r>
                <a:rPr lang="fr-FR" b="1" baseline="-25000" dirty="0"/>
                <a:t>2</a:t>
              </a:r>
              <a:r>
                <a:rPr lang="fr-FR" b="1" dirty="0"/>
                <a:t> , …, </a:t>
              </a:r>
              <a:r>
                <a:rPr lang="fr-FR" b="1" dirty="0" err="1"/>
                <a:t>v</a:t>
              </a:r>
              <a:r>
                <a:rPr lang="fr-FR" b="1" baseline="-25000" dirty="0" err="1"/>
                <a:t>n</a:t>
              </a:r>
              <a:r>
                <a:rPr lang="fr-FR" b="1" dirty="0"/>
                <a:t>}</a:t>
              </a:r>
            </a:p>
            <a:p>
              <a:endParaRPr lang="fr-FR" b="1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1AB70C8-B03A-4764-B495-2A3872DA6E8C}"/>
                </a:ext>
              </a:extLst>
            </p:cNvPr>
            <p:cNvSpPr/>
            <p:nvPr/>
          </p:nvSpPr>
          <p:spPr>
            <a:xfrm>
              <a:off x="800925" y="1344672"/>
              <a:ext cx="3326712" cy="42824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Domain model</a:t>
              </a:r>
              <a:endParaRPr lang="fr-FR" dirty="0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2716B023-6A85-41B5-8039-20B76D2AE7E1}"/>
                </a:ext>
              </a:extLst>
            </p:cNvPr>
            <p:cNvSpPr txBox="1"/>
            <p:nvPr/>
          </p:nvSpPr>
          <p:spPr>
            <a:xfrm>
              <a:off x="962327" y="3158027"/>
              <a:ext cx="2957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Eg</a:t>
              </a:r>
              <a:r>
                <a:rPr lang="en-US" dirty="0"/>
                <a:t> : Restaurant = {cuisine, </a:t>
              </a:r>
              <a:r>
                <a:rPr lang="en-US" dirty="0" err="1"/>
                <a:t>Price,ambiance</a:t>
              </a:r>
              <a:r>
                <a:rPr lang="en-US" dirty="0"/>
                <a:t>}</a:t>
              </a: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B0FE275F-EB87-4BA3-A606-C72455458917}"/>
                </a:ext>
              </a:extLst>
            </p:cNvPr>
            <p:cNvSpPr txBox="1"/>
            <p:nvPr/>
          </p:nvSpPr>
          <p:spPr>
            <a:xfrm>
              <a:off x="979207" y="4269987"/>
              <a:ext cx="2957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Eg</a:t>
              </a:r>
              <a:r>
                <a:rPr lang="en-US" dirty="0"/>
                <a:t> : Cuisine = {Indian, French, Italian, …}</a:t>
              </a:r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4CB4A9B-9147-4AEA-857C-25607C4251D1}"/>
              </a:ext>
            </a:extLst>
          </p:cNvPr>
          <p:cNvGrpSpPr/>
          <p:nvPr/>
        </p:nvGrpSpPr>
        <p:grpSpPr>
          <a:xfrm>
            <a:off x="4484533" y="1495820"/>
            <a:ext cx="2976618" cy="3984603"/>
            <a:chOff x="798876" y="1344672"/>
            <a:chExt cx="3330131" cy="398460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C335CE3-104A-4A22-A06B-4DBEE22445A5}"/>
                </a:ext>
              </a:extLst>
            </p:cNvPr>
            <p:cNvSpPr/>
            <p:nvPr/>
          </p:nvSpPr>
          <p:spPr>
            <a:xfrm>
              <a:off x="798876" y="1851733"/>
              <a:ext cx="3330131" cy="3477542"/>
            </a:xfrm>
            <a:prstGeom prst="rect">
              <a:avLst/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5000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3D129E0-D7AE-490B-9A11-946269D7CAA8}"/>
                </a:ext>
              </a:extLst>
            </p:cNvPr>
            <p:cNvSpPr/>
            <p:nvPr/>
          </p:nvSpPr>
          <p:spPr>
            <a:xfrm>
              <a:off x="800925" y="1344672"/>
              <a:ext cx="3326712" cy="42824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Preferences</a:t>
              </a:r>
              <a:endParaRPr lang="fr-FR" dirty="0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964238AE-8A00-4382-8F7A-ED3E9CD29A9C}"/>
              </a:ext>
            </a:extLst>
          </p:cNvPr>
          <p:cNvSpPr/>
          <p:nvPr/>
        </p:nvSpPr>
        <p:spPr>
          <a:xfrm>
            <a:off x="4556170" y="2150269"/>
            <a:ext cx="2873725" cy="2015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prstClr val="black"/>
                </a:solidFill>
              </a:rPr>
              <a:t>Binary </a:t>
            </a:r>
            <a:r>
              <a:rPr lang="en-US" sz="2000" dirty="0">
                <a:solidFill>
                  <a:prstClr val="black"/>
                </a:solidFill>
              </a:rPr>
              <a:t>relation of preferences</a:t>
            </a:r>
          </a:p>
          <a:p>
            <a:pPr lvl="0"/>
            <a:endParaRPr lang="en-US" sz="2000" dirty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Partial order and transitive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232DA82-E0EC-41A6-AA20-2FD82CE48161}"/>
              </a:ext>
            </a:extLst>
          </p:cNvPr>
          <p:cNvSpPr txBox="1"/>
          <p:nvPr/>
        </p:nvSpPr>
        <p:spPr>
          <a:xfrm>
            <a:off x="4634225" y="4245341"/>
            <a:ext cx="2794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prstClr val="black"/>
                </a:solidFill>
              </a:rPr>
              <a:t>Score of satisfaction Sat(v)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 Inverse of the number of ancestors </a:t>
            </a:r>
            <a:endParaRPr lang="fr-F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05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2" descr="E:\presentation\satother.png">
            <a:extLst>
              <a:ext uri="{FF2B5EF4-FFF2-40B4-BE49-F238E27FC236}">
                <a16:creationId xmlns:a16="http://schemas.microsoft.com/office/drawing/2014/main" id="{832B9A44-F7A7-4621-98EB-1340501B6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90" y="2662958"/>
            <a:ext cx="2991791" cy="86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17454CFD-C915-4D4F-B7D2-454FA48108F4}"/>
              </a:ext>
            </a:extLst>
          </p:cNvPr>
          <p:cNvSpPr/>
          <p:nvPr/>
        </p:nvSpPr>
        <p:spPr>
          <a:xfrm>
            <a:off x="4774880" y="2723621"/>
            <a:ext cx="1291689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accent6"/>
                </a:solidFill>
              </a:rPr>
              <a:t>I </a:t>
            </a:r>
            <a:r>
              <a:rPr lang="fr-FR" sz="1600" b="1" dirty="0" err="1">
                <a:solidFill>
                  <a:schemeClr val="accent6"/>
                </a:solidFill>
              </a:rPr>
              <a:t>like</a:t>
            </a:r>
            <a:r>
              <a:rPr lang="fr-FR" sz="1600" b="1" dirty="0">
                <a:solidFill>
                  <a:schemeClr val="accent6"/>
                </a:solidFill>
              </a:rPr>
              <a:t> v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BF2ADF2-C710-4139-BFA4-56446A0D1A17}"/>
              </a:ext>
            </a:extLst>
          </p:cNvPr>
          <p:cNvSpPr/>
          <p:nvPr/>
        </p:nvSpPr>
        <p:spPr>
          <a:xfrm>
            <a:off x="5008651" y="2967655"/>
            <a:ext cx="1291689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I </a:t>
            </a:r>
            <a:r>
              <a:rPr lang="fr-FR" sz="1600" b="1" dirty="0" err="1">
                <a:solidFill>
                  <a:srgbClr val="FF0000"/>
                </a:solidFill>
              </a:rPr>
              <a:t>don’t</a:t>
            </a:r>
            <a:r>
              <a:rPr lang="fr-FR" sz="1600" b="1" dirty="0">
                <a:solidFill>
                  <a:srgbClr val="FF0000"/>
                </a:solidFill>
              </a:rPr>
              <a:t> </a:t>
            </a:r>
            <a:r>
              <a:rPr lang="fr-FR" sz="1600" b="1" dirty="0" err="1">
                <a:solidFill>
                  <a:srgbClr val="FF0000"/>
                </a:solidFill>
              </a:rPr>
              <a:t>like</a:t>
            </a:r>
            <a:r>
              <a:rPr lang="fr-FR" sz="1600" b="1" dirty="0">
                <a:solidFill>
                  <a:srgbClr val="FF0000"/>
                </a:solidFill>
              </a:rPr>
              <a:t> v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138018" y="18288"/>
            <a:ext cx="1078764" cy="329184"/>
          </a:xfrm>
        </p:spPr>
        <p:txBody>
          <a:bodyPr/>
          <a:lstStyle/>
          <a:p>
            <a:fld id="{6936E76E-83C7-4D0C-AE26-C0751568CC47}" type="slidenum">
              <a:rPr lang="fr-FR" smtClean="0"/>
              <a:t>14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603078" y="0"/>
            <a:ext cx="3124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Computational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3788E7FC-A247-4491-92C9-4D5786543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1754284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COMMUNICATION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6A1F9DBF-9D00-4EBE-AC59-058C77FD3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77" y="3881261"/>
            <a:ext cx="1256802" cy="123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Image 24">
            <a:extLst>
              <a:ext uri="{FF2B5EF4-FFF2-40B4-BE49-F238E27FC236}">
                <a16:creationId xmlns:a16="http://schemas.microsoft.com/office/drawing/2014/main" id="{B7BB35D3-81D1-4261-9554-32E44A7AA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828" y="3881261"/>
            <a:ext cx="1242967" cy="123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9E87D3D8-E68B-4E64-95C3-24E3A4A4300D}"/>
              </a:ext>
            </a:extLst>
          </p:cNvPr>
          <p:cNvGrpSpPr/>
          <p:nvPr/>
        </p:nvGrpSpPr>
        <p:grpSpPr>
          <a:xfrm>
            <a:off x="9559884" y="1976250"/>
            <a:ext cx="2529680" cy="778166"/>
            <a:chOff x="5242720" y="4745211"/>
            <a:chExt cx="2529680" cy="778166"/>
          </a:xfrm>
        </p:grpSpPr>
        <p:sp>
          <p:nvSpPr>
            <p:cNvPr id="19" name="Freeform: Shape 68">
              <a:extLst>
                <a:ext uri="{FF2B5EF4-FFF2-40B4-BE49-F238E27FC236}">
                  <a16:creationId xmlns:a16="http://schemas.microsoft.com/office/drawing/2014/main" id="{33B21D10-F92D-4B89-92D5-0E33381DE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2720" y="4745211"/>
              <a:ext cx="2529680" cy="778166"/>
            </a:xfrm>
            <a:custGeom>
              <a:avLst/>
              <a:gdLst>
                <a:gd name="connsiteX0" fmla="*/ 74633 w 1268413"/>
                <a:gd name="connsiteY0" fmla="*/ 33338 h 736600"/>
                <a:gd name="connsiteX1" fmla="*/ 72251 w 1268413"/>
                <a:gd name="connsiteY1" fmla="*/ 110282 h 736600"/>
                <a:gd name="connsiteX2" fmla="*/ 64311 w 1268413"/>
                <a:gd name="connsiteY2" fmla="*/ 264964 h 736600"/>
                <a:gd name="connsiteX3" fmla="*/ 51606 w 1268413"/>
                <a:gd name="connsiteY3" fmla="*/ 419646 h 736600"/>
                <a:gd name="connsiteX4" fmla="*/ 31359 w 1268413"/>
                <a:gd name="connsiteY4" fmla="*/ 572741 h 736600"/>
                <a:gd name="connsiteX5" fmla="*/ 17463 w 1268413"/>
                <a:gd name="connsiteY5" fmla="*/ 648495 h 736600"/>
                <a:gd name="connsiteX6" fmla="*/ 20242 w 1268413"/>
                <a:gd name="connsiteY6" fmla="*/ 648892 h 736600"/>
                <a:gd name="connsiteX7" fmla="*/ 22624 w 1268413"/>
                <a:gd name="connsiteY7" fmla="*/ 649288 h 736600"/>
                <a:gd name="connsiteX8" fmla="*/ 37314 w 1268413"/>
                <a:gd name="connsiteY8" fmla="*/ 645719 h 736600"/>
                <a:gd name="connsiteX9" fmla="*/ 67487 w 1268413"/>
                <a:gd name="connsiteY9" fmla="*/ 643339 h 736600"/>
                <a:gd name="connsiteX10" fmla="*/ 113937 w 1268413"/>
                <a:gd name="connsiteY10" fmla="*/ 642546 h 736600"/>
                <a:gd name="connsiteX11" fmla="*/ 142522 w 1268413"/>
                <a:gd name="connsiteY11" fmla="*/ 642546 h 736600"/>
                <a:gd name="connsiteX12" fmla="*/ 219145 w 1268413"/>
                <a:gd name="connsiteY12" fmla="*/ 640563 h 736600"/>
                <a:gd name="connsiteX13" fmla="*/ 295372 w 1268413"/>
                <a:gd name="connsiteY13" fmla="*/ 638976 h 736600"/>
                <a:gd name="connsiteX14" fmla="*/ 439884 w 1268413"/>
                <a:gd name="connsiteY14" fmla="*/ 636993 h 736600"/>
                <a:gd name="connsiteX15" fmla="*/ 584000 w 1268413"/>
                <a:gd name="connsiteY15" fmla="*/ 636596 h 736600"/>
                <a:gd name="connsiteX16" fmla="*/ 732880 w 1268413"/>
                <a:gd name="connsiteY16" fmla="*/ 636596 h 736600"/>
                <a:gd name="connsiteX17" fmla="*/ 881362 w 1268413"/>
                <a:gd name="connsiteY17" fmla="*/ 637390 h 736600"/>
                <a:gd name="connsiteX18" fmla="*/ 951633 w 1268413"/>
                <a:gd name="connsiteY18" fmla="*/ 636993 h 736600"/>
                <a:gd name="connsiteX19" fmla="*/ 1059224 w 1268413"/>
                <a:gd name="connsiteY19" fmla="*/ 635803 h 736600"/>
                <a:gd name="connsiteX20" fmla="*/ 1129892 w 1268413"/>
                <a:gd name="connsiteY20" fmla="*/ 638579 h 736600"/>
                <a:gd name="connsiteX21" fmla="*/ 1165226 w 1268413"/>
                <a:gd name="connsiteY21" fmla="*/ 642149 h 736600"/>
                <a:gd name="connsiteX22" fmla="*/ 1162844 w 1268413"/>
                <a:gd name="connsiteY22" fmla="*/ 493020 h 736600"/>
                <a:gd name="connsiteX23" fmla="*/ 1155301 w 1268413"/>
                <a:gd name="connsiteY23" fmla="*/ 270517 h 736600"/>
                <a:gd name="connsiteX24" fmla="*/ 1147758 w 1268413"/>
                <a:gd name="connsiteY24" fmla="*/ 121784 h 736600"/>
                <a:gd name="connsiteX25" fmla="*/ 1142596 w 1268413"/>
                <a:gd name="connsiteY25" fmla="*/ 47220 h 736600"/>
                <a:gd name="connsiteX26" fmla="*/ 1082251 w 1268413"/>
                <a:gd name="connsiteY26" fmla="*/ 46823 h 736600"/>
                <a:gd name="connsiteX27" fmla="*/ 1021905 w 1268413"/>
                <a:gd name="connsiteY27" fmla="*/ 42857 h 736600"/>
                <a:gd name="connsiteX28" fmla="*/ 954016 w 1268413"/>
                <a:gd name="connsiteY28" fmla="*/ 40874 h 736600"/>
                <a:gd name="connsiteX29" fmla="*/ 885729 w 1268413"/>
                <a:gd name="connsiteY29" fmla="*/ 38494 h 736600"/>
                <a:gd name="connsiteX30" fmla="*/ 748760 w 1268413"/>
                <a:gd name="connsiteY30" fmla="*/ 36115 h 736600"/>
                <a:gd name="connsiteX31" fmla="*/ 611791 w 1268413"/>
                <a:gd name="connsiteY31" fmla="*/ 34528 h 736600"/>
                <a:gd name="connsiteX32" fmla="*/ 343410 w 1268413"/>
                <a:gd name="connsiteY32" fmla="*/ 34925 h 736600"/>
                <a:gd name="connsiteX33" fmla="*/ 479425 w 1268413"/>
                <a:gd name="connsiteY33" fmla="*/ 0 h 736600"/>
                <a:gd name="connsiteX34" fmla="*/ 620316 w 1268413"/>
                <a:gd name="connsiteY34" fmla="*/ 0 h 736600"/>
                <a:gd name="connsiteX35" fmla="*/ 761207 w 1268413"/>
                <a:gd name="connsiteY35" fmla="*/ 1588 h 736600"/>
                <a:gd name="connsiteX36" fmla="*/ 902494 w 1268413"/>
                <a:gd name="connsiteY36" fmla="*/ 4366 h 736600"/>
                <a:gd name="connsiteX37" fmla="*/ 974726 w 1268413"/>
                <a:gd name="connsiteY37" fmla="*/ 6747 h 736600"/>
                <a:gd name="connsiteX38" fmla="*/ 1047354 w 1268413"/>
                <a:gd name="connsiteY38" fmla="*/ 8731 h 736600"/>
                <a:gd name="connsiteX39" fmla="*/ 1078310 w 1268413"/>
                <a:gd name="connsiteY39" fmla="*/ 9525 h 736600"/>
                <a:gd name="connsiteX40" fmla="*/ 1125141 w 1268413"/>
                <a:gd name="connsiteY40" fmla="*/ 10716 h 736600"/>
                <a:gd name="connsiteX41" fmla="*/ 1155304 w 1268413"/>
                <a:gd name="connsiteY41" fmla="*/ 13891 h 736600"/>
                <a:gd name="connsiteX42" fmla="*/ 1170782 w 1268413"/>
                <a:gd name="connsiteY42" fmla="*/ 17066 h 736600"/>
                <a:gd name="connsiteX43" fmla="*/ 1175544 w 1268413"/>
                <a:gd name="connsiteY43" fmla="*/ 18256 h 736600"/>
                <a:gd name="connsiteX44" fmla="*/ 1177926 w 1268413"/>
                <a:gd name="connsiteY44" fmla="*/ 21035 h 736600"/>
                <a:gd name="connsiteX45" fmla="*/ 1181498 w 1268413"/>
                <a:gd name="connsiteY45" fmla="*/ 21431 h 736600"/>
                <a:gd name="connsiteX46" fmla="*/ 1187848 w 1268413"/>
                <a:gd name="connsiteY46" fmla="*/ 24606 h 736600"/>
                <a:gd name="connsiteX47" fmla="*/ 1190229 w 1268413"/>
                <a:gd name="connsiteY47" fmla="*/ 27781 h 736600"/>
                <a:gd name="connsiteX48" fmla="*/ 1214438 w 1268413"/>
                <a:gd name="connsiteY48" fmla="*/ 56356 h 736600"/>
                <a:gd name="connsiteX49" fmla="*/ 1245394 w 1268413"/>
                <a:gd name="connsiteY49" fmla="*/ 99616 h 736600"/>
                <a:gd name="connsiteX50" fmla="*/ 1260476 w 1268413"/>
                <a:gd name="connsiteY50" fmla="*/ 132160 h 736600"/>
                <a:gd name="connsiteX51" fmla="*/ 1264444 w 1268413"/>
                <a:gd name="connsiteY51" fmla="*/ 151210 h 736600"/>
                <a:gd name="connsiteX52" fmla="*/ 1267619 w 1268413"/>
                <a:gd name="connsiteY52" fmla="*/ 172244 h 736600"/>
                <a:gd name="connsiteX53" fmla="*/ 1268413 w 1268413"/>
                <a:gd name="connsiteY53" fmla="*/ 214313 h 736600"/>
                <a:gd name="connsiteX54" fmla="*/ 1264841 w 1268413"/>
                <a:gd name="connsiteY54" fmla="*/ 278210 h 736600"/>
                <a:gd name="connsiteX55" fmla="*/ 1262460 w 1268413"/>
                <a:gd name="connsiteY55" fmla="*/ 319881 h 736600"/>
                <a:gd name="connsiteX56" fmla="*/ 1256904 w 1268413"/>
                <a:gd name="connsiteY56" fmla="*/ 436563 h 736600"/>
                <a:gd name="connsiteX57" fmla="*/ 1250554 w 1268413"/>
                <a:gd name="connsiteY57" fmla="*/ 554038 h 736600"/>
                <a:gd name="connsiteX58" fmla="*/ 1250951 w 1268413"/>
                <a:gd name="connsiteY58" fmla="*/ 559594 h 736600"/>
                <a:gd name="connsiteX59" fmla="*/ 1251744 w 1268413"/>
                <a:gd name="connsiteY59" fmla="*/ 565150 h 736600"/>
                <a:gd name="connsiteX60" fmla="*/ 1252141 w 1268413"/>
                <a:gd name="connsiteY60" fmla="*/ 586978 h 736600"/>
                <a:gd name="connsiteX61" fmla="*/ 1250157 w 1268413"/>
                <a:gd name="connsiteY61" fmla="*/ 617538 h 736600"/>
                <a:gd name="connsiteX62" fmla="*/ 1245791 w 1268413"/>
                <a:gd name="connsiteY62" fmla="*/ 637778 h 736600"/>
                <a:gd name="connsiteX63" fmla="*/ 1243013 w 1268413"/>
                <a:gd name="connsiteY63" fmla="*/ 647700 h 736600"/>
                <a:gd name="connsiteX64" fmla="*/ 1239838 w 1268413"/>
                <a:gd name="connsiteY64" fmla="*/ 675481 h 736600"/>
                <a:gd name="connsiteX65" fmla="*/ 1236266 w 1268413"/>
                <a:gd name="connsiteY65" fmla="*/ 702469 h 736600"/>
                <a:gd name="connsiteX66" fmla="*/ 1237060 w 1268413"/>
                <a:gd name="connsiteY66" fmla="*/ 707231 h 736600"/>
                <a:gd name="connsiteX67" fmla="*/ 1235473 w 1268413"/>
                <a:gd name="connsiteY67" fmla="*/ 717153 h 736600"/>
                <a:gd name="connsiteX68" fmla="*/ 1233488 w 1268413"/>
                <a:gd name="connsiteY68" fmla="*/ 721519 h 736600"/>
                <a:gd name="connsiteX69" fmla="*/ 1231504 w 1268413"/>
                <a:gd name="connsiteY69" fmla="*/ 727869 h 736600"/>
                <a:gd name="connsiteX70" fmla="*/ 1223963 w 1268413"/>
                <a:gd name="connsiteY70" fmla="*/ 734616 h 736600"/>
                <a:gd name="connsiteX71" fmla="*/ 1218010 w 1268413"/>
                <a:gd name="connsiteY71" fmla="*/ 735013 h 736600"/>
                <a:gd name="connsiteX72" fmla="*/ 1212454 w 1268413"/>
                <a:gd name="connsiteY72" fmla="*/ 736600 h 736600"/>
                <a:gd name="connsiteX73" fmla="*/ 1205310 w 1268413"/>
                <a:gd name="connsiteY73" fmla="*/ 735410 h 736600"/>
                <a:gd name="connsiteX74" fmla="*/ 1171179 w 1268413"/>
                <a:gd name="connsiteY74" fmla="*/ 729456 h 736600"/>
                <a:gd name="connsiteX75" fmla="*/ 1102519 w 1268413"/>
                <a:gd name="connsiteY75" fmla="*/ 719931 h 736600"/>
                <a:gd name="connsiteX76" fmla="*/ 998935 w 1268413"/>
                <a:gd name="connsiteY76" fmla="*/ 711200 h 736600"/>
                <a:gd name="connsiteX77" fmla="*/ 860029 w 1268413"/>
                <a:gd name="connsiteY77" fmla="*/ 708819 h 736600"/>
                <a:gd name="connsiteX78" fmla="*/ 721916 w 1268413"/>
                <a:gd name="connsiteY78" fmla="*/ 712391 h 736600"/>
                <a:gd name="connsiteX79" fmla="*/ 652463 w 1268413"/>
                <a:gd name="connsiteY79" fmla="*/ 714772 h 736600"/>
                <a:gd name="connsiteX80" fmla="*/ 514350 w 1268413"/>
                <a:gd name="connsiteY80" fmla="*/ 720725 h 736600"/>
                <a:gd name="connsiteX81" fmla="*/ 307578 w 1268413"/>
                <a:gd name="connsiteY81" fmla="*/ 727075 h 736600"/>
                <a:gd name="connsiteX82" fmla="*/ 169863 w 1268413"/>
                <a:gd name="connsiteY82" fmla="*/ 728266 h 736600"/>
                <a:gd name="connsiteX83" fmla="*/ 100806 w 1268413"/>
                <a:gd name="connsiteY83" fmla="*/ 726678 h 736600"/>
                <a:gd name="connsiteX84" fmla="*/ 97235 w 1268413"/>
                <a:gd name="connsiteY84" fmla="*/ 726678 h 736600"/>
                <a:gd name="connsiteX85" fmla="*/ 92075 w 1268413"/>
                <a:gd name="connsiteY85" fmla="*/ 723503 h 736600"/>
                <a:gd name="connsiteX86" fmla="*/ 90091 w 1268413"/>
                <a:gd name="connsiteY86" fmla="*/ 721519 h 736600"/>
                <a:gd name="connsiteX87" fmla="*/ 73025 w 1268413"/>
                <a:gd name="connsiteY87" fmla="*/ 709613 h 736600"/>
                <a:gd name="connsiteX88" fmla="*/ 56753 w 1268413"/>
                <a:gd name="connsiteY88" fmla="*/ 696913 h 736600"/>
                <a:gd name="connsiteX89" fmla="*/ 32147 w 1268413"/>
                <a:gd name="connsiteY89" fmla="*/ 683022 h 736600"/>
                <a:gd name="connsiteX90" fmla="*/ 7938 w 1268413"/>
                <a:gd name="connsiteY90" fmla="*/ 669131 h 736600"/>
                <a:gd name="connsiteX91" fmla="*/ 3572 w 1268413"/>
                <a:gd name="connsiteY91" fmla="*/ 665163 h 736600"/>
                <a:gd name="connsiteX92" fmla="*/ 1985 w 1268413"/>
                <a:gd name="connsiteY92" fmla="*/ 660400 h 736600"/>
                <a:gd name="connsiteX93" fmla="*/ 1985 w 1268413"/>
                <a:gd name="connsiteY93" fmla="*/ 659210 h 736600"/>
                <a:gd name="connsiteX94" fmla="*/ 1985 w 1268413"/>
                <a:gd name="connsiteY94" fmla="*/ 658416 h 736600"/>
                <a:gd name="connsiteX95" fmla="*/ 2778 w 1268413"/>
                <a:gd name="connsiteY95" fmla="*/ 655241 h 736600"/>
                <a:gd name="connsiteX96" fmla="*/ 4366 w 1268413"/>
                <a:gd name="connsiteY96" fmla="*/ 652860 h 736600"/>
                <a:gd name="connsiteX97" fmla="*/ 1985 w 1268413"/>
                <a:gd name="connsiteY97" fmla="*/ 651272 h 736600"/>
                <a:gd name="connsiteX98" fmla="*/ 0 w 1268413"/>
                <a:gd name="connsiteY98" fmla="*/ 647700 h 736600"/>
                <a:gd name="connsiteX99" fmla="*/ 0 w 1268413"/>
                <a:gd name="connsiteY99" fmla="*/ 644922 h 736600"/>
                <a:gd name="connsiteX100" fmla="*/ 9922 w 1268413"/>
                <a:gd name="connsiteY100" fmla="*/ 491728 h 736600"/>
                <a:gd name="connsiteX101" fmla="*/ 29369 w 1268413"/>
                <a:gd name="connsiteY101" fmla="*/ 262335 h 736600"/>
                <a:gd name="connsiteX102" fmla="*/ 40085 w 1268413"/>
                <a:gd name="connsiteY102" fmla="*/ 109141 h 736600"/>
                <a:gd name="connsiteX103" fmla="*/ 43656 w 1268413"/>
                <a:gd name="connsiteY103" fmla="*/ 32147 h 736600"/>
                <a:gd name="connsiteX104" fmla="*/ 44450 w 1268413"/>
                <a:gd name="connsiteY104" fmla="*/ 28178 h 736600"/>
                <a:gd name="connsiteX105" fmla="*/ 48022 w 1268413"/>
                <a:gd name="connsiteY105" fmla="*/ 21828 h 736600"/>
                <a:gd name="connsiteX106" fmla="*/ 50403 w 1268413"/>
                <a:gd name="connsiteY106" fmla="*/ 19844 h 736600"/>
                <a:gd name="connsiteX107" fmla="*/ 52388 w 1268413"/>
                <a:gd name="connsiteY107" fmla="*/ 17463 h 736600"/>
                <a:gd name="connsiteX108" fmla="*/ 56753 w 1268413"/>
                <a:gd name="connsiteY108" fmla="*/ 16272 h 736600"/>
                <a:gd name="connsiteX109" fmla="*/ 127000 w 1268413"/>
                <a:gd name="connsiteY109" fmla="*/ 10716 h 736600"/>
                <a:gd name="connsiteX110" fmla="*/ 267891 w 1268413"/>
                <a:gd name="connsiteY110" fmla="*/ 3969 h 73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268413" h="736600">
                  <a:moveTo>
                    <a:pt x="74633" y="33338"/>
                  </a:moveTo>
                  <a:lnTo>
                    <a:pt x="72251" y="110282"/>
                  </a:lnTo>
                  <a:lnTo>
                    <a:pt x="64311" y="264964"/>
                  </a:lnTo>
                  <a:lnTo>
                    <a:pt x="51606" y="419646"/>
                  </a:lnTo>
                  <a:lnTo>
                    <a:pt x="31359" y="572741"/>
                  </a:lnTo>
                  <a:lnTo>
                    <a:pt x="17463" y="648495"/>
                  </a:lnTo>
                  <a:lnTo>
                    <a:pt x="20242" y="648892"/>
                  </a:lnTo>
                  <a:lnTo>
                    <a:pt x="22624" y="649288"/>
                  </a:lnTo>
                  <a:lnTo>
                    <a:pt x="37314" y="645719"/>
                  </a:lnTo>
                  <a:lnTo>
                    <a:pt x="67487" y="643339"/>
                  </a:lnTo>
                  <a:lnTo>
                    <a:pt x="113937" y="642546"/>
                  </a:lnTo>
                  <a:lnTo>
                    <a:pt x="142522" y="642546"/>
                  </a:lnTo>
                  <a:lnTo>
                    <a:pt x="219145" y="640563"/>
                  </a:lnTo>
                  <a:lnTo>
                    <a:pt x="295372" y="638976"/>
                  </a:lnTo>
                  <a:lnTo>
                    <a:pt x="439884" y="636993"/>
                  </a:lnTo>
                  <a:lnTo>
                    <a:pt x="584000" y="636596"/>
                  </a:lnTo>
                  <a:lnTo>
                    <a:pt x="732880" y="636596"/>
                  </a:lnTo>
                  <a:lnTo>
                    <a:pt x="881362" y="637390"/>
                  </a:lnTo>
                  <a:lnTo>
                    <a:pt x="951633" y="636993"/>
                  </a:lnTo>
                  <a:lnTo>
                    <a:pt x="1059224" y="635803"/>
                  </a:lnTo>
                  <a:lnTo>
                    <a:pt x="1129892" y="638579"/>
                  </a:lnTo>
                  <a:lnTo>
                    <a:pt x="1165226" y="642149"/>
                  </a:lnTo>
                  <a:lnTo>
                    <a:pt x="1162844" y="493020"/>
                  </a:lnTo>
                  <a:lnTo>
                    <a:pt x="1155301" y="270517"/>
                  </a:lnTo>
                  <a:lnTo>
                    <a:pt x="1147758" y="121784"/>
                  </a:lnTo>
                  <a:lnTo>
                    <a:pt x="1142596" y="47220"/>
                  </a:lnTo>
                  <a:lnTo>
                    <a:pt x="1082251" y="46823"/>
                  </a:lnTo>
                  <a:lnTo>
                    <a:pt x="1021905" y="42857"/>
                  </a:lnTo>
                  <a:lnTo>
                    <a:pt x="954016" y="40874"/>
                  </a:lnTo>
                  <a:lnTo>
                    <a:pt x="885729" y="38494"/>
                  </a:lnTo>
                  <a:lnTo>
                    <a:pt x="748760" y="36115"/>
                  </a:lnTo>
                  <a:lnTo>
                    <a:pt x="611791" y="34528"/>
                  </a:lnTo>
                  <a:lnTo>
                    <a:pt x="343410" y="34925"/>
                  </a:lnTo>
                  <a:close/>
                  <a:moveTo>
                    <a:pt x="479425" y="0"/>
                  </a:moveTo>
                  <a:lnTo>
                    <a:pt x="620316" y="0"/>
                  </a:lnTo>
                  <a:lnTo>
                    <a:pt x="761207" y="1588"/>
                  </a:lnTo>
                  <a:lnTo>
                    <a:pt x="902494" y="4366"/>
                  </a:lnTo>
                  <a:lnTo>
                    <a:pt x="974726" y="6747"/>
                  </a:lnTo>
                  <a:lnTo>
                    <a:pt x="1047354" y="8731"/>
                  </a:lnTo>
                  <a:lnTo>
                    <a:pt x="1078310" y="9525"/>
                  </a:lnTo>
                  <a:lnTo>
                    <a:pt x="1125141" y="10716"/>
                  </a:lnTo>
                  <a:lnTo>
                    <a:pt x="1155304" y="13891"/>
                  </a:lnTo>
                  <a:lnTo>
                    <a:pt x="1170782" y="17066"/>
                  </a:lnTo>
                  <a:lnTo>
                    <a:pt x="1175544" y="18256"/>
                  </a:lnTo>
                  <a:lnTo>
                    <a:pt x="1177926" y="21035"/>
                  </a:lnTo>
                  <a:lnTo>
                    <a:pt x="1181498" y="21431"/>
                  </a:lnTo>
                  <a:lnTo>
                    <a:pt x="1187848" y="24606"/>
                  </a:lnTo>
                  <a:lnTo>
                    <a:pt x="1190229" y="27781"/>
                  </a:lnTo>
                  <a:lnTo>
                    <a:pt x="1214438" y="56356"/>
                  </a:lnTo>
                  <a:lnTo>
                    <a:pt x="1245394" y="99616"/>
                  </a:lnTo>
                  <a:lnTo>
                    <a:pt x="1260476" y="132160"/>
                  </a:lnTo>
                  <a:lnTo>
                    <a:pt x="1264444" y="151210"/>
                  </a:lnTo>
                  <a:lnTo>
                    <a:pt x="1267619" y="172244"/>
                  </a:lnTo>
                  <a:lnTo>
                    <a:pt x="1268413" y="214313"/>
                  </a:lnTo>
                  <a:lnTo>
                    <a:pt x="1264841" y="278210"/>
                  </a:lnTo>
                  <a:lnTo>
                    <a:pt x="1262460" y="319881"/>
                  </a:lnTo>
                  <a:lnTo>
                    <a:pt x="1256904" y="436563"/>
                  </a:lnTo>
                  <a:lnTo>
                    <a:pt x="1250554" y="554038"/>
                  </a:lnTo>
                  <a:lnTo>
                    <a:pt x="1250951" y="559594"/>
                  </a:lnTo>
                  <a:lnTo>
                    <a:pt x="1251744" y="565150"/>
                  </a:lnTo>
                  <a:lnTo>
                    <a:pt x="1252141" y="586978"/>
                  </a:lnTo>
                  <a:lnTo>
                    <a:pt x="1250157" y="617538"/>
                  </a:lnTo>
                  <a:lnTo>
                    <a:pt x="1245791" y="637778"/>
                  </a:lnTo>
                  <a:lnTo>
                    <a:pt x="1243013" y="647700"/>
                  </a:lnTo>
                  <a:lnTo>
                    <a:pt x="1239838" y="675481"/>
                  </a:lnTo>
                  <a:lnTo>
                    <a:pt x="1236266" y="702469"/>
                  </a:lnTo>
                  <a:lnTo>
                    <a:pt x="1237060" y="707231"/>
                  </a:lnTo>
                  <a:lnTo>
                    <a:pt x="1235473" y="717153"/>
                  </a:lnTo>
                  <a:lnTo>
                    <a:pt x="1233488" y="721519"/>
                  </a:lnTo>
                  <a:lnTo>
                    <a:pt x="1231504" y="727869"/>
                  </a:lnTo>
                  <a:lnTo>
                    <a:pt x="1223963" y="734616"/>
                  </a:lnTo>
                  <a:lnTo>
                    <a:pt x="1218010" y="735013"/>
                  </a:lnTo>
                  <a:lnTo>
                    <a:pt x="1212454" y="736600"/>
                  </a:lnTo>
                  <a:lnTo>
                    <a:pt x="1205310" y="735410"/>
                  </a:lnTo>
                  <a:lnTo>
                    <a:pt x="1171179" y="729456"/>
                  </a:lnTo>
                  <a:lnTo>
                    <a:pt x="1102519" y="719931"/>
                  </a:lnTo>
                  <a:lnTo>
                    <a:pt x="998935" y="711200"/>
                  </a:lnTo>
                  <a:lnTo>
                    <a:pt x="860029" y="708819"/>
                  </a:lnTo>
                  <a:lnTo>
                    <a:pt x="721916" y="712391"/>
                  </a:lnTo>
                  <a:lnTo>
                    <a:pt x="652463" y="714772"/>
                  </a:lnTo>
                  <a:lnTo>
                    <a:pt x="514350" y="720725"/>
                  </a:lnTo>
                  <a:lnTo>
                    <a:pt x="307578" y="727075"/>
                  </a:lnTo>
                  <a:lnTo>
                    <a:pt x="169863" y="728266"/>
                  </a:lnTo>
                  <a:lnTo>
                    <a:pt x="100806" y="726678"/>
                  </a:lnTo>
                  <a:lnTo>
                    <a:pt x="97235" y="726678"/>
                  </a:lnTo>
                  <a:lnTo>
                    <a:pt x="92075" y="723503"/>
                  </a:lnTo>
                  <a:lnTo>
                    <a:pt x="90091" y="721519"/>
                  </a:lnTo>
                  <a:lnTo>
                    <a:pt x="73025" y="709613"/>
                  </a:lnTo>
                  <a:lnTo>
                    <a:pt x="56753" y="696913"/>
                  </a:lnTo>
                  <a:lnTo>
                    <a:pt x="32147" y="683022"/>
                  </a:lnTo>
                  <a:lnTo>
                    <a:pt x="7938" y="669131"/>
                  </a:lnTo>
                  <a:lnTo>
                    <a:pt x="3572" y="665163"/>
                  </a:lnTo>
                  <a:lnTo>
                    <a:pt x="1985" y="660400"/>
                  </a:lnTo>
                  <a:lnTo>
                    <a:pt x="1985" y="659210"/>
                  </a:lnTo>
                  <a:lnTo>
                    <a:pt x="1985" y="658416"/>
                  </a:lnTo>
                  <a:lnTo>
                    <a:pt x="2778" y="655241"/>
                  </a:lnTo>
                  <a:lnTo>
                    <a:pt x="4366" y="652860"/>
                  </a:lnTo>
                  <a:lnTo>
                    <a:pt x="1985" y="651272"/>
                  </a:lnTo>
                  <a:lnTo>
                    <a:pt x="0" y="647700"/>
                  </a:lnTo>
                  <a:lnTo>
                    <a:pt x="0" y="644922"/>
                  </a:lnTo>
                  <a:lnTo>
                    <a:pt x="9922" y="491728"/>
                  </a:lnTo>
                  <a:lnTo>
                    <a:pt x="29369" y="262335"/>
                  </a:lnTo>
                  <a:lnTo>
                    <a:pt x="40085" y="109141"/>
                  </a:lnTo>
                  <a:lnTo>
                    <a:pt x="43656" y="32147"/>
                  </a:lnTo>
                  <a:lnTo>
                    <a:pt x="44450" y="28178"/>
                  </a:lnTo>
                  <a:lnTo>
                    <a:pt x="48022" y="21828"/>
                  </a:lnTo>
                  <a:lnTo>
                    <a:pt x="50403" y="19844"/>
                  </a:lnTo>
                  <a:lnTo>
                    <a:pt x="52388" y="17463"/>
                  </a:lnTo>
                  <a:lnTo>
                    <a:pt x="56753" y="16272"/>
                  </a:lnTo>
                  <a:lnTo>
                    <a:pt x="127000" y="10716"/>
                  </a:lnTo>
                  <a:lnTo>
                    <a:pt x="267891" y="396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A6024331-050E-4FC1-ADD7-C38B2EA799A4}"/>
                </a:ext>
              </a:extLst>
            </p:cNvPr>
            <p:cNvSpPr txBox="1"/>
            <p:nvPr/>
          </p:nvSpPr>
          <p:spPr>
            <a:xfrm>
              <a:off x="5424934" y="4861603"/>
              <a:ext cx="21044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dirty="0">
                  <a:solidFill>
                    <a:schemeClr val="accent1"/>
                  </a:solidFill>
                </a:rPr>
                <a:t>Share </a:t>
              </a:r>
              <a:r>
                <a:rPr lang="en-US" sz="2000" b="1" dirty="0">
                  <a:solidFill>
                    <a:schemeClr val="accent1"/>
                  </a:solidFill>
                </a:rPr>
                <a:t>preferences</a:t>
              </a: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6F9C9EFD-18AE-4673-9D23-365DCA170575}"/>
              </a:ext>
            </a:extLst>
          </p:cNvPr>
          <p:cNvGrpSpPr/>
          <p:nvPr/>
        </p:nvGrpSpPr>
        <p:grpSpPr>
          <a:xfrm>
            <a:off x="7170114" y="1981532"/>
            <a:ext cx="2002685" cy="798167"/>
            <a:chOff x="5444861" y="3037186"/>
            <a:chExt cx="2002685" cy="798167"/>
          </a:xfrm>
        </p:grpSpPr>
        <p:sp>
          <p:nvSpPr>
            <p:cNvPr id="21" name="Freeform 204">
              <a:extLst>
                <a:ext uri="{FF2B5EF4-FFF2-40B4-BE49-F238E27FC236}">
                  <a16:creationId xmlns:a16="http://schemas.microsoft.com/office/drawing/2014/main" id="{03874C87-F8EA-44D8-AD6D-22F4D4FD1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4861" y="3037186"/>
              <a:ext cx="2002685" cy="798167"/>
            </a:xfrm>
            <a:custGeom>
              <a:avLst/>
              <a:gdLst>
                <a:gd name="T0" fmla="*/ 4081 w 4107"/>
                <a:gd name="T1" fmla="*/ 660 h 1856"/>
                <a:gd name="T2" fmla="*/ 4022 w 4107"/>
                <a:gd name="T3" fmla="*/ 213 h 1856"/>
                <a:gd name="T4" fmla="*/ 3976 w 4107"/>
                <a:gd name="T5" fmla="*/ 73 h 1856"/>
                <a:gd name="T6" fmla="*/ 3939 w 4107"/>
                <a:gd name="T7" fmla="*/ 36 h 1856"/>
                <a:gd name="T8" fmla="*/ 3914 w 4107"/>
                <a:gd name="T9" fmla="*/ 23 h 1856"/>
                <a:gd name="T10" fmla="*/ 3875 w 4107"/>
                <a:gd name="T11" fmla="*/ 3 h 1856"/>
                <a:gd name="T12" fmla="*/ 3840 w 4107"/>
                <a:gd name="T13" fmla="*/ 8 h 1856"/>
                <a:gd name="T14" fmla="*/ 3839 w 4107"/>
                <a:gd name="T15" fmla="*/ 8 h 1856"/>
                <a:gd name="T16" fmla="*/ 3813 w 4107"/>
                <a:gd name="T17" fmla="*/ 0 h 1856"/>
                <a:gd name="T18" fmla="*/ 1934 w 4107"/>
                <a:gd name="T19" fmla="*/ 36 h 1856"/>
                <a:gd name="T20" fmla="*/ 758 w 4107"/>
                <a:gd name="T21" fmla="*/ 65 h 1856"/>
                <a:gd name="T22" fmla="*/ 54 w 4107"/>
                <a:gd name="T23" fmla="*/ 113 h 1856"/>
                <a:gd name="T24" fmla="*/ 31 w 4107"/>
                <a:gd name="T25" fmla="*/ 130 h 1856"/>
                <a:gd name="T26" fmla="*/ 42 w 4107"/>
                <a:gd name="T27" fmla="*/ 162 h 1856"/>
                <a:gd name="T28" fmla="*/ 289 w 4107"/>
                <a:gd name="T29" fmla="*/ 168 h 1856"/>
                <a:gd name="T30" fmla="*/ 1464 w 4107"/>
                <a:gd name="T31" fmla="*/ 136 h 1856"/>
                <a:gd name="T32" fmla="*/ 2869 w 4107"/>
                <a:gd name="T33" fmla="*/ 98 h 1856"/>
                <a:gd name="T34" fmla="*/ 3828 w 4107"/>
                <a:gd name="T35" fmla="*/ 268 h 1856"/>
                <a:gd name="T36" fmla="*/ 3873 w 4107"/>
                <a:gd name="T37" fmla="*/ 1195 h 1856"/>
                <a:gd name="T38" fmla="*/ 3403 w 4107"/>
                <a:gd name="T39" fmla="*/ 1585 h 1856"/>
                <a:gd name="T40" fmla="*/ 1989 w 4107"/>
                <a:gd name="T41" fmla="*/ 1608 h 1856"/>
                <a:gd name="T42" fmla="*/ 1043 w 4107"/>
                <a:gd name="T43" fmla="*/ 1607 h 1856"/>
                <a:gd name="T44" fmla="*/ 466 w 4107"/>
                <a:gd name="T45" fmla="*/ 1592 h 1856"/>
                <a:gd name="T46" fmla="*/ 123 w 4107"/>
                <a:gd name="T47" fmla="*/ 1603 h 1856"/>
                <a:gd name="T48" fmla="*/ 125 w 4107"/>
                <a:gd name="T49" fmla="*/ 1599 h 1856"/>
                <a:gd name="T50" fmla="*/ 125 w 4107"/>
                <a:gd name="T51" fmla="*/ 1568 h 1856"/>
                <a:gd name="T52" fmla="*/ 119 w 4107"/>
                <a:gd name="T53" fmla="*/ 1388 h 1856"/>
                <a:gd name="T54" fmla="*/ 94 w 4107"/>
                <a:gd name="T55" fmla="*/ 871 h 1856"/>
                <a:gd name="T56" fmla="*/ 80 w 4107"/>
                <a:gd name="T57" fmla="*/ 529 h 1856"/>
                <a:gd name="T58" fmla="*/ 74 w 4107"/>
                <a:gd name="T59" fmla="*/ 308 h 1856"/>
                <a:gd name="T60" fmla="*/ 46 w 4107"/>
                <a:gd name="T61" fmla="*/ 181 h 1856"/>
                <a:gd name="T62" fmla="*/ 24 w 4107"/>
                <a:gd name="T63" fmla="*/ 174 h 1856"/>
                <a:gd name="T64" fmla="*/ 9 w 4107"/>
                <a:gd name="T65" fmla="*/ 220 h 1856"/>
                <a:gd name="T66" fmla="*/ 2 w 4107"/>
                <a:gd name="T67" fmla="*/ 426 h 1856"/>
                <a:gd name="T68" fmla="*/ 10 w 4107"/>
                <a:gd name="T69" fmla="*/ 688 h 1856"/>
                <a:gd name="T70" fmla="*/ 18 w 4107"/>
                <a:gd name="T71" fmla="*/ 1052 h 1856"/>
                <a:gd name="T72" fmla="*/ 31 w 4107"/>
                <a:gd name="T73" fmla="*/ 1509 h 1856"/>
                <a:gd name="T74" fmla="*/ 41 w 4107"/>
                <a:gd name="T75" fmla="*/ 1614 h 1856"/>
                <a:gd name="T76" fmla="*/ 71 w 4107"/>
                <a:gd name="T77" fmla="*/ 1637 h 1856"/>
                <a:gd name="T78" fmla="*/ 72 w 4107"/>
                <a:gd name="T79" fmla="*/ 1643 h 1856"/>
                <a:gd name="T80" fmla="*/ 62 w 4107"/>
                <a:gd name="T81" fmla="*/ 1663 h 1856"/>
                <a:gd name="T82" fmla="*/ 72 w 4107"/>
                <a:gd name="T83" fmla="*/ 1694 h 1856"/>
                <a:gd name="T84" fmla="*/ 120 w 4107"/>
                <a:gd name="T85" fmla="*/ 1765 h 1856"/>
                <a:gd name="T86" fmla="*/ 206 w 4107"/>
                <a:gd name="T87" fmla="*/ 1822 h 1856"/>
                <a:gd name="T88" fmla="*/ 381 w 4107"/>
                <a:gd name="T89" fmla="*/ 1856 h 1856"/>
                <a:gd name="T90" fmla="*/ 610 w 4107"/>
                <a:gd name="T91" fmla="*/ 1844 h 1856"/>
                <a:gd name="T92" fmla="*/ 729 w 4107"/>
                <a:gd name="T93" fmla="*/ 1833 h 1856"/>
                <a:gd name="T94" fmla="*/ 794 w 4107"/>
                <a:gd name="T95" fmla="*/ 1833 h 1856"/>
                <a:gd name="T96" fmla="*/ 831 w 4107"/>
                <a:gd name="T97" fmla="*/ 1837 h 1856"/>
                <a:gd name="T98" fmla="*/ 867 w 4107"/>
                <a:gd name="T99" fmla="*/ 1822 h 1856"/>
                <a:gd name="T100" fmla="*/ 1221 w 4107"/>
                <a:gd name="T101" fmla="*/ 1805 h 1856"/>
                <a:gd name="T102" fmla="*/ 1812 w 4107"/>
                <a:gd name="T103" fmla="*/ 1805 h 1856"/>
                <a:gd name="T104" fmla="*/ 2658 w 4107"/>
                <a:gd name="T105" fmla="*/ 1831 h 1856"/>
                <a:gd name="T106" fmla="*/ 3075 w 4107"/>
                <a:gd name="T107" fmla="*/ 1834 h 1856"/>
                <a:gd name="T108" fmla="*/ 3481 w 4107"/>
                <a:gd name="T109" fmla="*/ 1820 h 1856"/>
                <a:gd name="T110" fmla="*/ 3770 w 4107"/>
                <a:gd name="T111" fmla="*/ 1794 h 1856"/>
                <a:gd name="T112" fmla="*/ 3939 w 4107"/>
                <a:gd name="T113" fmla="*/ 1776 h 1856"/>
                <a:gd name="T114" fmla="*/ 4035 w 4107"/>
                <a:gd name="T115" fmla="*/ 1748 h 1856"/>
                <a:gd name="T116" fmla="*/ 4071 w 4107"/>
                <a:gd name="T117" fmla="*/ 1719 h 1856"/>
                <a:gd name="T118" fmla="*/ 4076 w 4107"/>
                <a:gd name="T119" fmla="*/ 1664 h 1856"/>
                <a:gd name="T120" fmla="*/ 4086 w 4107"/>
                <a:gd name="T121" fmla="*/ 1554 h 1856"/>
                <a:gd name="T122" fmla="*/ 4107 w 4107"/>
                <a:gd name="T123" fmla="*/ 1157 h 1856"/>
                <a:gd name="T124" fmla="*/ 4092 w 4107"/>
                <a:gd name="T125" fmla="*/ 858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07" h="1856">
                  <a:moveTo>
                    <a:pt x="4092" y="858"/>
                  </a:moveTo>
                  <a:lnTo>
                    <a:pt x="4081" y="660"/>
                  </a:lnTo>
                  <a:lnTo>
                    <a:pt x="4051" y="359"/>
                  </a:lnTo>
                  <a:lnTo>
                    <a:pt x="4022" y="213"/>
                  </a:lnTo>
                  <a:lnTo>
                    <a:pt x="3993" y="118"/>
                  </a:lnTo>
                  <a:lnTo>
                    <a:pt x="3976" y="73"/>
                  </a:lnTo>
                  <a:lnTo>
                    <a:pt x="3967" y="54"/>
                  </a:lnTo>
                  <a:lnTo>
                    <a:pt x="3939" y="36"/>
                  </a:lnTo>
                  <a:lnTo>
                    <a:pt x="3923" y="34"/>
                  </a:lnTo>
                  <a:lnTo>
                    <a:pt x="3914" y="23"/>
                  </a:lnTo>
                  <a:lnTo>
                    <a:pt x="3895" y="9"/>
                  </a:lnTo>
                  <a:lnTo>
                    <a:pt x="3875" y="3"/>
                  </a:lnTo>
                  <a:lnTo>
                    <a:pt x="3852" y="4"/>
                  </a:lnTo>
                  <a:lnTo>
                    <a:pt x="3840" y="8"/>
                  </a:lnTo>
                  <a:lnTo>
                    <a:pt x="3839" y="8"/>
                  </a:lnTo>
                  <a:lnTo>
                    <a:pt x="3839" y="8"/>
                  </a:lnTo>
                  <a:lnTo>
                    <a:pt x="3828" y="1"/>
                  </a:lnTo>
                  <a:lnTo>
                    <a:pt x="3813" y="0"/>
                  </a:lnTo>
                  <a:lnTo>
                    <a:pt x="2873" y="14"/>
                  </a:lnTo>
                  <a:lnTo>
                    <a:pt x="1934" y="36"/>
                  </a:lnTo>
                  <a:lnTo>
                    <a:pt x="1464" y="47"/>
                  </a:lnTo>
                  <a:lnTo>
                    <a:pt x="758" y="65"/>
                  </a:lnTo>
                  <a:lnTo>
                    <a:pt x="289" y="91"/>
                  </a:lnTo>
                  <a:lnTo>
                    <a:pt x="54" y="113"/>
                  </a:lnTo>
                  <a:lnTo>
                    <a:pt x="44" y="115"/>
                  </a:lnTo>
                  <a:lnTo>
                    <a:pt x="31" y="130"/>
                  </a:lnTo>
                  <a:lnTo>
                    <a:pt x="31" y="148"/>
                  </a:lnTo>
                  <a:lnTo>
                    <a:pt x="42" y="162"/>
                  </a:lnTo>
                  <a:lnTo>
                    <a:pt x="54" y="165"/>
                  </a:lnTo>
                  <a:lnTo>
                    <a:pt x="289" y="168"/>
                  </a:lnTo>
                  <a:lnTo>
                    <a:pt x="759" y="162"/>
                  </a:lnTo>
                  <a:lnTo>
                    <a:pt x="1464" y="136"/>
                  </a:lnTo>
                  <a:lnTo>
                    <a:pt x="1934" y="121"/>
                  </a:lnTo>
                  <a:lnTo>
                    <a:pt x="2869" y="98"/>
                  </a:lnTo>
                  <a:lnTo>
                    <a:pt x="3806" y="83"/>
                  </a:lnTo>
                  <a:lnTo>
                    <a:pt x="3828" y="268"/>
                  </a:lnTo>
                  <a:lnTo>
                    <a:pt x="3856" y="639"/>
                  </a:lnTo>
                  <a:lnTo>
                    <a:pt x="3873" y="1195"/>
                  </a:lnTo>
                  <a:lnTo>
                    <a:pt x="3874" y="1568"/>
                  </a:lnTo>
                  <a:lnTo>
                    <a:pt x="3403" y="1585"/>
                  </a:lnTo>
                  <a:lnTo>
                    <a:pt x="2461" y="1605"/>
                  </a:lnTo>
                  <a:lnTo>
                    <a:pt x="1989" y="1608"/>
                  </a:lnTo>
                  <a:lnTo>
                    <a:pt x="1516" y="1611"/>
                  </a:lnTo>
                  <a:lnTo>
                    <a:pt x="1043" y="1607"/>
                  </a:lnTo>
                  <a:lnTo>
                    <a:pt x="815" y="1602"/>
                  </a:lnTo>
                  <a:lnTo>
                    <a:pt x="466" y="1592"/>
                  </a:lnTo>
                  <a:lnTo>
                    <a:pt x="236" y="1596"/>
                  </a:lnTo>
                  <a:lnTo>
                    <a:pt x="123" y="1603"/>
                  </a:lnTo>
                  <a:lnTo>
                    <a:pt x="124" y="1602"/>
                  </a:lnTo>
                  <a:lnTo>
                    <a:pt x="125" y="1599"/>
                  </a:lnTo>
                  <a:lnTo>
                    <a:pt x="131" y="1589"/>
                  </a:lnTo>
                  <a:lnTo>
                    <a:pt x="125" y="1568"/>
                  </a:lnTo>
                  <a:lnTo>
                    <a:pt x="119" y="1561"/>
                  </a:lnTo>
                  <a:lnTo>
                    <a:pt x="119" y="1388"/>
                  </a:lnTo>
                  <a:lnTo>
                    <a:pt x="102" y="1043"/>
                  </a:lnTo>
                  <a:lnTo>
                    <a:pt x="94" y="871"/>
                  </a:lnTo>
                  <a:lnTo>
                    <a:pt x="88" y="700"/>
                  </a:lnTo>
                  <a:lnTo>
                    <a:pt x="80" y="529"/>
                  </a:lnTo>
                  <a:lnTo>
                    <a:pt x="79" y="442"/>
                  </a:lnTo>
                  <a:lnTo>
                    <a:pt x="74" y="308"/>
                  </a:lnTo>
                  <a:lnTo>
                    <a:pt x="59" y="222"/>
                  </a:lnTo>
                  <a:lnTo>
                    <a:pt x="46" y="181"/>
                  </a:lnTo>
                  <a:lnTo>
                    <a:pt x="41" y="174"/>
                  </a:lnTo>
                  <a:lnTo>
                    <a:pt x="24" y="174"/>
                  </a:lnTo>
                  <a:lnTo>
                    <a:pt x="19" y="181"/>
                  </a:lnTo>
                  <a:lnTo>
                    <a:pt x="9" y="220"/>
                  </a:lnTo>
                  <a:lnTo>
                    <a:pt x="0" y="301"/>
                  </a:lnTo>
                  <a:lnTo>
                    <a:pt x="2" y="426"/>
                  </a:lnTo>
                  <a:lnTo>
                    <a:pt x="6" y="507"/>
                  </a:lnTo>
                  <a:lnTo>
                    <a:pt x="10" y="688"/>
                  </a:lnTo>
                  <a:lnTo>
                    <a:pt x="15" y="871"/>
                  </a:lnTo>
                  <a:lnTo>
                    <a:pt x="18" y="1052"/>
                  </a:lnTo>
                  <a:lnTo>
                    <a:pt x="23" y="1326"/>
                  </a:lnTo>
                  <a:lnTo>
                    <a:pt x="31" y="1509"/>
                  </a:lnTo>
                  <a:lnTo>
                    <a:pt x="39" y="1599"/>
                  </a:lnTo>
                  <a:lnTo>
                    <a:pt x="41" y="1614"/>
                  </a:lnTo>
                  <a:lnTo>
                    <a:pt x="59" y="1633"/>
                  </a:lnTo>
                  <a:lnTo>
                    <a:pt x="71" y="1637"/>
                  </a:lnTo>
                  <a:lnTo>
                    <a:pt x="71" y="1641"/>
                  </a:lnTo>
                  <a:lnTo>
                    <a:pt x="72" y="1643"/>
                  </a:lnTo>
                  <a:lnTo>
                    <a:pt x="66" y="1649"/>
                  </a:lnTo>
                  <a:lnTo>
                    <a:pt x="62" y="1663"/>
                  </a:lnTo>
                  <a:lnTo>
                    <a:pt x="65" y="1672"/>
                  </a:lnTo>
                  <a:lnTo>
                    <a:pt x="72" y="1694"/>
                  </a:lnTo>
                  <a:lnTo>
                    <a:pt x="93" y="1733"/>
                  </a:lnTo>
                  <a:lnTo>
                    <a:pt x="120" y="1765"/>
                  </a:lnTo>
                  <a:lnTo>
                    <a:pt x="151" y="1791"/>
                  </a:lnTo>
                  <a:lnTo>
                    <a:pt x="206" y="1822"/>
                  </a:lnTo>
                  <a:lnTo>
                    <a:pt x="289" y="1846"/>
                  </a:lnTo>
                  <a:lnTo>
                    <a:pt x="381" y="1856"/>
                  </a:lnTo>
                  <a:lnTo>
                    <a:pt x="475" y="1856"/>
                  </a:lnTo>
                  <a:lnTo>
                    <a:pt x="610" y="1844"/>
                  </a:lnTo>
                  <a:lnTo>
                    <a:pt x="687" y="1837"/>
                  </a:lnTo>
                  <a:lnTo>
                    <a:pt x="729" y="1833"/>
                  </a:lnTo>
                  <a:lnTo>
                    <a:pt x="772" y="1829"/>
                  </a:lnTo>
                  <a:lnTo>
                    <a:pt x="794" y="1833"/>
                  </a:lnTo>
                  <a:lnTo>
                    <a:pt x="815" y="1835"/>
                  </a:lnTo>
                  <a:lnTo>
                    <a:pt x="831" y="1837"/>
                  </a:lnTo>
                  <a:lnTo>
                    <a:pt x="856" y="1830"/>
                  </a:lnTo>
                  <a:lnTo>
                    <a:pt x="867" y="1822"/>
                  </a:lnTo>
                  <a:lnTo>
                    <a:pt x="985" y="1815"/>
                  </a:lnTo>
                  <a:lnTo>
                    <a:pt x="1221" y="1805"/>
                  </a:lnTo>
                  <a:lnTo>
                    <a:pt x="1576" y="1802"/>
                  </a:lnTo>
                  <a:lnTo>
                    <a:pt x="1812" y="1805"/>
                  </a:lnTo>
                  <a:lnTo>
                    <a:pt x="2094" y="1813"/>
                  </a:lnTo>
                  <a:lnTo>
                    <a:pt x="2658" y="1831"/>
                  </a:lnTo>
                  <a:lnTo>
                    <a:pt x="2941" y="1834"/>
                  </a:lnTo>
                  <a:lnTo>
                    <a:pt x="3075" y="1834"/>
                  </a:lnTo>
                  <a:lnTo>
                    <a:pt x="3345" y="1826"/>
                  </a:lnTo>
                  <a:lnTo>
                    <a:pt x="3481" y="1820"/>
                  </a:lnTo>
                  <a:lnTo>
                    <a:pt x="3626" y="1809"/>
                  </a:lnTo>
                  <a:lnTo>
                    <a:pt x="3770" y="1794"/>
                  </a:lnTo>
                  <a:lnTo>
                    <a:pt x="3836" y="1789"/>
                  </a:lnTo>
                  <a:lnTo>
                    <a:pt x="3939" y="1776"/>
                  </a:lnTo>
                  <a:lnTo>
                    <a:pt x="4003" y="1760"/>
                  </a:lnTo>
                  <a:lnTo>
                    <a:pt x="4035" y="1748"/>
                  </a:lnTo>
                  <a:lnTo>
                    <a:pt x="4050" y="1741"/>
                  </a:lnTo>
                  <a:lnTo>
                    <a:pt x="4071" y="1719"/>
                  </a:lnTo>
                  <a:lnTo>
                    <a:pt x="4080" y="1691"/>
                  </a:lnTo>
                  <a:lnTo>
                    <a:pt x="4076" y="1664"/>
                  </a:lnTo>
                  <a:lnTo>
                    <a:pt x="4070" y="1653"/>
                  </a:lnTo>
                  <a:lnTo>
                    <a:pt x="4086" y="1554"/>
                  </a:lnTo>
                  <a:lnTo>
                    <a:pt x="4105" y="1356"/>
                  </a:lnTo>
                  <a:lnTo>
                    <a:pt x="4107" y="1157"/>
                  </a:lnTo>
                  <a:lnTo>
                    <a:pt x="4099" y="958"/>
                  </a:lnTo>
                  <a:lnTo>
                    <a:pt x="4092" y="858"/>
                  </a:lnTo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8E3CD9A0-1FA9-4A30-993C-5834D9E5ECA6}"/>
                </a:ext>
              </a:extLst>
            </p:cNvPr>
            <p:cNvSpPr txBox="1"/>
            <p:nvPr/>
          </p:nvSpPr>
          <p:spPr>
            <a:xfrm>
              <a:off x="5714999" y="3202553"/>
              <a:ext cx="15881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4"/>
                  </a:solidFill>
                </a:rPr>
                <a:t>Negotiation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EE7AA462-969D-472F-9916-7C16E5BA6190}"/>
              </a:ext>
            </a:extLst>
          </p:cNvPr>
          <p:cNvGrpSpPr/>
          <p:nvPr/>
        </p:nvGrpSpPr>
        <p:grpSpPr>
          <a:xfrm>
            <a:off x="1616976" y="4096019"/>
            <a:ext cx="2704954" cy="918908"/>
            <a:chOff x="5097725" y="4312027"/>
            <a:chExt cx="2704954" cy="918908"/>
          </a:xfrm>
        </p:grpSpPr>
        <p:cxnSp>
          <p:nvCxnSpPr>
            <p:cNvPr id="33" name="Shape 163">
              <a:extLst>
                <a:ext uri="{FF2B5EF4-FFF2-40B4-BE49-F238E27FC236}">
                  <a16:creationId xmlns:a16="http://schemas.microsoft.com/office/drawing/2014/main" id="{0A0F315B-1EF9-4E58-A294-C33171DFE999}"/>
                </a:ext>
              </a:extLst>
            </p:cNvPr>
            <p:cNvCxnSpPr>
              <a:cxnSpLocks/>
            </p:cNvCxnSpPr>
            <p:nvPr/>
          </p:nvCxnSpPr>
          <p:spPr>
            <a:xfrm>
              <a:off x="5097725" y="4610070"/>
              <a:ext cx="2704954" cy="0"/>
            </a:xfrm>
            <a:prstGeom prst="straightConnector1">
              <a:avLst/>
            </a:prstGeom>
            <a:noFill/>
            <a:ln w="9525" cap="flat" cmpd="sng">
              <a:solidFill>
                <a:srgbClr val="44546A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34" name="Shape 164">
              <a:extLst>
                <a:ext uri="{FF2B5EF4-FFF2-40B4-BE49-F238E27FC236}">
                  <a16:creationId xmlns:a16="http://schemas.microsoft.com/office/drawing/2014/main" id="{38E73A81-F0AE-4C16-833E-48850D3426B4}"/>
                </a:ext>
              </a:extLst>
            </p:cNvPr>
            <p:cNvSpPr/>
            <p:nvPr/>
          </p:nvSpPr>
          <p:spPr>
            <a:xfrm>
              <a:off x="5774384" y="4312027"/>
              <a:ext cx="1489202" cy="43457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>
                <a:defRPr/>
              </a:pPr>
              <a:r>
                <a:rPr lang="fr-FR" b="1" kern="0" dirty="0" err="1">
                  <a:solidFill>
                    <a:srgbClr val="FFFFFF"/>
                  </a:solidFill>
                  <a:ea typeface="Calibri"/>
                  <a:cs typeface="Calibri"/>
                  <a:sym typeface="Calibri"/>
                </a:rPr>
                <a:t>Utterance</a:t>
              </a:r>
              <a:r>
                <a:rPr lang="fr-FR" b="1" kern="0" baseline="-25000" dirty="0" err="1">
                  <a:solidFill>
                    <a:srgbClr val="FFFFFF"/>
                  </a:solidFill>
                  <a:ea typeface="Calibri"/>
                  <a:cs typeface="Calibri"/>
                  <a:sym typeface="Calibri"/>
                </a:rPr>
                <a:t>Self</a:t>
              </a:r>
              <a:endParaRPr lang="fr-FR" b="1" kern="0" baseline="-25000" dirty="0">
                <a:solidFill>
                  <a:srgbClr val="FFFFFF"/>
                </a:solidFill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" name="Shape 165">
              <a:extLst>
                <a:ext uri="{FF2B5EF4-FFF2-40B4-BE49-F238E27FC236}">
                  <a16:creationId xmlns:a16="http://schemas.microsoft.com/office/drawing/2014/main" id="{3749A2BC-F172-48B5-BFD0-66566A820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7725" y="4991103"/>
              <a:ext cx="2654202" cy="0"/>
            </a:xfrm>
            <a:prstGeom prst="straightConnector1">
              <a:avLst/>
            </a:prstGeom>
            <a:noFill/>
            <a:ln w="9525" cap="flat" cmpd="sng">
              <a:solidFill>
                <a:srgbClr val="44546A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36" name="Shape 166">
              <a:extLst>
                <a:ext uri="{FF2B5EF4-FFF2-40B4-BE49-F238E27FC236}">
                  <a16:creationId xmlns:a16="http://schemas.microsoft.com/office/drawing/2014/main" id="{2DC50234-2553-422D-8751-465FC21C86DE}"/>
                </a:ext>
              </a:extLst>
            </p:cNvPr>
            <p:cNvSpPr/>
            <p:nvPr/>
          </p:nvSpPr>
          <p:spPr>
            <a:xfrm>
              <a:off x="5774873" y="4835787"/>
              <a:ext cx="1502247" cy="395148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rgbClr val="A5A5A5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Utterance</a:t>
              </a:r>
              <a:r>
                <a:rPr kumimoji="0" lang="fr-FR" b="1" i="0" u="none" strike="noStrike" kern="0" cap="none" spc="0" normalizeH="0" baseline="-2500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other</a:t>
              </a:r>
              <a:endParaRPr kumimoji="0" b="1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Freeform: Shape 68">
            <a:extLst>
              <a:ext uri="{FF2B5EF4-FFF2-40B4-BE49-F238E27FC236}">
                <a16:creationId xmlns:a16="http://schemas.microsoft.com/office/drawing/2014/main" id="{8AB40CA1-6522-4083-B5D3-0BA4ED8060EE}"/>
              </a:ext>
            </a:extLst>
          </p:cNvPr>
          <p:cNvSpPr>
            <a:spLocks/>
          </p:cNvSpPr>
          <p:nvPr/>
        </p:nvSpPr>
        <p:spPr bwMode="auto">
          <a:xfrm>
            <a:off x="9559884" y="2800302"/>
            <a:ext cx="2529680" cy="2132648"/>
          </a:xfrm>
          <a:custGeom>
            <a:avLst/>
            <a:gdLst>
              <a:gd name="connsiteX0" fmla="*/ 74633 w 1268413"/>
              <a:gd name="connsiteY0" fmla="*/ 33338 h 736600"/>
              <a:gd name="connsiteX1" fmla="*/ 72251 w 1268413"/>
              <a:gd name="connsiteY1" fmla="*/ 110282 h 736600"/>
              <a:gd name="connsiteX2" fmla="*/ 64311 w 1268413"/>
              <a:gd name="connsiteY2" fmla="*/ 264964 h 736600"/>
              <a:gd name="connsiteX3" fmla="*/ 51606 w 1268413"/>
              <a:gd name="connsiteY3" fmla="*/ 419646 h 736600"/>
              <a:gd name="connsiteX4" fmla="*/ 31359 w 1268413"/>
              <a:gd name="connsiteY4" fmla="*/ 572741 h 736600"/>
              <a:gd name="connsiteX5" fmla="*/ 17463 w 1268413"/>
              <a:gd name="connsiteY5" fmla="*/ 648495 h 736600"/>
              <a:gd name="connsiteX6" fmla="*/ 20242 w 1268413"/>
              <a:gd name="connsiteY6" fmla="*/ 648892 h 736600"/>
              <a:gd name="connsiteX7" fmla="*/ 22624 w 1268413"/>
              <a:gd name="connsiteY7" fmla="*/ 649288 h 736600"/>
              <a:gd name="connsiteX8" fmla="*/ 37314 w 1268413"/>
              <a:gd name="connsiteY8" fmla="*/ 645719 h 736600"/>
              <a:gd name="connsiteX9" fmla="*/ 67487 w 1268413"/>
              <a:gd name="connsiteY9" fmla="*/ 643339 h 736600"/>
              <a:gd name="connsiteX10" fmla="*/ 113937 w 1268413"/>
              <a:gd name="connsiteY10" fmla="*/ 642546 h 736600"/>
              <a:gd name="connsiteX11" fmla="*/ 142522 w 1268413"/>
              <a:gd name="connsiteY11" fmla="*/ 642546 h 736600"/>
              <a:gd name="connsiteX12" fmla="*/ 219145 w 1268413"/>
              <a:gd name="connsiteY12" fmla="*/ 640563 h 736600"/>
              <a:gd name="connsiteX13" fmla="*/ 295372 w 1268413"/>
              <a:gd name="connsiteY13" fmla="*/ 638976 h 736600"/>
              <a:gd name="connsiteX14" fmla="*/ 439884 w 1268413"/>
              <a:gd name="connsiteY14" fmla="*/ 636993 h 736600"/>
              <a:gd name="connsiteX15" fmla="*/ 584000 w 1268413"/>
              <a:gd name="connsiteY15" fmla="*/ 636596 h 736600"/>
              <a:gd name="connsiteX16" fmla="*/ 732880 w 1268413"/>
              <a:gd name="connsiteY16" fmla="*/ 636596 h 736600"/>
              <a:gd name="connsiteX17" fmla="*/ 881362 w 1268413"/>
              <a:gd name="connsiteY17" fmla="*/ 637390 h 736600"/>
              <a:gd name="connsiteX18" fmla="*/ 951633 w 1268413"/>
              <a:gd name="connsiteY18" fmla="*/ 636993 h 736600"/>
              <a:gd name="connsiteX19" fmla="*/ 1059224 w 1268413"/>
              <a:gd name="connsiteY19" fmla="*/ 635803 h 736600"/>
              <a:gd name="connsiteX20" fmla="*/ 1129892 w 1268413"/>
              <a:gd name="connsiteY20" fmla="*/ 638579 h 736600"/>
              <a:gd name="connsiteX21" fmla="*/ 1165226 w 1268413"/>
              <a:gd name="connsiteY21" fmla="*/ 642149 h 736600"/>
              <a:gd name="connsiteX22" fmla="*/ 1162844 w 1268413"/>
              <a:gd name="connsiteY22" fmla="*/ 493020 h 736600"/>
              <a:gd name="connsiteX23" fmla="*/ 1155301 w 1268413"/>
              <a:gd name="connsiteY23" fmla="*/ 270517 h 736600"/>
              <a:gd name="connsiteX24" fmla="*/ 1147758 w 1268413"/>
              <a:gd name="connsiteY24" fmla="*/ 121784 h 736600"/>
              <a:gd name="connsiteX25" fmla="*/ 1142596 w 1268413"/>
              <a:gd name="connsiteY25" fmla="*/ 47220 h 736600"/>
              <a:gd name="connsiteX26" fmla="*/ 1082251 w 1268413"/>
              <a:gd name="connsiteY26" fmla="*/ 46823 h 736600"/>
              <a:gd name="connsiteX27" fmla="*/ 1021905 w 1268413"/>
              <a:gd name="connsiteY27" fmla="*/ 42857 h 736600"/>
              <a:gd name="connsiteX28" fmla="*/ 954016 w 1268413"/>
              <a:gd name="connsiteY28" fmla="*/ 40874 h 736600"/>
              <a:gd name="connsiteX29" fmla="*/ 885729 w 1268413"/>
              <a:gd name="connsiteY29" fmla="*/ 38494 h 736600"/>
              <a:gd name="connsiteX30" fmla="*/ 748760 w 1268413"/>
              <a:gd name="connsiteY30" fmla="*/ 36115 h 736600"/>
              <a:gd name="connsiteX31" fmla="*/ 611791 w 1268413"/>
              <a:gd name="connsiteY31" fmla="*/ 34528 h 736600"/>
              <a:gd name="connsiteX32" fmla="*/ 343410 w 1268413"/>
              <a:gd name="connsiteY32" fmla="*/ 34925 h 736600"/>
              <a:gd name="connsiteX33" fmla="*/ 479425 w 1268413"/>
              <a:gd name="connsiteY33" fmla="*/ 0 h 736600"/>
              <a:gd name="connsiteX34" fmla="*/ 620316 w 1268413"/>
              <a:gd name="connsiteY34" fmla="*/ 0 h 736600"/>
              <a:gd name="connsiteX35" fmla="*/ 761207 w 1268413"/>
              <a:gd name="connsiteY35" fmla="*/ 1588 h 736600"/>
              <a:gd name="connsiteX36" fmla="*/ 902494 w 1268413"/>
              <a:gd name="connsiteY36" fmla="*/ 4366 h 736600"/>
              <a:gd name="connsiteX37" fmla="*/ 974726 w 1268413"/>
              <a:gd name="connsiteY37" fmla="*/ 6747 h 736600"/>
              <a:gd name="connsiteX38" fmla="*/ 1047354 w 1268413"/>
              <a:gd name="connsiteY38" fmla="*/ 8731 h 736600"/>
              <a:gd name="connsiteX39" fmla="*/ 1078310 w 1268413"/>
              <a:gd name="connsiteY39" fmla="*/ 9525 h 736600"/>
              <a:gd name="connsiteX40" fmla="*/ 1125141 w 1268413"/>
              <a:gd name="connsiteY40" fmla="*/ 10716 h 736600"/>
              <a:gd name="connsiteX41" fmla="*/ 1155304 w 1268413"/>
              <a:gd name="connsiteY41" fmla="*/ 13891 h 736600"/>
              <a:gd name="connsiteX42" fmla="*/ 1170782 w 1268413"/>
              <a:gd name="connsiteY42" fmla="*/ 17066 h 736600"/>
              <a:gd name="connsiteX43" fmla="*/ 1175544 w 1268413"/>
              <a:gd name="connsiteY43" fmla="*/ 18256 h 736600"/>
              <a:gd name="connsiteX44" fmla="*/ 1177926 w 1268413"/>
              <a:gd name="connsiteY44" fmla="*/ 21035 h 736600"/>
              <a:gd name="connsiteX45" fmla="*/ 1181498 w 1268413"/>
              <a:gd name="connsiteY45" fmla="*/ 21431 h 736600"/>
              <a:gd name="connsiteX46" fmla="*/ 1187848 w 1268413"/>
              <a:gd name="connsiteY46" fmla="*/ 24606 h 736600"/>
              <a:gd name="connsiteX47" fmla="*/ 1190229 w 1268413"/>
              <a:gd name="connsiteY47" fmla="*/ 27781 h 736600"/>
              <a:gd name="connsiteX48" fmla="*/ 1214438 w 1268413"/>
              <a:gd name="connsiteY48" fmla="*/ 56356 h 736600"/>
              <a:gd name="connsiteX49" fmla="*/ 1245394 w 1268413"/>
              <a:gd name="connsiteY49" fmla="*/ 99616 h 736600"/>
              <a:gd name="connsiteX50" fmla="*/ 1260476 w 1268413"/>
              <a:gd name="connsiteY50" fmla="*/ 132160 h 736600"/>
              <a:gd name="connsiteX51" fmla="*/ 1264444 w 1268413"/>
              <a:gd name="connsiteY51" fmla="*/ 151210 h 736600"/>
              <a:gd name="connsiteX52" fmla="*/ 1267619 w 1268413"/>
              <a:gd name="connsiteY52" fmla="*/ 172244 h 736600"/>
              <a:gd name="connsiteX53" fmla="*/ 1268413 w 1268413"/>
              <a:gd name="connsiteY53" fmla="*/ 214313 h 736600"/>
              <a:gd name="connsiteX54" fmla="*/ 1264841 w 1268413"/>
              <a:gd name="connsiteY54" fmla="*/ 278210 h 736600"/>
              <a:gd name="connsiteX55" fmla="*/ 1262460 w 1268413"/>
              <a:gd name="connsiteY55" fmla="*/ 319881 h 736600"/>
              <a:gd name="connsiteX56" fmla="*/ 1256904 w 1268413"/>
              <a:gd name="connsiteY56" fmla="*/ 436563 h 736600"/>
              <a:gd name="connsiteX57" fmla="*/ 1250554 w 1268413"/>
              <a:gd name="connsiteY57" fmla="*/ 554038 h 736600"/>
              <a:gd name="connsiteX58" fmla="*/ 1250951 w 1268413"/>
              <a:gd name="connsiteY58" fmla="*/ 559594 h 736600"/>
              <a:gd name="connsiteX59" fmla="*/ 1251744 w 1268413"/>
              <a:gd name="connsiteY59" fmla="*/ 565150 h 736600"/>
              <a:gd name="connsiteX60" fmla="*/ 1252141 w 1268413"/>
              <a:gd name="connsiteY60" fmla="*/ 586978 h 736600"/>
              <a:gd name="connsiteX61" fmla="*/ 1250157 w 1268413"/>
              <a:gd name="connsiteY61" fmla="*/ 617538 h 736600"/>
              <a:gd name="connsiteX62" fmla="*/ 1245791 w 1268413"/>
              <a:gd name="connsiteY62" fmla="*/ 637778 h 736600"/>
              <a:gd name="connsiteX63" fmla="*/ 1243013 w 1268413"/>
              <a:gd name="connsiteY63" fmla="*/ 647700 h 736600"/>
              <a:gd name="connsiteX64" fmla="*/ 1239838 w 1268413"/>
              <a:gd name="connsiteY64" fmla="*/ 675481 h 736600"/>
              <a:gd name="connsiteX65" fmla="*/ 1236266 w 1268413"/>
              <a:gd name="connsiteY65" fmla="*/ 702469 h 736600"/>
              <a:gd name="connsiteX66" fmla="*/ 1237060 w 1268413"/>
              <a:gd name="connsiteY66" fmla="*/ 707231 h 736600"/>
              <a:gd name="connsiteX67" fmla="*/ 1235473 w 1268413"/>
              <a:gd name="connsiteY67" fmla="*/ 717153 h 736600"/>
              <a:gd name="connsiteX68" fmla="*/ 1233488 w 1268413"/>
              <a:gd name="connsiteY68" fmla="*/ 721519 h 736600"/>
              <a:gd name="connsiteX69" fmla="*/ 1231504 w 1268413"/>
              <a:gd name="connsiteY69" fmla="*/ 727869 h 736600"/>
              <a:gd name="connsiteX70" fmla="*/ 1223963 w 1268413"/>
              <a:gd name="connsiteY70" fmla="*/ 734616 h 736600"/>
              <a:gd name="connsiteX71" fmla="*/ 1218010 w 1268413"/>
              <a:gd name="connsiteY71" fmla="*/ 735013 h 736600"/>
              <a:gd name="connsiteX72" fmla="*/ 1212454 w 1268413"/>
              <a:gd name="connsiteY72" fmla="*/ 736600 h 736600"/>
              <a:gd name="connsiteX73" fmla="*/ 1205310 w 1268413"/>
              <a:gd name="connsiteY73" fmla="*/ 735410 h 736600"/>
              <a:gd name="connsiteX74" fmla="*/ 1171179 w 1268413"/>
              <a:gd name="connsiteY74" fmla="*/ 729456 h 736600"/>
              <a:gd name="connsiteX75" fmla="*/ 1102519 w 1268413"/>
              <a:gd name="connsiteY75" fmla="*/ 719931 h 736600"/>
              <a:gd name="connsiteX76" fmla="*/ 998935 w 1268413"/>
              <a:gd name="connsiteY76" fmla="*/ 711200 h 736600"/>
              <a:gd name="connsiteX77" fmla="*/ 860029 w 1268413"/>
              <a:gd name="connsiteY77" fmla="*/ 708819 h 736600"/>
              <a:gd name="connsiteX78" fmla="*/ 721916 w 1268413"/>
              <a:gd name="connsiteY78" fmla="*/ 712391 h 736600"/>
              <a:gd name="connsiteX79" fmla="*/ 652463 w 1268413"/>
              <a:gd name="connsiteY79" fmla="*/ 714772 h 736600"/>
              <a:gd name="connsiteX80" fmla="*/ 514350 w 1268413"/>
              <a:gd name="connsiteY80" fmla="*/ 720725 h 736600"/>
              <a:gd name="connsiteX81" fmla="*/ 307578 w 1268413"/>
              <a:gd name="connsiteY81" fmla="*/ 727075 h 736600"/>
              <a:gd name="connsiteX82" fmla="*/ 169863 w 1268413"/>
              <a:gd name="connsiteY82" fmla="*/ 728266 h 736600"/>
              <a:gd name="connsiteX83" fmla="*/ 100806 w 1268413"/>
              <a:gd name="connsiteY83" fmla="*/ 726678 h 736600"/>
              <a:gd name="connsiteX84" fmla="*/ 97235 w 1268413"/>
              <a:gd name="connsiteY84" fmla="*/ 726678 h 736600"/>
              <a:gd name="connsiteX85" fmla="*/ 92075 w 1268413"/>
              <a:gd name="connsiteY85" fmla="*/ 723503 h 736600"/>
              <a:gd name="connsiteX86" fmla="*/ 90091 w 1268413"/>
              <a:gd name="connsiteY86" fmla="*/ 721519 h 736600"/>
              <a:gd name="connsiteX87" fmla="*/ 73025 w 1268413"/>
              <a:gd name="connsiteY87" fmla="*/ 709613 h 736600"/>
              <a:gd name="connsiteX88" fmla="*/ 56753 w 1268413"/>
              <a:gd name="connsiteY88" fmla="*/ 696913 h 736600"/>
              <a:gd name="connsiteX89" fmla="*/ 32147 w 1268413"/>
              <a:gd name="connsiteY89" fmla="*/ 683022 h 736600"/>
              <a:gd name="connsiteX90" fmla="*/ 7938 w 1268413"/>
              <a:gd name="connsiteY90" fmla="*/ 669131 h 736600"/>
              <a:gd name="connsiteX91" fmla="*/ 3572 w 1268413"/>
              <a:gd name="connsiteY91" fmla="*/ 665163 h 736600"/>
              <a:gd name="connsiteX92" fmla="*/ 1985 w 1268413"/>
              <a:gd name="connsiteY92" fmla="*/ 660400 h 736600"/>
              <a:gd name="connsiteX93" fmla="*/ 1985 w 1268413"/>
              <a:gd name="connsiteY93" fmla="*/ 659210 h 736600"/>
              <a:gd name="connsiteX94" fmla="*/ 1985 w 1268413"/>
              <a:gd name="connsiteY94" fmla="*/ 658416 h 736600"/>
              <a:gd name="connsiteX95" fmla="*/ 2778 w 1268413"/>
              <a:gd name="connsiteY95" fmla="*/ 655241 h 736600"/>
              <a:gd name="connsiteX96" fmla="*/ 4366 w 1268413"/>
              <a:gd name="connsiteY96" fmla="*/ 652860 h 736600"/>
              <a:gd name="connsiteX97" fmla="*/ 1985 w 1268413"/>
              <a:gd name="connsiteY97" fmla="*/ 651272 h 736600"/>
              <a:gd name="connsiteX98" fmla="*/ 0 w 1268413"/>
              <a:gd name="connsiteY98" fmla="*/ 647700 h 736600"/>
              <a:gd name="connsiteX99" fmla="*/ 0 w 1268413"/>
              <a:gd name="connsiteY99" fmla="*/ 644922 h 736600"/>
              <a:gd name="connsiteX100" fmla="*/ 9922 w 1268413"/>
              <a:gd name="connsiteY100" fmla="*/ 491728 h 736600"/>
              <a:gd name="connsiteX101" fmla="*/ 29369 w 1268413"/>
              <a:gd name="connsiteY101" fmla="*/ 262335 h 736600"/>
              <a:gd name="connsiteX102" fmla="*/ 40085 w 1268413"/>
              <a:gd name="connsiteY102" fmla="*/ 109141 h 736600"/>
              <a:gd name="connsiteX103" fmla="*/ 43656 w 1268413"/>
              <a:gd name="connsiteY103" fmla="*/ 32147 h 736600"/>
              <a:gd name="connsiteX104" fmla="*/ 44450 w 1268413"/>
              <a:gd name="connsiteY104" fmla="*/ 28178 h 736600"/>
              <a:gd name="connsiteX105" fmla="*/ 48022 w 1268413"/>
              <a:gd name="connsiteY105" fmla="*/ 21828 h 736600"/>
              <a:gd name="connsiteX106" fmla="*/ 50403 w 1268413"/>
              <a:gd name="connsiteY106" fmla="*/ 19844 h 736600"/>
              <a:gd name="connsiteX107" fmla="*/ 52388 w 1268413"/>
              <a:gd name="connsiteY107" fmla="*/ 17463 h 736600"/>
              <a:gd name="connsiteX108" fmla="*/ 56753 w 1268413"/>
              <a:gd name="connsiteY108" fmla="*/ 16272 h 736600"/>
              <a:gd name="connsiteX109" fmla="*/ 127000 w 1268413"/>
              <a:gd name="connsiteY109" fmla="*/ 10716 h 736600"/>
              <a:gd name="connsiteX110" fmla="*/ 267891 w 1268413"/>
              <a:gd name="connsiteY110" fmla="*/ 3969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268413" h="736600">
                <a:moveTo>
                  <a:pt x="74633" y="33338"/>
                </a:moveTo>
                <a:lnTo>
                  <a:pt x="72251" y="110282"/>
                </a:lnTo>
                <a:lnTo>
                  <a:pt x="64311" y="264964"/>
                </a:lnTo>
                <a:lnTo>
                  <a:pt x="51606" y="419646"/>
                </a:lnTo>
                <a:lnTo>
                  <a:pt x="31359" y="572741"/>
                </a:lnTo>
                <a:lnTo>
                  <a:pt x="17463" y="648495"/>
                </a:lnTo>
                <a:lnTo>
                  <a:pt x="20242" y="648892"/>
                </a:lnTo>
                <a:lnTo>
                  <a:pt x="22624" y="649288"/>
                </a:lnTo>
                <a:lnTo>
                  <a:pt x="37314" y="645719"/>
                </a:lnTo>
                <a:lnTo>
                  <a:pt x="67487" y="643339"/>
                </a:lnTo>
                <a:lnTo>
                  <a:pt x="113937" y="642546"/>
                </a:lnTo>
                <a:lnTo>
                  <a:pt x="142522" y="642546"/>
                </a:lnTo>
                <a:lnTo>
                  <a:pt x="219145" y="640563"/>
                </a:lnTo>
                <a:lnTo>
                  <a:pt x="295372" y="638976"/>
                </a:lnTo>
                <a:lnTo>
                  <a:pt x="439884" y="636993"/>
                </a:lnTo>
                <a:lnTo>
                  <a:pt x="584000" y="636596"/>
                </a:lnTo>
                <a:lnTo>
                  <a:pt x="732880" y="636596"/>
                </a:lnTo>
                <a:lnTo>
                  <a:pt x="881362" y="637390"/>
                </a:lnTo>
                <a:lnTo>
                  <a:pt x="951633" y="636993"/>
                </a:lnTo>
                <a:lnTo>
                  <a:pt x="1059224" y="635803"/>
                </a:lnTo>
                <a:lnTo>
                  <a:pt x="1129892" y="638579"/>
                </a:lnTo>
                <a:lnTo>
                  <a:pt x="1165226" y="642149"/>
                </a:lnTo>
                <a:lnTo>
                  <a:pt x="1162844" y="493020"/>
                </a:lnTo>
                <a:lnTo>
                  <a:pt x="1155301" y="270517"/>
                </a:lnTo>
                <a:lnTo>
                  <a:pt x="1147758" y="121784"/>
                </a:lnTo>
                <a:lnTo>
                  <a:pt x="1142596" y="47220"/>
                </a:lnTo>
                <a:lnTo>
                  <a:pt x="1082251" y="46823"/>
                </a:lnTo>
                <a:lnTo>
                  <a:pt x="1021905" y="42857"/>
                </a:lnTo>
                <a:lnTo>
                  <a:pt x="954016" y="40874"/>
                </a:lnTo>
                <a:lnTo>
                  <a:pt x="885729" y="38494"/>
                </a:lnTo>
                <a:lnTo>
                  <a:pt x="748760" y="36115"/>
                </a:lnTo>
                <a:lnTo>
                  <a:pt x="611791" y="34528"/>
                </a:lnTo>
                <a:lnTo>
                  <a:pt x="343410" y="34925"/>
                </a:lnTo>
                <a:close/>
                <a:moveTo>
                  <a:pt x="479425" y="0"/>
                </a:moveTo>
                <a:lnTo>
                  <a:pt x="620316" y="0"/>
                </a:lnTo>
                <a:lnTo>
                  <a:pt x="761207" y="1588"/>
                </a:lnTo>
                <a:lnTo>
                  <a:pt x="902494" y="4366"/>
                </a:lnTo>
                <a:lnTo>
                  <a:pt x="974726" y="6747"/>
                </a:lnTo>
                <a:lnTo>
                  <a:pt x="1047354" y="8731"/>
                </a:lnTo>
                <a:lnTo>
                  <a:pt x="1078310" y="9525"/>
                </a:lnTo>
                <a:lnTo>
                  <a:pt x="1125141" y="10716"/>
                </a:lnTo>
                <a:lnTo>
                  <a:pt x="1155304" y="13891"/>
                </a:lnTo>
                <a:lnTo>
                  <a:pt x="1170782" y="17066"/>
                </a:lnTo>
                <a:lnTo>
                  <a:pt x="1175544" y="18256"/>
                </a:lnTo>
                <a:lnTo>
                  <a:pt x="1177926" y="21035"/>
                </a:lnTo>
                <a:lnTo>
                  <a:pt x="1181498" y="21431"/>
                </a:lnTo>
                <a:lnTo>
                  <a:pt x="1187848" y="24606"/>
                </a:lnTo>
                <a:lnTo>
                  <a:pt x="1190229" y="27781"/>
                </a:lnTo>
                <a:lnTo>
                  <a:pt x="1214438" y="56356"/>
                </a:lnTo>
                <a:lnTo>
                  <a:pt x="1245394" y="99616"/>
                </a:lnTo>
                <a:lnTo>
                  <a:pt x="1260476" y="132160"/>
                </a:lnTo>
                <a:lnTo>
                  <a:pt x="1264444" y="151210"/>
                </a:lnTo>
                <a:lnTo>
                  <a:pt x="1267619" y="172244"/>
                </a:lnTo>
                <a:lnTo>
                  <a:pt x="1268413" y="214313"/>
                </a:lnTo>
                <a:lnTo>
                  <a:pt x="1264841" y="278210"/>
                </a:lnTo>
                <a:lnTo>
                  <a:pt x="1262460" y="319881"/>
                </a:lnTo>
                <a:lnTo>
                  <a:pt x="1256904" y="436563"/>
                </a:lnTo>
                <a:lnTo>
                  <a:pt x="1250554" y="554038"/>
                </a:lnTo>
                <a:lnTo>
                  <a:pt x="1250951" y="559594"/>
                </a:lnTo>
                <a:lnTo>
                  <a:pt x="1251744" y="565150"/>
                </a:lnTo>
                <a:lnTo>
                  <a:pt x="1252141" y="586978"/>
                </a:lnTo>
                <a:lnTo>
                  <a:pt x="1250157" y="617538"/>
                </a:lnTo>
                <a:lnTo>
                  <a:pt x="1245791" y="637778"/>
                </a:lnTo>
                <a:lnTo>
                  <a:pt x="1243013" y="647700"/>
                </a:lnTo>
                <a:lnTo>
                  <a:pt x="1239838" y="675481"/>
                </a:lnTo>
                <a:lnTo>
                  <a:pt x="1236266" y="702469"/>
                </a:lnTo>
                <a:lnTo>
                  <a:pt x="1237060" y="707231"/>
                </a:lnTo>
                <a:lnTo>
                  <a:pt x="1235473" y="717153"/>
                </a:lnTo>
                <a:lnTo>
                  <a:pt x="1233488" y="721519"/>
                </a:lnTo>
                <a:lnTo>
                  <a:pt x="1231504" y="727869"/>
                </a:lnTo>
                <a:lnTo>
                  <a:pt x="1223963" y="734616"/>
                </a:lnTo>
                <a:lnTo>
                  <a:pt x="1218010" y="735013"/>
                </a:lnTo>
                <a:lnTo>
                  <a:pt x="1212454" y="736600"/>
                </a:lnTo>
                <a:lnTo>
                  <a:pt x="1205310" y="735410"/>
                </a:lnTo>
                <a:lnTo>
                  <a:pt x="1171179" y="729456"/>
                </a:lnTo>
                <a:lnTo>
                  <a:pt x="1102519" y="719931"/>
                </a:lnTo>
                <a:lnTo>
                  <a:pt x="998935" y="711200"/>
                </a:lnTo>
                <a:lnTo>
                  <a:pt x="860029" y="708819"/>
                </a:lnTo>
                <a:lnTo>
                  <a:pt x="721916" y="712391"/>
                </a:lnTo>
                <a:lnTo>
                  <a:pt x="652463" y="714772"/>
                </a:lnTo>
                <a:lnTo>
                  <a:pt x="514350" y="720725"/>
                </a:lnTo>
                <a:lnTo>
                  <a:pt x="307578" y="727075"/>
                </a:lnTo>
                <a:lnTo>
                  <a:pt x="169863" y="728266"/>
                </a:lnTo>
                <a:lnTo>
                  <a:pt x="100806" y="726678"/>
                </a:lnTo>
                <a:lnTo>
                  <a:pt x="97235" y="726678"/>
                </a:lnTo>
                <a:lnTo>
                  <a:pt x="92075" y="723503"/>
                </a:lnTo>
                <a:lnTo>
                  <a:pt x="90091" y="721519"/>
                </a:lnTo>
                <a:lnTo>
                  <a:pt x="73025" y="709613"/>
                </a:lnTo>
                <a:lnTo>
                  <a:pt x="56753" y="696913"/>
                </a:lnTo>
                <a:lnTo>
                  <a:pt x="32147" y="683022"/>
                </a:lnTo>
                <a:lnTo>
                  <a:pt x="7938" y="669131"/>
                </a:lnTo>
                <a:lnTo>
                  <a:pt x="3572" y="665163"/>
                </a:lnTo>
                <a:lnTo>
                  <a:pt x="1985" y="660400"/>
                </a:lnTo>
                <a:lnTo>
                  <a:pt x="1985" y="659210"/>
                </a:lnTo>
                <a:lnTo>
                  <a:pt x="1985" y="658416"/>
                </a:lnTo>
                <a:lnTo>
                  <a:pt x="2778" y="655241"/>
                </a:lnTo>
                <a:lnTo>
                  <a:pt x="4366" y="652860"/>
                </a:lnTo>
                <a:lnTo>
                  <a:pt x="1985" y="651272"/>
                </a:lnTo>
                <a:lnTo>
                  <a:pt x="0" y="647700"/>
                </a:lnTo>
                <a:lnTo>
                  <a:pt x="0" y="644922"/>
                </a:lnTo>
                <a:lnTo>
                  <a:pt x="9922" y="491728"/>
                </a:lnTo>
                <a:lnTo>
                  <a:pt x="29369" y="262335"/>
                </a:lnTo>
                <a:lnTo>
                  <a:pt x="40085" y="109141"/>
                </a:lnTo>
                <a:lnTo>
                  <a:pt x="43656" y="32147"/>
                </a:lnTo>
                <a:lnTo>
                  <a:pt x="44450" y="28178"/>
                </a:lnTo>
                <a:lnTo>
                  <a:pt x="48022" y="21828"/>
                </a:lnTo>
                <a:lnTo>
                  <a:pt x="50403" y="19844"/>
                </a:lnTo>
                <a:lnTo>
                  <a:pt x="52388" y="17463"/>
                </a:lnTo>
                <a:lnTo>
                  <a:pt x="56753" y="16272"/>
                </a:lnTo>
                <a:lnTo>
                  <a:pt x="127000" y="10716"/>
                </a:lnTo>
                <a:lnTo>
                  <a:pt x="267891" y="396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0EAA794-787B-45AF-B3D1-83A7803E0F6D}"/>
              </a:ext>
            </a:extLst>
          </p:cNvPr>
          <p:cNvSpPr txBox="1"/>
          <p:nvPr/>
        </p:nvSpPr>
        <p:spPr>
          <a:xfrm>
            <a:off x="9679250" y="3037977"/>
            <a:ext cx="22954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Share a </a:t>
            </a:r>
            <a:r>
              <a:rPr lang="en-US" dirty="0"/>
              <a:t>preference</a:t>
            </a:r>
          </a:p>
          <a:p>
            <a:r>
              <a:rPr lang="fr-FR" b="1" dirty="0"/>
              <a:t>     State </a:t>
            </a:r>
            <a:r>
              <a:rPr lang="fr-FR" b="1" dirty="0" err="1"/>
              <a:t>Preference</a:t>
            </a:r>
            <a:r>
              <a:rPr lang="fr-FR" b="1" dirty="0"/>
              <a:t>(X)</a:t>
            </a:r>
          </a:p>
          <a:p>
            <a:pPr lvl="1"/>
            <a:endParaRPr lang="fr-FR" dirty="0"/>
          </a:p>
          <a:p>
            <a:r>
              <a:rPr lang="fr-FR" dirty="0" err="1"/>
              <a:t>Ask</a:t>
            </a:r>
            <a:r>
              <a:rPr lang="fr-FR" dirty="0"/>
              <a:t> for a </a:t>
            </a:r>
            <a:r>
              <a:rPr lang="fr-FR" dirty="0" err="1"/>
              <a:t>preference</a:t>
            </a:r>
            <a:endParaRPr lang="fr-FR" dirty="0"/>
          </a:p>
          <a:p>
            <a:r>
              <a:rPr lang="fr-FR" b="1" dirty="0"/>
              <a:t>     </a:t>
            </a:r>
            <a:r>
              <a:rPr lang="fr-FR" b="1" dirty="0" err="1"/>
              <a:t>Ask</a:t>
            </a:r>
            <a:r>
              <a:rPr lang="fr-FR" b="1" dirty="0"/>
              <a:t> </a:t>
            </a:r>
            <a:r>
              <a:rPr lang="fr-FR" b="1" dirty="0" err="1"/>
              <a:t>Preference</a:t>
            </a:r>
            <a:r>
              <a:rPr lang="fr-FR" b="1" dirty="0"/>
              <a:t>(X)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8EA42361-6B0D-44EB-AB4A-A719AD46C9BF}"/>
              </a:ext>
            </a:extLst>
          </p:cNvPr>
          <p:cNvGrpSpPr/>
          <p:nvPr/>
        </p:nvGrpSpPr>
        <p:grpSpPr>
          <a:xfrm>
            <a:off x="570570" y="1398694"/>
            <a:ext cx="2221451" cy="2132977"/>
            <a:chOff x="570570" y="1398694"/>
            <a:chExt cx="2221451" cy="2132977"/>
          </a:xfrm>
        </p:grpSpPr>
        <p:sp>
          <p:nvSpPr>
            <p:cNvPr id="37" name="Shape 175">
              <a:extLst>
                <a:ext uri="{FF2B5EF4-FFF2-40B4-BE49-F238E27FC236}">
                  <a16:creationId xmlns:a16="http://schemas.microsoft.com/office/drawing/2014/main" id="{368DD556-C3C4-4C2A-9CCF-5482B596BDAC}"/>
                </a:ext>
              </a:extLst>
            </p:cNvPr>
            <p:cNvSpPr/>
            <p:nvPr/>
          </p:nvSpPr>
          <p:spPr>
            <a:xfrm>
              <a:off x="843076" y="2743603"/>
              <a:ext cx="1392824" cy="757197"/>
            </a:xfrm>
            <a:prstGeom prst="cloudCallout">
              <a:avLst>
                <a:gd name="adj1" fmla="val -19548"/>
                <a:gd name="adj2" fmla="val 104448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>
              <a:solidFill>
                <a:schemeClr val="tx2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174">
              <a:extLst>
                <a:ext uri="{FF2B5EF4-FFF2-40B4-BE49-F238E27FC236}">
                  <a16:creationId xmlns:a16="http://schemas.microsoft.com/office/drawing/2014/main" id="{3C4B7C31-863D-4161-88FF-7496D4A0DCAC}"/>
                </a:ext>
              </a:extLst>
            </p:cNvPr>
            <p:cNvSpPr/>
            <p:nvPr/>
          </p:nvSpPr>
          <p:spPr>
            <a:xfrm>
              <a:off x="570570" y="2089350"/>
              <a:ext cx="2002685" cy="1442321"/>
            </a:xfrm>
            <a:prstGeom prst="rect">
              <a:avLst/>
            </a:prstGeom>
            <a:solidFill>
              <a:schemeClr val="bg2"/>
            </a:solidFill>
            <a:ln w="1270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150">
              <a:extLst>
                <a:ext uri="{FF2B5EF4-FFF2-40B4-BE49-F238E27FC236}">
                  <a16:creationId xmlns:a16="http://schemas.microsoft.com/office/drawing/2014/main" id="{8CF2D897-10C6-4534-A483-1E849D3A04DE}"/>
                </a:ext>
              </a:extLst>
            </p:cNvPr>
            <p:cNvSpPr/>
            <p:nvPr/>
          </p:nvSpPr>
          <p:spPr>
            <a:xfrm>
              <a:off x="570570" y="1543356"/>
              <a:ext cx="2002685" cy="573608"/>
            </a:xfrm>
            <a:prstGeom prst="rect">
              <a:avLst/>
            </a:prstGeom>
            <a:solidFill>
              <a:schemeClr val="bg2"/>
            </a:solidFill>
            <a:ln w="1905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Open Sans"/>
                  <a:ea typeface="Calibri"/>
                  <a:cs typeface="Calibri"/>
                  <a:sym typeface="Calibri"/>
                </a:rPr>
                <a:t>Mental model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Open Sans"/>
                <a:cs typeface="Arial"/>
                <a:sym typeface="Arial"/>
              </a:endParaRPr>
            </a:p>
          </p:txBody>
        </p:sp>
        <p:sp>
          <p:nvSpPr>
            <p:cNvPr id="42" name="Shape 148">
              <a:extLst>
                <a:ext uri="{FF2B5EF4-FFF2-40B4-BE49-F238E27FC236}">
                  <a16:creationId xmlns:a16="http://schemas.microsoft.com/office/drawing/2014/main" id="{D3383C6B-6FDC-4E7D-BC04-10ECCF855B4B}"/>
                </a:ext>
              </a:extLst>
            </p:cNvPr>
            <p:cNvSpPr/>
            <p:nvPr/>
          </p:nvSpPr>
          <p:spPr>
            <a:xfrm>
              <a:off x="875500" y="2223586"/>
              <a:ext cx="1392824" cy="5736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Shared</a:t>
              </a:r>
              <a:r>
                <a:rPr kumimoji="0" lang="fr-FR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b="1" kern="0" dirty="0" err="1">
                  <a:solidFill>
                    <a:srgbClr val="FFFFFF"/>
                  </a:solidFill>
                  <a:ea typeface="Calibri"/>
                  <a:cs typeface="Calibri"/>
                  <a:sym typeface="Calibri"/>
                </a:rPr>
                <a:t>preferences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Shape 148">
              <a:extLst>
                <a:ext uri="{FF2B5EF4-FFF2-40B4-BE49-F238E27FC236}">
                  <a16:creationId xmlns:a16="http://schemas.microsoft.com/office/drawing/2014/main" id="{5CA62DB7-755E-4CC1-B7A2-A49B8ADBAB9B}"/>
                </a:ext>
              </a:extLst>
            </p:cNvPr>
            <p:cNvSpPr/>
            <p:nvPr/>
          </p:nvSpPr>
          <p:spPr>
            <a:xfrm>
              <a:off x="883518" y="2881314"/>
              <a:ext cx="1392824" cy="5736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Other’s</a:t>
              </a:r>
              <a:r>
                <a:rPr kumimoji="0" lang="fr-FR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b="1" kern="0" dirty="0" err="1">
                  <a:solidFill>
                    <a:srgbClr val="FFFFFF"/>
                  </a:solidFill>
                  <a:ea typeface="Calibri"/>
                  <a:cs typeface="Calibri"/>
                  <a:sym typeface="Calibri"/>
                </a:rPr>
                <a:t>preferences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3" name="Image 52">
              <a:extLst>
                <a:ext uri="{FF2B5EF4-FFF2-40B4-BE49-F238E27FC236}">
                  <a16:creationId xmlns:a16="http://schemas.microsoft.com/office/drawing/2014/main" id="{27DEEDF0-4339-444C-BF75-7E5E9F2C3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4488" y="1398694"/>
              <a:ext cx="437533" cy="437533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18966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47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138018" y="18288"/>
            <a:ext cx="1078764" cy="329184"/>
          </a:xfrm>
        </p:spPr>
        <p:txBody>
          <a:bodyPr/>
          <a:lstStyle/>
          <a:p>
            <a:fld id="{6936E76E-83C7-4D0C-AE26-C0751568CC47}" type="slidenum">
              <a:rPr lang="fr-FR" smtClean="0"/>
              <a:t>15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603078" y="0"/>
            <a:ext cx="3124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Computational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3788E7FC-A247-4491-92C9-4D5786543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1754284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COMMUNICATION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6A1F9DBF-9D00-4EBE-AC59-058C77FD3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77" y="3881261"/>
            <a:ext cx="1256802" cy="123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Image 24">
            <a:extLst>
              <a:ext uri="{FF2B5EF4-FFF2-40B4-BE49-F238E27FC236}">
                <a16:creationId xmlns:a16="http://schemas.microsoft.com/office/drawing/2014/main" id="{B7BB35D3-81D1-4261-9554-32E44A7AA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828" y="3881261"/>
            <a:ext cx="1242967" cy="123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9E87D3D8-E68B-4E64-95C3-24E3A4A4300D}"/>
              </a:ext>
            </a:extLst>
          </p:cNvPr>
          <p:cNvGrpSpPr/>
          <p:nvPr/>
        </p:nvGrpSpPr>
        <p:grpSpPr>
          <a:xfrm>
            <a:off x="9559884" y="1976250"/>
            <a:ext cx="2529680" cy="778166"/>
            <a:chOff x="5242720" y="4745211"/>
            <a:chExt cx="2529680" cy="778166"/>
          </a:xfrm>
        </p:grpSpPr>
        <p:sp>
          <p:nvSpPr>
            <p:cNvPr id="19" name="Freeform: Shape 68">
              <a:extLst>
                <a:ext uri="{FF2B5EF4-FFF2-40B4-BE49-F238E27FC236}">
                  <a16:creationId xmlns:a16="http://schemas.microsoft.com/office/drawing/2014/main" id="{33B21D10-F92D-4B89-92D5-0E33381DE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2720" y="4745211"/>
              <a:ext cx="2529680" cy="778166"/>
            </a:xfrm>
            <a:custGeom>
              <a:avLst/>
              <a:gdLst>
                <a:gd name="connsiteX0" fmla="*/ 74633 w 1268413"/>
                <a:gd name="connsiteY0" fmla="*/ 33338 h 736600"/>
                <a:gd name="connsiteX1" fmla="*/ 72251 w 1268413"/>
                <a:gd name="connsiteY1" fmla="*/ 110282 h 736600"/>
                <a:gd name="connsiteX2" fmla="*/ 64311 w 1268413"/>
                <a:gd name="connsiteY2" fmla="*/ 264964 h 736600"/>
                <a:gd name="connsiteX3" fmla="*/ 51606 w 1268413"/>
                <a:gd name="connsiteY3" fmla="*/ 419646 h 736600"/>
                <a:gd name="connsiteX4" fmla="*/ 31359 w 1268413"/>
                <a:gd name="connsiteY4" fmla="*/ 572741 h 736600"/>
                <a:gd name="connsiteX5" fmla="*/ 17463 w 1268413"/>
                <a:gd name="connsiteY5" fmla="*/ 648495 h 736600"/>
                <a:gd name="connsiteX6" fmla="*/ 20242 w 1268413"/>
                <a:gd name="connsiteY6" fmla="*/ 648892 h 736600"/>
                <a:gd name="connsiteX7" fmla="*/ 22624 w 1268413"/>
                <a:gd name="connsiteY7" fmla="*/ 649288 h 736600"/>
                <a:gd name="connsiteX8" fmla="*/ 37314 w 1268413"/>
                <a:gd name="connsiteY8" fmla="*/ 645719 h 736600"/>
                <a:gd name="connsiteX9" fmla="*/ 67487 w 1268413"/>
                <a:gd name="connsiteY9" fmla="*/ 643339 h 736600"/>
                <a:gd name="connsiteX10" fmla="*/ 113937 w 1268413"/>
                <a:gd name="connsiteY10" fmla="*/ 642546 h 736600"/>
                <a:gd name="connsiteX11" fmla="*/ 142522 w 1268413"/>
                <a:gd name="connsiteY11" fmla="*/ 642546 h 736600"/>
                <a:gd name="connsiteX12" fmla="*/ 219145 w 1268413"/>
                <a:gd name="connsiteY12" fmla="*/ 640563 h 736600"/>
                <a:gd name="connsiteX13" fmla="*/ 295372 w 1268413"/>
                <a:gd name="connsiteY13" fmla="*/ 638976 h 736600"/>
                <a:gd name="connsiteX14" fmla="*/ 439884 w 1268413"/>
                <a:gd name="connsiteY14" fmla="*/ 636993 h 736600"/>
                <a:gd name="connsiteX15" fmla="*/ 584000 w 1268413"/>
                <a:gd name="connsiteY15" fmla="*/ 636596 h 736600"/>
                <a:gd name="connsiteX16" fmla="*/ 732880 w 1268413"/>
                <a:gd name="connsiteY16" fmla="*/ 636596 h 736600"/>
                <a:gd name="connsiteX17" fmla="*/ 881362 w 1268413"/>
                <a:gd name="connsiteY17" fmla="*/ 637390 h 736600"/>
                <a:gd name="connsiteX18" fmla="*/ 951633 w 1268413"/>
                <a:gd name="connsiteY18" fmla="*/ 636993 h 736600"/>
                <a:gd name="connsiteX19" fmla="*/ 1059224 w 1268413"/>
                <a:gd name="connsiteY19" fmla="*/ 635803 h 736600"/>
                <a:gd name="connsiteX20" fmla="*/ 1129892 w 1268413"/>
                <a:gd name="connsiteY20" fmla="*/ 638579 h 736600"/>
                <a:gd name="connsiteX21" fmla="*/ 1165226 w 1268413"/>
                <a:gd name="connsiteY21" fmla="*/ 642149 h 736600"/>
                <a:gd name="connsiteX22" fmla="*/ 1162844 w 1268413"/>
                <a:gd name="connsiteY22" fmla="*/ 493020 h 736600"/>
                <a:gd name="connsiteX23" fmla="*/ 1155301 w 1268413"/>
                <a:gd name="connsiteY23" fmla="*/ 270517 h 736600"/>
                <a:gd name="connsiteX24" fmla="*/ 1147758 w 1268413"/>
                <a:gd name="connsiteY24" fmla="*/ 121784 h 736600"/>
                <a:gd name="connsiteX25" fmla="*/ 1142596 w 1268413"/>
                <a:gd name="connsiteY25" fmla="*/ 47220 h 736600"/>
                <a:gd name="connsiteX26" fmla="*/ 1082251 w 1268413"/>
                <a:gd name="connsiteY26" fmla="*/ 46823 h 736600"/>
                <a:gd name="connsiteX27" fmla="*/ 1021905 w 1268413"/>
                <a:gd name="connsiteY27" fmla="*/ 42857 h 736600"/>
                <a:gd name="connsiteX28" fmla="*/ 954016 w 1268413"/>
                <a:gd name="connsiteY28" fmla="*/ 40874 h 736600"/>
                <a:gd name="connsiteX29" fmla="*/ 885729 w 1268413"/>
                <a:gd name="connsiteY29" fmla="*/ 38494 h 736600"/>
                <a:gd name="connsiteX30" fmla="*/ 748760 w 1268413"/>
                <a:gd name="connsiteY30" fmla="*/ 36115 h 736600"/>
                <a:gd name="connsiteX31" fmla="*/ 611791 w 1268413"/>
                <a:gd name="connsiteY31" fmla="*/ 34528 h 736600"/>
                <a:gd name="connsiteX32" fmla="*/ 343410 w 1268413"/>
                <a:gd name="connsiteY32" fmla="*/ 34925 h 736600"/>
                <a:gd name="connsiteX33" fmla="*/ 479425 w 1268413"/>
                <a:gd name="connsiteY33" fmla="*/ 0 h 736600"/>
                <a:gd name="connsiteX34" fmla="*/ 620316 w 1268413"/>
                <a:gd name="connsiteY34" fmla="*/ 0 h 736600"/>
                <a:gd name="connsiteX35" fmla="*/ 761207 w 1268413"/>
                <a:gd name="connsiteY35" fmla="*/ 1588 h 736600"/>
                <a:gd name="connsiteX36" fmla="*/ 902494 w 1268413"/>
                <a:gd name="connsiteY36" fmla="*/ 4366 h 736600"/>
                <a:gd name="connsiteX37" fmla="*/ 974726 w 1268413"/>
                <a:gd name="connsiteY37" fmla="*/ 6747 h 736600"/>
                <a:gd name="connsiteX38" fmla="*/ 1047354 w 1268413"/>
                <a:gd name="connsiteY38" fmla="*/ 8731 h 736600"/>
                <a:gd name="connsiteX39" fmla="*/ 1078310 w 1268413"/>
                <a:gd name="connsiteY39" fmla="*/ 9525 h 736600"/>
                <a:gd name="connsiteX40" fmla="*/ 1125141 w 1268413"/>
                <a:gd name="connsiteY40" fmla="*/ 10716 h 736600"/>
                <a:gd name="connsiteX41" fmla="*/ 1155304 w 1268413"/>
                <a:gd name="connsiteY41" fmla="*/ 13891 h 736600"/>
                <a:gd name="connsiteX42" fmla="*/ 1170782 w 1268413"/>
                <a:gd name="connsiteY42" fmla="*/ 17066 h 736600"/>
                <a:gd name="connsiteX43" fmla="*/ 1175544 w 1268413"/>
                <a:gd name="connsiteY43" fmla="*/ 18256 h 736600"/>
                <a:gd name="connsiteX44" fmla="*/ 1177926 w 1268413"/>
                <a:gd name="connsiteY44" fmla="*/ 21035 h 736600"/>
                <a:gd name="connsiteX45" fmla="*/ 1181498 w 1268413"/>
                <a:gd name="connsiteY45" fmla="*/ 21431 h 736600"/>
                <a:gd name="connsiteX46" fmla="*/ 1187848 w 1268413"/>
                <a:gd name="connsiteY46" fmla="*/ 24606 h 736600"/>
                <a:gd name="connsiteX47" fmla="*/ 1190229 w 1268413"/>
                <a:gd name="connsiteY47" fmla="*/ 27781 h 736600"/>
                <a:gd name="connsiteX48" fmla="*/ 1214438 w 1268413"/>
                <a:gd name="connsiteY48" fmla="*/ 56356 h 736600"/>
                <a:gd name="connsiteX49" fmla="*/ 1245394 w 1268413"/>
                <a:gd name="connsiteY49" fmla="*/ 99616 h 736600"/>
                <a:gd name="connsiteX50" fmla="*/ 1260476 w 1268413"/>
                <a:gd name="connsiteY50" fmla="*/ 132160 h 736600"/>
                <a:gd name="connsiteX51" fmla="*/ 1264444 w 1268413"/>
                <a:gd name="connsiteY51" fmla="*/ 151210 h 736600"/>
                <a:gd name="connsiteX52" fmla="*/ 1267619 w 1268413"/>
                <a:gd name="connsiteY52" fmla="*/ 172244 h 736600"/>
                <a:gd name="connsiteX53" fmla="*/ 1268413 w 1268413"/>
                <a:gd name="connsiteY53" fmla="*/ 214313 h 736600"/>
                <a:gd name="connsiteX54" fmla="*/ 1264841 w 1268413"/>
                <a:gd name="connsiteY54" fmla="*/ 278210 h 736600"/>
                <a:gd name="connsiteX55" fmla="*/ 1262460 w 1268413"/>
                <a:gd name="connsiteY55" fmla="*/ 319881 h 736600"/>
                <a:gd name="connsiteX56" fmla="*/ 1256904 w 1268413"/>
                <a:gd name="connsiteY56" fmla="*/ 436563 h 736600"/>
                <a:gd name="connsiteX57" fmla="*/ 1250554 w 1268413"/>
                <a:gd name="connsiteY57" fmla="*/ 554038 h 736600"/>
                <a:gd name="connsiteX58" fmla="*/ 1250951 w 1268413"/>
                <a:gd name="connsiteY58" fmla="*/ 559594 h 736600"/>
                <a:gd name="connsiteX59" fmla="*/ 1251744 w 1268413"/>
                <a:gd name="connsiteY59" fmla="*/ 565150 h 736600"/>
                <a:gd name="connsiteX60" fmla="*/ 1252141 w 1268413"/>
                <a:gd name="connsiteY60" fmla="*/ 586978 h 736600"/>
                <a:gd name="connsiteX61" fmla="*/ 1250157 w 1268413"/>
                <a:gd name="connsiteY61" fmla="*/ 617538 h 736600"/>
                <a:gd name="connsiteX62" fmla="*/ 1245791 w 1268413"/>
                <a:gd name="connsiteY62" fmla="*/ 637778 h 736600"/>
                <a:gd name="connsiteX63" fmla="*/ 1243013 w 1268413"/>
                <a:gd name="connsiteY63" fmla="*/ 647700 h 736600"/>
                <a:gd name="connsiteX64" fmla="*/ 1239838 w 1268413"/>
                <a:gd name="connsiteY64" fmla="*/ 675481 h 736600"/>
                <a:gd name="connsiteX65" fmla="*/ 1236266 w 1268413"/>
                <a:gd name="connsiteY65" fmla="*/ 702469 h 736600"/>
                <a:gd name="connsiteX66" fmla="*/ 1237060 w 1268413"/>
                <a:gd name="connsiteY66" fmla="*/ 707231 h 736600"/>
                <a:gd name="connsiteX67" fmla="*/ 1235473 w 1268413"/>
                <a:gd name="connsiteY67" fmla="*/ 717153 h 736600"/>
                <a:gd name="connsiteX68" fmla="*/ 1233488 w 1268413"/>
                <a:gd name="connsiteY68" fmla="*/ 721519 h 736600"/>
                <a:gd name="connsiteX69" fmla="*/ 1231504 w 1268413"/>
                <a:gd name="connsiteY69" fmla="*/ 727869 h 736600"/>
                <a:gd name="connsiteX70" fmla="*/ 1223963 w 1268413"/>
                <a:gd name="connsiteY70" fmla="*/ 734616 h 736600"/>
                <a:gd name="connsiteX71" fmla="*/ 1218010 w 1268413"/>
                <a:gd name="connsiteY71" fmla="*/ 735013 h 736600"/>
                <a:gd name="connsiteX72" fmla="*/ 1212454 w 1268413"/>
                <a:gd name="connsiteY72" fmla="*/ 736600 h 736600"/>
                <a:gd name="connsiteX73" fmla="*/ 1205310 w 1268413"/>
                <a:gd name="connsiteY73" fmla="*/ 735410 h 736600"/>
                <a:gd name="connsiteX74" fmla="*/ 1171179 w 1268413"/>
                <a:gd name="connsiteY74" fmla="*/ 729456 h 736600"/>
                <a:gd name="connsiteX75" fmla="*/ 1102519 w 1268413"/>
                <a:gd name="connsiteY75" fmla="*/ 719931 h 736600"/>
                <a:gd name="connsiteX76" fmla="*/ 998935 w 1268413"/>
                <a:gd name="connsiteY76" fmla="*/ 711200 h 736600"/>
                <a:gd name="connsiteX77" fmla="*/ 860029 w 1268413"/>
                <a:gd name="connsiteY77" fmla="*/ 708819 h 736600"/>
                <a:gd name="connsiteX78" fmla="*/ 721916 w 1268413"/>
                <a:gd name="connsiteY78" fmla="*/ 712391 h 736600"/>
                <a:gd name="connsiteX79" fmla="*/ 652463 w 1268413"/>
                <a:gd name="connsiteY79" fmla="*/ 714772 h 736600"/>
                <a:gd name="connsiteX80" fmla="*/ 514350 w 1268413"/>
                <a:gd name="connsiteY80" fmla="*/ 720725 h 736600"/>
                <a:gd name="connsiteX81" fmla="*/ 307578 w 1268413"/>
                <a:gd name="connsiteY81" fmla="*/ 727075 h 736600"/>
                <a:gd name="connsiteX82" fmla="*/ 169863 w 1268413"/>
                <a:gd name="connsiteY82" fmla="*/ 728266 h 736600"/>
                <a:gd name="connsiteX83" fmla="*/ 100806 w 1268413"/>
                <a:gd name="connsiteY83" fmla="*/ 726678 h 736600"/>
                <a:gd name="connsiteX84" fmla="*/ 97235 w 1268413"/>
                <a:gd name="connsiteY84" fmla="*/ 726678 h 736600"/>
                <a:gd name="connsiteX85" fmla="*/ 92075 w 1268413"/>
                <a:gd name="connsiteY85" fmla="*/ 723503 h 736600"/>
                <a:gd name="connsiteX86" fmla="*/ 90091 w 1268413"/>
                <a:gd name="connsiteY86" fmla="*/ 721519 h 736600"/>
                <a:gd name="connsiteX87" fmla="*/ 73025 w 1268413"/>
                <a:gd name="connsiteY87" fmla="*/ 709613 h 736600"/>
                <a:gd name="connsiteX88" fmla="*/ 56753 w 1268413"/>
                <a:gd name="connsiteY88" fmla="*/ 696913 h 736600"/>
                <a:gd name="connsiteX89" fmla="*/ 32147 w 1268413"/>
                <a:gd name="connsiteY89" fmla="*/ 683022 h 736600"/>
                <a:gd name="connsiteX90" fmla="*/ 7938 w 1268413"/>
                <a:gd name="connsiteY90" fmla="*/ 669131 h 736600"/>
                <a:gd name="connsiteX91" fmla="*/ 3572 w 1268413"/>
                <a:gd name="connsiteY91" fmla="*/ 665163 h 736600"/>
                <a:gd name="connsiteX92" fmla="*/ 1985 w 1268413"/>
                <a:gd name="connsiteY92" fmla="*/ 660400 h 736600"/>
                <a:gd name="connsiteX93" fmla="*/ 1985 w 1268413"/>
                <a:gd name="connsiteY93" fmla="*/ 659210 h 736600"/>
                <a:gd name="connsiteX94" fmla="*/ 1985 w 1268413"/>
                <a:gd name="connsiteY94" fmla="*/ 658416 h 736600"/>
                <a:gd name="connsiteX95" fmla="*/ 2778 w 1268413"/>
                <a:gd name="connsiteY95" fmla="*/ 655241 h 736600"/>
                <a:gd name="connsiteX96" fmla="*/ 4366 w 1268413"/>
                <a:gd name="connsiteY96" fmla="*/ 652860 h 736600"/>
                <a:gd name="connsiteX97" fmla="*/ 1985 w 1268413"/>
                <a:gd name="connsiteY97" fmla="*/ 651272 h 736600"/>
                <a:gd name="connsiteX98" fmla="*/ 0 w 1268413"/>
                <a:gd name="connsiteY98" fmla="*/ 647700 h 736600"/>
                <a:gd name="connsiteX99" fmla="*/ 0 w 1268413"/>
                <a:gd name="connsiteY99" fmla="*/ 644922 h 736600"/>
                <a:gd name="connsiteX100" fmla="*/ 9922 w 1268413"/>
                <a:gd name="connsiteY100" fmla="*/ 491728 h 736600"/>
                <a:gd name="connsiteX101" fmla="*/ 29369 w 1268413"/>
                <a:gd name="connsiteY101" fmla="*/ 262335 h 736600"/>
                <a:gd name="connsiteX102" fmla="*/ 40085 w 1268413"/>
                <a:gd name="connsiteY102" fmla="*/ 109141 h 736600"/>
                <a:gd name="connsiteX103" fmla="*/ 43656 w 1268413"/>
                <a:gd name="connsiteY103" fmla="*/ 32147 h 736600"/>
                <a:gd name="connsiteX104" fmla="*/ 44450 w 1268413"/>
                <a:gd name="connsiteY104" fmla="*/ 28178 h 736600"/>
                <a:gd name="connsiteX105" fmla="*/ 48022 w 1268413"/>
                <a:gd name="connsiteY105" fmla="*/ 21828 h 736600"/>
                <a:gd name="connsiteX106" fmla="*/ 50403 w 1268413"/>
                <a:gd name="connsiteY106" fmla="*/ 19844 h 736600"/>
                <a:gd name="connsiteX107" fmla="*/ 52388 w 1268413"/>
                <a:gd name="connsiteY107" fmla="*/ 17463 h 736600"/>
                <a:gd name="connsiteX108" fmla="*/ 56753 w 1268413"/>
                <a:gd name="connsiteY108" fmla="*/ 16272 h 736600"/>
                <a:gd name="connsiteX109" fmla="*/ 127000 w 1268413"/>
                <a:gd name="connsiteY109" fmla="*/ 10716 h 736600"/>
                <a:gd name="connsiteX110" fmla="*/ 267891 w 1268413"/>
                <a:gd name="connsiteY110" fmla="*/ 3969 h 73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268413" h="736600">
                  <a:moveTo>
                    <a:pt x="74633" y="33338"/>
                  </a:moveTo>
                  <a:lnTo>
                    <a:pt x="72251" y="110282"/>
                  </a:lnTo>
                  <a:lnTo>
                    <a:pt x="64311" y="264964"/>
                  </a:lnTo>
                  <a:lnTo>
                    <a:pt x="51606" y="419646"/>
                  </a:lnTo>
                  <a:lnTo>
                    <a:pt x="31359" y="572741"/>
                  </a:lnTo>
                  <a:lnTo>
                    <a:pt x="17463" y="648495"/>
                  </a:lnTo>
                  <a:lnTo>
                    <a:pt x="20242" y="648892"/>
                  </a:lnTo>
                  <a:lnTo>
                    <a:pt x="22624" y="649288"/>
                  </a:lnTo>
                  <a:lnTo>
                    <a:pt x="37314" y="645719"/>
                  </a:lnTo>
                  <a:lnTo>
                    <a:pt x="67487" y="643339"/>
                  </a:lnTo>
                  <a:lnTo>
                    <a:pt x="113937" y="642546"/>
                  </a:lnTo>
                  <a:lnTo>
                    <a:pt x="142522" y="642546"/>
                  </a:lnTo>
                  <a:lnTo>
                    <a:pt x="219145" y="640563"/>
                  </a:lnTo>
                  <a:lnTo>
                    <a:pt x="295372" y="638976"/>
                  </a:lnTo>
                  <a:lnTo>
                    <a:pt x="439884" y="636993"/>
                  </a:lnTo>
                  <a:lnTo>
                    <a:pt x="584000" y="636596"/>
                  </a:lnTo>
                  <a:lnTo>
                    <a:pt x="732880" y="636596"/>
                  </a:lnTo>
                  <a:lnTo>
                    <a:pt x="881362" y="637390"/>
                  </a:lnTo>
                  <a:lnTo>
                    <a:pt x="951633" y="636993"/>
                  </a:lnTo>
                  <a:lnTo>
                    <a:pt x="1059224" y="635803"/>
                  </a:lnTo>
                  <a:lnTo>
                    <a:pt x="1129892" y="638579"/>
                  </a:lnTo>
                  <a:lnTo>
                    <a:pt x="1165226" y="642149"/>
                  </a:lnTo>
                  <a:lnTo>
                    <a:pt x="1162844" y="493020"/>
                  </a:lnTo>
                  <a:lnTo>
                    <a:pt x="1155301" y="270517"/>
                  </a:lnTo>
                  <a:lnTo>
                    <a:pt x="1147758" y="121784"/>
                  </a:lnTo>
                  <a:lnTo>
                    <a:pt x="1142596" y="47220"/>
                  </a:lnTo>
                  <a:lnTo>
                    <a:pt x="1082251" y="46823"/>
                  </a:lnTo>
                  <a:lnTo>
                    <a:pt x="1021905" y="42857"/>
                  </a:lnTo>
                  <a:lnTo>
                    <a:pt x="954016" y="40874"/>
                  </a:lnTo>
                  <a:lnTo>
                    <a:pt x="885729" y="38494"/>
                  </a:lnTo>
                  <a:lnTo>
                    <a:pt x="748760" y="36115"/>
                  </a:lnTo>
                  <a:lnTo>
                    <a:pt x="611791" y="34528"/>
                  </a:lnTo>
                  <a:lnTo>
                    <a:pt x="343410" y="34925"/>
                  </a:lnTo>
                  <a:close/>
                  <a:moveTo>
                    <a:pt x="479425" y="0"/>
                  </a:moveTo>
                  <a:lnTo>
                    <a:pt x="620316" y="0"/>
                  </a:lnTo>
                  <a:lnTo>
                    <a:pt x="761207" y="1588"/>
                  </a:lnTo>
                  <a:lnTo>
                    <a:pt x="902494" y="4366"/>
                  </a:lnTo>
                  <a:lnTo>
                    <a:pt x="974726" y="6747"/>
                  </a:lnTo>
                  <a:lnTo>
                    <a:pt x="1047354" y="8731"/>
                  </a:lnTo>
                  <a:lnTo>
                    <a:pt x="1078310" y="9525"/>
                  </a:lnTo>
                  <a:lnTo>
                    <a:pt x="1125141" y="10716"/>
                  </a:lnTo>
                  <a:lnTo>
                    <a:pt x="1155304" y="13891"/>
                  </a:lnTo>
                  <a:lnTo>
                    <a:pt x="1170782" y="17066"/>
                  </a:lnTo>
                  <a:lnTo>
                    <a:pt x="1175544" y="18256"/>
                  </a:lnTo>
                  <a:lnTo>
                    <a:pt x="1177926" y="21035"/>
                  </a:lnTo>
                  <a:lnTo>
                    <a:pt x="1181498" y="21431"/>
                  </a:lnTo>
                  <a:lnTo>
                    <a:pt x="1187848" y="24606"/>
                  </a:lnTo>
                  <a:lnTo>
                    <a:pt x="1190229" y="27781"/>
                  </a:lnTo>
                  <a:lnTo>
                    <a:pt x="1214438" y="56356"/>
                  </a:lnTo>
                  <a:lnTo>
                    <a:pt x="1245394" y="99616"/>
                  </a:lnTo>
                  <a:lnTo>
                    <a:pt x="1260476" y="132160"/>
                  </a:lnTo>
                  <a:lnTo>
                    <a:pt x="1264444" y="151210"/>
                  </a:lnTo>
                  <a:lnTo>
                    <a:pt x="1267619" y="172244"/>
                  </a:lnTo>
                  <a:lnTo>
                    <a:pt x="1268413" y="214313"/>
                  </a:lnTo>
                  <a:lnTo>
                    <a:pt x="1264841" y="278210"/>
                  </a:lnTo>
                  <a:lnTo>
                    <a:pt x="1262460" y="319881"/>
                  </a:lnTo>
                  <a:lnTo>
                    <a:pt x="1256904" y="436563"/>
                  </a:lnTo>
                  <a:lnTo>
                    <a:pt x="1250554" y="554038"/>
                  </a:lnTo>
                  <a:lnTo>
                    <a:pt x="1250951" y="559594"/>
                  </a:lnTo>
                  <a:lnTo>
                    <a:pt x="1251744" y="565150"/>
                  </a:lnTo>
                  <a:lnTo>
                    <a:pt x="1252141" y="586978"/>
                  </a:lnTo>
                  <a:lnTo>
                    <a:pt x="1250157" y="617538"/>
                  </a:lnTo>
                  <a:lnTo>
                    <a:pt x="1245791" y="637778"/>
                  </a:lnTo>
                  <a:lnTo>
                    <a:pt x="1243013" y="647700"/>
                  </a:lnTo>
                  <a:lnTo>
                    <a:pt x="1239838" y="675481"/>
                  </a:lnTo>
                  <a:lnTo>
                    <a:pt x="1236266" y="702469"/>
                  </a:lnTo>
                  <a:lnTo>
                    <a:pt x="1237060" y="707231"/>
                  </a:lnTo>
                  <a:lnTo>
                    <a:pt x="1235473" y="717153"/>
                  </a:lnTo>
                  <a:lnTo>
                    <a:pt x="1233488" y="721519"/>
                  </a:lnTo>
                  <a:lnTo>
                    <a:pt x="1231504" y="727869"/>
                  </a:lnTo>
                  <a:lnTo>
                    <a:pt x="1223963" y="734616"/>
                  </a:lnTo>
                  <a:lnTo>
                    <a:pt x="1218010" y="735013"/>
                  </a:lnTo>
                  <a:lnTo>
                    <a:pt x="1212454" y="736600"/>
                  </a:lnTo>
                  <a:lnTo>
                    <a:pt x="1205310" y="735410"/>
                  </a:lnTo>
                  <a:lnTo>
                    <a:pt x="1171179" y="729456"/>
                  </a:lnTo>
                  <a:lnTo>
                    <a:pt x="1102519" y="719931"/>
                  </a:lnTo>
                  <a:lnTo>
                    <a:pt x="998935" y="711200"/>
                  </a:lnTo>
                  <a:lnTo>
                    <a:pt x="860029" y="708819"/>
                  </a:lnTo>
                  <a:lnTo>
                    <a:pt x="721916" y="712391"/>
                  </a:lnTo>
                  <a:lnTo>
                    <a:pt x="652463" y="714772"/>
                  </a:lnTo>
                  <a:lnTo>
                    <a:pt x="514350" y="720725"/>
                  </a:lnTo>
                  <a:lnTo>
                    <a:pt x="307578" y="727075"/>
                  </a:lnTo>
                  <a:lnTo>
                    <a:pt x="169863" y="728266"/>
                  </a:lnTo>
                  <a:lnTo>
                    <a:pt x="100806" y="726678"/>
                  </a:lnTo>
                  <a:lnTo>
                    <a:pt x="97235" y="726678"/>
                  </a:lnTo>
                  <a:lnTo>
                    <a:pt x="92075" y="723503"/>
                  </a:lnTo>
                  <a:lnTo>
                    <a:pt x="90091" y="721519"/>
                  </a:lnTo>
                  <a:lnTo>
                    <a:pt x="73025" y="709613"/>
                  </a:lnTo>
                  <a:lnTo>
                    <a:pt x="56753" y="696913"/>
                  </a:lnTo>
                  <a:lnTo>
                    <a:pt x="32147" y="683022"/>
                  </a:lnTo>
                  <a:lnTo>
                    <a:pt x="7938" y="669131"/>
                  </a:lnTo>
                  <a:lnTo>
                    <a:pt x="3572" y="665163"/>
                  </a:lnTo>
                  <a:lnTo>
                    <a:pt x="1985" y="660400"/>
                  </a:lnTo>
                  <a:lnTo>
                    <a:pt x="1985" y="659210"/>
                  </a:lnTo>
                  <a:lnTo>
                    <a:pt x="1985" y="658416"/>
                  </a:lnTo>
                  <a:lnTo>
                    <a:pt x="2778" y="655241"/>
                  </a:lnTo>
                  <a:lnTo>
                    <a:pt x="4366" y="652860"/>
                  </a:lnTo>
                  <a:lnTo>
                    <a:pt x="1985" y="651272"/>
                  </a:lnTo>
                  <a:lnTo>
                    <a:pt x="0" y="647700"/>
                  </a:lnTo>
                  <a:lnTo>
                    <a:pt x="0" y="644922"/>
                  </a:lnTo>
                  <a:lnTo>
                    <a:pt x="9922" y="491728"/>
                  </a:lnTo>
                  <a:lnTo>
                    <a:pt x="29369" y="262335"/>
                  </a:lnTo>
                  <a:lnTo>
                    <a:pt x="40085" y="109141"/>
                  </a:lnTo>
                  <a:lnTo>
                    <a:pt x="43656" y="32147"/>
                  </a:lnTo>
                  <a:lnTo>
                    <a:pt x="44450" y="28178"/>
                  </a:lnTo>
                  <a:lnTo>
                    <a:pt x="48022" y="21828"/>
                  </a:lnTo>
                  <a:lnTo>
                    <a:pt x="50403" y="19844"/>
                  </a:lnTo>
                  <a:lnTo>
                    <a:pt x="52388" y="17463"/>
                  </a:lnTo>
                  <a:lnTo>
                    <a:pt x="56753" y="16272"/>
                  </a:lnTo>
                  <a:lnTo>
                    <a:pt x="127000" y="10716"/>
                  </a:lnTo>
                  <a:lnTo>
                    <a:pt x="267891" y="396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A6024331-050E-4FC1-ADD7-C38B2EA799A4}"/>
                </a:ext>
              </a:extLst>
            </p:cNvPr>
            <p:cNvSpPr txBox="1"/>
            <p:nvPr/>
          </p:nvSpPr>
          <p:spPr>
            <a:xfrm>
              <a:off x="5424934" y="4861603"/>
              <a:ext cx="21044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dirty="0">
                  <a:solidFill>
                    <a:schemeClr val="accent1"/>
                  </a:solidFill>
                </a:rPr>
                <a:t>Share </a:t>
              </a:r>
              <a:r>
                <a:rPr lang="en-US" sz="2000" b="1" dirty="0">
                  <a:solidFill>
                    <a:schemeClr val="accent1"/>
                  </a:solidFill>
                </a:rPr>
                <a:t>preferences</a:t>
              </a: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6F9C9EFD-18AE-4673-9D23-365DCA170575}"/>
              </a:ext>
            </a:extLst>
          </p:cNvPr>
          <p:cNvGrpSpPr/>
          <p:nvPr/>
        </p:nvGrpSpPr>
        <p:grpSpPr>
          <a:xfrm>
            <a:off x="7170114" y="1981532"/>
            <a:ext cx="2002685" cy="798167"/>
            <a:chOff x="5444861" y="3037186"/>
            <a:chExt cx="2002685" cy="798167"/>
          </a:xfrm>
        </p:grpSpPr>
        <p:sp>
          <p:nvSpPr>
            <p:cNvPr id="21" name="Freeform 204">
              <a:extLst>
                <a:ext uri="{FF2B5EF4-FFF2-40B4-BE49-F238E27FC236}">
                  <a16:creationId xmlns:a16="http://schemas.microsoft.com/office/drawing/2014/main" id="{03874C87-F8EA-44D8-AD6D-22F4D4FD1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4861" y="3037186"/>
              <a:ext cx="2002685" cy="798167"/>
            </a:xfrm>
            <a:custGeom>
              <a:avLst/>
              <a:gdLst>
                <a:gd name="T0" fmla="*/ 4081 w 4107"/>
                <a:gd name="T1" fmla="*/ 660 h 1856"/>
                <a:gd name="T2" fmla="*/ 4022 w 4107"/>
                <a:gd name="T3" fmla="*/ 213 h 1856"/>
                <a:gd name="T4" fmla="*/ 3976 w 4107"/>
                <a:gd name="T5" fmla="*/ 73 h 1856"/>
                <a:gd name="T6" fmla="*/ 3939 w 4107"/>
                <a:gd name="T7" fmla="*/ 36 h 1856"/>
                <a:gd name="T8" fmla="*/ 3914 w 4107"/>
                <a:gd name="T9" fmla="*/ 23 h 1856"/>
                <a:gd name="T10" fmla="*/ 3875 w 4107"/>
                <a:gd name="T11" fmla="*/ 3 h 1856"/>
                <a:gd name="T12" fmla="*/ 3840 w 4107"/>
                <a:gd name="T13" fmla="*/ 8 h 1856"/>
                <a:gd name="T14" fmla="*/ 3839 w 4107"/>
                <a:gd name="T15" fmla="*/ 8 h 1856"/>
                <a:gd name="T16" fmla="*/ 3813 w 4107"/>
                <a:gd name="T17" fmla="*/ 0 h 1856"/>
                <a:gd name="T18" fmla="*/ 1934 w 4107"/>
                <a:gd name="T19" fmla="*/ 36 h 1856"/>
                <a:gd name="T20" fmla="*/ 758 w 4107"/>
                <a:gd name="T21" fmla="*/ 65 h 1856"/>
                <a:gd name="T22" fmla="*/ 54 w 4107"/>
                <a:gd name="T23" fmla="*/ 113 h 1856"/>
                <a:gd name="T24" fmla="*/ 31 w 4107"/>
                <a:gd name="T25" fmla="*/ 130 h 1856"/>
                <a:gd name="T26" fmla="*/ 42 w 4107"/>
                <a:gd name="T27" fmla="*/ 162 h 1856"/>
                <a:gd name="T28" fmla="*/ 289 w 4107"/>
                <a:gd name="T29" fmla="*/ 168 h 1856"/>
                <a:gd name="T30" fmla="*/ 1464 w 4107"/>
                <a:gd name="T31" fmla="*/ 136 h 1856"/>
                <a:gd name="T32" fmla="*/ 2869 w 4107"/>
                <a:gd name="T33" fmla="*/ 98 h 1856"/>
                <a:gd name="T34" fmla="*/ 3828 w 4107"/>
                <a:gd name="T35" fmla="*/ 268 h 1856"/>
                <a:gd name="T36" fmla="*/ 3873 w 4107"/>
                <a:gd name="T37" fmla="*/ 1195 h 1856"/>
                <a:gd name="T38" fmla="*/ 3403 w 4107"/>
                <a:gd name="T39" fmla="*/ 1585 h 1856"/>
                <a:gd name="T40" fmla="*/ 1989 w 4107"/>
                <a:gd name="T41" fmla="*/ 1608 h 1856"/>
                <a:gd name="T42" fmla="*/ 1043 w 4107"/>
                <a:gd name="T43" fmla="*/ 1607 h 1856"/>
                <a:gd name="T44" fmla="*/ 466 w 4107"/>
                <a:gd name="T45" fmla="*/ 1592 h 1856"/>
                <a:gd name="T46" fmla="*/ 123 w 4107"/>
                <a:gd name="T47" fmla="*/ 1603 h 1856"/>
                <a:gd name="T48" fmla="*/ 125 w 4107"/>
                <a:gd name="T49" fmla="*/ 1599 h 1856"/>
                <a:gd name="T50" fmla="*/ 125 w 4107"/>
                <a:gd name="T51" fmla="*/ 1568 h 1856"/>
                <a:gd name="T52" fmla="*/ 119 w 4107"/>
                <a:gd name="T53" fmla="*/ 1388 h 1856"/>
                <a:gd name="T54" fmla="*/ 94 w 4107"/>
                <a:gd name="T55" fmla="*/ 871 h 1856"/>
                <a:gd name="T56" fmla="*/ 80 w 4107"/>
                <a:gd name="T57" fmla="*/ 529 h 1856"/>
                <a:gd name="T58" fmla="*/ 74 w 4107"/>
                <a:gd name="T59" fmla="*/ 308 h 1856"/>
                <a:gd name="T60" fmla="*/ 46 w 4107"/>
                <a:gd name="T61" fmla="*/ 181 h 1856"/>
                <a:gd name="T62" fmla="*/ 24 w 4107"/>
                <a:gd name="T63" fmla="*/ 174 h 1856"/>
                <a:gd name="T64" fmla="*/ 9 w 4107"/>
                <a:gd name="T65" fmla="*/ 220 h 1856"/>
                <a:gd name="T66" fmla="*/ 2 w 4107"/>
                <a:gd name="T67" fmla="*/ 426 h 1856"/>
                <a:gd name="T68" fmla="*/ 10 w 4107"/>
                <a:gd name="T69" fmla="*/ 688 h 1856"/>
                <a:gd name="T70" fmla="*/ 18 w 4107"/>
                <a:gd name="T71" fmla="*/ 1052 h 1856"/>
                <a:gd name="T72" fmla="*/ 31 w 4107"/>
                <a:gd name="T73" fmla="*/ 1509 h 1856"/>
                <a:gd name="T74" fmla="*/ 41 w 4107"/>
                <a:gd name="T75" fmla="*/ 1614 h 1856"/>
                <a:gd name="T76" fmla="*/ 71 w 4107"/>
                <a:gd name="T77" fmla="*/ 1637 h 1856"/>
                <a:gd name="T78" fmla="*/ 72 w 4107"/>
                <a:gd name="T79" fmla="*/ 1643 h 1856"/>
                <a:gd name="T80" fmla="*/ 62 w 4107"/>
                <a:gd name="T81" fmla="*/ 1663 h 1856"/>
                <a:gd name="T82" fmla="*/ 72 w 4107"/>
                <a:gd name="T83" fmla="*/ 1694 h 1856"/>
                <a:gd name="T84" fmla="*/ 120 w 4107"/>
                <a:gd name="T85" fmla="*/ 1765 h 1856"/>
                <a:gd name="T86" fmla="*/ 206 w 4107"/>
                <a:gd name="T87" fmla="*/ 1822 h 1856"/>
                <a:gd name="T88" fmla="*/ 381 w 4107"/>
                <a:gd name="T89" fmla="*/ 1856 h 1856"/>
                <a:gd name="T90" fmla="*/ 610 w 4107"/>
                <a:gd name="T91" fmla="*/ 1844 h 1856"/>
                <a:gd name="T92" fmla="*/ 729 w 4107"/>
                <a:gd name="T93" fmla="*/ 1833 h 1856"/>
                <a:gd name="T94" fmla="*/ 794 w 4107"/>
                <a:gd name="T95" fmla="*/ 1833 h 1856"/>
                <a:gd name="T96" fmla="*/ 831 w 4107"/>
                <a:gd name="T97" fmla="*/ 1837 h 1856"/>
                <a:gd name="T98" fmla="*/ 867 w 4107"/>
                <a:gd name="T99" fmla="*/ 1822 h 1856"/>
                <a:gd name="T100" fmla="*/ 1221 w 4107"/>
                <a:gd name="T101" fmla="*/ 1805 h 1856"/>
                <a:gd name="T102" fmla="*/ 1812 w 4107"/>
                <a:gd name="T103" fmla="*/ 1805 h 1856"/>
                <a:gd name="T104" fmla="*/ 2658 w 4107"/>
                <a:gd name="T105" fmla="*/ 1831 h 1856"/>
                <a:gd name="T106" fmla="*/ 3075 w 4107"/>
                <a:gd name="T107" fmla="*/ 1834 h 1856"/>
                <a:gd name="T108" fmla="*/ 3481 w 4107"/>
                <a:gd name="T109" fmla="*/ 1820 h 1856"/>
                <a:gd name="T110" fmla="*/ 3770 w 4107"/>
                <a:gd name="T111" fmla="*/ 1794 h 1856"/>
                <a:gd name="T112" fmla="*/ 3939 w 4107"/>
                <a:gd name="T113" fmla="*/ 1776 h 1856"/>
                <a:gd name="T114" fmla="*/ 4035 w 4107"/>
                <a:gd name="T115" fmla="*/ 1748 h 1856"/>
                <a:gd name="T116" fmla="*/ 4071 w 4107"/>
                <a:gd name="T117" fmla="*/ 1719 h 1856"/>
                <a:gd name="T118" fmla="*/ 4076 w 4107"/>
                <a:gd name="T119" fmla="*/ 1664 h 1856"/>
                <a:gd name="T120" fmla="*/ 4086 w 4107"/>
                <a:gd name="T121" fmla="*/ 1554 h 1856"/>
                <a:gd name="T122" fmla="*/ 4107 w 4107"/>
                <a:gd name="T123" fmla="*/ 1157 h 1856"/>
                <a:gd name="T124" fmla="*/ 4092 w 4107"/>
                <a:gd name="T125" fmla="*/ 858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07" h="1856">
                  <a:moveTo>
                    <a:pt x="4092" y="858"/>
                  </a:moveTo>
                  <a:lnTo>
                    <a:pt x="4081" y="660"/>
                  </a:lnTo>
                  <a:lnTo>
                    <a:pt x="4051" y="359"/>
                  </a:lnTo>
                  <a:lnTo>
                    <a:pt x="4022" y="213"/>
                  </a:lnTo>
                  <a:lnTo>
                    <a:pt x="3993" y="118"/>
                  </a:lnTo>
                  <a:lnTo>
                    <a:pt x="3976" y="73"/>
                  </a:lnTo>
                  <a:lnTo>
                    <a:pt x="3967" y="54"/>
                  </a:lnTo>
                  <a:lnTo>
                    <a:pt x="3939" y="36"/>
                  </a:lnTo>
                  <a:lnTo>
                    <a:pt x="3923" y="34"/>
                  </a:lnTo>
                  <a:lnTo>
                    <a:pt x="3914" y="23"/>
                  </a:lnTo>
                  <a:lnTo>
                    <a:pt x="3895" y="9"/>
                  </a:lnTo>
                  <a:lnTo>
                    <a:pt x="3875" y="3"/>
                  </a:lnTo>
                  <a:lnTo>
                    <a:pt x="3852" y="4"/>
                  </a:lnTo>
                  <a:lnTo>
                    <a:pt x="3840" y="8"/>
                  </a:lnTo>
                  <a:lnTo>
                    <a:pt x="3839" y="8"/>
                  </a:lnTo>
                  <a:lnTo>
                    <a:pt x="3839" y="8"/>
                  </a:lnTo>
                  <a:lnTo>
                    <a:pt x="3828" y="1"/>
                  </a:lnTo>
                  <a:lnTo>
                    <a:pt x="3813" y="0"/>
                  </a:lnTo>
                  <a:lnTo>
                    <a:pt x="2873" y="14"/>
                  </a:lnTo>
                  <a:lnTo>
                    <a:pt x="1934" y="36"/>
                  </a:lnTo>
                  <a:lnTo>
                    <a:pt x="1464" y="47"/>
                  </a:lnTo>
                  <a:lnTo>
                    <a:pt x="758" y="65"/>
                  </a:lnTo>
                  <a:lnTo>
                    <a:pt x="289" y="91"/>
                  </a:lnTo>
                  <a:lnTo>
                    <a:pt x="54" y="113"/>
                  </a:lnTo>
                  <a:lnTo>
                    <a:pt x="44" y="115"/>
                  </a:lnTo>
                  <a:lnTo>
                    <a:pt x="31" y="130"/>
                  </a:lnTo>
                  <a:lnTo>
                    <a:pt x="31" y="148"/>
                  </a:lnTo>
                  <a:lnTo>
                    <a:pt x="42" y="162"/>
                  </a:lnTo>
                  <a:lnTo>
                    <a:pt x="54" y="165"/>
                  </a:lnTo>
                  <a:lnTo>
                    <a:pt x="289" y="168"/>
                  </a:lnTo>
                  <a:lnTo>
                    <a:pt x="759" y="162"/>
                  </a:lnTo>
                  <a:lnTo>
                    <a:pt x="1464" y="136"/>
                  </a:lnTo>
                  <a:lnTo>
                    <a:pt x="1934" y="121"/>
                  </a:lnTo>
                  <a:lnTo>
                    <a:pt x="2869" y="98"/>
                  </a:lnTo>
                  <a:lnTo>
                    <a:pt x="3806" y="83"/>
                  </a:lnTo>
                  <a:lnTo>
                    <a:pt x="3828" y="268"/>
                  </a:lnTo>
                  <a:lnTo>
                    <a:pt x="3856" y="639"/>
                  </a:lnTo>
                  <a:lnTo>
                    <a:pt x="3873" y="1195"/>
                  </a:lnTo>
                  <a:lnTo>
                    <a:pt x="3874" y="1568"/>
                  </a:lnTo>
                  <a:lnTo>
                    <a:pt x="3403" y="1585"/>
                  </a:lnTo>
                  <a:lnTo>
                    <a:pt x="2461" y="1605"/>
                  </a:lnTo>
                  <a:lnTo>
                    <a:pt x="1989" y="1608"/>
                  </a:lnTo>
                  <a:lnTo>
                    <a:pt x="1516" y="1611"/>
                  </a:lnTo>
                  <a:lnTo>
                    <a:pt x="1043" y="1607"/>
                  </a:lnTo>
                  <a:lnTo>
                    <a:pt x="815" y="1602"/>
                  </a:lnTo>
                  <a:lnTo>
                    <a:pt x="466" y="1592"/>
                  </a:lnTo>
                  <a:lnTo>
                    <a:pt x="236" y="1596"/>
                  </a:lnTo>
                  <a:lnTo>
                    <a:pt x="123" y="1603"/>
                  </a:lnTo>
                  <a:lnTo>
                    <a:pt x="124" y="1602"/>
                  </a:lnTo>
                  <a:lnTo>
                    <a:pt x="125" y="1599"/>
                  </a:lnTo>
                  <a:lnTo>
                    <a:pt x="131" y="1589"/>
                  </a:lnTo>
                  <a:lnTo>
                    <a:pt x="125" y="1568"/>
                  </a:lnTo>
                  <a:lnTo>
                    <a:pt x="119" y="1561"/>
                  </a:lnTo>
                  <a:lnTo>
                    <a:pt x="119" y="1388"/>
                  </a:lnTo>
                  <a:lnTo>
                    <a:pt x="102" y="1043"/>
                  </a:lnTo>
                  <a:lnTo>
                    <a:pt x="94" y="871"/>
                  </a:lnTo>
                  <a:lnTo>
                    <a:pt x="88" y="700"/>
                  </a:lnTo>
                  <a:lnTo>
                    <a:pt x="80" y="529"/>
                  </a:lnTo>
                  <a:lnTo>
                    <a:pt x="79" y="442"/>
                  </a:lnTo>
                  <a:lnTo>
                    <a:pt x="74" y="308"/>
                  </a:lnTo>
                  <a:lnTo>
                    <a:pt x="59" y="222"/>
                  </a:lnTo>
                  <a:lnTo>
                    <a:pt x="46" y="181"/>
                  </a:lnTo>
                  <a:lnTo>
                    <a:pt x="41" y="174"/>
                  </a:lnTo>
                  <a:lnTo>
                    <a:pt x="24" y="174"/>
                  </a:lnTo>
                  <a:lnTo>
                    <a:pt x="19" y="181"/>
                  </a:lnTo>
                  <a:lnTo>
                    <a:pt x="9" y="220"/>
                  </a:lnTo>
                  <a:lnTo>
                    <a:pt x="0" y="301"/>
                  </a:lnTo>
                  <a:lnTo>
                    <a:pt x="2" y="426"/>
                  </a:lnTo>
                  <a:lnTo>
                    <a:pt x="6" y="507"/>
                  </a:lnTo>
                  <a:lnTo>
                    <a:pt x="10" y="688"/>
                  </a:lnTo>
                  <a:lnTo>
                    <a:pt x="15" y="871"/>
                  </a:lnTo>
                  <a:lnTo>
                    <a:pt x="18" y="1052"/>
                  </a:lnTo>
                  <a:lnTo>
                    <a:pt x="23" y="1326"/>
                  </a:lnTo>
                  <a:lnTo>
                    <a:pt x="31" y="1509"/>
                  </a:lnTo>
                  <a:lnTo>
                    <a:pt x="39" y="1599"/>
                  </a:lnTo>
                  <a:lnTo>
                    <a:pt x="41" y="1614"/>
                  </a:lnTo>
                  <a:lnTo>
                    <a:pt x="59" y="1633"/>
                  </a:lnTo>
                  <a:lnTo>
                    <a:pt x="71" y="1637"/>
                  </a:lnTo>
                  <a:lnTo>
                    <a:pt x="71" y="1641"/>
                  </a:lnTo>
                  <a:lnTo>
                    <a:pt x="72" y="1643"/>
                  </a:lnTo>
                  <a:lnTo>
                    <a:pt x="66" y="1649"/>
                  </a:lnTo>
                  <a:lnTo>
                    <a:pt x="62" y="1663"/>
                  </a:lnTo>
                  <a:lnTo>
                    <a:pt x="65" y="1672"/>
                  </a:lnTo>
                  <a:lnTo>
                    <a:pt x="72" y="1694"/>
                  </a:lnTo>
                  <a:lnTo>
                    <a:pt x="93" y="1733"/>
                  </a:lnTo>
                  <a:lnTo>
                    <a:pt x="120" y="1765"/>
                  </a:lnTo>
                  <a:lnTo>
                    <a:pt x="151" y="1791"/>
                  </a:lnTo>
                  <a:lnTo>
                    <a:pt x="206" y="1822"/>
                  </a:lnTo>
                  <a:lnTo>
                    <a:pt x="289" y="1846"/>
                  </a:lnTo>
                  <a:lnTo>
                    <a:pt x="381" y="1856"/>
                  </a:lnTo>
                  <a:lnTo>
                    <a:pt x="475" y="1856"/>
                  </a:lnTo>
                  <a:lnTo>
                    <a:pt x="610" y="1844"/>
                  </a:lnTo>
                  <a:lnTo>
                    <a:pt x="687" y="1837"/>
                  </a:lnTo>
                  <a:lnTo>
                    <a:pt x="729" y="1833"/>
                  </a:lnTo>
                  <a:lnTo>
                    <a:pt x="772" y="1829"/>
                  </a:lnTo>
                  <a:lnTo>
                    <a:pt x="794" y="1833"/>
                  </a:lnTo>
                  <a:lnTo>
                    <a:pt x="815" y="1835"/>
                  </a:lnTo>
                  <a:lnTo>
                    <a:pt x="831" y="1837"/>
                  </a:lnTo>
                  <a:lnTo>
                    <a:pt x="856" y="1830"/>
                  </a:lnTo>
                  <a:lnTo>
                    <a:pt x="867" y="1822"/>
                  </a:lnTo>
                  <a:lnTo>
                    <a:pt x="985" y="1815"/>
                  </a:lnTo>
                  <a:lnTo>
                    <a:pt x="1221" y="1805"/>
                  </a:lnTo>
                  <a:lnTo>
                    <a:pt x="1576" y="1802"/>
                  </a:lnTo>
                  <a:lnTo>
                    <a:pt x="1812" y="1805"/>
                  </a:lnTo>
                  <a:lnTo>
                    <a:pt x="2094" y="1813"/>
                  </a:lnTo>
                  <a:lnTo>
                    <a:pt x="2658" y="1831"/>
                  </a:lnTo>
                  <a:lnTo>
                    <a:pt x="2941" y="1834"/>
                  </a:lnTo>
                  <a:lnTo>
                    <a:pt x="3075" y="1834"/>
                  </a:lnTo>
                  <a:lnTo>
                    <a:pt x="3345" y="1826"/>
                  </a:lnTo>
                  <a:lnTo>
                    <a:pt x="3481" y="1820"/>
                  </a:lnTo>
                  <a:lnTo>
                    <a:pt x="3626" y="1809"/>
                  </a:lnTo>
                  <a:lnTo>
                    <a:pt x="3770" y="1794"/>
                  </a:lnTo>
                  <a:lnTo>
                    <a:pt x="3836" y="1789"/>
                  </a:lnTo>
                  <a:lnTo>
                    <a:pt x="3939" y="1776"/>
                  </a:lnTo>
                  <a:lnTo>
                    <a:pt x="4003" y="1760"/>
                  </a:lnTo>
                  <a:lnTo>
                    <a:pt x="4035" y="1748"/>
                  </a:lnTo>
                  <a:lnTo>
                    <a:pt x="4050" y="1741"/>
                  </a:lnTo>
                  <a:lnTo>
                    <a:pt x="4071" y="1719"/>
                  </a:lnTo>
                  <a:lnTo>
                    <a:pt x="4080" y="1691"/>
                  </a:lnTo>
                  <a:lnTo>
                    <a:pt x="4076" y="1664"/>
                  </a:lnTo>
                  <a:lnTo>
                    <a:pt x="4070" y="1653"/>
                  </a:lnTo>
                  <a:lnTo>
                    <a:pt x="4086" y="1554"/>
                  </a:lnTo>
                  <a:lnTo>
                    <a:pt x="4105" y="1356"/>
                  </a:lnTo>
                  <a:lnTo>
                    <a:pt x="4107" y="1157"/>
                  </a:lnTo>
                  <a:lnTo>
                    <a:pt x="4099" y="958"/>
                  </a:lnTo>
                  <a:lnTo>
                    <a:pt x="4092" y="858"/>
                  </a:lnTo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8E3CD9A0-1FA9-4A30-993C-5834D9E5ECA6}"/>
                </a:ext>
              </a:extLst>
            </p:cNvPr>
            <p:cNvSpPr txBox="1"/>
            <p:nvPr/>
          </p:nvSpPr>
          <p:spPr>
            <a:xfrm>
              <a:off x="5714999" y="3202553"/>
              <a:ext cx="15881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4"/>
                  </a:solidFill>
                </a:rPr>
                <a:t>Negotiation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EE7AA462-969D-472F-9916-7C16E5BA6190}"/>
              </a:ext>
            </a:extLst>
          </p:cNvPr>
          <p:cNvGrpSpPr/>
          <p:nvPr/>
        </p:nvGrpSpPr>
        <p:grpSpPr>
          <a:xfrm>
            <a:off x="1616976" y="4096019"/>
            <a:ext cx="2704954" cy="918908"/>
            <a:chOff x="5097725" y="4312027"/>
            <a:chExt cx="2704954" cy="918908"/>
          </a:xfrm>
        </p:grpSpPr>
        <p:cxnSp>
          <p:nvCxnSpPr>
            <p:cNvPr id="33" name="Shape 163">
              <a:extLst>
                <a:ext uri="{FF2B5EF4-FFF2-40B4-BE49-F238E27FC236}">
                  <a16:creationId xmlns:a16="http://schemas.microsoft.com/office/drawing/2014/main" id="{0A0F315B-1EF9-4E58-A294-C33171DFE999}"/>
                </a:ext>
              </a:extLst>
            </p:cNvPr>
            <p:cNvCxnSpPr>
              <a:cxnSpLocks/>
            </p:cNvCxnSpPr>
            <p:nvPr/>
          </p:nvCxnSpPr>
          <p:spPr>
            <a:xfrm>
              <a:off x="5097725" y="4610070"/>
              <a:ext cx="2704954" cy="0"/>
            </a:xfrm>
            <a:prstGeom prst="straightConnector1">
              <a:avLst/>
            </a:prstGeom>
            <a:noFill/>
            <a:ln w="9525" cap="flat" cmpd="sng">
              <a:solidFill>
                <a:srgbClr val="44546A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34" name="Shape 164">
              <a:extLst>
                <a:ext uri="{FF2B5EF4-FFF2-40B4-BE49-F238E27FC236}">
                  <a16:creationId xmlns:a16="http://schemas.microsoft.com/office/drawing/2014/main" id="{38E73A81-F0AE-4C16-833E-48850D3426B4}"/>
                </a:ext>
              </a:extLst>
            </p:cNvPr>
            <p:cNvSpPr/>
            <p:nvPr/>
          </p:nvSpPr>
          <p:spPr>
            <a:xfrm>
              <a:off x="5774384" y="4312027"/>
              <a:ext cx="1489202" cy="43457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>
                <a:defRPr/>
              </a:pPr>
              <a:r>
                <a:rPr lang="fr-FR" b="1" kern="0" dirty="0" err="1">
                  <a:solidFill>
                    <a:srgbClr val="FFFFFF"/>
                  </a:solidFill>
                  <a:ea typeface="Calibri"/>
                  <a:cs typeface="Calibri"/>
                  <a:sym typeface="Calibri"/>
                </a:rPr>
                <a:t>Utterance</a:t>
              </a:r>
              <a:r>
                <a:rPr lang="fr-FR" b="1" kern="0" baseline="-25000" dirty="0" err="1">
                  <a:solidFill>
                    <a:srgbClr val="FFFFFF"/>
                  </a:solidFill>
                  <a:ea typeface="Calibri"/>
                  <a:cs typeface="Calibri"/>
                  <a:sym typeface="Calibri"/>
                </a:rPr>
                <a:t>Self</a:t>
              </a:r>
              <a:endParaRPr lang="fr-FR" b="1" kern="0" baseline="-25000" dirty="0">
                <a:solidFill>
                  <a:srgbClr val="FFFFFF"/>
                </a:solidFill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" name="Shape 165">
              <a:extLst>
                <a:ext uri="{FF2B5EF4-FFF2-40B4-BE49-F238E27FC236}">
                  <a16:creationId xmlns:a16="http://schemas.microsoft.com/office/drawing/2014/main" id="{3749A2BC-F172-48B5-BFD0-66566A820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7725" y="4991103"/>
              <a:ext cx="2654202" cy="0"/>
            </a:xfrm>
            <a:prstGeom prst="straightConnector1">
              <a:avLst/>
            </a:prstGeom>
            <a:noFill/>
            <a:ln w="9525" cap="flat" cmpd="sng">
              <a:solidFill>
                <a:srgbClr val="44546A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36" name="Shape 166">
              <a:extLst>
                <a:ext uri="{FF2B5EF4-FFF2-40B4-BE49-F238E27FC236}">
                  <a16:creationId xmlns:a16="http://schemas.microsoft.com/office/drawing/2014/main" id="{2DC50234-2553-422D-8751-465FC21C86DE}"/>
                </a:ext>
              </a:extLst>
            </p:cNvPr>
            <p:cNvSpPr/>
            <p:nvPr/>
          </p:nvSpPr>
          <p:spPr>
            <a:xfrm>
              <a:off x="5774873" y="4835787"/>
              <a:ext cx="1502247" cy="395148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rgbClr val="A5A5A5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Utterance</a:t>
              </a:r>
              <a:r>
                <a:rPr kumimoji="0" lang="fr-FR" b="1" i="0" u="none" strike="noStrike" kern="0" cap="none" spc="0" normalizeH="0" baseline="-2500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other</a:t>
              </a:r>
              <a:endParaRPr kumimoji="0" b="1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Freeform: Shape 68">
            <a:extLst>
              <a:ext uri="{FF2B5EF4-FFF2-40B4-BE49-F238E27FC236}">
                <a16:creationId xmlns:a16="http://schemas.microsoft.com/office/drawing/2014/main" id="{8AB40CA1-6522-4083-B5D3-0BA4ED8060EE}"/>
              </a:ext>
            </a:extLst>
          </p:cNvPr>
          <p:cNvSpPr>
            <a:spLocks/>
          </p:cNvSpPr>
          <p:nvPr/>
        </p:nvSpPr>
        <p:spPr bwMode="auto">
          <a:xfrm>
            <a:off x="9559884" y="2800302"/>
            <a:ext cx="2529680" cy="2132648"/>
          </a:xfrm>
          <a:custGeom>
            <a:avLst/>
            <a:gdLst>
              <a:gd name="connsiteX0" fmla="*/ 74633 w 1268413"/>
              <a:gd name="connsiteY0" fmla="*/ 33338 h 736600"/>
              <a:gd name="connsiteX1" fmla="*/ 72251 w 1268413"/>
              <a:gd name="connsiteY1" fmla="*/ 110282 h 736600"/>
              <a:gd name="connsiteX2" fmla="*/ 64311 w 1268413"/>
              <a:gd name="connsiteY2" fmla="*/ 264964 h 736600"/>
              <a:gd name="connsiteX3" fmla="*/ 51606 w 1268413"/>
              <a:gd name="connsiteY3" fmla="*/ 419646 h 736600"/>
              <a:gd name="connsiteX4" fmla="*/ 31359 w 1268413"/>
              <a:gd name="connsiteY4" fmla="*/ 572741 h 736600"/>
              <a:gd name="connsiteX5" fmla="*/ 17463 w 1268413"/>
              <a:gd name="connsiteY5" fmla="*/ 648495 h 736600"/>
              <a:gd name="connsiteX6" fmla="*/ 20242 w 1268413"/>
              <a:gd name="connsiteY6" fmla="*/ 648892 h 736600"/>
              <a:gd name="connsiteX7" fmla="*/ 22624 w 1268413"/>
              <a:gd name="connsiteY7" fmla="*/ 649288 h 736600"/>
              <a:gd name="connsiteX8" fmla="*/ 37314 w 1268413"/>
              <a:gd name="connsiteY8" fmla="*/ 645719 h 736600"/>
              <a:gd name="connsiteX9" fmla="*/ 67487 w 1268413"/>
              <a:gd name="connsiteY9" fmla="*/ 643339 h 736600"/>
              <a:gd name="connsiteX10" fmla="*/ 113937 w 1268413"/>
              <a:gd name="connsiteY10" fmla="*/ 642546 h 736600"/>
              <a:gd name="connsiteX11" fmla="*/ 142522 w 1268413"/>
              <a:gd name="connsiteY11" fmla="*/ 642546 h 736600"/>
              <a:gd name="connsiteX12" fmla="*/ 219145 w 1268413"/>
              <a:gd name="connsiteY12" fmla="*/ 640563 h 736600"/>
              <a:gd name="connsiteX13" fmla="*/ 295372 w 1268413"/>
              <a:gd name="connsiteY13" fmla="*/ 638976 h 736600"/>
              <a:gd name="connsiteX14" fmla="*/ 439884 w 1268413"/>
              <a:gd name="connsiteY14" fmla="*/ 636993 h 736600"/>
              <a:gd name="connsiteX15" fmla="*/ 584000 w 1268413"/>
              <a:gd name="connsiteY15" fmla="*/ 636596 h 736600"/>
              <a:gd name="connsiteX16" fmla="*/ 732880 w 1268413"/>
              <a:gd name="connsiteY16" fmla="*/ 636596 h 736600"/>
              <a:gd name="connsiteX17" fmla="*/ 881362 w 1268413"/>
              <a:gd name="connsiteY17" fmla="*/ 637390 h 736600"/>
              <a:gd name="connsiteX18" fmla="*/ 951633 w 1268413"/>
              <a:gd name="connsiteY18" fmla="*/ 636993 h 736600"/>
              <a:gd name="connsiteX19" fmla="*/ 1059224 w 1268413"/>
              <a:gd name="connsiteY19" fmla="*/ 635803 h 736600"/>
              <a:gd name="connsiteX20" fmla="*/ 1129892 w 1268413"/>
              <a:gd name="connsiteY20" fmla="*/ 638579 h 736600"/>
              <a:gd name="connsiteX21" fmla="*/ 1165226 w 1268413"/>
              <a:gd name="connsiteY21" fmla="*/ 642149 h 736600"/>
              <a:gd name="connsiteX22" fmla="*/ 1162844 w 1268413"/>
              <a:gd name="connsiteY22" fmla="*/ 493020 h 736600"/>
              <a:gd name="connsiteX23" fmla="*/ 1155301 w 1268413"/>
              <a:gd name="connsiteY23" fmla="*/ 270517 h 736600"/>
              <a:gd name="connsiteX24" fmla="*/ 1147758 w 1268413"/>
              <a:gd name="connsiteY24" fmla="*/ 121784 h 736600"/>
              <a:gd name="connsiteX25" fmla="*/ 1142596 w 1268413"/>
              <a:gd name="connsiteY25" fmla="*/ 47220 h 736600"/>
              <a:gd name="connsiteX26" fmla="*/ 1082251 w 1268413"/>
              <a:gd name="connsiteY26" fmla="*/ 46823 h 736600"/>
              <a:gd name="connsiteX27" fmla="*/ 1021905 w 1268413"/>
              <a:gd name="connsiteY27" fmla="*/ 42857 h 736600"/>
              <a:gd name="connsiteX28" fmla="*/ 954016 w 1268413"/>
              <a:gd name="connsiteY28" fmla="*/ 40874 h 736600"/>
              <a:gd name="connsiteX29" fmla="*/ 885729 w 1268413"/>
              <a:gd name="connsiteY29" fmla="*/ 38494 h 736600"/>
              <a:gd name="connsiteX30" fmla="*/ 748760 w 1268413"/>
              <a:gd name="connsiteY30" fmla="*/ 36115 h 736600"/>
              <a:gd name="connsiteX31" fmla="*/ 611791 w 1268413"/>
              <a:gd name="connsiteY31" fmla="*/ 34528 h 736600"/>
              <a:gd name="connsiteX32" fmla="*/ 343410 w 1268413"/>
              <a:gd name="connsiteY32" fmla="*/ 34925 h 736600"/>
              <a:gd name="connsiteX33" fmla="*/ 479425 w 1268413"/>
              <a:gd name="connsiteY33" fmla="*/ 0 h 736600"/>
              <a:gd name="connsiteX34" fmla="*/ 620316 w 1268413"/>
              <a:gd name="connsiteY34" fmla="*/ 0 h 736600"/>
              <a:gd name="connsiteX35" fmla="*/ 761207 w 1268413"/>
              <a:gd name="connsiteY35" fmla="*/ 1588 h 736600"/>
              <a:gd name="connsiteX36" fmla="*/ 902494 w 1268413"/>
              <a:gd name="connsiteY36" fmla="*/ 4366 h 736600"/>
              <a:gd name="connsiteX37" fmla="*/ 974726 w 1268413"/>
              <a:gd name="connsiteY37" fmla="*/ 6747 h 736600"/>
              <a:gd name="connsiteX38" fmla="*/ 1047354 w 1268413"/>
              <a:gd name="connsiteY38" fmla="*/ 8731 h 736600"/>
              <a:gd name="connsiteX39" fmla="*/ 1078310 w 1268413"/>
              <a:gd name="connsiteY39" fmla="*/ 9525 h 736600"/>
              <a:gd name="connsiteX40" fmla="*/ 1125141 w 1268413"/>
              <a:gd name="connsiteY40" fmla="*/ 10716 h 736600"/>
              <a:gd name="connsiteX41" fmla="*/ 1155304 w 1268413"/>
              <a:gd name="connsiteY41" fmla="*/ 13891 h 736600"/>
              <a:gd name="connsiteX42" fmla="*/ 1170782 w 1268413"/>
              <a:gd name="connsiteY42" fmla="*/ 17066 h 736600"/>
              <a:gd name="connsiteX43" fmla="*/ 1175544 w 1268413"/>
              <a:gd name="connsiteY43" fmla="*/ 18256 h 736600"/>
              <a:gd name="connsiteX44" fmla="*/ 1177926 w 1268413"/>
              <a:gd name="connsiteY44" fmla="*/ 21035 h 736600"/>
              <a:gd name="connsiteX45" fmla="*/ 1181498 w 1268413"/>
              <a:gd name="connsiteY45" fmla="*/ 21431 h 736600"/>
              <a:gd name="connsiteX46" fmla="*/ 1187848 w 1268413"/>
              <a:gd name="connsiteY46" fmla="*/ 24606 h 736600"/>
              <a:gd name="connsiteX47" fmla="*/ 1190229 w 1268413"/>
              <a:gd name="connsiteY47" fmla="*/ 27781 h 736600"/>
              <a:gd name="connsiteX48" fmla="*/ 1214438 w 1268413"/>
              <a:gd name="connsiteY48" fmla="*/ 56356 h 736600"/>
              <a:gd name="connsiteX49" fmla="*/ 1245394 w 1268413"/>
              <a:gd name="connsiteY49" fmla="*/ 99616 h 736600"/>
              <a:gd name="connsiteX50" fmla="*/ 1260476 w 1268413"/>
              <a:gd name="connsiteY50" fmla="*/ 132160 h 736600"/>
              <a:gd name="connsiteX51" fmla="*/ 1264444 w 1268413"/>
              <a:gd name="connsiteY51" fmla="*/ 151210 h 736600"/>
              <a:gd name="connsiteX52" fmla="*/ 1267619 w 1268413"/>
              <a:gd name="connsiteY52" fmla="*/ 172244 h 736600"/>
              <a:gd name="connsiteX53" fmla="*/ 1268413 w 1268413"/>
              <a:gd name="connsiteY53" fmla="*/ 214313 h 736600"/>
              <a:gd name="connsiteX54" fmla="*/ 1264841 w 1268413"/>
              <a:gd name="connsiteY54" fmla="*/ 278210 h 736600"/>
              <a:gd name="connsiteX55" fmla="*/ 1262460 w 1268413"/>
              <a:gd name="connsiteY55" fmla="*/ 319881 h 736600"/>
              <a:gd name="connsiteX56" fmla="*/ 1256904 w 1268413"/>
              <a:gd name="connsiteY56" fmla="*/ 436563 h 736600"/>
              <a:gd name="connsiteX57" fmla="*/ 1250554 w 1268413"/>
              <a:gd name="connsiteY57" fmla="*/ 554038 h 736600"/>
              <a:gd name="connsiteX58" fmla="*/ 1250951 w 1268413"/>
              <a:gd name="connsiteY58" fmla="*/ 559594 h 736600"/>
              <a:gd name="connsiteX59" fmla="*/ 1251744 w 1268413"/>
              <a:gd name="connsiteY59" fmla="*/ 565150 h 736600"/>
              <a:gd name="connsiteX60" fmla="*/ 1252141 w 1268413"/>
              <a:gd name="connsiteY60" fmla="*/ 586978 h 736600"/>
              <a:gd name="connsiteX61" fmla="*/ 1250157 w 1268413"/>
              <a:gd name="connsiteY61" fmla="*/ 617538 h 736600"/>
              <a:gd name="connsiteX62" fmla="*/ 1245791 w 1268413"/>
              <a:gd name="connsiteY62" fmla="*/ 637778 h 736600"/>
              <a:gd name="connsiteX63" fmla="*/ 1243013 w 1268413"/>
              <a:gd name="connsiteY63" fmla="*/ 647700 h 736600"/>
              <a:gd name="connsiteX64" fmla="*/ 1239838 w 1268413"/>
              <a:gd name="connsiteY64" fmla="*/ 675481 h 736600"/>
              <a:gd name="connsiteX65" fmla="*/ 1236266 w 1268413"/>
              <a:gd name="connsiteY65" fmla="*/ 702469 h 736600"/>
              <a:gd name="connsiteX66" fmla="*/ 1237060 w 1268413"/>
              <a:gd name="connsiteY66" fmla="*/ 707231 h 736600"/>
              <a:gd name="connsiteX67" fmla="*/ 1235473 w 1268413"/>
              <a:gd name="connsiteY67" fmla="*/ 717153 h 736600"/>
              <a:gd name="connsiteX68" fmla="*/ 1233488 w 1268413"/>
              <a:gd name="connsiteY68" fmla="*/ 721519 h 736600"/>
              <a:gd name="connsiteX69" fmla="*/ 1231504 w 1268413"/>
              <a:gd name="connsiteY69" fmla="*/ 727869 h 736600"/>
              <a:gd name="connsiteX70" fmla="*/ 1223963 w 1268413"/>
              <a:gd name="connsiteY70" fmla="*/ 734616 h 736600"/>
              <a:gd name="connsiteX71" fmla="*/ 1218010 w 1268413"/>
              <a:gd name="connsiteY71" fmla="*/ 735013 h 736600"/>
              <a:gd name="connsiteX72" fmla="*/ 1212454 w 1268413"/>
              <a:gd name="connsiteY72" fmla="*/ 736600 h 736600"/>
              <a:gd name="connsiteX73" fmla="*/ 1205310 w 1268413"/>
              <a:gd name="connsiteY73" fmla="*/ 735410 h 736600"/>
              <a:gd name="connsiteX74" fmla="*/ 1171179 w 1268413"/>
              <a:gd name="connsiteY74" fmla="*/ 729456 h 736600"/>
              <a:gd name="connsiteX75" fmla="*/ 1102519 w 1268413"/>
              <a:gd name="connsiteY75" fmla="*/ 719931 h 736600"/>
              <a:gd name="connsiteX76" fmla="*/ 998935 w 1268413"/>
              <a:gd name="connsiteY76" fmla="*/ 711200 h 736600"/>
              <a:gd name="connsiteX77" fmla="*/ 860029 w 1268413"/>
              <a:gd name="connsiteY77" fmla="*/ 708819 h 736600"/>
              <a:gd name="connsiteX78" fmla="*/ 721916 w 1268413"/>
              <a:gd name="connsiteY78" fmla="*/ 712391 h 736600"/>
              <a:gd name="connsiteX79" fmla="*/ 652463 w 1268413"/>
              <a:gd name="connsiteY79" fmla="*/ 714772 h 736600"/>
              <a:gd name="connsiteX80" fmla="*/ 514350 w 1268413"/>
              <a:gd name="connsiteY80" fmla="*/ 720725 h 736600"/>
              <a:gd name="connsiteX81" fmla="*/ 307578 w 1268413"/>
              <a:gd name="connsiteY81" fmla="*/ 727075 h 736600"/>
              <a:gd name="connsiteX82" fmla="*/ 169863 w 1268413"/>
              <a:gd name="connsiteY82" fmla="*/ 728266 h 736600"/>
              <a:gd name="connsiteX83" fmla="*/ 100806 w 1268413"/>
              <a:gd name="connsiteY83" fmla="*/ 726678 h 736600"/>
              <a:gd name="connsiteX84" fmla="*/ 97235 w 1268413"/>
              <a:gd name="connsiteY84" fmla="*/ 726678 h 736600"/>
              <a:gd name="connsiteX85" fmla="*/ 92075 w 1268413"/>
              <a:gd name="connsiteY85" fmla="*/ 723503 h 736600"/>
              <a:gd name="connsiteX86" fmla="*/ 90091 w 1268413"/>
              <a:gd name="connsiteY86" fmla="*/ 721519 h 736600"/>
              <a:gd name="connsiteX87" fmla="*/ 73025 w 1268413"/>
              <a:gd name="connsiteY87" fmla="*/ 709613 h 736600"/>
              <a:gd name="connsiteX88" fmla="*/ 56753 w 1268413"/>
              <a:gd name="connsiteY88" fmla="*/ 696913 h 736600"/>
              <a:gd name="connsiteX89" fmla="*/ 32147 w 1268413"/>
              <a:gd name="connsiteY89" fmla="*/ 683022 h 736600"/>
              <a:gd name="connsiteX90" fmla="*/ 7938 w 1268413"/>
              <a:gd name="connsiteY90" fmla="*/ 669131 h 736600"/>
              <a:gd name="connsiteX91" fmla="*/ 3572 w 1268413"/>
              <a:gd name="connsiteY91" fmla="*/ 665163 h 736600"/>
              <a:gd name="connsiteX92" fmla="*/ 1985 w 1268413"/>
              <a:gd name="connsiteY92" fmla="*/ 660400 h 736600"/>
              <a:gd name="connsiteX93" fmla="*/ 1985 w 1268413"/>
              <a:gd name="connsiteY93" fmla="*/ 659210 h 736600"/>
              <a:gd name="connsiteX94" fmla="*/ 1985 w 1268413"/>
              <a:gd name="connsiteY94" fmla="*/ 658416 h 736600"/>
              <a:gd name="connsiteX95" fmla="*/ 2778 w 1268413"/>
              <a:gd name="connsiteY95" fmla="*/ 655241 h 736600"/>
              <a:gd name="connsiteX96" fmla="*/ 4366 w 1268413"/>
              <a:gd name="connsiteY96" fmla="*/ 652860 h 736600"/>
              <a:gd name="connsiteX97" fmla="*/ 1985 w 1268413"/>
              <a:gd name="connsiteY97" fmla="*/ 651272 h 736600"/>
              <a:gd name="connsiteX98" fmla="*/ 0 w 1268413"/>
              <a:gd name="connsiteY98" fmla="*/ 647700 h 736600"/>
              <a:gd name="connsiteX99" fmla="*/ 0 w 1268413"/>
              <a:gd name="connsiteY99" fmla="*/ 644922 h 736600"/>
              <a:gd name="connsiteX100" fmla="*/ 9922 w 1268413"/>
              <a:gd name="connsiteY100" fmla="*/ 491728 h 736600"/>
              <a:gd name="connsiteX101" fmla="*/ 29369 w 1268413"/>
              <a:gd name="connsiteY101" fmla="*/ 262335 h 736600"/>
              <a:gd name="connsiteX102" fmla="*/ 40085 w 1268413"/>
              <a:gd name="connsiteY102" fmla="*/ 109141 h 736600"/>
              <a:gd name="connsiteX103" fmla="*/ 43656 w 1268413"/>
              <a:gd name="connsiteY103" fmla="*/ 32147 h 736600"/>
              <a:gd name="connsiteX104" fmla="*/ 44450 w 1268413"/>
              <a:gd name="connsiteY104" fmla="*/ 28178 h 736600"/>
              <a:gd name="connsiteX105" fmla="*/ 48022 w 1268413"/>
              <a:gd name="connsiteY105" fmla="*/ 21828 h 736600"/>
              <a:gd name="connsiteX106" fmla="*/ 50403 w 1268413"/>
              <a:gd name="connsiteY106" fmla="*/ 19844 h 736600"/>
              <a:gd name="connsiteX107" fmla="*/ 52388 w 1268413"/>
              <a:gd name="connsiteY107" fmla="*/ 17463 h 736600"/>
              <a:gd name="connsiteX108" fmla="*/ 56753 w 1268413"/>
              <a:gd name="connsiteY108" fmla="*/ 16272 h 736600"/>
              <a:gd name="connsiteX109" fmla="*/ 127000 w 1268413"/>
              <a:gd name="connsiteY109" fmla="*/ 10716 h 736600"/>
              <a:gd name="connsiteX110" fmla="*/ 267891 w 1268413"/>
              <a:gd name="connsiteY110" fmla="*/ 3969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268413" h="736600">
                <a:moveTo>
                  <a:pt x="74633" y="33338"/>
                </a:moveTo>
                <a:lnTo>
                  <a:pt x="72251" y="110282"/>
                </a:lnTo>
                <a:lnTo>
                  <a:pt x="64311" y="264964"/>
                </a:lnTo>
                <a:lnTo>
                  <a:pt x="51606" y="419646"/>
                </a:lnTo>
                <a:lnTo>
                  <a:pt x="31359" y="572741"/>
                </a:lnTo>
                <a:lnTo>
                  <a:pt x="17463" y="648495"/>
                </a:lnTo>
                <a:lnTo>
                  <a:pt x="20242" y="648892"/>
                </a:lnTo>
                <a:lnTo>
                  <a:pt x="22624" y="649288"/>
                </a:lnTo>
                <a:lnTo>
                  <a:pt x="37314" y="645719"/>
                </a:lnTo>
                <a:lnTo>
                  <a:pt x="67487" y="643339"/>
                </a:lnTo>
                <a:lnTo>
                  <a:pt x="113937" y="642546"/>
                </a:lnTo>
                <a:lnTo>
                  <a:pt x="142522" y="642546"/>
                </a:lnTo>
                <a:lnTo>
                  <a:pt x="219145" y="640563"/>
                </a:lnTo>
                <a:lnTo>
                  <a:pt x="295372" y="638976"/>
                </a:lnTo>
                <a:lnTo>
                  <a:pt x="439884" y="636993"/>
                </a:lnTo>
                <a:lnTo>
                  <a:pt x="584000" y="636596"/>
                </a:lnTo>
                <a:lnTo>
                  <a:pt x="732880" y="636596"/>
                </a:lnTo>
                <a:lnTo>
                  <a:pt x="881362" y="637390"/>
                </a:lnTo>
                <a:lnTo>
                  <a:pt x="951633" y="636993"/>
                </a:lnTo>
                <a:lnTo>
                  <a:pt x="1059224" y="635803"/>
                </a:lnTo>
                <a:lnTo>
                  <a:pt x="1129892" y="638579"/>
                </a:lnTo>
                <a:lnTo>
                  <a:pt x="1165226" y="642149"/>
                </a:lnTo>
                <a:lnTo>
                  <a:pt x="1162844" y="493020"/>
                </a:lnTo>
                <a:lnTo>
                  <a:pt x="1155301" y="270517"/>
                </a:lnTo>
                <a:lnTo>
                  <a:pt x="1147758" y="121784"/>
                </a:lnTo>
                <a:lnTo>
                  <a:pt x="1142596" y="47220"/>
                </a:lnTo>
                <a:lnTo>
                  <a:pt x="1082251" y="46823"/>
                </a:lnTo>
                <a:lnTo>
                  <a:pt x="1021905" y="42857"/>
                </a:lnTo>
                <a:lnTo>
                  <a:pt x="954016" y="40874"/>
                </a:lnTo>
                <a:lnTo>
                  <a:pt x="885729" y="38494"/>
                </a:lnTo>
                <a:lnTo>
                  <a:pt x="748760" y="36115"/>
                </a:lnTo>
                <a:lnTo>
                  <a:pt x="611791" y="34528"/>
                </a:lnTo>
                <a:lnTo>
                  <a:pt x="343410" y="34925"/>
                </a:lnTo>
                <a:close/>
                <a:moveTo>
                  <a:pt x="479425" y="0"/>
                </a:moveTo>
                <a:lnTo>
                  <a:pt x="620316" y="0"/>
                </a:lnTo>
                <a:lnTo>
                  <a:pt x="761207" y="1588"/>
                </a:lnTo>
                <a:lnTo>
                  <a:pt x="902494" y="4366"/>
                </a:lnTo>
                <a:lnTo>
                  <a:pt x="974726" y="6747"/>
                </a:lnTo>
                <a:lnTo>
                  <a:pt x="1047354" y="8731"/>
                </a:lnTo>
                <a:lnTo>
                  <a:pt x="1078310" y="9525"/>
                </a:lnTo>
                <a:lnTo>
                  <a:pt x="1125141" y="10716"/>
                </a:lnTo>
                <a:lnTo>
                  <a:pt x="1155304" y="13891"/>
                </a:lnTo>
                <a:lnTo>
                  <a:pt x="1170782" y="17066"/>
                </a:lnTo>
                <a:lnTo>
                  <a:pt x="1175544" y="18256"/>
                </a:lnTo>
                <a:lnTo>
                  <a:pt x="1177926" y="21035"/>
                </a:lnTo>
                <a:lnTo>
                  <a:pt x="1181498" y="21431"/>
                </a:lnTo>
                <a:lnTo>
                  <a:pt x="1187848" y="24606"/>
                </a:lnTo>
                <a:lnTo>
                  <a:pt x="1190229" y="27781"/>
                </a:lnTo>
                <a:lnTo>
                  <a:pt x="1214438" y="56356"/>
                </a:lnTo>
                <a:lnTo>
                  <a:pt x="1245394" y="99616"/>
                </a:lnTo>
                <a:lnTo>
                  <a:pt x="1260476" y="132160"/>
                </a:lnTo>
                <a:lnTo>
                  <a:pt x="1264444" y="151210"/>
                </a:lnTo>
                <a:lnTo>
                  <a:pt x="1267619" y="172244"/>
                </a:lnTo>
                <a:lnTo>
                  <a:pt x="1268413" y="214313"/>
                </a:lnTo>
                <a:lnTo>
                  <a:pt x="1264841" y="278210"/>
                </a:lnTo>
                <a:lnTo>
                  <a:pt x="1262460" y="319881"/>
                </a:lnTo>
                <a:lnTo>
                  <a:pt x="1256904" y="436563"/>
                </a:lnTo>
                <a:lnTo>
                  <a:pt x="1250554" y="554038"/>
                </a:lnTo>
                <a:lnTo>
                  <a:pt x="1250951" y="559594"/>
                </a:lnTo>
                <a:lnTo>
                  <a:pt x="1251744" y="565150"/>
                </a:lnTo>
                <a:lnTo>
                  <a:pt x="1252141" y="586978"/>
                </a:lnTo>
                <a:lnTo>
                  <a:pt x="1250157" y="617538"/>
                </a:lnTo>
                <a:lnTo>
                  <a:pt x="1245791" y="637778"/>
                </a:lnTo>
                <a:lnTo>
                  <a:pt x="1243013" y="647700"/>
                </a:lnTo>
                <a:lnTo>
                  <a:pt x="1239838" y="675481"/>
                </a:lnTo>
                <a:lnTo>
                  <a:pt x="1236266" y="702469"/>
                </a:lnTo>
                <a:lnTo>
                  <a:pt x="1237060" y="707231"/>
                </a:lnTo>
                <a:lnTo>
                  <a:pt x="1235473" y="717153"/>
                </a:lnTo>
                <a:lnTo>
                  <a:pt x="1233488" y="721519"/>
                </a:lnTo>
                <a:lnTo>
                  <a:pt x="1231504" y="727869"/>
                </a:lnTo>
                <a:lnTo>
                  <a:pt x="1223963" y="734616"/>
                </a:lnTo>
                <a:lnTo>
                  <a:pt x="1218010" y="735013"/>
                </a:lnTo>
                <a:lnTo>
                  <a:pt x="1212454" y="736600"/>
                </a:lnTo>
                <a:lnTo>
                  <a:pt x="1205310" y="735410"/>
                </a:lnTo>
                <a:lnTo>
                  <a:pt x="1171179" y="729456"/>
                </a:lnTo>
                <a:lnTo>
                  <a:pt x="1102519" y="719931"/>
                </a:lnTo>
                <a:lnTo>
                  <a:pt x="998935" y="711200"/>
                </a:lnTo>
                <a:lnTo>
                  <a:pt x="860029" y="708819"/>
                </a:lnTo>
                <a:lnTo>
                  <a:pt x="721916" y="712391"/>
                </a:lnTo>
                <a:lnTo>
                  <a:pt x="652463" y="714772"/>
                </a:lnTo>
                <a:lnTo>
                  <a:pt x="514350" y="720725"/>
                </a:lnTo>
                <a:lnTo>
                  <a:pt x="307578" y="727075"/>
                </a:lnTo>
                <a:lnTo>
                  <a:pt x="169863" y="728266"/>
                </a:lnTo>
                <a:lnTo>
                  <a:pt x="100806" y="726678"/>
                </a:lnTo>
                <a:lnTo>
                  <a:pt x="97235" y="726678"/>
                </a:lnTo>
                <a:lnTo>
                  <a:pt x="92075" y="723503"/>
                </a:lnTo>
                <a:lnTo>
                  <a:pt x="90091" y="721519"/>
                </a:lnTo>
                <a:lnTo>
                  <a:pt x="73025" y="709613"/>
                </a:lnTo>
                <a:lnTo>
                  <a:pt x="56753" y="696913"/>
                </a:lnTo>
                <a:lnTo>
                  <a:pt x="32147" y="683022"/>
                </a:lnTo>
                <a:lnTo>
                  <a:pt x="7938" y="669131"/>
                </a:lnTo>
                <a:lnTo>
                  <a:pt x="3572" y="665163"/>
                </a:lnTo>
                <a:lnTo>
                  <a:pt x="1985" y="660400"/>
                </a:lnTo>
                <a:lnTo>
                  <a:pt x="1985" y="659210"/>
                </a:lnTo>
                <a:lnTo>
                  <a:pt x="1985" y="658416"/>
                </a:lnTo>
                <a:lnTo>
                  <a:pt x="2778" y="655241"/>
                </a:lnTo>
                <a:lnTo>
                  <a:pt x="4366" y="652860"/>
                </a:lnTo>
                <a:lnTo>
                  <a:pt x="1985" y="651272"/>
                </a:lnTo>
                <a:lnTo>
                  <a:pt x="0" y="647700"/>
                </a:lnTo>
                <a:lnTo>
                  <a:pt x="0" y="644922"/>
                </a:lnTo>
                <a:lnTo>
                  <a:pt x="9922" y="491728"/>
                </a:lnTo>
                <a:lnTo>
                  <a:pt x="29369" y="262335"/>
                </a:lnTo>
                <a:lnTo>
                  <a:pt x="40085" y="109141"/>
                </a:lnTo>
                <a:lnTo>
                  <a:pt x="43656" y="32147"/>
                </a:lnTo>
                <a:lnTo>
                  <a:pt x="44450" y="28178"/>
                </a:lnTo>
                <a:lnTo>
                  <a:pt x="48022" y="21828"/>
                </a:lnTo>
                <a:lnTo>
                  <a:pt x="50403" y="19844"/>
                </a:lnTo>
                <a:lnTo>
                  <a:pt x="52388" y="17463"/>
                </a:lnTo>
                <a:lnTo>
                  <a:pt x="56753" y="16272"/>
                </a:lnTo>
                <a:lnTo>
                  <a:pt x="127000" y="10716"/>
                </a:lnTo>
                <a:lnTo>
                  <a:pt x="267891" y="396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0EAA794-787B-45AF-B3D1-83A7803E0F6D}"/>
              </a:ext>
            </a:extLst>
          </p:cNvPr>
          <p:cNvSpPr txBox="1"/>
          <p:nvPr/>
        </p:nvSpPr>
        <p:spPr>
          <a:xfrm>
            <a:off x="9679250" y="3037977"/>
            <a:ext cx="22954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Share a </a:t>
            </a:r>
            <a:r>
              <a:rPr lang="en-US" dirty="0"/>
              <a:t>preference</a:t>
            </a:r>
          </a:p>
          <a:p>
            <a:r>
              <a:rPr lang="fr-FR" b="1" dirty="0"/>
              <a:t>     State </a:t>
            </a:r>
            <a:r>
              <a:rPr lang="fr-FR" b="1" dirty="0" err="1"/>
              <a:t>Preference</a:t>
            </a:r>
            <a:r>
              <a:rPr lang="fr-FR" b="1" dirty="0"/>
              <a:t>(X)</a:t>
            </a:r>
          </a:p>
          <a:p>
            <a:pPr lvl="1"/>
            <a:endParaRPr lang="fr-FR" dirty="0"/>
          </a:p>
          <a:p>
            <a:r>
              <a:rPr lang="fr-FR" dirty="0" err="1"/>
              <a:t>Ask</a:t>
            </a:r>
            <a:r>
              <a:rPr lang="fr-FR" dirty="0"/>
              <a:t> for a </a:t>
            </a:r>
            <a:r>
              <a:rPr lang="fr-FR" dirty="0" err="1"/>
              <a:t>preference</a:t>
            </a:r>
            <a:endParaRPr lang="fr-FR" dirty="0"/>
          </a:p>
          <a:p>
            <a:r>
              <a:rPr lang="fr-FR" b="1" dirty="0"/>
              <a:t>     </a:t>
            </a:r>
            <a:r>
              <a:rPr lang="fr-FR" b="1" dirty="0" err="1"/>
              <a:t>Ask</a:t>
            </a:r>
            <a:r>
              <a:rPr lang="fr-FR" b="1" dirty="0"/>
              <a:t> </a:t>
            </a:r>
            <a:r>
              <a:rPr lang="fr-FR" b="1" dirty="0" err="1"/>
              <a:t>Preference</a:t>
            </a:r>
            <a:r>
              <a:rPr lang="fr-FR" b="1" dirty="0"/>
              <a:t>(X)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8EA42361-6B0D-44EB-AB4A-A719AD46C9BF}"/>
              </a:ext>
            </a:extLst>
          </p:cNvPr>
          <p:cNvGrpSpPr/>
          <p:nvPr/>
        </p:nvGrpSpPr>
        <p:grpSpPr>
          <a:xfrm>
            <a:off x="570570" y="1398694"/>
            <a:ext cx="2221451" cy="2132977"/>
            <a:chOff x="570570" y="1398694"/>
            <a:chExt cx="2221451" cy="2132977"/>
          </a:xfrm>
        </p:grpSpPr>
        <p:sp>
          <p:nvSpPr>
            <p:cNvPr id="37" name="Shape 175">
              <a:extLst>
                <a:ext uri="{FF2B5EF4-FFF2-40B4-BE49-F238E27FC236}">
                  <a16:creationId xmlns:a16="http://schemas.microsoft.com/office/drawing/2014/main" id="{368DD556-C3C4-4C2A-9CCF-5482B596BDAC}"/>
                </a:ext>
              </a:extLst>
            </p:cNvPr>
            <p:cNvSpPr/>
            <p:nvPr/>
          </p:nvSpPr>
          <p:spPr>
            <a:xfrm>
              <a:off x="843076" y="2743603"/>
              <a:ext cx="1392824" cy="757197"/>
            </a:xfrm>
            <a:prstGeom prst="cloudCallout">
              <a:avLst>
                <a:gd name="adj1" fmla="val -19548"/>
                <a:gd name="adj2" fmla="val 104448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>
              <a:solidFill>
                <a:schemeClr val="tx2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174">
              <a:extLst>
                <a:ext uri="{FF2B5EF4-FFF2-40B4-BE49-F238E27FC236}">
                  <a16:creationId xmlns:a16="http://schemas.microsoft.com/office/drawing/2014/main" id="{3C4B7C31-863D-4161-88FF-7496D4A0DCAC}"/>
                </a:ext>
              </a:extLst>
            </p:cNvPr>
            <p:cNvSpPr/>
            <p:nvPr/>
          </p:nvSpPr>
          <p:spPr>
            <a:xfrm>
              <a:off x="570570" y="2089350"/>
              <a:ext cx="2002685" cy="1442321"/>
            </a:xfrm>
            <a:prstGeom prst="rect">
              <a:avLst/>
            </a:prstGeom>
            <a:solidFill>
              <a:schemeClr val="bg2"/>
            </a:solidFill>
            <a:ln w="1270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150">
              <a:extLst>
                <a:ext uri="{FF2B5EF4-FFF2-40B4-BE49-F238E27FC236}">
                  <a16:creationId xmlns:a16="http://schemas.microsoft.com/office/drawing/2014/main" id="{8CF2D897-10C6-4534-A483-1E849D3A04DE}"/>
                </a:ext>
              </a:extLst>
            </p:cNvPr>
            <p:cNvSpPr/>
            <p:nvPr/>
          </p:nvSpPr>
          <p:spPr>
            <a:xfrm>
              <a:off x="570570" y="1543356"/>
              <a:ext cx="2002685" cy="573608"/>
            </a:xfrm>
            <a:prstGeom prst="rect">
              <a:avLst/>
            </a:prstGeom>
            <a:solidFill>
              <a:schemeClr val="bg2"/>
            </a:solidFill>
            <a:ln w="1905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Open Sans"/>
                  <a:ea typeface="Calibri"/>
                  <a:cs typeface="Calibri"/>
                  <a:sym typeface="Calibri"/>
                </a:rPr>
                <a:t>Mental model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Open Sans"/>
                <a:cs typeface="Arial"/>
                <a:sym typeface="Arial"/>
              </a:endParaRPr>
            </a:p>
          </p:txBody>
        </p:sp>
        <p:sp>
          <p:nvSpPr>
            <p:cNvPr id="42" name="Shape 148">
              <a:extLst>
                <a:ext uri="{FF2B5EF4-FFF2-40B4-BE49-F238E27FC236}">
                  <a16:creationId xmlns:a16="http://schemas.microsoft.com/office/drawing/2014/main" id="{D3383C6B-6FDC-4E7D-BC04-10ECCF855B4B}"/>
                </a:ext>
              </a:extLst>
            </p:cNvPr>
            <p:cNvSpPr/>
            <p:nvPr/>
          </p:nvSpPr>
          <p:spPr>
            <a:xfrm>
              <a:off x="843076" y="2390703"/>
              <a:ext cx="1392824" cy="5736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Shared</a:t>
              </a:r>
              <a:r>
                <a:rPr kumimoji="0" lang="fr-FR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b="1" kern="0" dirty="0" err="1">
                  <a:solidFill>
                    <a:srgbClr val="FFFFFF"/>
                  </a:solidFill>
                  <a:ea typeface="Calibri"/>
                  <a:cs typeface="Calibri"/>
                  <a:sym typeface="Calibri"/>
                </a:rPr>
                <a:t>Proposals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3" name="Image 52">
              <a:extLst>
                <a:ext uri="{FF2B5EF4-FFF2-40B4-BE49-F238E27FC236}">
                  <a16:creationId xmlns:a16="http://schemas.microsoft.com/office/drawing/2014/main" id="{27DEEDF0-4339-444C-BF75-7E5E9F2C3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4488" y="1398694"/>
              <a:ext cx="437533" cy="43753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7" name="ZoneTexte 56">
            <a:extLst>
              <a:ext uri="{FF2B5EF4-FFF2-40B4-BE49-F238E27FC236}">
                <a16:creationId xmlns:a16="http://schemas.microsoft.com/office/drawing/2014/main" id="{5BCF1AC2-AF0E-4A5F-A80A-184FCFA554E4}"/>
              </a:ext>
            </a:extLst>
          </p:cNvPr>
          <p:cNvSpPr txBox="1"/>
          <p:nvPr/>
        </p:nvSpPr>
        <p:spPr>
          <a:xfrm>
            <a:off x="7200188" y="2967655"/>
            <a:ext cx="18863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dirty="0" err="1">
                <a:solidFill>
                  <a:prstClr val="black"/>
                </a:solidFill>
              </a:rPr>
              <a:t>Make</a:t>
            </a:r>
            <a:r>
              <a:rPr lang="fr-FR" dirty="0">
                <a:solidFill>
                  <a:prstClr val="black"/>
                </a:solidFill>
              </a:rPr>
              <a:t> a </a:t>
            </a:r>
            <a:r>
              <a:rPr lang="fr-FR" dirty="0" err="1">
                <a:solidFill>
                  <a:prstClr val="black"/>
                </a:solidFill>
              </a:rPr>
              <a:t>proposal</a:t>
            </a:r>
            <a:endParaRPr lang="fr-FR" dirty="0">
              <a:solidFill>
                <a:prstClr val="black"/>
              </a:solidFill>
            </a:endParaRPr>
          </a:p>
          <a:p>
            <a:pPr lvl="1"/>
            <a:r>
              <a:rPr lang="fr-FR" b="1" dirty="0">
                <a:solidFill>
                  <a:prstClr val="black"/>
                </a:solidFill>
              </a:rPr>
              <a:t>Propose(X)</a:t>
            </a:r>
          </a:p>
          <a:p>
            <a:pPr lvl="1"/>
            <a:endParaRPr lang="fr-FR" dirty="0">
              <a:solidFill>
                <a:prstClr val="black"/>
              </a:solidFill>
            </a:endParaRPr>
          </a:p>
          <a:p>
            <a:pPr lvl="0"/>
            <a:r>
              <a:rPr lang="fr-FR" dirty="0" err="1">
                <a:solidFill>
                  <a:prstClr val="black"/>
                </a:solidFill>
              </a:rPr>
              <a:t>Reject</a:t>
            </a:r>
            <a:r>
              <a:rPr lang="fr-FR" dirty="0">
                <a:solidFill>
                  <a:prstClr val="black"/>
                </a:solidFill>
              </a:rPr>
              <a:t> a </a:t>
            </a:r>
            <a:r>
              <a:rPr lang="fr-FR" dirty="0" err="1">
                <a:solidFill>
                  <a:prstClr val="black"/>
                </a:solidFill>
              </a:rPr>
              <a:t>proposal</a:t>
            </a:r>
            <a:endParaRPr lang="fr-FR" dirty="0">
              <a:solidFill>
                <a:prstClr val="black"/>
              </a:solidFill>
            </a:endParaRPr>
          </a:p>
          <a:p>
            <a:pPr lvl="1"/>
            <a:r>
              <a:rPr lang="en-US" b="1" dirty="0">
                <a:solidFill>
                  <a:prstClr val="black"/>
                </a:solidFill>
              </a:rPr>
              <a:t>Reject</a:t>
            </a:r>
            <a:r>
              <a:rPr lang="fr-FR" b="1" dirty="0">
                <a:solidFill>
                  <a:prstClr val="black"/>
                </a:solidFill>
              </a:rPr>
              <a:t>(X)</a:t>
            </a:r>
          </a:p>
          <a:p>
            <a:pPr lvl="1"/>
            <a:endParaRPr lang="fr-FR" dirty="0">
              <a:solidFill>
                <a:prstClr val="black"/>
              </a:solidFill>
            </a:endParaRPr>
          </a:p>
          <a:p>
            <a:pPr lvl="0"/>
            <a:r>
              <a:rPr lang="fr-FR" dirty="0" err="1">
                <a:solidFill>
                  <a:prstClr val="black"/>
                </a:solidFill>
              </a:rPr>
              <a:t>Accept</a:t>
            </a:r>
            <a:r>
              <a:rPr lang="fr-FR" dirty="0">
                <a:solidFill>
                  <a:prstClr val="black"/>
                </a:solidFill>
              </a:rPr>
              <a:t> a </a:t>
            </a:r>
            <a:r>
              <a:rPr lang="fr-FR" dirty="0" err="1">
                <a:solidFill>
                  <a:prstClr val="black"/>
                </a:solidFill>
              </a:rPr>
              <a:t>proposal</a:t>
            </a:r>
            <a:endParaRPr lang="fr-FR" dirty="0">
              <a:solidFill>
                <a:prstClr val="black"/>
              </a:solidFill>
            </a:endParaRPr>
          </a:p>
          <a:p>
            <a:pPr lvl="1"/>
            <a:r>
              <a:rPr lang="fr-FR" b="1" dirty="0" err="1">
                <a:solidFill>
                  <a:prstClr val="black"/>
                </a:solidFill>
              </a:rPr>
              <a:t>Accept</a:t>
            </a:r>
            <a:r>
              <a:rPr lang="fr-FR" b="1" dirty="0">
                <a:solidFill>
                  <a:prstClr val="black"/>
                </a:solidFill>
              </a:rPr>
              <a:t>(X)</a:t>
            </a:r>
          </a:p>
        </p:txBody>
      </p:sp>
      <p:sp>
        <p:nvSpPr>
          <p:cNvPr id="58" name="Freeform: Shape 68">
            <a:extLst>
              <a:ext uri="{FF2B5EF4-FFF2-40B4-BE49-F238E27FC236}">
                <a16:creationId xmlns:a16="http://schemas.microsoft.com/office/drawing/2014/main" id="{3E9366C8-048E-44D6-8EE4-C5DF55F4C80D}"/>
              </a:ext>
            </a:extLst>
          </p:cNvPr>
          <p:cNvSpPr>
            <a:spLocks/>
          </p:cNvSpPr>
          <p:nvPr/>
        </p:nvSpPr>
        <p:spPr bwMode="auto">
          <a:xfrm>
            <a:off x="7054679" y="2779699"/>
            <a:ext cx="2271434" cy="2911238"/>
          </a:xfrm>
          <a:custGeom>
            <a:avLst/>
            <a:gdLst>
              <a:gd name="connsiteX0" fmla="*/ 74633 w 1268413"/>
              <a:gd name="connsiteY0" fmla="*/ 33338 h 736600"/>
              <a:gd name="connsiteX1" fmla="*/ 72251 w 1268413"/>
              <a:gd name="connsiteY1" fmla="*/ 110282 h 736600"/>
              <a:gd name="connsiteX2" fmla="*/ 64311 w 1268413"/>
              <a:gd name="connsiteY2" fmla="*/ 264964 h 736600"/>
              <a:gd name="connsiteX3" fmla="*/ 51606 w 1268413"/>
              <a:gd name="connsiteY3" fmla="*/ 419646 h 736600"/>
              <a:gd name="connsiteX4" fmla="*/ 31359 w 1268413"/>
              <a:gd name="connsiteY4" fmla="*/ 572741 h 736600"/>
              <a:gd name="connsiteX5" fmla="*/ 17463 w 1268413"/>
              <a:gd name="connsiteY5" fmla="*/ 648495 h 736600"/>
              <a:gd name="connsiteX6" fmla="*/ 20242 w 1268413"/>
              <a:gd name="connsiteY6" fmla="*/ 648892 h 736600"/>
              <a:gd name="connsiteX7" fmla="*/ 22624 w 1268413"/>
              <a:gd name="connsiteY7" fmla="*/ 649288 h 736600"/>
              <a:gd name="connsiteX8" fmla="*/ 37314 w 1268413"/>
              <a:gd name="connsiteY8" fmla="*/ 645719 h 736600"/>
              <a:gd name="connsiteX9" fmla="*/ 67487 w 1268413"/>
              <a:gd name="connsiteY9" fmla="*/ 643339 h 736600"/>
              <a:gd name="connsiteX10" fmla="*/ 113937 w 1268413"/>
              <a:gd name="connsiteY10" fmla="*/ 642546 h 736600"/>
              <a:gd name="connsiteX11" fmla="*/ 142522 w 1268413"/>
              <a:gd name="connsiteY11" fmla="*/ 642546 h 736600"/>
              <a:gd name="connsiteX12" fmla="*/ 219145 w 1268413"/>
              <a:gd name="connsiteY12" fmla="*/ 640563 h 736600"/>
              <a:gd name="connsiteX13" fmla="*/ 295372 w 1268413"/>
              <a:gd name="connsiteY13" fmla="*/ 638976 h 736600"/>
              <a:gd name="connsiteX14" fmla="*/ 439884 w 1268413"/>
              <a:gd name="connsiteY14" fmla="*/ 636993 h 736600"/>
              <a:gd name="connsiteX15" fmla="*/ 584000 w 1268413"/>
              <a:gd name="connsiteY15" fmla="*/ 636596 h 736600"/>
              <a:gd name="connsiteX16" fmla="*/ 732880 w 1268413"/>
              <a:gd name="connsiteY16" fmla="*/ 636596 h 736600"/>
              <a:gd name="connsiteX17" fmla="*/ 881362 w 1268413"/>
              <a:gd name="connsiteY17" fmla="*/ 637390 h 736600"/>
              <a:gd name="connsiteX18" fmla="*/ 951633 w 1268413"/>
              <a:gd name="connsiteY18" fmla="*/ 636993 h 736600"/>
              <a:gd name="connsiteX19" fmla="*/ 1059224 w 1268413"/>
              <a:gd name="connsiteY19" fmla="*/ 635803 h 736600"/>
              <a:gd name="connsiteX20" fmla="*/ 1129892 w 1268413"/>
              <a:gd name="connsiteY20" fmla="*/ 638579 h 736600"/>
              <a:gd name="connsiteX21" fmla="*/ 1165226 w 1268413"/>
              <a:gd name="connsiteY21" fmla="*/ 642149 h 736600"/>
              <a:gd name="connsiteX22" fmla="*/ 1162844 w 1268413"/>
              <a:gd name="connsiteY22" fmla="*/ 493020 h 736600"/>
              <a:gd name="connsiteX23" fmla="*/ 1155301 w 1268413"/>
              <a:gd name="connsiteY23" fmla="*/ 270517 h 736600"/>
              <a:gd name="connsiteX24" fmla="*/ 1147758 w 1268413"/>
              <a:gd name="connsiteY24" fmla="*/ 121784 h 736600"/>
              <a:gd name="connsiteX25" fmla="*/ 1142596 w 1268413"/>
              <a:gd name="connsiteY25" fmla="*/ 47220 h 736600"/>
              <a:gd name="connsiteX26" fmla="*/ 1082251 w 1268413"/>
              <a:gd name="connsiteY26" fmla="*/ 46823 h 736600"/>
              <a:gd name="connsiteX27" fmla="*/ 1021905 w 1268413"/>
              <a:gd name="connsiteY27" fmla="*/ 42857 h 736600"/>
              <a:gd name="connsiteX28" fmla="*/ 954016 w 1268413"/>
              <a:gd name="connsiteY28" fmla="*/ 40874 h 736600"/>
              <a:gd name="connsiteX29" fmla="*/ 885729 w 1268413"/>
              <a:gd name="connsiteY29" fmla="*/ 38494 h 736600"/>
              <a:gd name="connsiteX30" fmla="*/ 748760 w 1268413"/>
              <a:gd name="connsiteY30" fmla="*/ 36115 h 736600"/>
              <a:gd name="connsiteX31" fmla="*/ 611791 w 1268413"/>
              <a:gd name="connsiteY31" fmla="*/ 34528 h 736600"/>
              <a:gd name="connsiteX32" fmla="*/ 343410 w 1268413"/>
              <a:gd name="connsiteY32" fmla="*/ 34925 h 736600"/>
              <a:gd name="connsiteX33" fmla="*/ 479425 w 1268413"/>
              <a:gd name="connsiteY33" fmla="*/ 0 h 736600"/>
              <a:gd name="connsiteX34" fmla="*/ 620316 w 1268413"/>
              <a:gd name="connsiteY34" fmla="*/ 0 h 736600"/>
              <a:gd name="connsiteX35" fmla="*/ 761207 w 1268413"/>
              <a:gd name="connsiteY35" fmla="*/ 1588 h 736600"/>
              <a:gd name="connsiteX36" fmla="*/ 902494 w 1268413"/>
              <a:gd name="connsiteY36" fmla="*/ 4366 h 736600"/>
              <a:gd name="connsiteX37" fmla="*/ 974726 w 1268413"/>
              <a:gd name="connsiteY37" fmla="*/ 6747 h 736600"/>
              <a:gd name="connsiteX38" fmla="*/ 1047354 w 1268413"/>
              <a:gd name="connsiteY38" fmla="*/ 8731 h 736600"/>
              <a:gd name="connsiteX39" fmla="*/ 1078310 w 1268413"/>
              <a:gd name="connsiteY39" fmla="*/ 9525 h 736600"/>
              <a:gd name="connsiteX40" fmla="*/ 1125141 w 1268413"/>
              <a:gd name="connsiteY40" fmla="*/ 10716 h 736600"/>
              <a:gd name="connsiteX41" fmla="*/ 1155304 w 1268413"/>
              <a:gd name="connsiteY41" fmla="*/ 13891 h 736600"/>
              <a:gd name="connsiteX42" fmla="*/ 1170782 w 1268413"/>
              <a:gd name="connsiteY42" fmla="*/ 17066 h 736600"/>
              <a:gd name="connsiteX43" fmla="*/ 1175544 w 1268413"/>
              <a:gd name="connsiteY43" fmla="*/ 18256 h 736600"/>
              <a:gd name="connsiteX44" fmla="*/ 1177926 w 1268413"/>
              <a:gd name="connsiteY44" fmla="*/ 21035 h 736600"/>
              <a:gd name="connsiteX45" fmla="*/ 1181498 w 1268413"/>
              <a:gd name="connsiteY45" fmla="*/ 21431 h 736600"/>
              <a:gd name="connsiteX46" fmla="*/ 1187848 w 1268413"/>
              <a:gd name="connsiteY46" fmla="*/ 24606 h 736600"/>
              <a:gd name="connsiteX47" fmla="*/ 1190229 w 1268413"/>
              <a:gd name="connsiteY47" fmla="*/ 27781 h 736600"/>
              <a:gd name="connsiteX48" fmla="*/ 1214438 w 1268413"/>
              <a:gd name="connsiteY48" fmla="*/ 56356 h 736600"/>
              <a:gd name="connsiteX49" fmla="*/ 1245394 w 1268413"/>
              <a:gd name="connsiteY49" fmla="*/ 99616 h 736600"/>
              <a:gd name="connsiteX50" fmla="*/ 1260476 w 1268413"/>
              <a:gd name="connsiteY50" fmla="*/ 132160 h 736600"/>
              <a:gd name="connsiteX51" fmla="*/ 1264444 w 1268413"/>
              <a:gd name="connsiteY51" fmla="*/ 151210 h 736600"/>
              <a:gd name="connsiteX52" fmla="*/ 1267619 w 1268413"/>
              <a:gd name="connsiteY52" fmla="*/ 172244 h 736600"/>
              <a:gd name="connsiteX53" fmla="*/ 1268413 w 1268413"/>
              <a:gd name="connsiteY53" fmla="*/ 214313 h 736600"/>
              <a:gd name="connsiteX54" fmla="*/ 1264841 w 1268413"/>
              <a:gd name="connsiteY54" fmla="*/ 278210 h 736600"/>
              <a:gd name="connsiteX55" fmla="*/ 1262460 w 1268413"/>
              <a:gd name="connsiteY55" fmla="*/ 319881 h 736600"/>
              <a:gd name="connsiteX56" fmla="*/ 1256904 w 1268413"/>
              <a:gd name="connsiteY56" fmla="*/ 436563 h 736600"/>
              <a:gd name="connsiteX57" fmla="*/ 1250554 w 1268413"/>
              <a:gd name="connsiteY57" fmla="*/ 554038 h 736600"/>
              <a:gd name="connsiteX58" fmla="*/ 1250951 w 1268413"/>
              <a:gd name="connsiteY58" fmla="*/ 559594 h 736600"/>
              <a:gd name="connsiteX59" fmla="*/ 1251744 w 1268413"/>
              <a:gd name="connsiteY59" fmla="*/ 565150 h 736600"/>
              <a:gd name="connsiteX60" fmla="*/ 1252141 w 1268413"/>
              <a:gd name="connsiteY60" fmla="*/ 586978 h 736600"/>
              <a:gd name="connsiteX61" fmla="*/ 1250157 w 1268413"/>
              <a:gd name="connsiteY61" fmla="*/ 617538 h 736600"/>
              <a:gd name="connsiteX62" fmla="*/ 1245791 w 1268413"/>
              <a:gd name="connsiteY62" fmla="*/ 637778 h 736600"/>
              <a:gd name="connsiteX63" fmla="*/ 1243013 w 1268413"/>
              <a:gd name="connsiteY63" fmla="*/ 647700 h 736600"/>
              <a:gd name="connsiteX64" fmla="*/ 1239838 w 1268413"/>
              <a:gd name="connsiteY64" fmla="*/ 675481 h 736600"/>
              <a:gd name="connsiteX65" fmla="*/ 1236266 w 1268413"/>
              <a:gd name="connsiteY65" fmla="*/ 702469 h 736600"/>
              <a:gd name="connsiteX66" fmla="*/ 1237060 w 1268413"/>
              <a:gd name="connsiteY66" fmla="*/ 707231 h 736600"/>
              <a:gd name="connsiteX67" fmla="*/ 1235473 w 1268413"/>
              <a:gd name="connsiteY67" fmla="*/ 717153 h 736600"/>
              <a:gd name="connsiteX68" fmla="*/ 1233488 w 1268413"/>
              <a:gd name="connsiteY68" fmla="*/ 721519 h 736600"/>
              <a:gd name="connsiteX69" fmla="*/ 1231504 w 1268413"/>
              <a:gd name="connsiteY69" fmla="*/ 727869 h 736600"/>
              <a:gd name="connsiteX70" fmla="*/ 1223963 w 1268413"/>
              <a:gd name="connsiteY70" fmla="*/ 734616 h 736600"/>
              <a:gd name="connsiteX71" fmla="*/ 1218010 w 1268413"/>
              <a:gd name="connsiteY71" fmla="*/ 735013 h 736600"/>
              <a:gd name="connsiteX72" fmla="*/ 1212454 w 1268413"/>
              <a:gd name="connsiteY72" fmla="*/ 736600 h 736600"/>
              <a:gd name="connsiteX73" fmla="*/ 1205310 w 1268413"/>
              <a:gd name="connsiteY73" fmla="*/ 735410 h 736600"/>
              <a:gd name="connsiteX74" fmla="*/ 1171179 w 1268413"/>
              <a:gd name="connsiteY74" fmla="*/ 729456 h 736600"/>
              <a:gd name="connsiteX75" fmla="*/ 1102519 w 1268413"/>
              <a:gd name="connsiteY75" fmla="*/ 719931 h 736600"/>
              <a:gd name="connsiteX76" fmla="*/ 998935 w 1268413"/>
              <a:gd name="connsiteY76" fmla="*/ 711200 h 736600"/>
              <a:gd name="connsiteX77" fmla="*/ 860029 w 1268413"/>
              <a:gd name="connsiteY77" fmla="*/ 708819 h 736600"/>
              <a:gd name="connsiteX78" fmla="*/ 721916 w 1268413"/>
              <a:gd name="connsiteY78" fmla="*/ 712391 h 736600"/>
              <a:gd name="connsiteX79" fmla="*/ 652463 w 1268413"/>
              <a:gd name="connsiteY79" fmla="*/ 714772 h 736600"/>
              <a:gd name="connsiteX80" fmla="*/ 514350 w 1268413"/>
              <a:gd name="connsiteY80" fmla="*/ 720725 h 736600"/>
              <a:gd name="connsiteX81" fmla="*/ 307578 w 1268413"/>
              <a:gd name="connsiteY81" fmla="*/ 727075 h 736600"/>
              <a:gd name="connsiteX82" fmla="*/ 169863 w 1268413"/>
              <a:gd name="connsiteY82" fmla="*/ 728266 h 736600"/>
              <a:gd name="connsiteX83" fmla="*/ 100806 w 1268413"/>
              <a:gd name="connsiteY83" fmla="*/ 726678 h 736600"/>
              <a:gd name="connsiteX84" fmla="*/ 97235 w 1268413"/>
              <a:gd name="connsiteY84" fmla="*/ 726678 h 736600"/>
              <a:gd name="connsiteX85" fmla="*/ 92075 w 1268413"/>
              <a:gd name="connsiteY85" fmla="*/ 723503 h 736600"/>
              <a:gd name="connsiteX86" fmla="*/ 90091 w 1268413"/>
              <a:gd name="connsiteY86" fmla="*/ 721519 h 736600"/>
              <a:gd name="connsiteX87" fmla="*/ 73025 w 1268413"/>
              <a:gd name="connsiteY87" fmla="*/ 709613 h 736600"/>
              <a:gd name="connsiteX88" fmla="*/ 56753 w 1268413"/>
              <a:gd name="connsiteY88" fmla="*/ 696913 h 736600"/>
              <a:gd name="connsiteX89" fmla="*/ 32147 w 1268413"/>
              <a:gd name="connsiteY89" fmla="*/ 683022 h 736600"/>
              <a:gd name="connsiteX90" fmla="*/ 7938 w 1268413"/>
              <a:gd name="connsiteY90" fmla="*/ 669131 h 736600"/>
              <a:gd name="connsiteX91" fmla="*/ 3572 w 1268413"/>
              <a:gd name="connsiteY91" fmla="*/ 665163 h 736600"/>
              <a:gd name="connsiteX92" fmla="*/ 1985 w 1268413"/>
              <a:gd name="connsiteY92" fmla="*/ 660400 h 736600"/>
              <a:gd name="connsiteX93" fmla="*/ 1985 w 1268413"/>
              <a:gd name="connsiteY93" fmla="*/ 659210 h 736600"/>
              <a:gd name="connsiteX94" fmla="*/ 1985 w 1268413"/>
              <a:gd name="connsiteY94" fmla="*/ 658416 h 736600"/>
              <a:gd name="connsiteX95" fmla="*/ 2778 w 1268413"/>
              <a:gd name="connsiteY95" fmla="*/ 655241 h 736600"/>
              <a:gd name="connsiteX96" fmla="*/ 4366 w 1268413"/>
              <a:gd name="connsiteY96" fmla="*/ 652860 h 736600"/>
              <a:gd name="connsiteX97" fmla="*/ 1985 w 1268413"/>
              <a:gd name="connsiteY97" fmla="*/ 651272 h 736600"/>
              <a:gd name="connsiteX98" fmla="*/ 0 w 1268413"/>
              <a:gd name="connsiteY98" fmla="*/ 647700 h 736600"/>
              <a:gd name="connsiteX99" fmla="*/ 0 w 1268413"/>
              <a:gd name="connsiteY99" fmla="*/ 644922 h 736600"/>
              <a:gd name="connsiteX100" fmla="*/ 9922 w 1268413"/>
              <a:gd name="connsiteY100" fmla="*/ 491728 h 736600"/>
              <a:gd name="connsiteX101" fmla="*/ 29369 w 1268413"/>
              <a:gd name="connsiteY101" fmla="*/ 262335 h 736600"/>
              <a:gd name="connsiteX102" fmla="*/ 40085 w 1268413"/>
              <a:gd name="connsiteY102" fmla="*/ 109141 h 736600"/>
              <a:gd name="connsiteX103" fmla="*/ 43656 w 1268413"/>
              <a:gd name="connsiteY103" fmla="*/ 32147 h 736600"/>
              <a:gd name="connsiteX104" fmla="*/ 44450 w 1268413"/>
              <a:gd name="connsiteY104" fmla="*/ 28178 h 736600"/>
              <a:gd name="connsiteX105" fmla="*/ 48022 w 1268413"/>
              <a:gd name="connsiteY105" fmla="*/ 21828 h 736600"/>
              <a:gd name="connsiteX106" fmla="*/ 50403 w 1268413"/>
              <a:gd name="connsiteY106" fmla="*/ 19844 h 736600"/>
              <a:gd name="connsiteX107" fmla="*/ 52388 w 1268413"/>
              <a:gd name="connsiteY107" fmla="*/ 17463 h 736600"/>
              <a:gd name="connsiteX108" fmla="*/ 56753 w 1268413"/>
              <a:gd name="connsiteY108" fmla="*/ 16272 h 736600"/>
              <a:gd name="connsiteX109" fmla="*/ 127000 w 1268413"/>
              <a:gd name="connsiteY109" fmla="*/ 10716 h 736600"/>
              <a:gd name="connsiteX110" fmla="*/ 267891 w 1268413"/>
              <a:gd name="connsiteY110" fmla="*/ 3969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268413" h="736600">
                <a:moveTo>
                  <a:pt x="74633" y="33338"/>
                </a:moveTo>
                <a:lnTo>
                  <a:pt x="72251" y="110282"/>
                </a:lnTo>
                <a:lnTo>
                  <a:pt x="64311" y="264964"/>
                </a:lnTo>
                <a:lnTo>
                  <a:pt x="51606" y="419646"/>
                </a:lnTo>
                <a:lnTo>
                  <a:pt x="31359" y="572741"/>
                </a:lnTo>
                <a:lnTo>
                  <a:pt x="17463" y="648495"/>
                </a:lnTo>
                <a:lnTo>
                  <a:pt x="20242" y="648892"/>
                </a:lnTo>
                <a:lnTo>
                  <a:pt x="22624" y="649288"/>
                </a:lnTo>
                <a:lnTo>
                  <a:pt x="37314" y="645719"/>
                </a:lnTo>
                <a:lnTo>
                  <a:pt x="67487" y="643339"/>
                </a:lnTo>
                <a:lnTo>
                  <a:pt x="113937" y="642546"/>
                </a:lnTo>
                <a:lnTo>
                  <a:pt x="142522" y="642546"/>
                </a:lnTo>
                <a:lnTo>
                  <a:pt x="219145" y="640563"/>
                </a:lnTo>
                <a:lnTo>
                  <a:pt x="295372" y="638976"/>
                </a:lnTo>
                <a:lnTo>
                  <a:pt x="439884" y="636993"/>
                </a:lnTo>
                <a:lnTo>
                  <a:pt x="584000" y="636596"/>
                </a:lnTo>
                <a:lnTo>
                  <a:pt x="732880" y="636596"/>
                </a:lnTo>
                <a:lnTo>
                  <a:pt x="881362" y="637390"/>
                </a:lnTo>
                <a:lnTo>
                  <a:pt x="951633" y="636993"/>
                </a:lnTo>
                <a:lnTo>
                  <a:pt x="1059224" y="635803"/>
                </a:lnTo>
                <a:lnTo>
                  <a:pt x="1129892" y="638579"/>
                </a:lnTo>
                <a:lnTo>
                  <a:pt x="1165226" y="642149"/>
                </a:lnTo>
                <a:lnTo>
                  <a:pt x="1162844" y="493020"/>
                </a:lnTo>
                <a:lnTo>
                  <a:pt x="1155301" y="270517"/>
                </a:lnTo>
                <a:lnTo>
                  <a:pt x="1147758" y="121784"/>
                </a:lnTo>
                <a:lnTo>
                  <a:pt x="1142596" y="47220"/>
                </a:lnTo>
                <a:lnTo>
                  <a:pt x="1082251" y="46823"/>
                </a:lnTo>
                <a:lnTo>
                  <a:pt x="1021905" y="42857"/>
                </a:lnTo>
                <a:lnTo>
                  <a:pt x="954016" y="40874"/>
                </a:lnTo>
                <a:lnTo>
                  <a:pt x="885729" y="38494"/>
                </a:lnTo>
                <a:lnTo>
                  <a:pt x="748760" y="36115"/>
                </a:lnTo>
                <a:lnTo>
                  <a:pt x="611791" y="34528"/>
                </a:lnTo>
                <a:lnTo>
                  <a:pt x="343410" y="34925"/>
                </a:lnTo>
                <a:close/>
                <a:moveTo>
                  <a:pt x="479425" y="0"/>
                </a:moveTo>
                <a:lnTo>
                  <a:pt x="620316" y="0"/>
                </a:lnTo>
                <a:lnTo>
                  <a:pt x="761207" y="1588"/>
                </a:lnTo>
                <a:lnTo>
                  <a:pt x="902494" y="4366"/>
                </a:lnTo>
                <a:lnTo>
                  <a:pt x="974726" y="6747"/>
                </a:lnTo>
                <a:lnTo>
                  <a:pt x="1047354" y="8731"/>
                </a:lnTo>
                <a:lnTo>
                  <a:pt x="1078310" y="9525"/>
                </a:lnTo>
                <a:lnTo>
                  <a:pt x="1125141" y="10716"/>
                </a:lnTo>
                <a:lnTo>
                  <a:pt x="1155304" y="13891"/>
                </a:lnTo>
                <a:lnTo>
                  <a:pt x="1170782" y="17066"/>
                </a:lnTo>
                <a:lnTo>
                  <a:pt x="1175544" y="18256"/>
                </a:lnTo>
                <a:lnTo>
                  <a:pt x="1177926" y="21035"/>
                </a:lnTo>
                <a:lnTo>
                  <a:pt x="1181498" y="21431"/>
                </a:lnTo>
                <a:lnTo>
                  <a:pt x="1187848" y="24606"/>
                </a:lnTo>
                <a:lnTo>
                  <a:pt x="1190229" y="27781"/>
                </a:lnTo>
                <a:lnTo>
                  <a:pt x="1214438" y="56356"/>
                </a:lnTo>
                <a:lnTo>
                  <a:pt x="1245394" y="99616"/>
                </a:lnTo>
                <a:lnTo>
                  <a:pt x="1260476" y="132160"/>
                </a:lnTo>
                <a:lnTo>
                  <a:pt x="1264444" y="151210"/>
                </a:lnTo>
                <a:lnTo>
                  <a:pt x="1267619" y="172244"/>
                </a:lnTo>
                <a:lnTo>
                  <a:pt x="1268413" y="214313"/>
                </a:lnTo>
                <a:lnTo>
                  <a:pt x="1264841" y="278210"/>
                </a:lnTo>
                <a:lnTo>
                  <a:pt x="1262460" y="319881"/>
                </a:lnTo>
                <a:lnTo>
                  <a:pt x="1256904" y="436563"/>
                </a:lnTo>
                <a:lnTo>
                  <a:pt x="1250554" y="554038"/>
                </a:lnTo>
                <a:lnTo>
                  <a:pt x="1250951" y="559594"/>
                </a:lnTo>
                <a:lnTo>
                  <a:pt x="1251744" y="565150"/>
                </a:lnTo>
                <a:lnTo>
                  <a:pt x="1252141" y="586978"/>
                </a:lnTo>
                <a:lnTo>
                  <a:pt x="1250157" y="617538"/>
                </a:lnTo>
                <a:lnTo>
                  <a:pt x="1245791" y="637778"/>
                </a:lnTo>
                <a:lnTo>
                  <a:pt x="1243013" y="647700"/>
                </a:lnTo>
                <a:lnTo>
                  <a:pt x="1239838" y="675481"/>
                </a:lnTo>
                <a:lnTo>
                  <a:pt x="1236266" y="702469"/>
                </a:lnTo>
                <a:lnTo>
                  <a:pt x="1237060" y="707231"/>
                </a:lnTo>
                <a:lnTo>
                  <a:pt x="1235473" y="717153"/>
                </a:lnTo>
                <a:lnTo>
                  <a:pt x="1233488" y="721519"/>
                </a:lnTo>
                <a:lnTo>
                  <a:pt x="1231504" y="727869"/>
                </a:lnTo>
                <a:lnTo>
                  <a:pt x="1223963" y="734616"/>
                </a:lnTo>
                <a:lnTo>
                  <a:pt x="1218010" y="735013"/>
                </a:lnTo>
                <a:lnTo>
                  <a:pt x="1212454" y="736600"/>
                </a:lnTo>
                <a:lnTo>
                  <a:pt x="1205310" y="735410"/>
                </a:lnTo>
                <a:lnTo>
                  <a:pt x="1171179" y="729456"/>
                </a:lnTo>
                <a:lnTo>
                  <a:pt x="1102519" y="719931"/>
                </a:lnTo>
                <a:lnTo>
                  <a:pt x="998935" y="711200"/>
                </a:lnTo>
                <a:lnTo>
                  <a:pt x="860029" y="708819"/>
                </a:lnTo>
                <a:lnTo>
                  <a:pt x="721916" y="712391"/>
                </a:lnTo>
                <a:lnTo>
                  <a:pt x="652463" y="714772"/>
                </a:lnTo>
                <a:lnTo>
                  <a:pt x="514350" y="720725"/>
                </a:lnTo>
                <a:lnTo>
                  <a:pt x="307578" y="727075"/>
                </a:lnTo>
                <a:lnTo>
                  <a:pt x="169863" y="728266"/>
                </a:lnTo>
                <a:lnTo>
                  <a:pt x="100806" y="726678"/>
                </a:lnTo>
                <a:lnTo>
                  <a:pt x="97235" y="726678"/>
                </a:lnTo>
                <a:lnTo>
                  <a:pt x="92075" y="723503"/>
                </a:lnTo>
                <a:lnTo>
                  <a:pt x="90091" y="721519"/>
                </a:lnTo>
                <a:lnTo>
                  <a:pt x="73025" y="709613"/>
                </a:lnTo>
                <a:lnTo>
                  <a:pt x="56753" y="696913"/>
                </a:lnTo>
                <a:lnTo>
                  <a:pt x="32147" y="683022"/>
                </a:lnTo>
                <a:lnTo>
                  <a:pt x="7938" y="669131"/>
                </a:lnTo>
                <a:lnTo>
                  <a:pt x="3572" y="665163"/>
                </a:lnTo>
                <a:lnTo>
                  <a:pt x="1985" y="660400"/>
                </a:lnTo>
                <a:lnTo>
                  <a:pt x="1985" y="659210"/>
                </a:lnTo>
                <a:lnTo>
                  <a:pt x="1985" y="658416"/>
                </a:lnTo>
                <a:lnTo>
                  <a:pt x="2778" y="655241"/>
                </a:lnTo>
                <a:lnTo>
                  <a:pt x="4366" y="652860"/>
                </a:lnTo>
                <a:lnTo>
                  <a:pt x="1985" y="651272"/>
                </a:lnTo>
                <a:lnTo>
                  <a:pt x="0" y="647700"/>
                </a:lnTo>
                <a:lnTo>
                  <a:pt x="0" y="644922"/>
                </a:lnTo>
                <a:lnTo>
                  <a:pt x="9922" y="491728"/>
                </a:lnTo>
                <a:lnTo>
                  <a:pt x="29369" y="262335"/>
                </a:lnTo>
                <a:lnTo>
                  <a:pt x="40085" y="109141"/>
                </a:lnTo>
                <a:lnTo>
                  <a:pt x="43656" y="32147"/>
                </a:lnTo>
                <a:lnTo>
                  <a:pt x="44450" y="28178"/>
                </a:lnTo>
                <a:lnTo>
                  <a:pt x="48022" y="21828"/>
                </a:lnTo>
                <a:lnTo>
                  <a:pt x="50403" y="19844"/>
                </a:lnTo>
                <a:lnTo>
                  <a:pt x="52388" y="17463"/>
                </a:lnTo>
                <a:lnTo>
                  <a:pt x="56753" y="16272"/>
                </a:lnTo>
                <a:lnTo>
                  <a:pt x="127000" y="10716"/>
                </a:lnTo>
                <a:lnTo>
                  <a:pt x="267891" y="3969"/>
                </a:lnTo>
                <a:close/>
              </a:path>
            </a:pathLst>
          </a:custGeom>
          <a:solidFill>
            <a:schemeClr val="accent4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BC422E-884E-4921-82BA-20FC20245BBA}"/>
              </a:ext>
            </a:extLst>
          </p:cNvPr>
          <p:cNvSpPr/>
          <p:nvPr/>
        </p:nvSpPr>
        <p:spPr>
          <a:xfrm>
            <a:off x="2618920" y="2492752"/>
            <a:ext cx="39071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 </a:t>
            </a:r>
            <a:r>
              <a:rPr lang="fr-FR" sz="2000" b="1" dirty="0"/>
              <a:t>P :</a:t>
            </a:r>
            <a:r>
              <a:rPr lang="fr-FR" sz="2000" dirty="0"/>
              <a:t>Open,  </a:t>
            </a:r>
            <a:r>
              <a:rPr lang="fr-FR" sz="2000" b="1" dirty="0"/>
              <a:t>T : </a:t>
            </a:r>
            <a:r>
              <a:rPr lang="fr-FR" sz="2000" dirty="0"/>
              <a:t>Accepted,  </a:t>
            </a:r>
            <a:r>
              <a:rPr lang="fr-FR" sz="2000" b="1" dirty="0"/>
              <a:t>R :</a:t>
            </a:r>
            <a:r>
              <a:rPr lang="fr-FR" sz="2000" dirty="0"/>
              <a:t> </a:t>
            </a:r>
            <a:r>
              <a:rPr lang="fr-FR" sz="2000" dirty="0" err="1"/>
              <a:t>Rejeted</a:t>
            </a:r>
            <a:r>
              <a:rPr lang="fr-F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261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1" grpId="0"/>
      <p:bldP spid="57" grpId="0"/>
      <p:bldP spid="58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Satisfiability</a:t>
            </a:r>
            <a:endParaRPr lang="fr-FR" sz="3200" b="1" cap="all" dirty="0">
              <a:solidFill>
                <a:srgbClr val="002060"/>
              </a:solidFill>
              <a:latin typeface="Open Sans" panose="020B0606030504020204" pitchFamily="34" charset="0"/>
            </a:endParaRP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2D4EC77C-64CB-49AD-88B3-6ACE9391CF9D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44" name="Oval 13">
              <a:extLst>
                <a:ext uri="{FF2B5EF4-FFF2-40B4-BE49-F238E27FC236}">
                  <a16:creationId xmlns:a16="http://schemas.microsoft.com/office/drawing/2014/main" id="{6AC25FC0-70C8-4C7A-96D0-7ACA056FF7E5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5" name="TextBox 16">
              <a:extLst>
                <a:ext uri="{FF2B5EF4-FFF2-40B4-BE49-F238E27FC236}">
                  <a16:creationId xmlns:a16="http://schemas.microsoft.com/office/drawing/2014/main" id="{0FDD4568-5A7F-4E3F-9A06-4BEA9423BD24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A04F6EB4-4537-4D93-85A9-2839B1215E8C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30757D6-34FA-43CE-B299-669EC497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6</a:t>
            </a:r>
          </a:p>
        </p:txBody>
      </p:sp>
      <p:sp>
        <p:nvSpPr>
          <p:cNvPr id="87" name="Flèche : haut 86">
            <a:extLst>
              <a:ext uri="{FF2B5EF4-FFF2-40B4-BE49-F238E27FC236}">
                <a16:creationId xmlns:a16="http://schemas.microsoft.com/office/drawing/2014/main" id="{36864BCA-AB5E-42F4-B967-3801BCE5DB39}"/>
              </a:ext>
            </a:extLst>
          </p:cNvPr>
          <p:cNvSpPr/>
          <p:nvPr/>
        </p:nvSpPr>
        <p:spPr>
          <a:xfrm>
            <a:off x="455194" y="1575409"/>
            <a:ext cx="539646" cy="4453604"/>
          </a:xfrm>
          <a:prstGeom prst="upArrow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9767E61-2004-42E7-901F-19968EC9878D}"/>
              </a:ext>
            </a:extLst>
          </p:cNvPr>
          <p:cNvSpPr/>
          <p:nvPr/>
        </p:nvSpPr>
        <p:spPr>
          <a:xfrm>
            <a:off x="594505" y="2782576"/>
            <a:ext cx="254832" cy="32464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Flèche : haut 88">
            <a:extLst>
              <a:ext uri="{FF2B5EF4-FFF2-40B4-BE49-F238E27FC236}">
                <a16:creationId xmlns:a16="http://schemas.microsoft.com/office/drawing/2014/main" id="{BA83EA59-03D3-45DE-B581-1012AC314413}"/>
              </a:ext>
            </a:extLst>
          </p:cNvPr>
          <p:cNvSpPr/>
          <p:nvPr/>
        </p:nvSpPr>
        <p:spPr>
          <a:xfrm>
            <a:off x="455194" y="1575409"/>
            <a:ext cx="539646" cy="4453604"/>
          </a:xfrm>
          <a:prstGeom prst="upArrow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D050317-7A31-47C1-A31B-42B84237F6A9}"/>
              </a:ext>
            </a:extLst>
          </p:cNvPr>
          <p:cNvSpPr/>
          <p:nvPr/>
        </p:nvSpPr>
        <p:spPr>
          <a:xfrm>
            <a:off x="594505" y="4130571"/>
            <a:ext cx="269822" cy="189844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49E28501-FCE1-4FF8-BE25-1868D58696FD}"/>
              </a:ext>
            </a:extLst>
          </p:cNvPr>
          <p:cNvSpPr txBox="1"/>
          <p:nvPr/>
        </p:nvSpPr>
        <p:spPr>
          <a:xfrm>
            <a:off x="-3100" y="158682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1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92465EFA-A7EE-45EF-94D8-A0635997674A}"/>
              </a:ext>
            </a:extLst>
          </p:cNvPr>
          <p:cNvSpPr txBox="1"/>
          <p:nvPr/>
        </p:nvSpPr>
        <p:spPr>
          <a:xfrm>
            <a:off x="210340" y="577177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0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D5406922-03DE-47BD-8028-B1BFD466D4E0}"/>
              </a:ext>
            </a:extLst>
          </p:cNvPr>
          <p:cNvSpPr txBox="1"/>
          <p:nvPr/>
        </p:nvSpPr>
        <p:spPr>
          <a:xfrm>
            <a:off x="4025" y="2555940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0.7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DE45B761-EE84-40A8-A6AC-7C5FF5DCC4F0}"/>
              </a:ext>
            </a:extLst>
          </p:cNvPr>
          <p:cNvSpPr txBox="1"/>
          <p:nvPr/>
        </p:nvSpPr>
        <p:spPr>
          <a:xfrm>
            <a:off x="7534076" y="2627041"/>
            <a:ext cx="45403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S: Set of satisfiable values</a:t>
            </a:r>
          </a:p>
          <a:p>
            <a:r>
              <a:rPr lang="en-US" sz="20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Express the liking of the agent (</a:t>
            </a:r>
            <a:r>
              <a:rPr lang="en-US" sz="2000" dirty="0" err="1"/>
              <a:t>StatePreference</a:t>
            </a:r>
            <a:r>
              <a:rPr lang="en-US" sz="2000" dirty="0"/>
              <a:t>)</a:t>
            </a: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F13DE71B-EA97-4D05-A272-E287A2E8BEF5}"/>
              </a:ext>
            </a:extLst>
          </p:cNvPr>
          <p:cNvGrpSpPr/>
          <p:nvPr/>
        </p:nvGrpSpPr>
        <p:grpSpPr>
          <a:xfrm>
            <a:off x="1041400" y="1752235"/>
            <a:ext cx="3427178" cy="4010287"/>
            <a:chOff x="843246" y="2203238"/>
            <a:chExt cx="3768221" cy="4339594"/>
          </a:xfrm>
        </p:grpSpPr>
        <p:sp>
          <p:nvSpPr>
            <p:cNvPr id="50" name="Oval 18">
              <a:extLst>
                <a:ext uri="{FF2B5EF4-FFF2-40B4-BE49-F238E27FC236}">
                  <a16:creationId xmlns:a16="http://schemas.microsoft.com/office/drawing/2014/main" id="{3F2B8CCA-7A6E-4F1D-9472-8FE27751AF73}"/>
                </a:ext>
              </a:extLst>
            </p:cNvPr>
            <p:cNvSpPr/>
            <p:nvPr/>
          </p:nvSpPr>
          <p:spPr>
            <a:xfrm>
              <a:off x="2157609" y="4730035"/>
              <a:ext cx="1107559" cy="55919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Oval 18">
              <a:extLst>
                <a:ext uri="{FF2B5EF4-FFF2-40B4-BE49-F238E27FC236}">
                  <a16:creationId xmlns:a16="http://schemas.microsoft.com/office/drawing/2014/main" id="{17C50AC7-A03C-4267-9987-A20594B60A05}"/>
                </a:ext>
              </a:extLst>
            </p:cNvPr>
            <p:cNvSpPr/>
            <p:nvPr/>
          </p:nvSpPr>
          <p:spPr>
            <a:xfrm>
              <a:off x="3510982" y="5471080"/>
              <a:ext cx="1100485" cy="56938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Oval 18">
              <a:extLst>
                <a:ext uri="{FF2B5EF4-FFF2-40B4-BE49-F238E27FC236}">
                  <a16:creationId xmlns:a16="http://schemas.microsoft.com/office/drawing/2014/main" id="{FF091E2B-1535-4ECE-B4A9-D8287035F35F}"/>
                </a:ext>
              </a:extLst>
            </p:cNvPr>
            <p:cNvSpPr/>
            <p:nvPr/>
          </p:nvSpPr>
          <p:spPr>
            <a:xfrm>
              <a:off x="869823" y="5471080"/>
              <a:ext cx="1107561" cy="56938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Oval 18">
              <a:extLst>
                <a:ext uri="{FF2B5EF4-FFF2-40B4-BE49-F238E27FC236}">
                  <a16:creationId xmlns:a16="http://schemas.microsoft.com/office/drawing/2014/main" id="{19D36B24-3856-4F0E-9E35-E1ABF9FDBC75}"/>
                </a:ext>
              </a:extLst>
            </p:cNvPr>
            <p:cNvSpPr/>
            <p:nvPr/>
          </p:nvSpPr>
          <p:spPr>
            <a:xfrm>
              <a:off x="871524" y="4016812"/>
              <a:ext cx="1107561" cy="55955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18">
              <a:extLst>
                <a:ext uri="{FF2B5EF4-FFF2-40B4-BE49-F238E27FC236}">
                  <a16:creationId xmlns:a16="http://schemas.microsoft.com/office/drawing/2014/main" id="{ED2E902A-9584-4580-A7EF-1B53F623036C}"/>
                </a:ext>
              </a:extLst>
            </p:cNvPr>
            <p:cNvSpPr/>
            <p:nvPr/>
          </p:nvSpPr>
          <p:spPr>
            <a:xfrm>
              <a:off x="3500284" y="4021641"/>
              <a:ext cx="1107561" cy="537808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18">
              <a:extLst>
                <a:ext uri="{FF2B5EF4-FFF2-40B4-BE49-F238E27FC236}">
                  <a16:creationId xmlns:a16="http://schemas.microsoft.com/office/drawing/2014/main" id="{53C7E241-4F8F-4495-B0B5-F533B7A19B1B}"/>
                </a:ext>
              </a:extLst>
            </p:cNvPr>
            <p:cNvSpPr/>
            <p:nvPr/>
          </p:nvSpPr>
          <p:spPr>
            <a:xfrm>
              <a:off x="2130213" y="2203238"/>
              <a:ext cx="1107562" cy="570482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18">
              <a:extLst>
                <a:ext uri="{FF2B5EF4-FFF2-40B4-BE49-F238E27FC236}">
                  <a16:creationId xmlns:a16="http://schemas.microsoft.com/office/drawing/2014/main" id="{995304EA-699C-4C6D-9163-9F13F2807A84}"/>
                </a:ext>
              </a:extLst>
            </p:cNvPr>
            <p:cNvSpPr/>
            <p:nvPr/>
          </p:nvSpPr>
          <p:spPr>
            <a:xfrm>
              <a:off x="2127579" y="3234132"/>
              <a:ext cx="1107561" cy="558099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4" name="Connecteur droit avec flèche 83">
              <a:extLst>
                <a:ext uri="{FF2B5EF4-FFF2-40B4-BE49-F238E27FC236}">
                  <a16:creationId xmlns:a16="http://schemas.microsoft.com/office/drawing/2014/main" id="{72663A39-4820-494D-826E-FC10EFC9A078}"/>
                </a:ext>
              </a:extLst>
            </p:cNvPr>
            <p:cNvCxnSpPr>
              <a:cxnSpLocks/>
              <a:stCxn id="51" idx="1"/>
              <a:endCxn id="50" idx="5"/>
            </p:cNvCxnSpPr>
            <p:nvPr/>
          </p:nvCxnSpPr>
          <p:spPr>
            <a:xfrm flipH="1" flipV="1">
              <a:off x="3102970" y="5207335"/>
              <a:ext cx="569174" cy="3471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avec flèche 84">
              <a:extLst>
                <a:ext uri="{FF2B5EF4-FFF2-40B4-BE49-F238E27FC236}">
                  <a16:creationId xmlns:a16="http://schemas.microsoft.com/office/drawing/2014/main" id="{DF334110-3433-4AC7-BC19-2E59B8A56333}"/>
                </a:ext>
              </a:extLst>
            </p:cNvPr>
            <p:cNvCxnSpPr>
              <a:cxnSpLocks/>
              <a:stCxn id="50" idx="1"/>
              <a:endCxn id="53" idx="5"/>
            </p:cNvCxnSpPr>
            <p:nvPr/>
          </p:nvCxnSpPr>
          <p:spPr>
            <a:xfrm flipH="1" flipV="1">
              <a:off x="1816886" y="4494420"/>
              <a:ext cx="502921" cy="3175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avec flèche 85">
              <a:extLst>
                <a:ext uri="{FF2B5EF4-FFF2-40B4-BE49-F238E27FC236}">
                  <a16:creationId xmlns:a16="http://schemas.microsoft.com/office/drawing/2014/main" id="{9F431096-F437-45F9-8EE8-EC5B4908FBA6}"/>
                </a:ext>
              </a:extLst>
            </p:cNvPr>
            <p:cNvCxnSpPr>
              <a:cxnSpLocks/>
              <a:stCxn id="52" idx="0"/>
              <a:endCxn id="53" idx="4"/>
            </p:cNvCxnSpPr>
            <p:nvPr/>
          </p:nvCxnSpPr>
          <p:spPr>
            <a:xfrm flipV="1">
              <a:off x="1423604" y="4576364"/>
              <a:ext cx="1701" cy="8947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avec flèche 95">
              <a:extLst>
                <a:ext uri="{FF2B5EF4-FFF2-40B4-BE49-F238E27FC236}">
                  <a16:creationId xmlns:a16="http://schemas.microsoft.com/office/drawing/2014/main" id="{293B1A3F-6DDC-44DB-BA35-DF0304AAD9AF}"/>
                </a:ext>
              </a:extLst>
            </p:cNvPr>
            <p:cNvCxnSpPr>
              <a:cxnSpLocks/>
              <a:stCxn id="50" idx="7"/>
              <a:endCxn id="81" idx="3"/>
            </p:cNvCxnSpPr>
            <p:nvPr/>
          </p:nvCxnSpPr>
          <p:spPr>
            <a:xfrm flipV="1">
              <a:off x="3102970" y="4480689"/>
              <a:ext cx="559513" cy="3312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avec flèche 96">
              <a:extLst>
                <a:ext uri="{FF2B5EF4-FFF2-40B4-BE49-F238E27FC236}">
                  <a16:creationId xmlns:a16="http://schemas.microsoft.com/office/drawing/2014/main" id="{B8821188-9244-4C7B-83FA-791EA51D9627}"/>
                </a:ext>
              </a:extLst>
            </p:cNvPr>
            <p:cNvCxnSpPr>
              <a:cxnSpLocks/>
              <a:stCxn id="81" idx="1"/>
              <a:endCxn id="83" idx="4"/>
            </p:cNvCxnSpPr>
            <p:nvPr/>
          </p:nvCxnSpPr>
          <p:spPr>
            <a:xfrm flipH="1" flipV="1">
              <a:off x="2681360" y="3792231"/>
              <a:ext cx="981123" cy="3081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avec flèche 97">
              <a:extLst>
                <a:ext uri="{FF2B5EF4-FFF2-40B4-BE49-F238E27FC236}">
                  <a16:creationId xmlns:a16="http://schemas.microsoft.com/office/drawing/2014/main" id="{B962376A-0899-4B1E-AB1E-650F2BC73DBC}"/>
                </a:ext>
              </a:extLst>
            </p:cNvPr>
            <p:cNvCxnSpPr>
              <a:cxnSpLocks/>
              <a:stCxn id="53" idx="7"/>
              <a:endCxn id="83" idx="4"/>
            </p:cNvCxnSpPr>
            <p:nvPr/>
          </p:nvCxnSpPr>
          <p:spPr>
            <a:xfrm flipV="1">
              <a:off x="1816886" y="3792231"/>
              <a:ext cx="864474" cy="3065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avec flèche 98">
              <a:extLst>
                <a:ext uri="{FF2B5EF4-FFF2-40B4-BE49-F238E27FC236}">
                  <a16:creationId xmlns:a16="http://schemas.microsoft.com/office/drawing/2014/main" id="{36713D11-A8A9-4063-A32D-F1EBE9831A52}"/>
                </a:ext>
              </a:extLst>
            </p:cNvPr>
            <p:cNvCxnSpPr>
              <a:cxnSpLocks/>
              <a:stCxn id="83" idx="0"/>
              <a:endCxn id="82" idx="4"/>
            </p:cNvCxnSpPr>
            <p:nvPr/>
          </p:nvCxnSpPr>
          <p:spPr>
            <a:xfrm flipV="1">
              <a:off x="2681360" y="2773720"/>
              <a:ext cx="2634" cy="4604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ZoneTexte 99">
              <a:extLst>
                <a:ext uri="{FF2B5EF4-FFF2-40B4-BE49-F238E27FC236}">
                  <a16:creationId xmlns:a16="http://schemas.microsoft.com/office/drawing/2014/main" id="{13F99EC6-D530-4B94-8FC5-C7D3BD99DABF}"/>
                </a:ext>
              </a:extLst>
            </p:cNvPr>
            <p:cNvSpPr txBox="1"/>
            <p:nvPr/>
          </p:nvSpPr>
          <p:spPr>
            <a:xfrm>
              <a:off x="3792057" y="6142722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0.16</a:t>
              </a:r>
            </a:p>
          </p:txBody>
        </p:sp>
        <p:sp>
          <p:nvSpPr>
            <p:cNvPr id="101" name="ZoneTexte 100">
              <a:extLst>
                <a:ext uri="{FF2B5EF4-FFF2-40B4-BE49-F238E27FC236}">
                  <a16:creationId xmlns:a16="http://schemas.microsoft.com/office/drawing/2014/main" id="{B131A892-EB20-4A60-8973-7FC3A0C5792C}"/>
                </a:ext>
              </a:extLst>
            </p:cNvPr>
            <p:cNvSpPr txBox="1"/>
            <p:nvPr/>
          </p:nvSpPr>
          <p:spPr>
            <a:xfrm>
              <a:off x="1169284" y="6139977"/>
              <a:ext cx="5712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0.5</a:t>
              </a:r>
              <a:endParaRPr lang="fr-FR" b="1" dirty="0">
                <a:latin typeface="+mj-lt"/>
                <a:cs typeface="Arabic Typesetting" panose="03020402040406030203" pitchFamily="66" charset="-78"/>
              </a:endParaRPr>
            </a:p>
          </p:txBody>
        </p:sp>
        <p:sp>
          <p:nvSpPr>
            <p:cNvPr id="102" name="ZoneTexte 101">
              <a:extLst>
                <a:ext uri="{FF2B5EF4-FFF2-40B4-BE49-F238E27FC236}">
                  <a16:creationId xmlns:a16="http://schemas.microsoft.com/office/drawing/2014/main" id="{29B1D096-9212-4F60-BD58-C63D7A54EEE9}"/>
                </a:ext>
              </a:extLst>
            </p:cNvPr>
            <p:cNvSpPr txBox="1"/>
            <p:nvPr/>
          </p:nvSpPr>
          <p:spPr>
            <a:xfrm>
              <a:off x="2355886" y="531358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0.33</a:t>
              </a:r>
            </a:p>
          </p:txBody>
        </p:sp>
        <p:sp>
          <p:nvSpPr>
            <p:cNvPr id="103" name="ZoneTexte 102">
              <a:extLst>
                <a:ext uri="{FF2B5EF4-FFF2-40B4-BE49-F238E27FC236}">
                  <a16:creationId xmlns:a16="http://schemas.microsoft.com/office/drawing/2014/main" id="{11CA8A4A-8F7F-48C2-9B9F-A1187E2ABBC8}"/>
                </a:ext>
              </a:extLst>
            </p:cNvPr>
            <p:cNvSpPr txBox="1"/>
            <p:nvPr/>
          </p:nvSpPr>
          <p:spPr>
            <a:xfrm>
              <a:off x="843246" y="4593624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104" name="ZoneTexte 103">
              <a:extLst>
                <a:ext uri="{FF2B5EF4-FFF2-40B4-BE49-F238E27FC236}">
                  <a16:creationId xmlns:a16="http://schemas.microsoft.com/office/drawing/2014/main" id="{42F66D1B-1071-470A-8118-402518BE113A}"/>
                </a:ext>
              </a:extLst>
            </p:cNvPr>
            <p:cNvSpPr txBox="1"/>
            <p:nvPr/>
          </p:nvSpPr>
          <p:spPr>
            <a:xfrm>
              <a:off x="3792058" y="4549860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105" name="ZoneTexte 104">
              <a:extLst>
                <a:ext uri="{FF2B5EF4-FFF2-40B4-BE49-F238E27FC236}">
                  <a16:creationId xmlns:a16="http://schemas.microsoft.com/office/drawing/2014/main" id="{7890CA0D-7040-43BF-8630-F9D31E0748FC}"/>
                </a:ext>
              </a:extLst>
            </p:cNvPr>
            <p:cNvSpPr txBox="1"/>
            <p:nvPr/>
          </p:nvSpPr>
          <p:spPr>
            <a:xfrm>
              <a:off x="2414927" y="387616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0.83</a:t>
              </a:r>
            </a:p>
          </p:txBody>
        </p: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13B55D11-6473-4934-A95F-41883769C668}"/>
                </a:ext>
              </a:extLst>
            </p:cNvPr>
            <p:cNvSpPr txBox="1"/>
            <p:nvPr/>
          </p:nvSpPr>
          <p:spPr>
            <a:xfrm>
              <a:off x="2370894" y="2699079"/>
              <a:ext cx="201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b="1">
                  <a:solidFill>
                    <a:schemeClr val="tx1"/>
                  </a:solidFill>
                  <a:latin typeface="+mj-lt"/>
                  <a:cs typeface="Arabic Typesetting" panose="03020402040406030203" pitchFamily="66" charset="-78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fr-FR" sz="2000" dirty="0"/>
                <a:t>1</a:t>
              </a:r>
            </a:p>
          </p:txBody>
        </p:sp>
        <p:sp>
          <p:nvSpPr>
            <p:cNvPr id="107" name="ZoneTexte 106">
              <a:extLst>
                <a:ext uri="{FF2B5EF4-FFF2-40B4-BE49-F238E27FC236}">
                  <a16:creationId xmlns:a16="http://schemas.microsoft.com/office/drawing/2014/main" id="{0F00E1B3-E6F8-4589-946A-11557F01EF70}"/>
                </a:ext>
              </a:extLst>
            </p:cNvPr>
            <p:cNvSpPr txBox="1"/>
            <p:nvPr/>
          </p:nvSpPr>
          <p:spPr>
            <a:xfrm>
              <a:off x="2238777" y="2269646"/>
              <a:ext cx="82811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French</a:t>
              </a:r>
              <a:endParaRPr lang="fr-FR" dirty="0"/>
            </a:p>
          </p:txBody>
        </p:sp>
        <p:sp>
          <p:nvSpPr>
            <p:cNvPr id="108" name="ZoneTexte 107">
              <a:extLst>
                <a:ext uri="{FF2B5EF4-FFF2-40B4-BE49-F238E27FC236}">
                  <a16:creationId xmlns:a16="http://schemas.microsoft.com/office/drawing/2014/main" id="{272F4049-6865-4881-8CD1-576F27F2C5B4}"/>
                </a:ext>
              </a:extLst>
            </p:cNvPr>
            <p:cNvSpPr txBox="1"/>
            <p:nvPr/>
          </p:nvSpPr>
          <p:spPr>
            <a:xfrm>
              <a:off x="2249123" y="3302698"/>
              <a:ext cx="786754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Italian</a:t>
              </a:r>
              <a:endParaRPr lang="fr-FR" dirty="0"/>
            </a:p>
          </p:txBody>
        </p:sp>
        <p:sp>
          <p:nvSpPr>
            <p:cNvPr id="109" name="ZoneTexte 108">
              <a:extLst>
                <a:ext uri="{FF2B5EF4-FFF2-40B4-BE49-F238E27FC236}">
                  <a16:creationId xmlns:a16="http://schemas.microsoft.com/office/drawing/2014/main" id="{679EAD32-280A-4B05-9447-675D489CACD3}"/>
                </a:ext>
              </a:extLst>
            </p:cNvPr>
            <p:cNvSpPr txBox="1"/>
            <p:nvPr/>
          </p:nvSpPr>
          <p:spPr>
            <a:xfrm>
              <a:off x="3652409" y="4064487"/>
              <a:ext cx="785793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Indian</a:t>
              </a:r>
              <a:endParaRPr lang="en-US" b="1" dirty="0"/>
            </a:p>
          </p:txBody>
        </p:sp>
        <p:sp>
          <p:nvSpPr>
            <p:cNvPr id="110" name="ZoneTexte 109">
              <a:extLst>
                <a:ext uri="{FF2B5EF4-FFF2-40B4-BE49-F238E27FC236}">
                  <a16:creationId xmlns:a16="http://schemas.microsoft.com/office/drawing/2014/main" id="{F6FF574C-EBE6-4300-B522-70DAA80220DC}"/>
                </a:ext>
              </a:extLst>
            </p:cNvPr>
            <p:cNvSpPr txBox="1"/>
            <p:nvPr/>
          </p:nvSpPr>
          <p:spPr>
            <a:xfrm>
              <a:off x="2267104" y="4801313"/>
              <a:ext cx="862865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Korean</a:t>
              </a:r>
              <a:endParaRPr lang="fr-FR" dirty="0"/>
            </a:p>
          </p:txBody>
        </p:sp>
        <p:sp>
          <p:nvSpPr>
            <p:cNvPr id="111" name="ZoneTexte 110">
              <a:extLst>
                <a:ext uri="{FF2B5EF4-FFF2-40B4-BE49-F238E27FC236}">
                  <a16:creationId xmlns:a16="http://schemas.microsoft.com/office/drawing/2014/main" id="{17ED6DA7-E256-4581-99E6-D8934EBB69EA}"/>
                </a:ext>
              </a:extLst>
            </p:cNvPr>
            <p:cNvSpPr txBox="1"/>
            <p:nvPr/>
          </p:nvSpPr>
          <p:spPr>
            <a:xfrm>
              <a:off x="889892" y="4058919"/>
              <a:ext cx="992451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Mexican</a:t>
              </a:r>
              <a:endParaRPr lang="fr-FR" dirty="0"/>
            </a:p>
          </p:txBody>
        </p:sp>
        <p:sp>
          <p:nvSpPr>
            <p:cNvPr id="112" name="ZoneTexte 111">
              <a:extLst>
                <a:ext uri="{FF2B5EF4-FFF2-40B4-BE49-F238E27FC236}">
                  <a16:creationId xmlns:a16="http://schemas.microsoft.com/office/drawing/2014/main" id="{CAA49B61-3970-4A44-935F-A1BB89085120}"/>
                </a:ext>
              </a:extLst>
            </p:cNvPr>
            <p:cNvSpPr txBox="1"/>
            <p:nvPr/>
          </p:nvSpPr>
          <p:spPr>
            <a:xfrm>
              <a:off x="3494126" y="5546887"/>
              <a:ext cx="1058303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Japanese</a:t>
              </a:r>
              <a:endParaRPr lang="fr-FR" dirty="0"/>
            </a:p>
          </p:txBody>
        </p:sp>
        <p:sp>
          <p:nvSpPr>
            <p:cNvPr id="113" name="ZoneTexte 112">
              <a:extLst>
                <a:ext uri="{FF2B5EF4-FFF2-40B4-BE49-F238E27FC236}">
                  <a16:creationId xmlns:a16="http://schemas.microsoft.com/office/drawing/2014/main" id="{40EAD9F0-52FB-453D-B676-0BE53335CCAB}"/>
                </a:ext>
              </a:extLst>
            </p:cNvPr>
            <p:cNvSpPr txBox="1"/>
            <p:nvPr/>
          </p:nvSpPr>
          <p:spPr>
            <a:xfrm>
              <a:off x="908153" y="5542367"/>
              <a:ext cx="931665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Chinese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230742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1007524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Satisfiability (level of demand)</a:t>
            </a:r>
            <a:endParaRPr lang="fr-FR" sz="3200" b="1" cap="all" dirty="0">
              <a:solidFill>
                <a:srgbClr val="002060"/>
              </a:solidFill>
              <a:latin typeface="Open Sans" panose="020B0606030504020204" pitchFamily="34" charset="0"/>
            </a:endParaRP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2D4EC77C-64CB-49AD-88B3-6ACE9391CF9D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44" name="Oval 13">
              <a:extLst>
                <a:ext uri="{FF2B5EF4-FFF2-40B4-BE49-F238E27FC236}">
                  <a16:creationId xmlns:a16="http://schemas.microsoft.com/office/drawing/2014/main" id="{6AC25FC0-70C8-4C7A-96D0-7ACA056FF7E5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5" name="TextBox 16">
              <a:extLst>
                <a:ext uri="{FF2B5EF4-FFF2-40B4-BE49-F238E27FC236}">
                  <a16:creationId xmlns:a16="http://schemas.microsoft.com/office/drawing/2014/main" id="{0FDD4568-5A7F-4E3F-9A06-4BEA9423BD24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A04F6EB4-4537-4D93-85A9-2839B1215E8C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30757D6-34FA-43CE-B299-669EC497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6</a:t>
            </a:r>
          </a:p>
        </p:txBody>
      </p:sp>
      <p:sp>
        <p:nvSpPr>
          <p:cNvPr id="87" name="Flèche : haut 86">
            <a:extLst>
              <a:ext uri="{FF2B5EF4-FFF2-40B4-BE49-F238E27FC236}">
                <a16:creationId xmlns:a16="http://schemas.microsoft.com/office/drawing/2014/main" id="{36864BCA-AB5E-42F4-B967-3801BCE5DB39}"/>
              </a:ext>
            </a:extLst>
          </p:cNvPr>
          <p:cNvSpPr/>
          <p:nvPr/>
        </p:nvSpPr>
        <p:spPr>
          <a:xfrm>
            <a:off x="455194" y="1575409"/>
            <a:ext cx="539646" cy="4453604"/>
          </a:xfrm>
          <a:prstGeom prst="upArrow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9767E61-2004-42E7-901F-19968EC9878D}"/>
              </a:ext>
            </a:extLst>
          </p:cNvPr>
          <p:cNvSpPr/>
          <p:nvPr/>
        </p:nvSpPr>
        <p:spPr>
          <a:xfrm>
            <a:off x="579515" y="3429000"/>
            <a:ext cx="269822" cy="260001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Flèche : haut 88">
            <a:extLst>
              <a:ext uri="{FF2B5EF4-FFF2-40B4-BE49-F238E27FC236}">
                <a16:creationId xmlns:a16="http://schemas.microsoft.com/office/drawing/2014/main" id="{BA83EA59-03D3-45DE-B581-1012AC314413}"/>
              </a:ext>
            </a:extLst>
          </p:cNvPr>
          <p:cNvSpPr/>
          <p:nvPr/>
        </p:nvSpPr>
        <p:spPr>
          <a:xfrm>
            <a:off x="455194" y="1575409"/>
            <a:ext cx="539646" cy="4453604"/>
          </a:xfrm>
          <a:prstGeom prst="upArrow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D050317-7A31-47C1-A31B-42B84237F6A9}"/>
              </a:ext>
            </a:extLst>
          </p:cNvPr>
          <p:cNvSpPr/>
          <p:nvPr/>
        </p:nvSpPr>
        <p:spPr>
          <a:xfrm>
            <a:off x="594505" y="4130571"/>
            <a:ext cx="269822" cy="189844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49E28501-FCE1-4FF8-BE25-1868D58696FD}"/>
              </a:ext>
            </a:extLst>
          </p:cNvPr>
          <p:cNvSpPr txBox="1"/>
          <p:nvPr/>
        </p:nvSpPr>
        <p:spPr>
          <a:xfrm>
            <a:off x="-3100" y="158682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1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92465EFA-A7EE-45EF-94D8-A0635997674A}"/>
              </a:ext>
            </a:extLst>
          </p:cNvPr>
          <p:cNvSpPr txBox="1"/>
          <p:nvPr/>
        </p:nvSpPr>
        <p:spPr>
          <a:xfrm>
            <a:off x="210340" y="577177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0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D5406922-03DE-47BD-8028-B1BFD466D4E0}"/>
              </a:ext>
            </a:extLst>
          </p:cNvPr>
          <p:cNvSpPr txBox="1"/>
          <p:nvPr/>
        </p:nvSpPr>
        <p:spPr>
          <a:xfrm>
            <a:off x="-21682" y="3200827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0.6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2AEEC10E-1FDB-4C28-BFD1-E4D158FCE6BA}"/>
              </a:ext>
            </a:extLst>
          </p:cNvPr>
          <p:cNvSpPr txBox="1"/>
          <p:nvPr/>
        </p:nvSpPr>
        <p:spPr>
          <a:xfrm>
            <a:off x="7534076" y="2627041"/>
            <a:ext cx="45403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S: Set of satisfiable values</a:t>
            </a:r>
          </a:p>
          <a:p>
            <a:r>
              <a:rPr lang="en-US" sz="20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Express the liking of the agent (</a:t>
            </a:r>
            <a:r>
              <a:rPr lang="en-US" sz="2000" dirty="0" err="1"/>
              <a:t>StatePreference</a:t>
            </a:r>
            <a:r>
              <a:rPr lang="en-US" sz="2000" dirty="0"/>
              <a:t>)</a:t>
            </a: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E7EB7088-1D9D-4CAF-A880-D827E3FC74F1}"/>
              </a:ext>
            </a:extLst>
          </p:cNvPr>
          <p:cNvGrpSpPr/>
          <p:nvPr/>
        </p:nvGrpSpPr>
        <p:grpSpPr>
          <a:xfrm>
            <a:off x="1041400" y="1752235"/>
            <a:ext cx="3427178" cy="4010287"/>
            <a:chOff x="843246" y="2203238"/>
            <a:chExt cx="3768221" cy="4339594"/>
          </a:xfrm>
        </p:grpSpPr>
        <p:sp>
          <p:nvSpPr>
            <p:cNvPr id="52" name="Oval 18">
              <a:extLst>
                <a:ext uri="{FF2B5EF4-FFF2-40B4-BE49-F238E27FC236}">
                  <a16:creationId xmlns:a16="http://schemas.microsoft.com/office/drawing/2014/main" id="{C613DD28-CA01-4A44-86B8-2BB5111423FE}"/>
                </a:ext>
              </a:extLst>
            </p:cNvPr>
            <p:cNvSpPr/>
            <p:nvPr/>
          </p:nvSpPr>
          <p:spPr>
            <a:xfrm>
              <a:off x="2157609" y="4730035"/>
              <a:ext cx="1107559" cy="55919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Oval 18">
              <a:extLst>
                <a:ext uri="{FF2B5EF4-FFF2-40B4-BE49-F238E27FC236}">
                  <a16:creationId xmlns:a16="http://schemas.microsoft.com/office/drawing/2014/main" id="{752EF55D-824A-44C4-B48C-B8278B63B0B7}"/>
                </a:ext>
              </a:extLst>
            </p:cNvPr>
            <p:cNvSpPr/>
            <p:nvPr/>
          </p:nvSpPr>
          <p:spPr>
            <a:xfrm>
              <a:off x="3510982" y="5471080"/>
              <a:ext cx="1100485" cy="56938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18">
              <a:extLst>
                <a:ext uri="{FF2B5EF4-FFF2-40B4-BE49-F238E27FC236}">
                  <a16:creationId xmlns:a16="http://schemas.microsoft.com/office/drawing/2014/main" id="{B1146F7B-CD00-4349-B33C-69B90FF32118}"/>
                </a:ext>
              </a:extLst>
            </p:cNvPr>
            <p:cNvSpPr/>
            <p:nvPr/>
          </p:nvSpPr>
          <p:spPr>
            <a:xfrm>
              <a:off x="869823" y="5471080"/>
              <a:ext cx="1107561" cy="56938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18">
              <a:extLst>
                <a:ext uri="{FF2B5EF4-FFF2-40B4-BE49-F238E27FC236}">
                  <a16:creationId xmlns:a16="http://schemas.microsoft.com/office/drawing/2014/main" id="{B4C8FEA4-4052-4D76-965B-A6D8D535D877}"/>
                </a:ext>
              </a:extLst>
            </p:cNvPr>
            <p:cNvSpPr/>
            <p:nvPr/>
          </p:nvSpPr>
          <p:spPr>
            <a:xfrm>
              <a:off x="871524" y="4016812"/>
              <a:ext cx="1107561" cy="559552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18">
              <a:extLst>
                <a:ext uri="{FF2B5EF4-FFF2-40B4-BE49-F238E27FC236}">
                  <a16:creationId xmlns:a16="http://schemas.microsoft.com/office/drawing/2014/main" id="{49EB7C95-7DD2-43C2-9CD4-C3E14412629F}"/>
                </a:ext>
              </a:extLst>
            </p:cNvPr>
            <p:cNvSpPr/>
            <p:nvPr/>
          </p:nvSpPr>
          <p:spPr>
            <a:xfrm>
              <a:off x="3500284" y="4021641"/>
              <a:ext cx="1107561" cy="537808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Oval 18">
              <a:extLst>
                <a:ext uri="{FF2B5EF4-FFF2-40B4-BE49-F238E27FC236}">
                  <a16:creationId xmlns:a16="http://schemas.microsoft.com/office/drawing/2014/main" id="{084C6FCE-27E9-4D38-9AD4-A5A136500D12}"/>
                </a:ext>
              </a:extLst>
            </p:cNvPr>
            <p:cNvSpPr/>
            <p:nvPr/>
          </p:nvSpPr>
          <p:spPr>
            <a:xfrm>
              <a:off x="2130213" y="2203238"/>
              <a:ext cx="1107562" cy="570482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Oval 18">
              <a:extLst>
                <a:ext uri="{FF2B5EF4-FFF2-40B4-BE49-F238E27FC236}">
                  <a16:creationId xmlns:a16="http://schemas.microsoft.com/office/drawing/2014/main" id="{1E520BB9-292C-4985-92B0-510217ABF605}"/>
                </a:ext>
              </a:extLst>
            </p:cNvPr>
            <p:cNvSpPr/>
            <p:nvPr/>
          </p:nvSpPr>
          <p:spPr>
            <a:xfrm>
              <a:off x="2127579" y="3234132"/>
              <a:ext cx="1107561" cy="558099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Connecteur droit avec flèche 85">
              <a:extLst>
                <a:ext uri="{FF2B5EF4-FFF2-40B4-BE49-F238E27FC236}">
                  <a16:creationId xmlns:a16="http://schemas.microsoft.com/office/drawing/2014/main" id="{48B1FAA4-3E35-47BF-A7BD-1CC7F1CE5079}"/>
                </a:ext>
              </a:extLst>
            </p:cNvPr>
            <p:cNvCxnSpPr>
              <a:cxnSpLocks/>
              <a:stCxn id="53" idx="1"/>
              <a:endCxn id="52" idx="5"/>
            </p:cNvCxnSpPr>
            <p:nvPr/>
          </p:nvCxnSpPr>
          <p:spPr>
            <a:xfrm flipH="1" flipV="1">
              <a:off x="3102970" y="5207335"/>
              <a:ext cx="569174" cy="3471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avec flèche 93">
              <a:extLst>
                <a:ext uri="{FF2B5EF4-FFF2-40B4-BE49-F238E27FC236}">
                  <a16:creationId xmlns:a16="http://schemas.microsoft.com/office/drawing/2014/main" id="{4ABA8D7A-8A79-4EEA-8518-C4FFE2D7CF23}"/>
                </a:ext>
              </a:extLst>
            </p:cNvPr>
            <p:cNvCxnSpPr>
              <a:cxnSpLocks/>
              <a:stCxn id="52" idx="1"/>
              <a:endCxn id="82" idx="5"/>
            </p:cNvCxnSpPr>
            <p:nvPr/>
          </p:nvCxnSpPr>
          <p:spPr>
            <a:xfrm flipH="1" flipV="1">
              <a:off x="1816886" y="4494420"/>
              <a:ext cx="502921" cy="3175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avec flèche 94">
              <a:extLst>
                <a:ext uri="{FF2B5EF4-FFF2-40B4-BE49-F238E27FC236}">
                  <a16:creationId xmlns:a16="http://schemas.microsoft.com/office/drawing/2014/main" id="{000246ED-471A-480C-9E60-BD7FC8315BB9}"/>
                </a:ext>
              </a:extLst>
            </p:cNvPr>
            <p:cNvCxnSpPr>
              <a:cxnSpLocks/>
              <a:stCxn id="81" idx="0"/>
              <a:endCxn id="82" idx="4"/>
            </p:cNvCxnSpPr>
            <p:nvPr/>
          </p:nvCxnSpPr>
          <p:spPr>
            <a:xfrm flipV="1">
              <a:off x="1423604" y="4576364"/>
              <a:ext cx="1701" cy="8947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avec flèche 95">
              <a:extLst>
                <a:ext uri="{FF2B5EF4-FFF2-40B4-BE49-F238E27FC236}">
                  <a16:creationId xmlns:a16="http://schemas.microsoft.com/office/drawing/2014/main" id="{9D5B4628-8201-4C7A-994F-4F2D68A60B0A}"/>
                </a:ext>
              </a:extLst>
            </p:cNvPr>
            <p:cNvCxnSpPr>
              <a:cxnSpLocks/>
              <a:stCxn id="52" idx="7"/>
              <a:endCxn id="83" idx="3"/>
            </p:cNvCxnSpPr>
            <p:nvPr/>
          </p:nvCxnSpPr>
          <p:spPr>
            <a:xfrm flipV="1">
              <a:off x="3102970" y="4480689"/>
              <a:ext cx="559513" cy="3312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avec flèche 96">
              <a:extLst>
                <a:ext uri="{FF2B5EF4-FFF2-40B4-BE49-F238E27FC236}">
                  <a16:creationId xmlns:a16="http://schemas.microsoft.com/office/drawing/2014/main" id="{6D7AD562-EAA4-422C-8386-42156270EC52}"/>
                </a:ext>
              </a:extLst>
            </p:cNvPr>
            <p:cNvCxnSpPr>
              <a:cxnSpLocks/>
              <a:stCxn id="83" idx="1"/>
              <a:endCxn id="85" idx="4"/>
            </p:cNvCxnSpPr>
            <p:nvPr/>
          </p:nvCxnSpPr>
          <p:spPr>
            <a:xfrm flipH="1" flipV="1">
              <a:off x="2681360" y="3792231"/>
              <a:ext cx="981123" cy="3081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avec flèche 97">
              <a:extLst>
                <a:ext uri="{FF2B5EF4-FFF2-40B4-BE49-F238E27FC236}">
                  <a16:creationId xmlns:a16="http://schemas.microsoft.com/office/drawing/2014/main" id="{0C922456-1E54-427D-8A7C-9CB9A40026F6}"/>
                </a:ext>
              </a:extLst>
            </p:cNvPr>
            <p:cNvCxnSpPr>
              <a:cxnSpLocks/>
              <a:stCxn id="82" idx="7"/>
              <a:endCxn id="85" idx="4"/>
            </p:cNvCxnSpPr>
            <p:nvPr/>
          </p:nvCxnSpPr>
          <p:spPr>
            <a:xfrm flipV="1">
              <a:off x="1816886" y="3792231"/>
              <a:ext cx="864474" cy="3065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avec flèche 98">
              <a:extLst>
                <a:ext uri="{FF2B5EF4-FFF2-40B4-BE49-F238E27FC236}">
                  <a16:creationId xmlns:a16="http://schemas.microsoft.com/office/drawing/2014/main" id="{095070FA-C277-4877-9FCB-8C0E04BDAEF5}"/>
                </a:ext>
              </a:extLst>
            </p:cNvPr>
            <p:cNvCxnSpPr>
              <a:cxnSpLocks/>
              <a:stCxn id="85" idx="0"/>
              <a:endCxn id="84" idx="4"/>
            </p:cNvCxnSpPr>
            <p:nvPr/>
          </p:nvCxnSpPr>
          <p:spPr>
            <a:xfrm flipV="1">
              <a:off x="2681360" y="2773720"/>
              <a:ext cx="2634" cy="4604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ZoneTexte 99">
              <a:extLst>
                <a:ext uri="{FF2B5EF4-FFF2-40B4-BE49-F238E27FC236}">
                  <a16:creationId xmlns:a16="http://schemas.microsoft.com/office/drawing/2014/main" id="{F4FF1469-D0DD-4D1E-A902-1FC4544FBC1F}"/>
                </a:ext>
              </a:extLst>
            </p:cNvPr>
            <p:cNvSpPr txBox="1"/>
            <p:nvPr/>
          </p:nvSpPr>
          <p:spPr>
            <a:xfrm>
              <a:off x="3792057" y="6142722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0.16</a:t>
              </a:r>
            </a:p>
          </p:txBody>
        </p:sp>
        <p:sp>
          <p:nvSpPr>
            <p:cNvPr id="101" name="ZoneTexte 100">
              <a:extLst>
                <a:ext uri="{FF2B5EF4-FFF2-40B4-BE49-F238E27FC236}">
                  <a16:creationId xmlns:a16="http://schemas.microsoft.com/office/drawing/2014/main" id="{122119CB-F707-41A2-A2CE-2811E5E226F7}"/>
                </a:ext>
              </a:extLst>
            </p:cNvPr>
            <p:cNvSpPr txBox="1"/>
            <p:nvPr/>
          </p:nvSpPr>
          <p:spPr>
            <a:xfrm>
              <a:off x="1169284" y="6139977"/>
              <a:ext cx="5712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0.5</a:t>
              </a:r>
              <a:endParaRPr lang="fr-FR" b="1" dirty="0">
                <a:latin typeface="+mj-lt"/>
                <a:cs typeface="Arabic Typesetting" panose="03020402040406030203" pitchFamily="66" charset="-78"/>
              </a:endParaRPr>
            </a:p>
          </p:txBody>
        </p:sp>
        <p:sp>
          <p:nvSpPr>
            <p:cNvPr id="102" name="ZoneTexte 101">
              <a:extLst>
                <a:ext uri="{FF2B5EF4-FFF2-40B4-BE49-F238E27FC236}">
                  <a16:creationId xmlns:a16="http://schemas.microsoft.com/office/drawing/2014/main" id="{2BFD1E59-467C-4D03-A10B-0FCCFBDAB610}"/>
                </a:ext>
              </a:extLst>
            </p:cNvPr>
            <p:cNvSpPr txBox="1"/>
            <p:nvPr/>
          </p:nvSpPr>
          <p:spPr>
            <a:xfrm>
              <a:off x="2355886" y="531358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0.33</a:t>
              </a:r>
            </a:p>
          </p:txBody>
        </p:sp>
        <p:sp>
          <p:nvSpPr>
            <p:cNvPr id="103" name="ZoneTexte 102">
              <a:extLst>
                <a:ext uri="{FF2B5EF4-FFF2-40B4-BE49-F238E27FC236}">
                  <a16:creationId xmlns:a16="http://schemas.microsoft.com/office/drawing/2014/main" id="{32F02F3B-4BB3-40EB-9163-28BD00F5105F}"/>
                </a:ext>
              </a:extLst>
            </p:cNvPr>
            <p:cNvSpPr txBox="1"/>
            <p:nvPr/>
          </p:nvSpPr>
          <p:spPr>
            <a:xfrm>
              <a:off x="843246" y="4593624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104" name="ZoneTexte 103">
              <a:extLst>
                <a:ext uri="{FF2B5EF4-FFF2-40B4-BE49-F238E27FC236}">
                  <a16:creationId xmlns:a16="http://schemas.microsoft.com/office/drawing/2014/main" id="{00F6A4A3-E2E0-4CEE-ACBE-FB8BE2CAA98F}"/>
                </a:ext>
              </a:extLst>
            </p:cNvPr>
            <p:cNvSpPr txBox="1"/>
            <p:nvPr/>
          </p:nvSpPr>
          <p:spPr>
            <a:xfrm>
              <a:off x="3792058" y="4549860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105" name="ZoneTexte 104">
              <a:extLst>
                <a:ext uri="{FF2B5EF4-FFF2-40B4-BE49-F238E27FC236}">
                  <a16:creationId xmlns:a16="http://schemas.microsoft.com/office/drawing/2014/main" id="{9864429D-BC81-4017-9FE4-FB52D0E9673A}"/>
                </a:ext>
              </a:extLst>
            </p:cNvPr>
            <p:cNvSpPr txBox="1"/>
            <p:nvPr/>
          </p:nvSpPr>
          <p:spPr>
            <a:xfrm>
              <a:off x="2414927" y="387616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0.83</a:t>
              </a:r>
            </a:p>
          </p:txBody>
        </p: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DCDB511A-B2AF-4D26-AAA0-5FA32C4D9042}"/>
                </a:ext>
              </a:extLst>
            </p:cNvPr>
            <p:cNvSpPr txBox="1"/>
            <p:nvPr/>
          </p:nvSpPr>
          <p:spPr>
            <a:xfrm>
              <a:off x="2370894" y="2699079"/>
              <a:ext cx="201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b="1">
                  <a:solidFill>
                    <a:schemeClr val="tx1"/>
                  </a:solidFill>
                  <a:latin typeface="+mj-lt"/>
                  <a:cs typeface="Arabic Typesetting" panose="03020402040406030203" pitchFamily="66" charset="-78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fr-FR" sz="2000" dirty="0"/>
                <a:t>1</a:t>
              </a:r>
            </a:p>
          </p:txBody>
        </p:sp>
        <p:sp>
          <p:nvSpPr>
            <p:cNvPr id="107" name="ZoneTexte 106">
              <a:extLst>
                <a:ext uri="{FF2B5EF4-FFF2-40B4-BE49-F238E27FC236}">
                  <a16:creationId xmlns:a16="http://schemas.microsoft.com/office/drawing/2014/main" id="{026A040D-66A0-41D7-BBBE-2738397278AA}"/>
                </a:ext>
              </a:extLst>
            </p:cNvPr>
            <p:cNvSpPr txBox="1"/>
            <p:nvPr/>
          </p:nvSpPr>
          <p:spPr>
            <a:xfrm>
              <a:off x="2238777" y="2269646"/>
              <a:ext cx="82811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French</a:t>
              </a:r>
              <a:endParaRPr lang="fr-FR" dirty="0"/>
            </a:p>
          </p:txBody>
        </p:sp>
        <p:sp>
          <p:nvSpPr>
            <p:cNvPr id="108" name="ZoneTexte 107">
              <a:extLst>
                <a:ext uri="{FF2B5EF4-FFF2-40B4-BE49-F238E27FC236}">
                  <a16:creationId xmlns:a16="http://schemas.microsoft.com/office/drawing/2014/main" id="{3290209C-3895-407A-8F43-99420AD13EBE}"/>
                </a:ext>
              </a:extLst>
            </p:cNvPr>
            <p:cNvSpPr txBox="1"/>
            <p:nvPr/>
          </p:nvSpPr>
          <p:spPr>
            <a:xfrm>
              <a:off x="2249123" y="3302698"/>
              <a:ext cx="786754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Italian</a:t>
              </a:r>
              <a:endParaRPr lang="fr-FR" dirty="0"/>
            </a:p>
          </p:txBody>
        </p:sp>
        <p:sp>
          <p:nvSpPr>
            <p:cNvPr id="109" name="ZoneTexte 108">
              <a:extLst>
                <a:ext uri="{FF2B5EF4-FFF2-40B4-BE49-F238E27FC236}">
                  <a16:creationId xmlns:a16="http://schemas.microsoft.com/office/drawing/2014/main" id="{C191D983-60E9-4D58-8A33-0F1E4D716BF2}"/>
                </a:ext>
              </a:extLst>
            </p:cNvPr>
            <p:cNvSpPr txBox="1"/>
            <p:nvPr/>
          </p:nvSpPr>
          <p:spPr>
            <a:xfrm>
              <a:off x="3652409" y="4064487"/>
              <a:ext cx="785793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Indian</a:t>
              </a:r>
              <a:endParaRPr lang="en-US" b="1" dirty="0"/>
            </a:p>
          </p:txBody>
        </p:sp>
        <p:sp>
          <p:nvSpPr>
            <p:cNvPr id="110" name="ZoneTexte 109">
              <a:extLst>
                <a:ext uri="{FF2B5EF4-FFF2-40B4-BE49-F238E27FC236}">
                  <a16:creationId xmlns:a16="http://schemas.microsoft.com/office/drawing/2014/main" id="{18938C8E-038B-4455-8338-FA0EB4B41774}"/>
                </a:ext>
              </a:extLst>
            </p:cNvPr>
            <p:cNvSpPr txBox="1"/>
            <p:nvPr/>
          </p:nvSpPr>
          <p:spPr>
            <a:xfrm>
              <a:off x="2267104" y="4801313"/>
              <a:ext cx="862865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Korean</a:t>
              </a:r>
              <a:endParaRPr lang="fr-FR" dirty="0"/>
            </a:p>
          </p:txBody>
        </p:sp>
        <p:sp>
          <p:nvSpPr>
            <p:cNvPr id="111" name="ZoneTexte 110">
              <a:extLst>
                <a:ext uri="{FF2B5EF4-FFF2-40B4-BE49-F238E27FC236}">
                  <a16:creationId xmlns:a16="http://schemas.microsoft.com/office/drawing/2014/main" id="{66328E5D-B26D-43D2-B356-8868D0730F0F}"/>
                </a:ext>
              </a:extLst>
            </p:cNvPr>
            <p:cNvSpPr txBox="1"/>
            <p:nvPr/>
          </p:nvSpPr>
          <p:spPr>
            <a:xfrm>
              <a:off x="889892" y="4058919"/>
              <a:ext cx="992451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Mexican</a:t>
              </a:r>
              <a:endParaRPr lang="fr-FR" dirty="0"/>
            </a:p>
          </p:txBody>
        </p:sp>
        <p:sp>
          <p:nvSpPr>
            <p:cNvPr id="112" name="ZoneTexte 111">
              <a:extLst>
                <a:ext uri="{FF2B5EF4-FFF2-40B4-BE49-F238E27FC236}">
                  <a16:creationId xmlns:a16="http://schemas.microsoft.com/office/drawing/2014/main" id="{96A321C4-843A-493A-B26C-A07EAA50B9DA}"/>
                </a:ext>
              </a:extLst>
            </p:cNvPr>
            <p:cNvSpPr txBox="1"/>
            <p:nvPr/>
          </p:nvSpPr>
          <p:spPr>
            <a:xfrm>
              <a:off x="3494126" y="5546887"/>
              <a:ext cx="1058303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Japanese</a:t>
              </a:r>
              <a:endParaRPr lang="fr-FR" dirty="0"/>
            </a:p>
          </p:txBody>
        </p:sp>
        <p:sp>
          <p:nvSpPr>
            <p:cNvPr id="113" name="ZoneTexte 112">
              <a:extLst>
                <a:ext uri="{FF2B5EF4-FFF2-40B4-BE49-F238E27FC236}">
                  <a16:creationId xmlns:a16="http://schemas.microsoft.com/office/drawing/2014/main" id="{48719E38-3D92-4744-B10A-8B42A58D57D9}"/>
                </a:ext>
              </a:extLst>
            </p:cNvPr>
            <p:cNvSpPr txBox="1"/>
            <p:nvPr/>
          </p:nvSpPr>
          <p:spPr>
            <a:xfrm>
              <a:off x="908153" y="5542367"/>
              <a:ext cx="931665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Chinese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871227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903454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Satisfiability (level of demand)</a:t>
            </a:r>
            <a:endParaRPr lang="fr-FR" sz="3200" b="1" cap="all" dirty="0">
              <a:solidFill>
                <a:srgbClr val="002060"/>
              </a:solidFill>
              <a:latin typeface="Open Sans" panose="020B0606030504020204" pitchFamily="34" charset="0"/>
            </a:endParaRP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2D4EC77C-64CB-49AD-88B3-6ACE9391CF9D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44" name="Oval 13">
              <a:extLst>
                <a:ext uri="{FF2B5EF4-FFF2-40B4-BE49-F238E27FC236}">
                  <a16:creationId xmlns:a16="http://schemas.microsoft.com/office/drawing/2014/main" id="{6AC25FC0-70C8-4C7A-96D0-7ACA056FF7E5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5" name="TextBox 16">
              <a:extLst>
                <a:ext uri="{FF2B5EF4-FFF2-40B4-BE49-F238E27FC236}">
                  <a16:creationId xmlns:a16="http://schemas.microsoft.com/office/drawing/2014/main" id="{0FDD4568-5A7F-4E3F-9A06-4BEA9423BD24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A04F6EB4-4537-4D93-85A9-2839B1215E8C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30757D6-34FA-43CE-B299-669EC497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6</a:t>
            </a:r>
          </a:p>
        </p:txBody>
      </p:sp>
      <p:sp>
        <p:nvSpPr>
          <p:cNvPr id="87" name="Flèche : haut 86">
            <a:extLst>
              <a:ext uri="{FF2B5EF4-FFF2-40B4-BE49-F238E27FC236}">
                <a16:creationId xmlns:a16="http://schemas.microsoft.com/office/drawing/2014/main" id="{36864BCA-AB5E-42F4-B967-3801BCE5DB39}"/>
              </a:ext>
            </a:extLst>
          </p:cNvPr>
          <p:cNvSpPr/>
          <p:nvPr/>
        </p:nvSpPr>
        <p:spPr>
          <a:xfrm>
            <a:off x="455194" y="1575409"/>
            <a:ext cx="539646" cy="4453604"/>
          </a:xfrm>
          <a:prstGeom prst="upArrow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9767E61-2004-42E7-901F-19968EC9878D}"/>
              </a:ext>
            </a:extLst>
          </p:cNvPr>
          <p:cNvSpPr/>
          <p:nvPr/>
        </p:nvSpPr>
        <p:spPr>
          <a:xfrm>
            <a:off x="579515" y="3429000"/>
            <a:ext cx="269822" cy="260001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Flèche : haut 88">
            <a:extLst>
              <a:ext uri="{FF2B5EF4-FFF2-40B4-BE49-F238E27FC236}">
                <a16:creationId xmlns:a16="http://schemas.microsoft.com/office/drawing/2014/main" id="{BA83EA59-03D3-45DE-B581-1012AC314413}"/>
              </a:ext>
            </a:extLst>
          </p:cNvPr>
          <p:cNvSpPr/>
          <p:nvPr/>
        </p:nvSpPr>
        <p:spPr>
          <a:xfrm>
            <a:off x="455194" y="1575409"/>
            <a:ext cx="539646" cy="4453604"/>
          </a:xfrm>
          <a:prstGeom prst="upArrow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D050317-7A31-47C1-A31B-42B84237F6A9}"/>
              </a:ext>
            </a:extLst>
          </p:cNvPr>
          <p:cNvSpPr/>
          <p:nvPr/>
        </p:nvSpPr>
        <p:spPr>
          <a:xfrm>
            <a:off x="594505" y="4130571"/>
            <a:ext cx="269822" cy="189844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49E28501-FCE1-4FF8-BE25-1868D58696FD}"/>
              </a:ext>
            </a:extLst>
          </p:cNvPr>
          <p:cNvSpPr txBox="1"/>
          <p:nvPr/>
        </p:nvSpPr>
        <p:spPr>
          <a:xfrm>
            <a:off x="-3100" y="158682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1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92465EFA-A7EE-45EF-94D8-A0635997674A}"/>
              </a:ext>
            </a:extLst>
          </p:cNvPr>
          <p:cNvSpPr txBox="1"/>
          <p:nvPr/>
        </p:nvSpPr>
        <p:spPr>
          <a:xfrm>
            <a:off x="210340" y="577177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0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D5406922-03DE-47BD-8028-B1BFD466D4E0}"/>
              </a:ext>
            </a:extLst>
          </p:cNvPr>
          <p:cNvSpPr txBox="1"/>
          <p:nvPr/>
        </p:nvSpPr>
        <p:spPr>
          <a:xfrm>
            <a:off x="-21682" y="3200827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0.6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87CDA3E-76F0-4DD7-95F4-8B7CA2E840A0}"/>
              </a:ext>
            </a:extLst>
          </p:cNvPr>
          <p:cNvSpPr txBox="1"/>
          <p:nvPr/>
        </p:nvSpPr>
        <p:spPr>
          <a:xfrm>
            <a:off x="4589620" y="4642357"/>
            <a:ext cx="2191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Values the agent </a:t>
            </a:r>
            <a:r>
              <a:rPr lang="en-US" sz="2000" b="1" dirty="0">
                <a:solidFill>
                  <a:srgbClr val="FF0000"/>
                </a:solidFill>
              </a:rPr>
              <a:t>doesn’t like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4D9B38EF-FE5F-4A29-B633-E259FBB834E2}"/>
              </a:ext>
            </a:extLst>
          </p:cNvPr>
          <p:cNvSpPr txBox="1"/>
          <p:nvPr/>
        </p:nvSpPr>
        <p:spPr>
          <a:xfrm>
            <a:off x="4557417" y="2173289"/>
            <a:ext cx="1773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Values the agent </a:t>
            </a:r>
            <a:r>
              <a:rPr lang="en-US" sz="2000" b="1" dirty="0">
                <a:solidFill>
                  <a:schemeClr val="accent6"/>
                </a:solidFill>
              </a:rPr>
              <a:t>like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87B702A-16C1-4BA1-9D33-A4A75A8AFDB5}"/>
              </a:ext>
            </a:extLst>
          </p:cNvPr>
          <p:cNvSpPr txBox="1"/>
          <p:nvPr/>
        </p:nvSpPr>
        <p:spPr>
          <a:xfrm>
            <a:off x="8009686" y="3553759"/>
            <a:ext cx="3984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400" dirty="0"/>
              <a:t>I like </a:t>
            </a:r>
            <a:r>
              <a:rPr lang="fr-FR" sz="2400" b="1" i="1" dirty="0"/>
              <a:t>French</a:t>
            </a:r>
            <a:r>
              <a:rPr lang="fr-FR" sz="2400" dirty="0"/>
              <a:t> cuisine</a:t>
            </a:r>
          </a:p>
          <a:p>
            <a:endParaRPr lang="fr-FR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400" dirty="0"/>
              <a:t>I </a:t>
            </a:r>
            <a:r>
              <a:rPr lang="fr-FR" sz="2400" dirty="0" err="1"/>
              <a:t>don’t</a:t>
            </a:r>
            <a:r>
              <a:rPr lang="fr-FR" sz="2400" dirty="0"/>
              <a:t> like </a:t>
            </a:r>
            <a:r>
              <a:rPr lang="fr-FR" sz="2400" b="1" i="1" dirty="0" err="1"/>
              <a:t>Mexican</a:t>
            </a:r>
            <a:r>
              <a:rPr lang="fr-FR" sz="2400" dirty="0"/>
              <a:t> cuisine</a:t>
            </a:r>
            <a:endParaRPr lang="fr-FR" sz="2000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EC341AD-B1F2-4116-BCA4-50459BE214AA}"/>
              </a:ext>
            </a:extLst>
          </p:cNvPr>
          <p:cNvSpPr txBox="1"/>
          <p:nvPr/>
        </p:nvSpPr>
        <p:spPr>
          <a:xfrm>
            <a:off x="7944675" y="3122206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Example</a:t>
            </a:r>
          </a:p>
        </p:txBody>
      </p: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6418270-98B0-4D05-AB9D-9C21A9539A0B}"/>
              </a:ext>
            </a:extLst>
          </p:cNvPr>
          <p:cNvGrpSpPr/>
          <p:nvPr/>
        </p:nvGrpSpPr>
        <p:grpSpPr>
          <a:xfrm>
            <a:off x="1041400" y="1752235"/>
            <a:ext cx="3427178" cy="4010287"/>
            <a:chOff x="843246" y="2203238"/>
            <a:chExt cx="3768221" cy="4339594"/>
          </a:xfrm>
        </p:grpSpPr>
        <p:sp>
          <p:nvSpPr>
            <p:cNvPr id="117" name="Oval 18">
              <a:extLst>
                <a:ext uri="{FF2B5EF4-FFF2-40B4-BE49-F238E27FC236}">
                  <a16:creationId xmlns:a16="http://schemas.microsoft.com/office/drawing/2014/main" id="{0F6D1539-14DC-47AC-ADF2-56A1AD386E5C}"/>
                </a:ext>
              </a:extLst>
            </p:cNvPr>
            <p:cNvSpPr/>
            <p:nvPr/>
          </p:nvSpPr>
          <p:spPr>
            <a:xfrm>
              <a:off x="2157609" y="4730035"/>
              <a:ext cx="1107559" cy="559192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Oval 18">
              <a:extLst>
                <a:ext uri="{FF2B5EF4-FFF2-40B4-BE49-F238E27FC236}">
                  <a16:creationId xmlns:a16="http://schemas.microsoft.com/office/drawing/2014/main" id="{C251ACA9-4FFC-4062-A0FE-75F29A6DB97E}"/>
                </a:ext>
              </a:extLst>
            </p:cNvPr>
            <p:cNvSpPr/>
            <p:nvPr/>
          </p:nvSpPr>
          <p:spPr>
            <a:xfrm>
              <a:off x="3510982" y="5471080"/>
              <a:ext cx="1100485" cy="56938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Oval 18">
              <a:extLst>
                <a:ext uri="{FF2B5EF4-FFF2-40B4-BE49-F238E27FC236}">
                  <a16:creationId xmlns:a16="http://schemas.microsoft.com/office/drawing/2014/main" id="{C96C849D-5F11-4A8C-884E-3993567ADA30}"/>
                </a:ext>
              </a:extLst>
            </p:cNvPr>
            <p:cNvSpPr/>
            <p:nvPr/>
          </p:nvSpPr>
          <p:spPr>
            <a:xfrm>
              <a:off x="869823" y="5471080"/>
              <a:ext cx="1107561" cy="56938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Oval 18">
              <a:extLst>
                <a:ext uri="{FF2B5EF4-FFF2-40B4-BE49-F238E27FC236}">
                  <a16:creationId xmlns:a16="http://schemas.microsoft.com/office/drawing/2014/main" id="{1DE4BEC1-7BC3-4E86-B3B7-80015D4F6FDA}"/>
                </a:ext>
              </a:extLst>
            </p:cNvPr>
            <p:cNvSpPr/>
            <p:nvPr/>
          </p:nvSpPr>
          <p:spPr>
            <a:xfrm>
              <a:off x="871524" y="4016812"/>
              <a:ext cx="1107561" cy="559552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Oval 18">
              <a:extLst>
                <a:ext uri="{FF2B5EF4-FFF2-40B4-BE49-F238E27FC236}">
                  <a16:creationId xmlns:a16="http://schemas.microsoft.com/office/drawing/2014/main" id="{F5B0B454-82EE-40CE-A043-8BAFEC812F7E}"/>
                </a:ext>
              </a:extLst>
            </p:cNvPr>
            <p:cNvSpPr/>
            <p:nvPr/>
          </p:nvSpPr>
          <p:spPr>
            <a:xfrm>
              <a:off x="3500284" y="4021641"/>
              <a:ext cx="1107561" cy="537808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Oval 18">
              <a:extLst>
                <a:ext uri="{FF2B5EF4-FFF2-40B4-BE49-F238E27FC236}">
                  <a16:creationId xmlns:a16="http://schemas.microsoft.com/office/drawing/2014/main" id="{C1D03D56-A5D8-4ABE-88C8-98E5519D141D}"/>
                </a:ext>
              </a:extLst>
            </p:cNvPr>
            <p:cNvSpPr/>
            <p:nvPr/>
          </p:nvSpPr>
          <p:spPr>
            <a:xfrm>
              <a:off x="2130213" y="2203238"/>
              <a:ext cx="1107562" cy="570482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Oval 18">
              <a:extLst>
                <a:ext uri="{FF2B5EF4-FFF2-40B4-BE49-F238E27FC236}">
                  <a16:creationId xmlns:a16="http://schemas.microsoft.com/office/drawing/2014/main" id="{9F3D83CF-6C19-42C1-AF0C-AB31CF498032}"/>
                </a:ext>
              </a:extLst>
            </p:cNvPr>
            <p:cNvSpPr/>
            <p:nvPr/>
          </p:nvSpPr>
          <p:spPr>
            <a:xfrm>
              <a:off x="2127579" y="3234132"/>
              <a:ext cx="1107561" cy="558099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Connecteur droit avec flèche 123">
              <a:extLst>
                <a:ext uri="{FF2B5EF4-FFF2-40B4-BE49-F238E27FC236}">
                  <a16:creationId xmlns:a16="http://schemas.microsoft.com/office/drawing/2014/main" id="{53C2E25B-324E-42BB-A123-4F15F7A407C0}"/>
                </a:ext>
              </a:extLst>
            </p:cNvPr>
            <p:cNvCxnSpPr>
              <a:cxnSpLocks/>
              <a:stCxn id="118" idx="1"/>
              <a:endCxn id="117" idx="5"/>
            </p:cNvCxnSpPr>
            <p:nvPr/>
          </p:nvCxnSpPr>
          <p:spPr>
            <a:xfrm flipH="1" flipV="1">
              <a:off x="3102970" y="5207335"/>
              <a:ext cx="569174" cy="3471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avec flèche 124">
              <a:extLst>
                <a:ext uri="{FF2B5EF4-FFF2-40B4-BE49-F238E27FC236}">
                  <a16:creationId xmlns:a16="http://schemas.microsoft.com/office/drawing/2014/main" id="{E7401B1C-6012-4B97-BD91-BE61DBFED942}"/>
                </a:ext>
              </a:extLst>
            </p:cNvPr>
            <p:cNvCxnSpPr>
              <a:cxnSpLocks/>
              <a:stCxn id="117" idx="1"/>
              <a:endCxn id="120" idx="5"/>
            </p:cNvCxnSpPr>
            <p:nvPr/>
          </p:nvCxnSpPr>
          <p:spPr>
            <a:xfrm flipH="1" flipV="1">
              <a:off x="1816886" y="4494420"/>
              <a:ext cx="502921" cy="3175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avec flèche 125">
              <a:extLst>
                <a:ext uri="{FF2B5EF4-FFF2-40B4-BE49-F238E27FC236}">
                  <a16:creationId xmlns:a16="http://schemas.microsoft.com/office/drawing/2014/main" id="{02C2308C-D089-4876-99F5-2698EA40F4E4}"/>
                </a:ext>
              </a:extLst>
            </p:cNvPr>
            <p:cNvCxnSpPr>
              <a:cxnSpLocks/>
              <a:stCxn id="119" idx="0"/>
              <a:endCxn id="120" idx="4"/>
            </p:cNvCxnSpPr>
            <p:nvPr/>
          </p:nvCxnSpPr>
          <p:spPr>
            <a:xfrm flipV="1">
              <a:off x="1423604" y="4576364"/>
              <a:ext cx="1701" cy="8947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avec flèche 126">
              <a:extLst>
                <a:ext uri="{FF2B5EF4-FFF2-40B4-BE49-F238E27FC236}">
                  <a16:creationId xmlns:a16="http://schemas.microsoft.com/office/drawing/2014/main" id="{1E9D22FF-E2F4-4B6A-B7B3-A31B70651CB7}"/>
                </a:ext>
              </a:extLst>
            </p:cNvPr>
            <p:cNvCxnSpPr>
              <a:cxnSpLocks/>
              <a:stCxn id="117" idx="7"/>
              <a:endCxn id="121" idx="3"/>
            </p:cNvCxnSpPr>
            <p:nvPr/>
          </p:nvCxnSpPr>
          <p:spPr>
            <a:xfrm flipV="1">
              <a:off x="3102970" y="4480689"/>
              <a:ext cx="559513" cy="3312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avec flèche 127">
              <a:extLst>
                <a:ext uri="{FF2B5EF4-FFF2-40B4-BE49-F238E27FC236}">
                  <a16:creationId xmlns:a16="http://schemas.microsoft.com/office/drawing/2014/main" id="{EA98C874-C7A2-48C0-B466-8A80114344C5}"/>
                </a:ext>
              </a:extLst>
            </p:cNvPr>
            <p:cNvCxnSpPr>
              <a:cxnSpLocks/>
              <a:stCxn id="121" idx="1"/>
              <a:endCxn id="123" idx="4"/>
            </p:cNvCxnSpPr>
            <p:nvPr/>
          </p:nvCxnSpPr>
          <p:spPr>
            <a:xfrm flipH="1" flipV="1">
              <a:off x="2681360" y="3792231"/>
              <a:ext cx="981123" cy="3081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eur droit avec flèche 128">
              <a:extLst>
                <a:ext uri="{FF2B5EF4-FFF2-40B4-BE49-F238E27FC236}">
                  <a16:creationId xmlns:a16="http://schemas.microsoft.com/office/drawing/2014/main" id="{6BA72BE1-1708-46E5-B3CA-BAC7D08C7696}"/>
                </a:ext>
              </a:extLst>
            </p:cNvPr>
            <p:cNvCxnSpPr>
              <a:cxnSpLocks/>
              <a:stCxn id="120" idx="7"/>
              <a:endCxn id="123" idx="4"/>
            </p:cNvCxnSpPr>
            <p:nvPr/>
          </p:nvCxnSpPr>
          <p:spPr>
            <a:xfrm flipV="1">
              <a:off x="1816886" y="3792231"/>
              <a:ext cx="864474" cy="3065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avec flèche 129">
              <a:extLst>
                <a:ext uri="{FF2B5EF4-FFF2-40B4-BE49-F238E27FC236}">
                  <a16:creationId xmlns:a16="http://schemas.microsoft.com/office/drawing/2014/main" id="{880D7868-7152-40C7-8EF5-E100C28A48E0}"/>
                </a:ext>
              </a:extLst>
            </p:cNvPr>
            <p:cNvCxnSpPr>
              <a:cxnSpLocks/>
              <a:stCxn id="123" idx="0"/>
              <a:endCxn id="122" idx="4"/>
            </p:cNvCxnSpPr>
            <p:nvPr/>
          </p:nvCxnSpPr>
          <p:spPr>
            <a:xfrm flipV="1">
              <a:off x="2681360" y="2773720"/>
              <a:ext cx="2634" cy="4604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ZoneTexte 130">
              <a:extLst>
                <a:ext uri="{FF2B5EF4-FFF2-40B4-BE49-F238E27FC236}">
                  <a16:creationId xmlns:a16="http://schemas.microsoft.com/office/drawing/2014/main" id="{9C761227-F3A2-4789-ABC6-AE3B414C7B0B}"/>
                </a:ext>
              </a:extLst>
            </p:cNvPr>
            <p:cNvSpPr txBox="1"/>
            <p:nvPr/>
          </p:nvSpPr>
          <p:spPr>
            <a:xfrm>
              <a:off x="3792057" y="6142722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0.16</a:t>
              </a:r>
            </a:p>
          </p:txBody>
        </p:sp>
        <p:sp>
          <p:nvSpPr>
            <p:cNvPr id="132" name="ZoneTexte 131">
              <a:extLst>
                <a:ext uri="{FF2B5EF4-FFF2-40B4-BE49-F238E27FC236}">
                  <a16:creationId xmlns:a16="http://schemas.microsoft.com/office/drawing/2014/main" id="{1AA9110B-3FCE-4ACB-A88C-C56BB7ACF917}"/>
                </a:ext>
              </a:extLst>
            </p:cNvPr>
            <p:cNvSpPr txBox="1"/>
            <p:nvPr/>
          </p:nvSpPr>
          <p:spPr>
            <a:xfrm>
              <a:off x="1169284" y="6139977"/>
              <a:ext cx="5712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0.5</a:t>
              </a:r>
              <a:endParaRPr lang="fr-FR" b="1" dirty="0">
                <a:latin typeface="+mj-lt"/>
                <a:cs typeface="Arabic Typesetting" panose="03020402040406030203" pitchFamily="66" charset="-78"/>
              </a:endParaRPr>
            </a:p>
          </p:txBody>
        </p:sp>
        <p:sp>
          <p:nvSpPr>
            <p:cNvPr id="133" name="ZoneTexte 132">
              <a:extLst>
                <a:ext uri="{FF2B5EF4-FFF2-40B4-BE49-F238E27FC236}">
                  <a16:creationId xmlns:a16="http://schemas.microsoft.com/office/drawing/2014/main" id="{17807AD7-CA04-4497-BA8F-D6356B0F8805}"/>
                </a:ext>
              </a:extLst>
            </p:cNvPr>
            <p:cNvSpPr txBox="1"/>
            <p:nvPr/>
          </p:nvSpPr>
          <p:spPr>
            <a:xfrm>
              <a:off x="2355886" y="531358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0.33</a:t>
              </a:r>
            </a:p>
          </p:txBody>
        </p:sp>
        <p:sp>
          <p:nvSpPr>
            <p:cNvPr id="134" name="ZoneTexte 133">
              <a:extLst>
                <a:ext uri="{FF2B5EF4-FFF2-40B4-BE49-F238E27FC236}">
                  <a16:creationId xmlns:a16="http://schemas.microsoft.com/office/drawing/2014/main" id="{77634E5C-AC40-4371-8365-0B33F803948A}"/>
                </a:ext>
              </a:extLst>
            </p:cNvPr>
            <p:cNvSpPr txBox="1"/>
            <p:nvPr/>
          </p:nvSpPr>
          <p:spPr>
            <a:xfrm>
              <a:off x="843246" y="4593624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AE10BC27-AC55-478D-840B-F2750D87E6E4}"/>
                </a:ext>
              </a:extLst>
            </p:cNvPr>
            <p:cNvSpPr txBox="1"/>
            <p:nvPr/>
          </p:nvSpPr>
          <p:spPr>
            <a:xfrm>
              <a:off x="3792058" y="4549860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136" name="ZoneTexte 135">
              <a:extLst>
                <a:ext uri="{FF2B5EF4-FFF2-40B4-BE49-F238E27FC236}">
                  <a16:creationId xmlns:a16="http://schemas.microsoft.com/office/drawing/2014/main" id="{568F10E4-DC66-4D62-9998-E444E5C670CE}"/>
                </a:ext>
              </a:extLst>
            </p:cNvPr>
            <p:cNvSpPr txBox="1"/>
            <p:nvPr/>
          </p:nvSpPr>
          <p:spPr>
            <a:xfrm>
              <a:off x="2414927" y="387616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0.83</a:t>
              </a:r>
            </a:p>
          </p:txBody>
        </p:sp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7DF76059-94E0-4C27-9B5D-4BDF3A2569C1}"/>
                </a:ext>
              </a:extLst>
            </p:cNvPr>
            <p:cNvSpPr txBox="1"/>
            <p:nvPr/>
          </p:nvSpPr>
          <p:spPr>
            <a:xfrm>
              <a:off x="2370894" y="2699079"/>
              <a:ext cx="201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b="1">
                  <a:solidFill>
                    <a:schemeClr val="tx1"/>
                  </a:solidFill>
                  <a:latin typeface="+mj-lt"/>
                  <a:cs typeface="Arabic Typesetting" panose="03020402040406030203" pitchFamily="66" charset="-78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fr-FR" sz="2000" dirty="0"/>
                <a:t>1</a:t>
              </a:r>
            </a:p>
          </p:txBody>
        </p:sp>
        <p:sp>
          <p:nvSpPr>
            <p:cNvPr id="138" name="ZoneTexte 137">
              <a:extLst>
                <a:ext uri="{FF2B5EF4-FFF2-40B4-BE49-F238E27FC236}">
                  <a16:creationId xmlns:a16="http://schemas.microsoft.com/office/drawing/2014/main" id="{62525E0C-D758-406A-96BB-3EFC32AB0A35}"/>
                </a:ext>
              </a:extLst>
            </p:cNvPr>
            <p:cNvSpPr txBox="1"/>
            <p:nvPr/>
          </p:nvSpPr>
          <p:spPr>
            <a:xfrm>
              <a:off x="2238777" y="2269646"/>
              <a:ext cx="82811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French</a:t>
              </a:r>
              <a:endParaRPr lang="fr-FR" dirty="0"/>
            </a:p>
          </p:txBody>
        </p: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06AC33BE-7010-4126-BFE0-ECA61A1CEAED}"/>
                </a:ext>
              </a:extLst>
            </p:cNvPr>
            <p:cNvSpPr txBox="1"/>
            <p:nvPr/>
          </p:nvSpPr>
          <p:spPr>
            <a:xfrm>
              <a:off x="2249123" y="3302698"/>
              <a:ext cx="786754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Italian</a:t>
              </a:r>
              <a:endParaRPr lang="fr-FR" dirty="0"/>
            </a:p>
          </p:txBody>
        </p:sp>
        <p:sp>
          <p:nvSpPr>
            <p:cNvPr id="140" name="ZoneTexte 139">
              <a:extLst>
                <a:ext uri="{FF2B5EF4-FFF2-40B4-BE49-F238E27FC236}">
                  <a16:creationId xmlns:a16="http://schemas.microsoft.com/office/drawing/2014/main" id="{1565AFFE-F949-42F5-8A47-5077D60FF380}"/>
                </a:ext>
              </a:extLst>
            </p:cNvPr>
            <p:cNvSpPr txBox="1"/>
            <p:nvPr/>
          </p:nvSpPr>
          <p:spPr>
            <a:xfrm>
              <a:off x="3652409" y="4064487"/>
              <a:ext cx="785793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Indian</a:t>
              </a:r>
              <a:endParaRPr lang="en-US" b="1" dirty="0"/>
            </a:p>
          </p:txBody>
        </p:sp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248C9C73-742C-4006-8464-7477AA701282}"/>
                </a:ext>
              </a:extLst>
            </p:cNvPr>
            <p:cNvSpPr txBox="1"/>
            <p:nvPr/>
          </p:nvSpPr>
          <p:spPr>
            <a:xfrm>
              <a:off x="2267104" y="4801313"/>
              <a:ext cx="862865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Korean</a:t>
              </a:r>
              <a:endParaRPr lang="fr-FR" dirty="0"/>
            </a:p>
          </p:txBody>
        </p: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FCFF614D-7BFB-4E23-9B60-D859382008B0}"/>
                </a:ext>
              </a:extLst>
            </p:cNvPr>
            <p:cNvSpPr txBox="1"/>
            <p:nvPr/>
          </p:nvSpPr>
          <p:spPr>
            <a:xfrm>
              <a:off x="889892" y="4058919"/>
              <a:ext cx="992451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Mexican</a:t>
              </a:r>
              <a:endParaRPr lang="fr-FR" dirty="0"/>
            </a:p>
          </p:txBody>
        </p: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4A51D97B-48AB-4219-9CC8-E19206CED222}"/>
                </a:ext>
              </a:extLst>
            </p:cNvPr>
            <p:cNvSpPr txBox="1"/>
            <p:nvPr/>
          </p:nvSpPr>
          <p:spPr>
            <a:xfrm>
              <a:off x="3494126" y="5546887"/>
              <a:ext cx="1058303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Japanese</a:t>
              </a:r>
              <a:endParaRPr lang="fr-FR" dirty="0"/>
            </a:p>
          </p:txBody>
        </p:sp>
        <p:sp>
          <p:nvSpPr>
            <p:cNvPr id="144" name="ZoneTexte 143">
              <a:extLst>
                <a:ext uri="{FF2B5EF4-FFF2-40B4-BE49-F238E27FC236}">
                  <a16:creationId xmlns:a16="http://schemas.microsoft.com/office/drawing/2014/main" id="{7331CABF-D0E0-44DE-B5D3-104EB7C192B8}"/>
                </a:ext>
              </a:extLst>
            </p:cNvPr>
            <p:cNvSpPr txBox="1"/>
            <p:nvPr/>
          </p:nvSpPr>
          <p:spPr>
            <a:xfrm>
              <a:off x="908153" y="5542367"/>
              <a:ext cx="931665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Chinese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854457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127075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acceptability (concession)</a:t>
            </a:r>
            <a:endParaRPr lang="fr-FR" sz="3200" b="1" cap="all" dirty="0">
              <a:solidFill>
                <a:srgbClr val="002060"/>
              </a:solidFill>
              <a:latin typeface="Open Sans" panose="020B0606030504020204" pitchFamily="34" charset="0"/>
            </a:endParaRP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6C0FF786-C98D-4B2E-B43C-021A24C4B37A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56" name="Oval 13">
              <a:extLst>
                <a:ext uri="{FF2B5EF4-FFF2-40B4-BE49-F238E27FC236}">
                  <a16:creationId xmlns:a16="http://schemas.microsoft.com/office/drawing/2014/main" id="{4D3D2D4D-0452-40DC-A8CD-FB10F1910331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57" name="TextBox 16">
              <a:extLst>
                <a:ext uri="{FF2B5EF4-FFF2-40B4-BE49-F238E27FC236}">
                  <a16:creationId xmlns:a16="http://schemas.microsoft.com/office/drawing/2014/main" id="{C9B3CE2C-9913-44C6-A9AC-1F2983757E9F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58" name="ZoneTexte 57">
            <a:extLst>
              <a:ext uri="{FF2B5EF4-FFF2-40B4-BE49-F238E27FC236}">
                <a16:creationId xmlns:a16="http://schemas.microsoft.com/office/drawing/2014/main" id="{F5609B1D-2285-4914-B2D3-DD4EA832CB59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C9B77842-F8B7-482F-A03E-C4D641FBF1FB}"/>
              </a:ext>
            </a:extLst>
          </p:cNvPr>
          <p:cNvSpPr txBox="1"/>
          <p:nvPr/>
        </p:nvSpPr>
        <p:spPr>
          <a:xfrm>
            <a:off x="7495209" y="2466058"/>
            <a:ext cx="215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2. Acceptability</a:t>
            </a:r>
          </a:p>
        </p:txBody>
      </p: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9A62A212-F162-42F3-8936-57A0568F473D}"/>
              </a:ext>
            </a:extLst>
          </p:cNvPr>
          <p:cNvGrpSpPr/>
          <p:nvPr/>
        </p:nvGrpSpPr>
        <p:grpSpPr>
          <a:xfrm>
            <a:off x="7752007" y="4087583"/>
            <a:ext cx="3601793" cy="2382204"/>
            <a:chOff x="1221222" y="7554"/>
            <a:chExt cx="9449522" cy="6246536"/>
          </a:xfrm>
        </p:grpSpPr>
        <p:cxnSp>
          <p:nvCxnSpPr>
            <p:cNvPr id="75" name="Connecteur droit avec flèche 74">
              <a:extLst>
                <a:ext uri="{FF2B5EF4-FFF2-40B4-BE49-F238E27FC236}">
                  <a16:creationId xmlns:a16="http://schemas.microsoft.com/office/drawing/2014/main" id="{333596F4-EBF1-47F7-A399-F4FB98258E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0936" y="812976"/>
              <a:ext cx="0" cy="468693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22B9F741-FCFB-4F7E-A314-5334A945CA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7067" y="5479146"/>
              <a:ext cx="769697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7" name="Groupe 76">
              <a:extLst>
                <a:ext uri="{FF2B5EF4-FFF2-40B4-BE49-F238E27FC236}">
                  <a16:creationId xmlns:a16="http://schemas.microsoft.com/office/drawing/2014/main" id="{5F53433D-8353-4B59-B338-8D21E1695C0B}"/>
                </a:ext>
              </a:extLst>
            </p:cNvPr>
            <p:cNvGrpSpPr/>
            <p:nvPr/>
          </p:nvGrpSpPr>
          <p:grpSpPr>
            <a:xfrm>
              <a:off x="2177068" y="2127969"/>
              <a:ext cx="6856971" cy="3284121"/>
              <a:chOff x="1741993" y="1788456"/>
              <a:chExt cx="6444584" cy="3515848"/>
            </a:xfrm>
          </p:grpSpPr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9CBEADE9-42B5-4B41-AE54-8BFED1C5E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1993" y="1788456"/>
                <a:ext cx="2407533" cy="0"/>
              </a:xfrm>
              <a:prstGeom prst="line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D9D3DF7A-D13F-4DEA-91E7-7FC359BD10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9525" y="1788456"/>
                <a:ext cx="4037052" cy="3515848"/>
              </a:xfrm>
              <a:prstGeom prst="line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3D5EEF7B-95AC-4687-8D0D-D43EB14C3DCC}"/>
                </a:ext>
              </a:extLst>
            </p:cNvPr>
            <p:cNvSpPr txBox="1"/>
            <p:nvPr/>
          </p:nvSpPr>
          <p:spPr>
            <a:xfrm>
              <a:off x="9606707" y="5546203"/>
              <a:ext cx="1064037" cy="707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b="0"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fr-FR" dirty="0"/>
                <a:t>t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A32D883D-5B9F-4459-B3A5-AF72DF8A9548}"/>
                </a:ext>
              </a:extLst>
            </p:cNvPr>
            <p:cNvSpPr txBox="1"/>
            <p:nvPr/>
          </p:nvSpPr>
          <p:spPr>
            <a:xfrm>
              <a:off x="1221222" y="7554"/>
              <a:ext cx="3265549" cy="973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3200" b="0"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fr-FR" sz="1800" b="1" dirty="0"/>
                <a:t>Self(</a:t>
              </a:r>
              <a:r>
                <a:rPr lang="fr-FR" sz="1800" b="1" dirty="0" err="1"/>
                <a:t>pow,t</a:t>
              </a:r>
              <a:r>
                <a:rPr lang="fr-FR" sz="1800" b="1" dirty="0"/>
                <a:t>)</a:t>
              </a:r>
            </a:p>
          </p:txBody>
        </p: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48BA8709-E7F6-40F5-ABF0-FEBA7E8E772E}"/>
                </a:ext>
              </a:extLst>
            </p:cNvPr>
            <p:cNvCxnSpPr>
              <a:cxnSpLocks/>
            </p:cNvCxnSpPr>
            <p:nvPr/>
          </p:nvCxnSpPr>
          <p:spPr>
            <a:xfrm>
              <a:off x="4743846" y="1833940"/>
              <a:ext cx="1" cy="3640886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A398776F-E5EC-4F87-9307-4A0368C58CFF}"/>
                </a:ext>
              </a:extLst>
            </p:cNvPr>
            <p:cNvSpPr txBox="1"/>
            <p:nvPr/>
          </p:nvSpPr>
          <p:spPr>
            <a:xfrm>
              <a:off x="4486771" y="1262140"/>
              <a:ext cx="1047913" cy="488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3200" b="1"/>
              </a:lvl1pPr>
            </a:lstStyle>
            <a:p>
              <a:r>
                <a:rPr lang="el-GR" sz="1800" b="0">
                  <a:latin typeface="Cambria Math" panose="02040503050406030204" pitchFamily="18" charset="0"/>
                  <a:ea typeface="Cambria Math" panose="02040503050406030204" pitchFamily="18" charset="0"/>
                </a:rPr>
                <a:t> </a:t>
              </a:r>
              <a:r>
                <a:rPr lang="el-GR" sz="1800">
                  <a:latin typeface="Cambria Math" panose="02040503050406030204" pitchFamily="18" charset="0"/>
                  <a:ea typeface="Cambria Math" panose="02040503050406030204" pitchFamily="18" charset="0"/>
                </a:rPr>
                <a:t>τ</a:t>
              </a:r>
              <a:endParaRPr lang="fr-FR" sz="18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ABBAB1FE-B080-4C6D-8EB9-3C5D4215A1BC}"/>
                </a:ext>
              </a:extLst>
            </p:cNvPr>
            <p:cNvSpPr txBox="1"/>
            <p:nvPr/>
          </p:nvSpPr>
          <p:spPr>
            <a:xfrm>
              <a:off x="2219800" y="1201516"/>
              <a:ext cx="1801710" cy="973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3200" b="0"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fr-FR" sz="1800" b="1" dirty="0" err="1"/>
                <a:t>pow</a:t>
              </a:r>
              <a:r>
                <a:rPr lang="fr-FR" sz="1800" b="1" baseline="-25000" dirty="0" err="1"/>
                <a:t>a</a:t>
              </a:r>
              <a:endParaRPr lang="fr-FR" sz="1800" b="1" dirty="0"/>
            </a:p>
          </p:txBody>
        </p: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D8367071-DC64-4661-B498-DE6CC2CA0124}"/>
                </a:ext>
              </a:extLst>
            </p:cNvPr>
            <p:cNvCxnSpPr>
              <a:cxnSpLocks/>
            </p:cNvCxnSpPr>
            <p:nvPr/>
          </p:nvCxnSpPr>
          <p:spPr>
            <a:xfrm>
              <a:off x="2170937" y="3194613"/>
              <a:ext cx="2572909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FC62F70C-4519-46C5-97CB-E7953B0DF12D}"/>
                </a:ext>
              </a:extLst>
            </p:cNvPr>
            <p:cNvCxnSpPr>
              <a:cxnSpLocks/>
            </p:cNvCxnSpPr>
            <p:nvPr/>
          </p:nvCxnSpPr>
          <p:spPr>
            <a:xfrm>
              <a:off x="4743845" y="3194613"/>
              <a:ext cx="2561591" cy="2217478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ZoneTexte 84">
              <a:extLst>
                <a:ext uri="{FF2B5EF4-FFF2-40B4-BE49-F238E27FC236}">
                  <a16:creationId xmlns:a16="http://schemas.microsoft.com/office/drawing/2014/main" id="{0C1FE65C-5C5A-48AB-BD34-75BC42605323}"/>
                </a:ext>
              </a:extLst>
            </p:cNvPr>
            <p:cNvSpPr txBox="1"/>
            <p:nvPr/>
          </p:nvSpPr>
          <p:spPr>
            <a:xfrm>
              <a:off x="2219800" y="2327447"/>
              <a:ext cx="1904745" cy="867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3200" b="0"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fr-FR" sz="1800" b="1" dirty="0" err="1"/>
                <a:t>pow</a:t>
              </a:r>
              <a:r>
                <a:rPr lang="fr-FR" sz="1800" b="1" baseline="-25000" dirty="0" err="1"/>
                <a:t>b</a:t>
              </a:r>
              <a:endParaRPr lang="fr-FR" sz="1800" b="1" dirty="0"/>
            </a:p>
          </p:txBody>
        </p:sp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1B2F7A9A-3447-403E-B6A5-B39B94E53B88}"/>
              </a:ext>
            </a:extLst>
          </p:cNvPr>
          <p:cNvSpPr txBox="1"/>
          <p:nvPr/>
        </p:nvSpPr>
        <p:spPr>
          <a:xfrm>
            <a:off x="7560220" y="2969652"/>
            <a:ext cx="4540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S: Set of satisfiable values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Ac : Set of acceptable values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M = S + Ac</a:t>
            </a:r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B3E1921C-C73D-491C-9AC1-63DD2D74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fr-FR" dirty="0"/>
              <a:t>7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4DEDB7D-13A8-4479-944A-8ECAA675240B}"/>
              </a:ext>
            </a:extLst>
          </p:cNvPr>
          <p:cNvSpPr/>
          <p:nvPr/>
        </p:nvSpPr>
        <p:spPr>
          <a:xfrm>
            <a:off x="579515" y="3429000"/>
            <a:ext cx="269822" cy="260001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Flèche : haut 103">
            <a:extLst>
              <a:ext uri="{FF2B5EF4-FFF2-40B4-BE49-F238E27FC236}">
                <a16:creationId xmlns:a16="http://schemas.microsoft.com/office/drawing/2014/main" id="{1B60E6DD-269A-4260-8C7E-CB5BE54F468D}"/>
              </a:ext>
            </a:extLst>
          </p:cNvPr>
          <p:cNvSpPr/>
          <p:nvPr/>
        </p:nvSpPr>
        <p:spPr>
          <a:xfrm>
            <a:off x="455194" y="1575409"/>
            <a:ext cx="539646" cy="4453604"/>
          </a:xfrm>
          <a:prstGeom prst="upArrow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931566F-A563-405E-84CB-9BDAFA4DE1D7}"/>
              </a:ext>
            </a:extLst>
          </p:cNvPr>
          <p:cNvSpPr/>
          <p:nvPr/>
        </p:nvSpPr>
        <p:spPr>
          <a:xfrm>
            <a:off x="594505" y="4130571"/>
            <a:ext cx="269822" cy="189844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12DFABF0-E92A-4752-A8D2-5B52F033E5A5}"/>
              </a:ext>
            </a:extLst>
          </p:cNvPr>
          <p:cNvSpPr txBox="1"/>
          <p:nvPr/>
        </p:nvSpPr>
        <p:spPr>
          <a:xfrm>
            <a:off x="-3100" y="158682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1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049EC59B-42E7-43F3-8BC5-8666D9E37C61}"/>
              </a:ext>
            </a:extLst>
          </p:cNvPr>
          <p:cNvSpPr txBox="1"/>
          <p:nvPr/>
        </p:nvSpPr>
        <p:spPr>
          <a:xfrm>
            <a:off x="-21682" y="3200827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0.6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B16B126-C78E-4D93-BD97-90A8388241C1}"/>
              </a:ext>
            </a:extLst>
          </p:cNvPr>
          <p:cNvSpPr/>
          <p:nvPr/>
        </p:nvSpPr>
        <p:spPr>
          <a:xfrm>
            <a:off x="1018634" y="1664989"/>
            <a:ext cx="3720225" cy="2327804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93FC4A1-CB7E-4A2E-9E82-EAB5A7E1986D}"/>
              </a:ext>
            </a:extLst>
          </p:cNvPr>
          <p:cNvSpPr/>
          <p:nvPr/>
        </p:nvSpPr>
        <p:spPr>
          <a:xfrm>
            <a:off x="1010243" y="1678155"/>
            <a:ext cx="3728616" cy="2974950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460DFCCA-41EE-44D1-A866-160A7CC7D298}"/>
              </a:ext>
            </a:extLst>
          </p:cNvPr>
          <p:cNvSpPr txBox="1"/>
          <p:nvPr/>
        </p:nvSpPr>
        <p:spPr>
          <a:xfrm>
            <a:off x="5045694" y="1664988"/>
            <a:ext cx="14085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i="1" dirty="0">
                <a:solidFill>
                  <a:schemeClr val="accent1"/>
                </a:solidFill>
              </a:rPr>
              <a:t>Acceptable </a:t>
            </a:r>
          </a:p>
          <a:p>
            <a:r>
              <a:rPr lang="fr-FR" sz="2000" b="1" i="1" dirty="0">
                <a:solidFill>
                  <a:schemeClr val="accent1"/>
                </a:solidFill>
              </a:rPr>
              <a:t>values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8216C6D7-FBAD-4305-B944-75735FE73FB3}"/>
              </a:ext>
            </a:extLst>
          </p:cNvPr>
          <p:cNvSpPr txBox="1"/>
          <p:nvPr/>
        </p:nvSpPr>
        <p:spPr>
          <a:xfrm>
            <a:off x="5141566" y="4376316"/>
            <a:ext cx="1452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i="1" dirty="0">
                <a:solidFill>
                  <a:schemeClr val="accent1"/>
                </a:solidFill>
              </a:rPr>
              <a:t>Concessions</a:t>
            </a:r>
          </a:p>
        </p:txBody>
      </p:sp>
      <p:grpSp>
        <p:nvGrpSpPr>
          <p:cNvPr id="108" name="Groupe 107">
            <a:extLst>
              <a:ext uri="{FF2B5EF4-FFF2-40B4-BE49-F238E27FC236}">
                <a16:creationId xmlns:a16="http://schemas.microsoft.com/office/drawing/2014/main" id="{0F09F50A-FBED-4895-BFE2-38E3FBB30A86}"/>
              </a:ext>
            </a:extLst>
          </p:cNvPr>
          <p:cNvGrpSpPr/>
          <p:nvPr/>
        </p:nvGrpSpPr>
        <p:grpSpPr>
          <a:xfrm>
            <a:off x="1041400" y="1752235"/>
            <a:ext cx="3427178" cy="4010287"/>
            <a:chOff x="843246" y="2203238"/>
            <a:chExt cx="3768221" cy="4339594"/>
          </a:xfrm>
        </p:grpSpPr>
        <p:sp>
          <p:nvSpPr>
            <p:cNvPr id="109" name="Oval 18">
              <a:extLst>
                <a:ext uri="{FF2B5EF4-FFF2-40B4-BE49-F238E27FC236}">
                  <a16:creationId xmlns:a16="http://schemas.microsoft.com/office/drawing/2014/main" id="{2846A4A4-ECEE-4B2B-B2B8-4B890CE13171}"/>
                </a:ext>
              </a:extLst>
            </p:cNvPr>
            <p:cNvSpPr/>
            <p:nvPr/>
          </p:nvSpPr>
          <p:spPr>
            <a:xfrm>
              <a:off x="2157609" y="4730035"/>
              <a:ext cx="1107559" cy="559192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0" name="Oval 18">
              <a:extLst>
                <a:ext uri="{FF2B5EF4-FFF2-40B4-BE49-F238E27FC236}">
                  <a16:creationId xmlns:a16="http://schemas.microsoft.com/office/drawing/2014/main" id="{CBE4EBB3-AFE7-483A-BA62-0DD926D987BF}"/>
                </a:ext>
              </a:extLst>
            </p:cNvPr>
            <p:cNvSpPr/>
            <p:nvPr/>
          </p:nvSpPr>
          <p:spPr>
            <a:xfrm>
              <a:off x="3510982" y="5471080"/>
              <a:ext cx="1100485" cy="56938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Oval 18">
              <a:extLst>
                <a:ext uri="{FF2B5EF4-FFF2-40B4-BE49-F238E27FC236}">
                  <a16:creationId xmlns:a16="http://schemas.microsoft.com/office/drawing/2014/main" id="{8F581129-9461-4F86-94CC-097091CDD69F}"/>
                </a:ext>
              </a:extLst>
            </p:cNvPr>
            <p:cNvSpPr/>
            <p:nvPr/>
          </p:nvSpPr>
          <p:spPr>
            <a:xfrm>
              <a:off x="869823" y="5471080"/>
              <a:ext cx="1107561" cy="56938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6" name="Oval 18">
              <a:extLst>
                <a:ext uri="{FF2B5EF4-FFF2-40B4-BE49-F238E27FC236}">
                  <a16:creationId xmlns:a16="http://schemas.microsoft.com/office/drawing/2014/main" id="{9E2D7C8B-7F3D-40E9-AF39-773556FF7944}"/>
                </a:ext>
              </a:extLst>
            </p:cNvPr>
            <p:cNvSpPr/>
            <p:nvPr/>
          </p:nvSpPr>
          <p:spPr>
            <a:xfrm>
              <a:off x="871524" y="4016812"/>
              <a:ext cx="1107561" cy="559552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7" name="Oval 18">
              <a:extLst>
                <a:ext uri="{FF2B5EF4-FFF2-40B4-BE49-F238E27FC236}">
                  <a16:creationId xmlns:a16="http://schemas.microsoft.com/office/drawing/2014/main" id="{B6023163-AC15-477E-A3B9-1A501E18F062}"/>
                </a:ext>
              </a:extLst>
            </p:cNvPr>
            <p:cNvSpPr/>
            <p:nvPr/>
          </p:nvSpPr>
          <p:spPr>
            <a:xfrm>
              <a:off x="3500284" y="4021641"/>
              <a:ext cx="1107561" cy="537808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Oval 18">
              <a:extLst>
                <a:ext uri="{FF2B5EF4-FFF2-40B4-BE49-F238E27FC236}">
                  <a16:creationId xmlns:a16="http://schemas.microsoft.com/office/drawing/2014/main" id="{0506F963-2A61-46DD-A161-4440E2C0C633}"/>
                </a:ext>
              </a:extLst>
            </p:cNvPr>
            <p:cNvSpPr/>
            <p:nvPr/>
          </p:nvSpPr>
          <p:spPr>
            <a:xfrm>
              <a:off x="2130213" y="2203238"/>
              <a:ext cx="1107562" cy="570482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Oval 18">
              <a:extLst>
                <a:ext uri="{FF2B5EF4-FFF2-40B4-BE49-F238E27FC236}">
                  <a16:creationId xmlns:a16="http://schemas.microsoft.com/office/drawing/2014/main" id="{881252F1-0631-4406-84D6-8A396D9DBC8B}"/>
                </a:ext>
              </a:extLst>
            </p:cNvPr>
            <p:cNvSpPr/>
            <p:nvPr/>
          </p:nvSpPr>
          <p:spPr>
            <a:xfrm>
              <a:off x="2127579" y="3234132"/>
              <a:ext cx="1107561" cy="558099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20" name="Connecteur droit avec flèche 119">
              <a:extLst>
                <a:ext uri="{FF2B5EF4-FFF2-40B4-BE49-F238E27FC236}">
                  <a16:creationId xmlns:a16="http://schemas.microsoft.com/office/drawing/2014/main" id="{BF01EB56-E869-4EF4-8CBA-4CFB14B94B53}"/>
                </a:ext>
              </a:extLst>
            </p:cNvPr>
            <p:cNvCxnSpPr>
              <a:cxnSpLocks/>
              <a:stCxn id="110" idx="1"/>
              <a:endCxn id="109" idx="5"/>
            </p:cNvCxnSpPr>
            <p:nvPr/>
          </p:nvCxnSpPr>
          <p:spPr>
            <a:xfrm flipH="1" flipV="1">
              <a:off x="3102970" y="5207335"/>
              <a:ext cx="569174" cy="3471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avec flèche 120">
              <a:extLst>
                <a:ext uri="{FF2B5EF4-FFF2-40B4-BE49-F238E27FC236}">
                  <a16:creationId xmlns:a16="http://schemas.microsoft.com/office/drawing/2014/main" id="{D5D7F631-5E3C-43B0-A278-08EDA682989E}"/>
                </a:ext>
              </a:extLst>
            </p:cNvPr>
            <p:cNvCxnSpPr>
              <a:cxnSpLocks/>
              <a:stCxn id="109" idx="1"/>
              <a:endCxn id="116" idx="5"/>
            </p:cNvCxnSpPr>
            <p:nvPr/>
          </p:nvCxnSpPr>
          <p:spPr>
            <a:xfrm flipH="1" flipV="1">
              <a:off x="1816886" y="4494420"/>
              <a:ext cx="502921" cy="3175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avec flèche 121">
              <a:extLst>
                <a:ext uri="{FF2B5EF4-FFF2-40B4-BE49-F238E27FC236}">
                  <a16:creationId xmlns:a16="http://schemas.microsoft.com/office/drawing/2014/main" id="{6AFB887D-CA90-49B3-BB91-A0F835DE6B33}"/>
                </a:ext>
              </a:extLst>
            </p:cNvPr>
            <p:cNvCxnSpPr>
              <a:cxnSpLocks/>
              <a:stCxn id="115" idx="0"/>
              <a:endCxn id="116" idx="4"/>
            </p:cNvCxnSpPr>
            <p:nvPr/>
          </p:nvCxnSpPr>
          <p:spPr>
            <a:xfrm flipV="1">
              <a:off x="1423604" y="4576364"/>
              <a:ext cx="1701" cy="8947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avec flèche 122">
              <a:extLst>
                <a:ext uri="{FF2B5EF4-FFF2-40B4-BE49-F238E27FC236}">
                  <a16:creationId xmlns:a16="http://schemas.microsoft.com/office/drawing/2014/main" id="{130163B9-7A30-43FD-9501-2240A3465C3E}"/>
                </a:ext>
              </a:extLst>
            </p:cNvPr>
            <p:cNvCxnSpPr>
              <a:cxnSpLocks/>
              <a:stCxn id="109" idx="7"/>
              <a:endCxn id="117" idx="3"/>
            </p:cNvCxnSpPr>
            <p:nvPr/>
          </p:nvCxnSpPr>
          <p:spPr>
            <a:xfrm flipV="1">
              <a:off x="3102970" y="4480689"/>
              <a:ext cx="559513" cy="3312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avec flèche 123">
              <a:extLst>
                <a:ext uri="{FF2B5EF4-FFF2-40B4-BE49-F238E27FC236}">
                  <a16:creationId xmlns:a16="http://schemas.microsoft.com/office/drawing/2014/main" id="{7F1FE167-6E81-45B1-8944-0FF75A3C72B9}"/>
                </a:ext>
              </a:extLst>
            </p:cNvPr>
            <p:cNvCxnSpPr>
              <a:cxnSpLocks/>
              <a:stCxn id="117" idx="1"/>
              <a:endCxn id="119" idx="4"/>
            </p:cNvCxnSpPr>
            <p:nvPr/>
          </p:nvCxnSpPr>
          <p:spPr>
            <a:xfrm flipH="1" flipV="1">
              <a:off x="2681360" y="3792231"/>
              <a:ext cx="981123" cy="3081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avec flèche 124">
              <a:extLst>
                <a:ext uri="{FF2B5EF4-FFF2-40B4-BE49-F238E27FC236}">
                  <a16:creationId xmlns:a16="http://schemas.microsoft.com/office/drawing/2014/main" id="{045677C6-CE66-4413-BFF0-7F3C30996E7A}"/>
                </a:ext>
              </a:extLst>
            </p:cNvPr>
            <p:cNvCxnSpPr>
              <a:cxnSpLocks/>
              <a:stCxn id="116" idx="7"/>
              <a:endCxn id="119" idx="4"/>
            </p:cNvCxnSpPr>
            <p:nvPr/>
          </p:nvCxnSpPr>
          <p:spPr>
            <a:xfrm flipV="1">
              <a:off x="1816886" y="3792231"/>
              <a:ext cx="864474" cy="3065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avec flèche 125">
              <a:extLst>
                <a:ext uri="{FF2B5EF4-FFF2-40B4-BE49-F238E27FC236}">
                  <a16:creationId xmlns:a16="http://schemas.microsoft.com/office/drawing/2014/main" id="{627D6233-FD7B-412D-85DC-02C0B2062CCD}"/>
                </a:ext>
              </a:extLst>
            </p:cNvPr>
            <p:cNvCxnSpPr>
              <a:cxnSpLocks/>
              <a:stCxn id="119" idx="0"/>
              <a:endCxn id="118" idx="4"/>
            </p:cNvCxnSpPr>
            <p:nvPr/>
          </p:nvCxnSpPr>
          <p:spPr>
            <a:xfrm flipV="1">
              <a:off x="2681360" y="2773720"/>
              <a:ext cx="2634" cy="4604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ZoneTexte 126">
              <a:extLst>
                <a:ext uri="{FF2B5EF4-FFF2-40B4-BE49-F238E27FC236}">
                  <a16:creationId xmlns:a16="http://schemas.microsoft.com/office/drawing/2014/main" id="{563FA2D2-0E23-4254-9CBB-D3929E1720A7}"/>
                </a:ext>
              </a:extLst>
            </p:cNvPr>
            <p:cNvSpPr txBox="1"/>
            <p:nvPr/>
          </p:nvSpPr>
          <p:spPr>
            <a:xfrm>
              <a:off x="3792057" y="6142722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0.16</a:t>
              </a:r>
            </a:p>
          </p:txBody>
        </p:sp>
        <p:sp>
          <p:nvSpPr>
            <p:cNvPr id="128" name="ZoneTexte 127">
              <a:extLst>
                <a:ext uri="{FF2B5EF4-FFF2-40B4-BE49-F238E27FC236}">
                  <a16:creationId xmlns:a16="http://schemas.microsoft.com/office/drawing/2014/main" id="{DF989A42-FBA7-4EEE-8345-2E4118314A42}"/>
                </a:ext>
              </a:extLst>
            </p:cNvPr>
            <p:cNvSpPr txBox="1"/>
            <p:nvPr/>
          </p:nvSpPr>
          <p:spPr>
            <a:xfrm>
              <a:off x="1169284" y="6139977"/>
              <a:ext cx="5712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0.5</a:t>
              </a:r>
              <a:endParaRPr lang="fr-FR" b="1" dirty="0">
                <a:latin typeface="+mj-lt"/>
                <a:cs typeface="Arabic Typesetting" panose="03020402040406030203" pitchFamily="66" charset="-78"/>
              </a:endParaRPr>
            </a:p>
          </p:txBody>
        </p:sp>
        <p:sp>
          <p:nvSpPr>
            <p:cNvPr id="129" name="ZoneTexte 128">
              <a:extLst>
                <a:ext uri="{FF2B5EF4-FFF2-40B4-BE49-F238E27FC236}">
                  <a16:creationId xmlns:a16="http://schemas.microsoft.com/office/drawing/2014/main" id="{969B1B73-1C96-49F6-AEF5-2512C8E9DC37}"/>
                </a:ext>
              </a:extLst>
            </p:cNvPr>
            <p:cNvSpPr txBox="1"/>
            <p:nvPr/>
          </p:nvSpPr>
          <p:spPr>
            <a:xfrm>
              <a:off x="2355886" y="531358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0.33</a:t>
              </a:r>
            </a:p>
          </p:txBody>
        </p:sp>
        <p:sp>
          <p:nvSpPr>
            <p:cNvPr id="130" name="ZoneTexte 129">
              <a:extLst>
                <a:ext uri="{FF2B5EF4-FFF2-40B4-BE49-F238E27FC236}">
                  <a16:creationId xmlns:a16="http://schemas.microsoft.com/office/drawing/2014/main" id="{F748C0D8-F4C6-43AD-A6DE-6369FA38E123}"/>
                </a:ext>
              </a:extLst>
            </p:cNvPr>
            <p:cNvSpPr txBox="1"/>
            <p:nvPr/>
          </p:nvSpPr>
          <p:spPr>
            <a:xfrm>
              <a:off x="843246" y="4593624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131" name="ZoneTexte 130">
              <a:extLst>
                <a:ext uri="{FF2B5EF4-FFF2-40B4-BE49-F238E27FC236}">
                  <a16:creationId xmlns:a16="http://schemas.microsoft.com/office/drawing/2014/main" id="{DAB1C966-00D7-48F5-8FCE-6A20AB827309}"/>
                </a:ext>
              </a:extLst>
            </p:cNvPr>
            <p:cNvSpPr txBox="1"/>
            <p:nvPr/>
          </p:nvSpPr>
          <p:spPr>
            <a:xfrm>
              <a:off x="3792058" y="4549860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132" name="ZoneTexte 131">
              <a:extLst>
                <a:ext uri="{FF2B5EF4-FFF2-40B4-BE49-F238E27FC236}">
                  <a16:creationId xmlns:a16="http://schemas.microsoft.com/office/drawing/2014/main" id="{4F7FA3C6-BA90-4405-A6A9-F2D6FE5B0721}"/>
                </a:ext>
              </a:extLst>
            </p:cNvPr>
            <p:cNvSpPr txBox="1"/>
            <p:nvPr/>
          </p:nvSpPr>
          <p:spPr>
            <a:xfrm>
              <a:off x="2414927" y="387616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0.83</a:t>
              </a:r>
            </a:p>
          </p:txBody>
        </p:sp>
        <p:sp>
          <p:nvSpPr>
            <p:cNvPr id="133" name="ZoneTexte 132">
              <a:extLst>
                <a:ext uri="{FF2B5EF4-FFF2-40B4-BE49-F238E27FC236}">
                  <a16:creationId xmlns:a16="http://schemas.microsoft.com/office/drawing/2014/main" id="{6775F16C-265C-45FC-99F1-2A289F146541}"/>
                </a:ext>
              </a:extLst>
            </p:cNvPr>
            <p:cNvSpPr txBox="1"/>
            <p:nvPr/>
          </p:nvSpPr>
          <p:spPr>
            <a:xfrm>
              <a:off x="2370894" y="2699079"/>
              <a:ext cx="201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b="1">
                  <a:solidFill>
                    <a:schemeClr val="tx1"/>
                  </a:solidFill>
                  <a:latin typeface="+mj-lt"/>
                  <a:cs typeface="Arabic Typesetting" panose="03020402040406030203" pitchFamily="66" charset="-78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fr-FR" sz="2000" dirty="0"/>
                <a:t>1</a:t>
              </a:r>
            </a:p>
          </p:txBody>
        </p:sp>
        <p:sp>
          <p:nvSpPr>
            <p:cNvPr id="134" name="ZoneTexte 133">
              <a:extLst>
                <a:ext uri="{FF2B5EF4-FFF2-40B4-BE49-F238E27FC236}">
                  <a16:creationId xmlns:a16="http://schemas.microsoft.com/office/drawing/2014/main" id="{E5C64C3F-2CE7-4F8C-9596-4540F51AA106}"/>
                </a:ext>
              </a:extLst>
            </p:cNvPr>
            <p:cNvSpPr txBox="1"/>
            <p:nvPr/>
          </p:nvSpPr>
          <p:spPr>
            <a:xfrm>
              <a:off x="2238777" y="2269646"/>
              <a:ext cx="82811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French</a:t>
              </a:r>
              <a:endParaRPr lang="fr-FR" dirty="0"/>
            </a:p>
          </p:txBody>
        </p:sp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D07570A6-75AB-4AA5-8293-B4D20DF31EEE}"/>
                </a:ext>
              </a:extLst>
            </p:cNvPr>
            <p:cNvSpPr txBox="1"/>
            <p:nvPr/>
          </p:nvSpPr>
          <p:spPr>
            <a:xfrm>
              <a:off x="2249123" y="3302698"/>
              <a:ext cx="786754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Italian</a:t>
              </a:r>
              <a:endParaRPr lang="fr-FR" dirty="0"/>
            </a:p>
          </p:txBody>
        </p:sp>
        <p:sp>
          <p:nvSpPr>
            <p:cNvPr id="136" name="ZoneTexte 135">
              <a:extLst>
                <a:ext uri="{FF2B5EF4-FFF2-40B4-BE49-F238E27FC236}">
                  <a16:creationId xmlns:a16="http://schemas.microsoft.com/office/drawing/2014/main" id="{42A2C511-F76C-4B6A-82C1-226C76838ECB}"/>
                </a:ext>
              </a:extLst>
            </p:cNvPr>
            <p:cNvSpPr txBox="1"/>
            <p:nvPr/>
          </p:nvSpPr>
          <p:spPr>
            <a:xfrm>
              <a:off x="3652409" y="4064487"/>
              <a:ext cx="785793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Indian</a:t>
              </a:r>
              <a:endParaRPr lang="en-US" b="1" dirty="0"/>
            </a:p>
          </p:txBody>
        </p:sp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DA428A72-FDCA-4FED-BF35-9BCE197A37F9}"/>
                </a:ext>
              </a:extLst>
            </p:cNvPr>
            <p:cNvSpPr txBox="1"/>
            <p:nvPr/>
          </p:nvSpPr>
          <p:spPr>
            <a:xfrm>
              <a:off x="2267104" y="4801313"/>
              <a:ext cx="862865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Korean</a:t>
              </a:r>
              <a:endParaRPr lang="fr-FR" dirty="0"/>
            </a:p>
          </p:txBody>
        </p:sp>
        <p:sp>
          <p:nvSpPr>
            <p:cNvPr id="138" name="ZoneTexte 137">
              <a:extLst>
                <a:ext uri="{FF2B5EF4-FFF2-40B4-BE49-F238E27FC236}">
                  <a16:creationId xmlns:a16="http://schemas.microsoft.com/office/drawing/2014/main" id="{F6C57C5C-F71A-485E-AE0E-E9438E3E1C53}"/>
                </a:ext>
              </a:extLst>
            </p:cNvPr>
            <p:cNvSpPr txBox="1"/>
            <p:nvPr/>
          </p:nvSpPr>
          <p:spPr>
            <a:xfrm>
              <a:off x="889892" y="4058919"/>
              <a:ext cx="992451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Mexican</a:t>
              </a:r>
              <a:endParaRPr lang="fr-FR" dirty="0"/>
            </a:p>
          </p:txBody>
        </p: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73785797-299F-4962-A22B-FBE896D4C8B6}"/>
                </a:ext>
              </a:extLst>
            </p:cNvPr>
            <p:cNvSpPr txBox="1"/>
            <p:nvPr/>
          </p:nvSpPr>
          <p:spPr>
            <a:xfrm>
              <a:off x="3494126" y="5546887"/>
              <a:ext cx="1058303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Japanese</a:t>
              </a:r>
              <a:endParaRPr lang="fr-FR" dirty="0"/>
            </a:p>
          </p:txBody>
        </p:sp>
        <p:sp>
          <p:nvSpPr>
            <p:cNvPr id="140" name="ZoneTexte 139">
              <a:extLst>
                <a:ext uri="{FF2B5EF4-FFF2-40B4-BE49-F238E27FC236}">
                  <a16:creationId xmlns:a16="http://schemas.microsoft.com/office/drawing/2014/main" id="{8CDB9119-CD94-464C-9ED6-92BC1A420F77}"/>
                </a:ext>
              </a:extLst>
            </p:cNvPr>
            <p:cNvSpPr txBox="1"/>
            <p:nvPr/>
          </p:nvSpPr>
          <p:spPr>
            <a:xfrm>
              <a:off x="908153" y="5542367"/>
              <a:ext cx="931665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Chinese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17283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3" grpId="0" animBg="1"/>
      <p:bldP spid="1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Connector 3">
            <a:extLst>
              <a:ext uri="{FF2B5EF4-FFF2-40B4-BE49-F238E27FC236}">
                <a16:creationId xmlns:a16="http://schemas.microsoft.com/office/drawing/2014/main" id="{A57CC265-E9FE-46CC-8482-34BA5FCF5C69}"/>
              </a:ext>
            </a:extLst>
          </p:cNvPr>
          <p:cNvCxnSpPr>
            <a:cxnSpLocks/>
            <a:stCxn id="104" idx="6"/>
            <a:endCxn id="66" idx="2"/>
          </p:cNvCxnSpPr>
          <p:nvPr/>
        </p:nvCxnSpPr>
        <p:spPr>
          <a:xfrm>
            <a:off x="4162816" y="5059634"/>
            <a:ext cx="1343572" cy="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82">
            <a:extLst>
              <a:ext uri="{FF2B5EF4-FFF2-40B4-BE49-F238E27FC236}">
                <a16:creationId xmlns:a16="http://schemas.microsoft.com/office/drawing/2014/main" id="{15371476-9F48-4116-948F-241F196143A2}"/>
              </a:ext>
            </a:extLst>
          </p:cNvPr>
          <p:cNvCxnSpPr>
            <a:cxnSpLocks/>
            <a:stCxn id="46" idx="2"/>
          </p:cNvCxnSpPr>
          <p:nvPr/>
        </p:nvCxnSpPr>
        <p:spPr>
          <a:xfrm flipV="1">
            <a:off x="6095999" y="2257019"/>
            <a:ext cx="988746" cy="130024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31E4E89-11F8-4807-937F-7CCE70DF2736}"/>
              </a:ext>
            </a:extLst>
          </p:cNvPr>
          <p:cNvCxnSpPr>
            <a:cxnSpLocks/>
            <a:stCxn id="77" idx="3"/>
            <a:endCxn id="45" idx="2"/>
          </p:cNvCxnSpPr>
          <p:nvPr/>
        </p:nvCxnSpPr>
        <p:spPr>
          <a:xfrm flipH="1">
            <a:off x="6070242" y="3556650"/>
            <a:ext cx="2152560" cy="175175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7B180EA6-FC56-4CBD-9F8C-E480C472F0CA}"/>
              </a:ext>
            </a:extLst>
          </p:cNvPr>
          <p:cNvCxnSpPr>
            <a:cxnSpLocks/>
            <a:stCxn id="68" idx="4"/>
            <a:endCxn id="66" idx="4"/>
          </p:cNvCxnSpPr>
          <p:nvPr/>
        </p:nvCxnSpPr>
        <p:spPr>
          <a:xfrm>
            <a:off x="6089886" y="3955945"/>
            <a:ext cx="6114" cy="169430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52">
            <a:extLst>
              <a:ext uri="{FF2B5EF4-FFF2-40B4-BE49-F238E27FC236}">
                <a16:creationId xmlns:a16="http://schemas.microsoft.com/office/drawing/2014/main" id="{D5C9D7CC-6CAA-4496-ACCE-B228A55791B4}"/>
              </a:ext>
            </a:extLst>
          </p:cNvPr>
          <p:cNvCxnSpPr>
            <a:cxnSpLocks/>
            <a:stCxn id="83" idx="1"/>
            <a:endCxn id="77" idx="6"/>
          </p:cNvCxnSpPr>
          <p:nvPr/>
        </p:nvCxnSpPr>
        <p:spPr>
          <a:xfrm flipH="1" flipV="1">
            <a:off x="9031837" y="3254673"/>
            <a:ext cx="1010586" cy="169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61">
            <a:extLst>
              <a:ext uri="{FF2B5EF4-FFF2-40B4-BE49-F238E27FC236}">
                <a16:creationId xmlns:a16="http://schemas.microsoft.com/office/drawing/2014/main" id="{6EABB8B1-4F75-411C-8791-C3AE65C09041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4893888" y="2260772"/>
            <a:ext cx="1202111" cy="129649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A1332E66-EB2C-48ED-9939-37F48149645F}"/>
              </a:ext>
            </a:extLst>
          </p:cNvPr>
          <p:cNvGrpSpPr/>
          <p:nvPr/>
        </p:nvGrpSpPr>
        <p:grpSpPr>
          <a:xfrm>
            <a:off x="3569075" y="819657"/>
            <a:ext cx="1761194" cy="1551751"/>
            <a:chOff x="1024339" y="1841621"/>
            <a:chExt cx="1979786" cy="1687885"/>
          </a:xfrm>
          <a:solidFill>
            <a:schemeClr val="bg1"/>
          </a:solidFill>
        </p:grpSpPr>
        <p:pic>
          <p:nvPicPr>
            <p:cNvPr id="58" name="Picture 6">
              <a:extLst>
                <a:ext uri="{FF2B5EF4-FFF2-40B4-BE49-F238E27FC236}">
                  <a16:creationId xmlns:a16="http://schemas.microsoft.com/office/drawing/2014/main" id="{9C107F97-E6CE-4D97-B550-307698AEEB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339" y="1841621"/>
              <a:ext cx="1979786" cy="11335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1915862-7F6B-4CE5-84F6-FFF6E68DBC5E}"/>
                </a:ext>
              </a:extLst>
            </p:cNvPr>
            <p:cNvSpPr/>
            <p:nvPr/>
          </p:nvSpPr>
          <p:spPr>
            <a:xfrm>
              <a:off x="1231806" y="2944731"/>
              <a:ext cx="1564852" cy="58477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fr-FR" sz="1600" b="1" dirty="0" err="1"/>
                <a:t>AlwaysOn</a:t>
              </a:r>
              <a:endParaRPr lang="fr-FR" sz="1600" b="1" dirty="0"/>
            </a:p>
            <a:p>
              <a:pPr algn="ctr"/>
              <a:r>
                <a:rPr lang="fr-FR" sz="1600" dirty="0" err="1"/>
                <a:t>Sidner</a:t>
              </a:r>
              <a:r>
                <a:rPr lang="fr-FR" sz="1600" dirty="0"/>
                <a:t> </a:t>
              </a:r>
              <a:r>
                <a:rPr lang="fr-FR" sz="1600" i="1" dirty="0"/>
                <a:t>et al, 14</a:t>
              </a:r>
              <a:endParaRPr lang="fr-FR" sz="1600" dirty="0"/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FE575688-DCC7-44D0-85EE-A36586D88055}"/>
              </a:ext>
            </a:extLst>
          </p:cNvPr>
          <p:cNvGrpSpPr/>
          <p:nvPr/>
        </p:nvGrpSpPr>
        <p:grpSpPr>
          <a:xfrm>
            <a:off x="7056609" y="1071777"/>
            <a:ext cx="1332181" cy="1299629"/>
            <a:chOff x="1562306" y="4808762"/>
            <a:chExt cx="1497526" cy="1413644"/>
          </a:xfrm>
          <a:solidFill>
            <a:schemeClr val="bg1"/>
          </a:solidFill>
        </p:grpSpPr>
        <p:pic>
          <p:nvPicPr>
            <p:cNvPr id="61" name="Image 60">
              <a:extLst>
                <a:ext uri="{FF2B5EF4-FFF2-40B4-BE49-F238E27FC236}">
                  <a16:creationId xmlns:a16="http://schemas.microsoft.com/office/drawing/2014/main" id="{4E6AF9E0-E167-4A75-96AA-05F840485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4065" y="4808762"/>
              <a:ext cx="1267347" cy="1076139"/>
            </a:xfrm>
            <a:prstGeom prst="rect">
              <a:avLst/>
            </a:prstGeom>
            <a:grpFill/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B842B11-FBEC-42D6-8F78-87361385D0A3}"/>
                </a:ext>
              </a:extLst>
            </p:cNvPr>
            <p:cNvSpPr/>
            <p:nvPr/>
          </p:nvSpPr>
          <p:spPr>
            <a:xfrm>
              <a:off x="1562306" y="5883852"/>
              <a:ext cx="1497526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fr-FR" sz="1600" dirty="0"/>
                <a:t>Smith </a:t>
              </a:r>
              <a:r>
                <a:rPr lang="fr-FR" sz="1600" i="1" dirty="0"/>
                <a:t>et al, 10</a:t>
              </a:r>
              <a:endParaRPr lang="fr-FR" sz="1600" dirty="0"/>
            </a:p>
          </p:txBody>
        </p:sp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AACF88C4-BAF7-44C5-BBEF-C632F4D09638}"/>
              </a:ext>
            </a:extLst>
          </p:cNvPr>
          <p:cNvGrpSpPr/>
          <p:nvPr/>
        </p:nvGrpSpPr>
        <p:grpSpPr>
          <a:xfrm>
            <a:off x="5392120" y="2758475"/>
            <a:ext cx="1407758" cy="1197470"/>
            <a:chOff x="4235813" y="3232312"/>
            <a:chExt cx="1407758" cy="1197470"/>
          </a:xfrm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56851A1F-FECE-49C1-8060-69B074499809}"/>
                </a:ext>
              </a:extLst>
            </p:cNvPr>
            <p:cNvSpPr/>
            <p:nvPr/>
          </p:nvSpPr>
          <p:spPr>
            <a:xfrm>
              <a:off x="4276167" y="3232312"/>
              <a:ext cx="1314824" cy="119747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F29A72D0-5B4C-436F-8027-3CE7FB045BB3}"/>
                </a:ext>
              </a:extLst>
            </p:cNvPr>
            <p:cNvSpPr txBox="1"/>
            <p:nvPr/>
          </p:nvSpPr>
          <p:spPr>
            <a:xfrm>
              <a:off x="4235813" y="3630992"/>
              <a:ext cx="14077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dirty="0" err="1">
                  <a:solidFill>
                    <a:schemeClr val="accent2"/>
                  </a:solidFill>
                </a:rPr>
                <a:t>Companion</a:t>
              </a:r>
              <a:endParaRPr lang="fr-FR" sz="20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852D68C8-D872-4DAE-8580-97A54196C9FC}"/>
              </a:ext>
            </a:extLst>
          </p:cNvPr>
          <p:cNvGrpSpPr/>
          <p:nvPr/>
        </p:nvGrpSpPr>
        <p:grpSpPr>
          <a:xfrm>
            <a:off x="10031088" y="2787088"/>
            <a:ext cx="1673103" cy="1428166"/>
            <a:chOff x="5367257" y="2428840"/>
            <a:chExt cx="1730987" cy="1705797"/>
          </a:xfrm>
        </p:grpSpPr>
        <p:pic>
          <p:nvPicPr>
            <p:cNvPr id="83" name="Picture 2">
              <a:extLst>
                <a:ext uri="{FF2B5EF4-FFF2-40B4-BE49-F238E27FC236}">
                  <a16:creationId xmlns:a16="http://schemas.microsoft.com/office/drawing/2014/main" id="{32F1EF5C-3205-48CC-B932-5CAC11A997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8984" y="2428840"/>
              <a:ext cx="1312601" cy="1121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ZoneTexte 83">
              <a:extLst>
                <a:ext uri="{FF2B5EF4-FFF2-40B4-BE49-F238E27FC236}">
                  <a16:creationId xmlns:a16="http://schemas.microsoft.com/office/drawing/2014/main" id="{53DF969C-10C5-4FBE-8F00-A599DB7EF385}"/>
                </a:ext>
              </a:extLst>
            </p:cNvPr>
            <p:cNvSpPr txBox="1"/>
            <p:nvPr/>
          </p:nvSpPr>
          <p:spPr>
            <a:xfrm>
              <a:off x="5367257" y="3549862"/>
              <a:ext cx="17309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b="1" dirty="0"/>
                <a:t>REA</a:t>
              </a:r>
            </a:p>
            <a:p>
              <a:pPr algn="ctr"/>
              <a:r>
                <a:rPr lang="fr-FR" sz="1600" dirty="0" err="1"/>
                <a:t>Bickmore</a:t>
              </a:r>
              <a:r>
                <a:rPr lang="fr-FR" sz="1600" dirty="0"/>
                <a:t> </a:t>
              </a:r>
              <a:r>
                <a:rPr lang="fr-FR" sz="1600" i="1" dirty="0"/>
                <a:t>et al, 02</a:t>
              </a:r>
              <a:r>
                <a:rPr lang="fr-FR" sz="1600" dirty="0"/>
                <a:t> </a:t>
              </a:r>
            </a:p>
          </p:txBody>
        </p:sp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16E43C87-97D2-421F-8543-AF54CD9DABAB}"/>
              </a:ext>
            </a:extLst>
          </p:cNvPr>
          <p:cNvGrpSpPr/>
          <p:nvPr/>
        </p:nvGrpSpPr>
        <p:grpSpPr>
          <a:xfrm>
            <a:off x="8180783" y="4729073"/>
            <a:ext cx="1301247" cy="1559798"/>
            <a:chOff x="5378563" y="4625401"/>
            <a:chExt cx="1791287" cy="1863018"/>
          </a:xfrm>
        </p:grpSpPr>
        <p:pic>
          <p:nvPicPr>
            <p:cNvPr id="86" name="Image 85">
              <a:extLst>
                <a:ext uri="{FF2B5EF4-FFF2-40B4-BE49-F238E27FC236}">
                  <a16:creationId xmlns:a16="http://schemas.microsoft.com/office/drawing/2014/main" id="{6D64EFCB-D196-476C-8EA3-21B9B91BA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8563" y="4625401"/>
              <a:ext cx="1791287" cy="1253766"/>
            </a:xfrm>
            <a:prstGeom prst="rect">
              <a:avLst/>
            </a:prstGeom>
          </p:spPr>
        </p:pic>
        <p:sp>
          <p:nvSpPr>
            <p:cNvPr id="87" name="ZoneTexte 86">
              <a:extLst>
                <a:ext uri="{FF2B5EF4-FFF2-40B4-BE49-F238E27FC236}">
                  <a16:creationId xmlns:a16="http://schemas.microsoft.com/office/drawing/2014/main" id="{85A39D31-A88A-4F91-BEE1-DDFAD911F19C}"/>
                </a:ext>
              </a:extLst>
            </p:cNvPr>
            <p:cNvSpPr txBox="1"/>
            <p:nvPr/>
          </p:nvSpPr>
          <p:spPr>
            <a:xfrm>
              <a:off x="5869511" y="5903644"/>
              <a:ext cx="7264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b="1" dirty="0"/>
                <a:t>Louise</a:t>
              </a:r>
            </a:p>
            <a:p>
              <a:pPr algn="ctr"/>
              <a:r>
                <a:rPr lang="fr-FR" sz="1600" dirty="0" err="1"/>
                <a:t>Davi</a:t>
              </a:r>
              <a:endParaRPr lang="fr-FR" sz="1600" dirty="0"/>
            </a:p>
          </p:txBody>
        </p:sp>
      </p:grpSp>
      <p:cxnSp>
        <p:nvCxnSpPr>
          <p:cNvPr id="88" name="Straight Connector 52">
            <a:extLst>
              <a:ext uri="{FF2B5EF4-FFF2-40B4-BE49-F238E27FC236}">
                <a16:creationId xmlns:a16="http://schemas.microsoft.com/office/drawing/2014/main" id="{660D132B-4257-4818-8971-F8FA248913F3}"/>
              </a:ext>
            </a:extLst>
          </p:cNvPr>
          <p:cNvCxnSpPr>
            <a:cxnSpLocks/>
            <a:stCxn id="86" idx="0"/>
            <a:endCxn id="78" idx="2"/>
          </p:cNvCxnSpPr>
          <p:nvPr/>
        </p:nvCxnSpPr>
        <p:spPr>
          <a:xfrm flipH="1" flipV="1">
            <a:off x="8473034" y="3365795"/>
            <a:ext cx="358373" cy="1363278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097C8DF-9E45-401B-BA50-89E63771A506}"/>
              </a:ext>
            </a:extLst>
          </p:cNvPr>
          <p:cNvGrpSpPr/>
          <p:nvPr/>
        </p:nvGrpSpPr>
        <p:grpSpPr>
          <a:xfrm>
            <a:off x="8076159" y="2827612"/>
            <a:ext cx="955678" cy="854121"/>
            <a:chOff x="4266482" y="3232312"/>
            <a:chExt cx="1181328" cy="1121022"/>
          </a:xfrm>
        </p:grpSpPr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D5BF04C4-3F51-4E4C-8266-1409CFCA2294}"/>
                </a:ext>
              </a:extLst>
            </p:cNvPr>
            <p:cNvSpPr/>
            <p:nvPr/>
          </p:nvSpPr>
          <p:spPr>
            <a:xfrm>
              <a:off x="4276167" y="3232312"/>
              <a:ext cx="1171643" cy="112102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4356C666-36AE-403F-A9B1-7B9AB7981A28}"/>
                </a:ext>
              </a:extLst>
            </p:cNvPr>
            <p:cNvSpPr txBox="1"/>
            <p:nvPr/>
          </p:nvSpPr>
          <p:spPr>
            <a:xfrm>
              <a:off x="4266482" y="3538560"/>
              <a:ext cx="98116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2000" b="1" dirty="0">
                  <a:solidFill>
                    <a:schemeClr val="accent6"/>
                  </a:solidFill>
                </a:rPr>
                <a:t>Partner</a:t>
              </a:r>
            </a:p>
          </p:txBody>
        </p:sp>
      </p:grp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2A907225-8EDE-45E8-92C7-AE5086C3ACD6}"/>
              </a:ext>
            </a:extLst>
          </p:cNvPr>
          <p:cNvGrpSpPr/>
          <p:nvPr/>
        </p:nvGrpSpPr>
        <p:grpSpPr>
          <a:xfrm>
            <a:off x="3193195" y="4580624"/>
            <a:ext cx="969622" cy="958020"/>
            <a:chOff x="4955022" y="3106838"/>
            <a:chExt cx="1171643" cy="1121022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AAC1744F-0354-4096-AD2D-9CBDB8DB3232}"/>
                </a:ext>
              </a:extLst>
            </p:cNvPr>
            <p:cNvSpPr/>
            <p:nvPr/>
          </p:nvSpPr>
          <p:spPr>
            <a:xfrm>
              <a:off x="4955022" y="3106838"/>
              <a:ext cx="1171643" cy="112102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" name="ZoneTexte 104">
              <a:extLst>
                <a:ext uri="{FF2B5EF4-FFF2-40B4-BE49-F238E27FC236}">
                  <a16:creationId xmlns:a16="http://schemas.microsoft.com/office/drawing/2014/main" id="{248C8650-1F6C-48B5-99AE-4DFA42431F34}"/>
                </a:ext>
              </a:extLst>
            </p:cNvPr>
            <p:cNvSpPr txBox="1"/>
            <p:nvPr/>
          </p:nvSpPr>
          <p:spPr>
            <a:xfrm>
              <a:off x="5011105" y="3388661"/>
              <a:ext cx="86478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2400" b="1" dirty="0" err="1">
                  <a:solidFill>
                    <a:schemeClr val="accent4"/>
                  </a:solidFill>
                </a:rPr>
                <a:t>Tutor</a:t>
              </a:r>
              <a:endParaRPr lang="fr-FR" sz="24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210C5462-60D6-4A6A-BD5E-1526EBA97653}"/>
              </a:ext>
            </a:extLst>
          </p:cNvPr>
          <p:cNvGrpSpPr/>
          <p:nvPr/>
        </p:nvGrpSpPr>
        <p:grpSpPr>
          <a:xfrm>
            <a:off x="1174206" y="5347486"/>
            <a:ext cx="1529650" cy="1393170"/>
            <a:chOff x="8641607" y="4625401"/>
            <a:chExt cx="1790866" cy="1838541"/>
          </a:xfrm>
        </p:grpSpPr>
        <p:pic>
          <p:nvPicPr>
            <p:cNvPr id="47" name="Picture 5" descr="Image associée">
              <a:extLst>
                <a:ext uri="{FF2B5EF4-FFF2-40B4-BE49-F238E27FC236}">
                  <a16:creationId xmlns:a16="http://schemas.microsoft.com/office/drawing/2014/main" id="{E5EE718B-E837-4417-BB9F-FDA0313186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1607" y="4625401"/>
              <a:ext cx="1790866" cy="1253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752BE27C-4FA6-426F-B560-8D7EB3E6B86F}"/>
                </a:ext>
              </a:extLst>
            </p:cNvPr>
            <p:cNvSpPr txBox="1"/>
            <p:nvPr/>
          </p:nvSpPr>
          <p:spPr>
            <a:xfrm>
              <a:off x="8787583" y="5879167"/>
              <a:ext cx="16290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b="1" dirty="0" err="1"/>
                <a:t>SimSensei</a:t>
              </a:r>
              <a:endParaRPr lang="fr-FR" sz="1600" b="1" dirty="0"/>
            </a:p>
            <a:p>
              <a:pPr algn="ctr"/>
              <a:r>
                <a:rPr lang="fr-FR" sz="1600" dirty="0" err="1"/>
                <a:t>DeVault</a:t>
              </a:r>
              <a:r>
                <a:rPr lang="fr-FR" sz="1600" dirty="0"/>
                <a:t> et al, 14 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CA7123D2-A09A-44F7-B608-7431EC038323}"/>
              </a:ext>
            </a:extLst>
          </p:cNvPr>
          <p:cNvGrpSpPr/>
          <p:nvPr/>
        </p:nvGrpSpPr>
        <p:grpSpPr>
          <a:xfrm>
            <a:off x="312494" y="3915512"/>
            <a:ext cx="1405198" cy="1239370"/>
            <a:chOff x="8845675" y="2511156"/>
            <a:chExt cx="1651860" cy="1621834"/>
          </a:xfrm>
        </p:grpSpPr>
        <p:pic>
          <p:nvPicPr>
            <p:cNvPr id="50" name="Picture 2" descr="Résultat de recherche d'images pour &quot;simcoach project&quot;">
              <a:extLst>
                <a:ext uri="{FF2B5EF4-FFF2-40B4-BE49-F238E27FC236}">
                  <a16:creationId xmlns:a16="http://schemas.microsoft.com/office/drawing/2014/main" id="{6A207DD9-E1B1-48E0-BDB1-352CBCA6C5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5675" y="2511156"/>
              <a:ext cx="1651860" cy="1044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274699A2-2993-42E6-A77F-2082DD252FD2}"/>
                </a:ext>
              </a:extLst>
            </p:cNvPr>
            <p:cNvSpPr txBox="1"/>
            <p:nvPr/>
          </p:nvSpPr>
          <p:spPr>
            <a:xfrm>
              <a:off x="8937881" y="3548215"/>
              <a:ext cx="13284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b="1" dirty="0" err="1"/>
                <a:t>SimCoach</a:t>
              </a:r>
              <a:endParaRPr lang="fr-FR" sz="1600" b="1" dirty="0"/>
            </a:p>
            <a:p>
              <a:r>
                <a:rPr lang="fr-FR" sz="1600" dirty="0" err="1"/>
                <a:t>Rizzo</a:t>
              </a:r>
              <a:r>
                <a:rPr lang="fr-FR" sz="1600" dirty="0"/>
                <a:t> </a:t>
              </a:r>
              <a:r>
                <a:rPr lang="fr-FR" sz="1600" i="1" dirty="0"/>
                <a:t>et al, 11</a:t>
              </a:r>
              <a:endParaRPr lang="fr-FR" sz="1600" dirty="0"/>
            </a:p>
          </p:txBody>
        </p:sp>
      </p:grpSp>
      <p:sp>
        <p:nvSpPr>
          <p:cNvPr id="52" name="Titre 1">
            <a:extLst>
              <a:ext uri="{FF2B5EF4-FFF2-40B4-BE49-F238E27FC236}">
                <a16:creationId xmlns:a16="http://schemas.microsoft.com/office/drawing/2014/main" id="{1F393B91-5712-4DE4-BA76-2817F7C97163}"/>
              </a:ext>
            </a:extLst>
          </p:cNvPr>
          <p:cNvSpPr txBox="1">
            <a:spLocks/>
          </p:cNvSpPr>
          <p:nvPr/>
        </p:nvSpPr>
        <p:spPr>
          <a:xfrm>
            <a:off x="348761" y="136714"/>
            <a:ext cx="11520853" cy="798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Context: </a:t>
            </a:r>
            <a:r>
              <a:rPr lang="en-US" sz="40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conversational agents</a:t>
            </a:r>
            <a:endParaRPr lang="en-US" sz="4000" dirty="0">
              <a:solidFill>
                <a:srgbClr val="FFC000"/>
              </a:solidFill>
            </a:endParaRP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E397A766-D466-43FE-BB5D-97FB5C033F1E}"/>
              </a:ext>
            </a:extLst>
          </p:cNvPr>
          <p:cNvGrpSpPr/>
          <p:nvPr/>
        </p:nvGrpSpPr>
        <p:grpSpPr>
          <a:xfrm>
            <a:off x="4878278" y="5910306"/>
            <a:ext cx="817793" cy="815287"/>
            <a:chOff x="4206276" y="3202207"/>
            <a:chExt cx="1171643" cy="1121022"/>
          </a:xfrm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44DB70F7-D8A2-41CF-8DFE-D406FD626DB7}"/>
                </a:ext>
              </a:extLst>
            </p:cNvPr>
            <p:cNvSpPr/>
            <p:nvPr/>
          </p:nvSpPr>
          <p:spPr>
            <a:xfrm>
              <a:off x="4206276" y="3202207"/>
              <a:ext cx="1171643" cy="112102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>
                  <a:solidFill>
                    <a:schemeClr val="accent3"/>
                  </a:solidFill>
                </a:rPr>
                <a:t>…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93DDE422-4B0F-4444-A2A3-8CD670C84364}"/>
                </a:ext>
              </a:extLst>
            </p:cNvPr>
            <p:cNvSpPr txBox="1"/>
            <p:nvPr/>
          </p:nvSpPr>
          <p:spPr>
            <a:xfrm>
              <a:off x="4355913" y="3531885"/>
              <a:ext cx="210608" cy="5879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lang="fr-FR" sz="2400" b="1" dirty="0">
                <a:solidFill>
                  <a:schemeClr val="accent4"/>
                </a:solidFill>
              </a:endParaRPr>
            </a:p>
          </p:txBody>
        </p:sp>
      </p:grpSp>
      <p:cxnSp>
        <p:nvCxnSpPr>
          <p:cNvPr id="63" name="Straight Connector 3">
            <a:extLst>
              <a:ext uri="{FF2B5EF4-FFF2-40B4-BE49-F238E27FC236}">
                <a16:creationId xmlns:a16="http://schemas.microsoft.com/office/drawing/2014/main" id="{8F735BA1-CE09-49BA-8EA3-D0BC61460B2F}"/>
              </a:ext>
            </a:extLst>
          </p:cNvPr>
          <p:cNvCxnSpPr>
            <a:cxnSpLocks/>
            <a:stCxn id="54" idx="7"/>
            <a:endCxn id="66" idx="3"/>
          </p:cNvCxnSpPr>
          <p:nvPr/>
        </p:nvCxnSpPr>
        <p:spPr>
          <a:xfrm flipV="1">
            <a:off x="5576308" y="5477263"/>
            <a:ext cx="102773" cy="552439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CBE9260E-4D30-4122-9118-2D1279AFF4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292" y="2470156"/>
            <a:ext cx="1646042" cy="1026388"/>
          </a:xfrm>
          <a:prstGeom prst="rect">
            <a:avLst/>
          </a:prstGeom>
        </p:spPr>
      </p:pic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7150DA03-1B79-4433-A7AD-B24C416A4FEC}"/>
              </a:ext>
            </a:extLst>
          </p:cNvPr>
          <p:cNvCxnSpPr>
            <a:cxnSpLocks/>
            <a:stCxn id="104" idx="0"/>
            <a:endCxn id="19" idx="3"/>
          </p:cNvCxnSpPr>
          <p:nvPr/>
        </p:nvCxnSpPr>
        <p:spPr>
          <a:xfrm flipH="1" flipV="1">
            <a:off x="3340334" y="2983350"/>
            <a:ext cx="337672" cy="1597274"/>
          </a:xfrm>
          <a:prstGeom prst="line">
            <a:avLst/>
          </a:pr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0BBA1BE4-6031-4446-89EF-7D7D00B1FB6C}"/>
              </a:ext>
            </a:extLst>
          </p:cNvPr>
          <p:cNvCxnSpPr>
            <a:cxnSpLocks/>
            <a:stCxn id="104" idx="1"/>
            <a:endCxn id="50" idx="3"/>
          </p:cNvCxnSpPr>
          <p:nvPr/>
        </p:nvCxnSpPr>
        <p:spPr>
          <a:xfrm flipH="1" flipV="1">
            <a:off x="1717692" y="4314514"/>
            <a:ext cx="1617501" cy="406409"/>
          </a:xfrm>
          <a:prstGeom prst="line">
            <a:avLst/>
          </a:pr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B3C282AD-DA98-4DEB-A8AD-1142EDE8F79C}"/>
              </a:ext>
            </a:extLst>
          </p:cNvPr>
          <p:cNvCxnSpPr>
            <a:cxnSpLocks/>
            <a:stCxn id="104" idx="3"/>
            <a:endCxn id="47" idx="3"/>
          </p:cNvCxnSpPr>
          <p:nvPr/>
        </p:nvCxnSpPr>
        <p:spPr>
          <a:xfrm flipH="1">
            <a:off x="2703856" y="5398345"/>
            <a:ext cx="631337" cy="424167"/>
          </a:xfrm>
          <a:prstGeom prst="line">
            <a:avLst/>
          </a:pr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46407B9F-8A90-4E2F-8A54-EEC486A22EBC}"/>
              </a:ext>
            </a:extLst>
          </p:cNvPr>
          <p:cNvGrpSpPr/>
          <p:nvPr/>
        </p:nvGrpSpPr>
        <p:grpSpPr>
          <a:xfrm>
            <a:off x="5506388" y="4469018"/>
            <a:ext cx="1179223" cy="1181233"/>
            <a:chOff x="1028058" y="1436039"/>
            <a:chExt cx="1333177" cy="1317845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0B2F340E-CD2D-490D-985E-62F7E1F71827}"/>
                </a:ext>
              </a:extLst>
            </p:cNvPr>
            <p:cNvSpPr/>
            <p:nvPr/>
          </p:nvSpPr>
          <p:spPr>
            <a:xfrm>
              <a:off x="1028058" y="1436039"/>
              <a:ext cx="1333177" cy="1317845"/>
            </a:xfrm>
            <a:prstGeom prst="ellipse">
              <a:avLst/>
            </a:prstGeom>
            <a:solidFill>
              <a:schemeClr val="bg1"/>
            </a:solidFill>
            <a:ln w="1079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2C30D247-217B-4D3B-B9DB-C3B67CBD885E}"/>
                </a:ext>
              </a:extLst>
            </p:cNvPr>
            <p:cNvSpPr txBox="1"/>
            <p:nvPr/>
          </p:nvSpPr>
          <p:spPr>
            <a:xfrm>
              <a:off x="1173532" y="1726170"/>
              <a:ext cx="9839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b="1" dirty="0">
                  <a:solidFill>
                    <a:schemeClr val="accent5"/>
                  </a:solidFill>
                </a:rPr>
                <a:t>ACA</a:t>
              </a:r>
            </a:p>
          </p:txBody>
        </p:sp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8041C27E-198F-4FCF-B290-396A6567F4A3}"/>
              </a:ext>
            </a:extLst>
          </p:cNvPr>
          <p:cNvSpPr txBox="1"/>
          <p:nvPr/>
        </p:nvSpPr>
        <p:spPr>
          <a:xfrm>
            <a:off x="1697302" y="3441869"/>
            <a:ext cx="1657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 err="1"/>
              <a:t>Tardis</a:t>
            </a:r>
            <a:endParaRPr lang="fr-FR" sz="1600" b="1" dirty="0"/>
          </a:p>
          <a:p>
            <a:r>
              <a:rPr lang="fr-FR" sz="1600" dirty="0" err="1"/>
              <a:t>Sabouret</a:t>
            </a:r>
            <a:r>
              <a:rPr lang="fr-FR" sz="1600" dirty="0"/>
              <a:t> </a:t>
            </a:r>
            <a:r>
              <a:rPr lang="fr-FR" sz="1600" i="1" dirty="0"/>
              <a:t>et al, 15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800533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7D4F64-BE38-4920-8E65-768A9BEFFFB5}"/>
              </a:ext>
            </a:extLst>
          </p:cNvPr>
          <p:cNvSpPr/>
          <p:nvPr/>
        </p:nvSpPr>
        <p:spPr>
          <a:xfrm>
            <a:off x="1462044" y="2678013"/>
            <a:ext cx="8577938" cy="315643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prstClr val="black"/>
                </a:solidFill>
              </a:rPr>
              <a:t>Decision rules</a:t>
            </a:r>
          </a:p>
          <a:p>
            <a:pPr lvl="0">
              <a:buClr>
                <a:srgbClr val="FFC000"/>
              </a:buClr>
            </a:pPr>
            <a:endParaRPr lang="en-US" sz="2400" dirty="0">
              <a:solidFill>
                <a:prstClr val="black"/>
              </a:solidFill>
            </a:endParaRPr>
          </a:p>
          <a:p>
            <a:pPr marL="342900" lvl="0" indent="-34290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prstClr val="black"/>
                </a:solidFill>
              </a:rPr>
              <a:t>Define a priority in the choice of the utterance</a:t>
            </a:r>
          </a:p>
          <a:p>
            <a:pPr marL="800100" lvl="1" indent="-342900">
              <a:buClr>
                <a:srgbClr val="FFC000"/>
              </a:buClr>
              <a:buFont typeface="Wingdings" panose="05000000000000000000" pitchFamily="2" charset="2"/>
              <a:buChar char="ü"/>
            </a:pPr>
            <a:endParaRPr lang="en-US" sz="2400" b="1" dirty="0">
              <a:solidFill>
                <a:prstClr val="black"/>
              </a:solidFill>
            </a:endParaRPr>
          </a:p>
          <a:p>
            <a:pPr marL="800100" lvl="1" indent="-34290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prstClr val="black"/>
                </a:solidFill>
              </a:rPr>
              <a:t>High-power: </a:t>
            </a:r>
            <a:r>
              <a:rPr lang="en-US" sz="2400" dirty="0">
                <a:solidFill>
                  <a:prstClr val="black"/>
                </a:solidFill>
              </a:rPr>
              <a:t>Negotiation acts </a:t>
            </a:r>
            <a:r>
              <a:rPr lang="en-US" sz="1900" dirty="0">
                <a:solidFill>
                  <a:prstClr val="black"/>
                </a:solidFill>
              </a:rPr>
              <a:t>(Propose, </a:t>
            </a:r>
            <a:r>
              <a:rPr lang="en-US" sz="1900" dirty="0" err="1">
                <a:solidFill>
                  <a:prstClr val="black"/>
                </a:solidFill>
              </a:rPr>
              <a:t>CounterPropose</a:t>
            </a:r>
            <a:r>
              <a:rPr lang="en-US" sz="1900" dirty="0">
                <a:solidFill>
                  <a:prstClr val="black"/>
                </a:solidFill>
              </a:rPr>
              <a:t>)</a:t>
            </a:r>
          </a:p>
          <a:p>
            <a:pPr lvl="1">
              <a:buClr>
                <a:srgbClr val="FFC000"/>
              </a:buClr>
            </a:pPr>
            <a:endParaRPr lang="en-US" sz="1900" dirty="0">
              <a:solidFill>
                <a:prstClr val="black"/>
              </a:solidFill>
            </a:endParaRPr>
          </a:p>
          <a:p>
            <a:pPr marL="800100" lvl="1" indent="-34290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prstClr val="black"/>
                </a:solidFill>
              </a:rPr>
              <a:t>Low-power: </a:t>
            </a:r>
            <a:r>
              <a:rPr lang="en-US" sz="2400" dirty="0">
                <a:solidFill>
                  <a:prstClr val="black"/>
                </a:solidFill>
              </a:rPr>
              <a:t>Information acts </a:t>
            </a:r>
            <a:r>
              <a:rPr lang="en-US" sz="1900" dirty="0">
                <a:solidFill>
                  <a:prstClr val="black"/>
                </a:solidFill>
              </a:rPr>
              <a:t>(</a:t>
            </a:r>
            <a:r>
              <a:rPr lang="en-US" sz="1900" dirty="0" err="1">
                <a:solidFill>
                  <a:prstClr val="black"/>
                </a:solidFill>
              </a:rPr>
              <a:t>AskPreference</a:t>
            </a:r>
            <a:r>
              <a:rPr lang="en-US" sz="19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9C177ED-7195-4722-BC13-93B809C36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5" y="205142"/>
            <a:ext cx="11845725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utterance choice (lead of dialogue)</a:t>
            </a:r>
            <a:endParaRPr lang="fr-FR" sz="3200" b="1" cap="all" dirty="0">
              <a:solidFill>
                <a:srgbClr val="002060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690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34193" y="2001030"/>
            <a:ext cx="4852567" cy="466833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A: "Let's go to a Chinese restaurant."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    B: "I don't like Chinese restaurants, let's choose something else."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A: "Let's go to the Shanghai. It's a quiet, cheap Chinese restaurant on the south side."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    B: "Do you like Italian restaurants?"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A: "I don't like Italian restaurants."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    B: "Do you like French restaurants?"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A: "Let's go to the Shanghai. It's a quiet, cheap Chinese restaurant on the south side."</a:t>
            </a:r>
          </a:p>
          <a:p>
            <a:pPr marL="0" indent="0">
              <a:buNone/>
            </a:pPr>
            <a:r>
              <a:rPr lang="en-US" sz="1800" dirty="0"/>
              <a:t>    B: "Do you like French restaurants?"</a:t>
            </a:r>
            <a:endParaRPr lang="fr-FR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br>
              <a:rPr lang="en-US" sz="1800" dirty="0"/>
            </a:br>
            <a:r>
              <a:rPr lang="en-US" sz="1800" dirty="0"/>
              <a:t>  </a:t>
            </a: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21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FBD950-ABAB-4227-8571-72DBFF533E40}"/>
              </a:ext>
            </a:extLst>
          </p:cNvPr>
          <p:cNvSpPr txBox="1"/>
          <p:nvPr/>
        </p:nvSpPr>
        <p:spPr>
          <a:xfrm>
            <a:off x="6096000" y="1934538"/>
            <a:ext cx="5723343" cy="4801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A: "I don't like French restaurants."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"Do you like Korean restaurants?"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A: "Let's go to a cheap restaurant."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"Okay, let's go to a cheap restaurant."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A: "Let's go to a restaurant on the south side."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"Okay, let's go to a restaurant on the south side."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A: "Let's go to the Shanghai. It's a quiet, cheap Chinese restaurant on the south side."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"Okay, let's go to the Shanghai restaurant.“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BAD7AF-155F-4D00-992B-CFFD4B852FF8}"/>
              </a:ext>
            </a:extLst>
          </p:cNvPr>
          <p:cNvSpPr/>
          <p:nvPr/>
        </p:nvSpPr>
        <p:spPr>
          <a:xfrm>
            <a:off x="3005254" y="1173923"/>
            <a:ext cx="1833396" cy="55190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8351FEB1-7456-4DC2-8D10-CB06A35DD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utterance choice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9350CA-8972-4F93-88C3-3B95B3108C2F}"/>
              </a:ext>
            </a:extLst>
          </p:cNvPr>
          <p:cNvSpPr/>
          <p:nvPr/>
        </p:nvSpPr>
        <p:spPr>
          <a:xfrm>
            <a:off x="421926" y="1221770"/>
            <a:ext cx="3500026" cy="50405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Agent A Dominant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b="1" kern="0" dirty="0">
                <a:solidFill>
                  <a:prstClr val="black"/>
                </a:solidFill>
                <a:latin typeface="Arial"/>
              </a:rPr>
              <a:t>Agent B </a:t>
            </a:r>
            <a:r>
              <a:rPr lang="fr-FR" sz="2000" b="1" kern="0" dirty="0" err="1">
                <a:solidFill>
                  <a:prstClr val="black"/>
                </a:solidFill>
                <a:latin typeface="Arial"/>
              </a:rPr>
              <a:t>Submissive</a:t>
            </a:r>
            <a:endParaRPr kumimoji="0" lang="fr-FR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953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22</a:t>
            </a:fld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7543799" y="1296589"/>
            <a:ext cx="4303783" cy="623054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</a:gra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Open"/>
              </a:rPr>
              <a:t>Level of demand &amp; concessions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69EFE1AF-1000-4487-A5DD-A86966DCA8D6}"/>
              </a:ext>
            </a:extLst>
          </p:cNvPr>
          <p:cNvSpPr txBox="1">
            <a:spLocks/>
          </p:cNvSpPr>
          <p:nvPr/>
        </p:nvSpPr>
        <p:spPr>
          <a:xfrm>
            <a:off x="346276" y="205142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utterance choice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E2836A12-2BF1-4783-AB1C-64DBC9F3CCCB}"/>
              </a:ext>
            </a:extLst>
          </p:cNvPr>
          <p:cNvSpPr txBox="1">
            <a:spLocks/>
          </p:cNvSpPr>
          <p:nvPr/>
        </p:nvSpPr>
        <p:spPr>
          <a:xfrm>
            <a:off x="734193" y="2123696"/>
            <a:ext cx="4852567" cy="466833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A: "Let's go to a Chinese restaurant."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    B: "I don't like Chinese restaurants, let's choose something else."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A: "Let's go to the Shanghai. It's a quiet, cheap Chinese restaurant on the south side."</a:t>
            </a: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    B: "Do you like Italian restaurants?"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A: "I don't like Italian restaurants."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    B: "Do you like French restaurants?"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A: "Let's go to the Shanghai. It's a quiet, cheap Chinese restaurant on the south side."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B: "Do you like French restaurants?"</a:t>
            </a:r>
            <a:endParaRPr lang="fr-F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800" dirty="0"/>
            </a:br>
            <a:r>
              <a:rPr lang="en-US" sz="1800" dirty="0"/>
              <a:t>  </a:t>
            </a:r>
            <a:endParaRPr lang="fr-FR" sz="18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9D8E1A6-4555-4FC4-BB8E-515B548A695A}"/>
              </a:ext>
            </a:extLst>
          </p:cNvPr>
          <p:cNvSpPr txBox="1"/>
          <p:nvPr/>
        </p:nvSpPr>
        <p:spPr>
          <a:xfrm>
            <a:off x="6096000" y="2057204"/>
            <a:ext cx="5723343" cy="4801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A: "I don't like French restaurants."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"Do you like Korean restaurants?"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A: "Let's go to a cheap restaurant."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"Okay, let's go to a cheap restaurant."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A: "Let's go to a restaurant on the south side."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"Okay, let's go to a restaurant on the south side."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A: "Let's go to the Shanghai. It's a quiet, cheap Chinese restaurant on the south side."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    B: "Okay, let's go to the Shanghai restaurant.“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B992FB-02D8-4E40-8E7C-0C8BA33F896C}"/>
              </a:ext>
            </a:extLst>
          </p:cNvPr>
          <p:cNvSpPr/>
          <p:nvPr/>
        </p:nvSpPr>
        <p:spPr>
          <a:xfrm>
            <a:off x="3005254" y="1296589"/>
            <a:ext cx="1833396" cy="55190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tx1"/>
                </a:solidFill>
              </a:rPr>
              <a:t>Pow</a:t>
            </a:r>
            <a:r>
              <a:rPr lang="fr-FR" b="1" dirty="0">
                <a:solidFill>
                  <a:schemeClr val="tx1"/>
                </a:solidFill>
              </a:rPr>
              <a:t>(A) = 0.9,  </a:t>
            </a:r>
            <a:r>
              <a:rPr lang="fr-FR" b="1" dirty="0" err="1">
                <a:solidFill>
                  <a:schemeClr val="tx1"/>
                </a:solidFill>
              </a:rPr>
              <a:t>Pow</a:t>
            </a:r>
            <a:r>
              <a:rPr lang="fr-FR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AC50B7-4C5D-4204-92AA-406D5FBBF578}"/>
              </a:ext>
            </a:extLst>
          </p:cNvPr>
          <p:cNvSpPr/>
          <p:nvPr/>
        </p:nvSpPr>
        <p:spPr>
          <a:xfrm>
            <a:off x="421926" y="1344436"/>
            <a:ext cx="3500026" cy="50405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Agent A Dominant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kern="0" dirty="0">
                <a:solidFill>
                  <a:prstClr val="black"/>
                </a:solidFill>
                <a:latin typeface="Arial"/>
              </a:rPr>
              <a:t>Agent B </a:t>
            </a:r>
            <a:r>
              <a:rPr lang="fr-FR" b="1" kern="0" dirty="0" err="1">
                <a:solidFill>
                  <a:prstClr val="black"/>
                </a:solidFill>
                <a:latin typeface="Arial"/>
              </a:rPr>
              <a:t>Submissive</a:t>
            </a:r>
            <a:endParaRPr kumimoji="0" lang="fr-FR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6542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23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7DA30E-9BE1-411F-8D2E-81EA05A878A1}"/>
              </a:ext>
            </a:extLst>
          </p:cNvPr>
          <p:cNvSpPr/>
          <p:nvPr/>
        </p:nvSpPr>
        <p:spPr>
          <a:xfrm>
            <a:off x="7543799" y="1296589"/>
            <a:ext cx="4303783" cy="62305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self-centeredness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644F4-2996-44B8-A1F0-C15B3AC16D2A}"/>
              </a:ext>
            </a:extLst>
          </p:cNvPr>
          <p:cNvSpPr/>
          <p:nvPr/>
        </p:nvSpPr>
        <p:spPr>
          <a:xfrm>
            <a:off x="3005254" y="1296589"/>
            <a:ext cx="1833396" cy="55190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tx1"/>
                </a:solidFill>
              </a:rPr>
              <a:t>Pow</a:t>
            </a:r>
            <a:r>
              <a:rPr lang="fr-FR" b="1" dirty="0">
                <a:solidFill>
                  <a:schemeClr val="tx1"/>
                </a:solidFill>
              </a:rPr>
              <a:t>(A) = 0.9,  </a:t>
            </a:r>
            <a:r>
              <a:rPr lang="fr-FR" b="1" dirty="0" err="1">
                <a:solidFill>
                  <a:schemeClr val="tx1"/>
                </a:solidFill>
              </a:rPr>
              <a:t>Pow</a:t>
            </a:r>
            <a:r>
              <a:rPr lang="fr-FR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30B546-D4D5-4BB3-9C9C-72145CC38F4B}"/>
              </a:ext>
            </a:extLst>
          </p:cNvPr>
          <p:cNvSpPr/>
          <p:nvPr/>
        </p:nvSpPr>
        <p:spPr>
          <a:xfrm>
            <a:off x="421926" y="1344436"/>
            <a:ext cx="3500026" cy="50405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Agent A Dominant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kern="0" dirty="0">
                <a:solidFill>
                  <a:prstClr val="black"/>
                </a:solidFill>
                <a:latin typeface="Arial"/>
              </a:rPr>
              <a:t>Agent B </a:t>
            </a:r>
            <a:r>
              <a:rPr lang="fr-FR" b="1" kern="0" dirty="0" err="1">
                <a:solidFill>
                  <a:prstClr val="black"/>
                </a:solidFill>
                <a:latin typeface="Arial"/>
              </a:rPr>
              <a:t>Submissive</a:t>
            </a:r>
            <a:endParaRPr kumimoji="0" lang="fr-FR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6F2D2AC7-5A30-478A-9AAE-0B7E19CC7589}"/>
              </a:ext>
            </a:extLst>
          </p:cNvPr>
          <p:cNvSpPr txBox="1">
            <a:spLocks/>
          </p:cNvSpPr>
          <p:nvPr/>
        </p:nvSpPr>
        <p:spPr>
          <a:xfrm>
            <a:off x="346276" y="205142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utterance choice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F396BDD6-8561-4D6B-99B0-A753FE412D54}"/>
              </a:ext>
            </a:extLst>
          </p:cNvPr>
          <p:cNvSpPr txBox="1">
            <a:spLocks/>
          </p:cNvSpPr>
          <p:nvPr/>
        </p:nvSpPr>
        <p:spPr>
          <a:xfrm>
            <a:off x="734193" y="2123696"/>
            <a:ext cx="4852567" cy="466833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A: "Let's go to a Chinese restaurant."</a:t>
            </a: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    B: "I don't like Chinese restaurants, let's choose something else."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A: "Let's go to the Shanghai. It's a quiet, cheap Chinese restaurant on the south side."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    B: "Do you like Italian restaurants?"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A: "I don't like Italian restaurants."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    B: "Do you like French restaurants?"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A: "Let's go to the Shanghai. It's a quiet, cheap Chinese restaurant on the south side."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B: "Do you like French restaurants?"</a:t>
            </a:r>
            <a:endParaRPr lang="fr-F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800" dirty="0"/>
            </a:br>
            <a:r>
              <a:rPr lang="en-US" sz="1800" dirty="0"/>
              <a:t>  </a:t>
            </a:r>
            <a:endParaRPr lang="fr-FR" sz="18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FB810B3-BF12-4A45-90D4-3C4ECBD5D2A8}"/>
              </a:ext>
            </a:extLst>
          </p:cNvPr>
          <p:cNvSpPr txBox="1"/>
          <p:nvPr/>
        </p:nvSpPr>
        <p:spPr>
          <a:xfrm>
            <a:off x="6096000" y="2057204"/>
            <a:ext cx="5723343" cy="4801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A: "I don't like French restaurants."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"Do you like Korean restaurants?"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A: "Let's go to a cheap restaurant."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"Okay, let's go to a cheap restaurant."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A: "Let's go to a restaurant on the south side."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"Okay, let's go to a restaurant on the south side."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A: "Let's go to the Shanghai. It's a quiet, cheap Chinese restaurant on the south side."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    B: "Okay, let's go to the Shanghai restaurant.“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883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24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7DA30E-9BE1-411F-8D2E-81EA05A878A1}"/>
              </a:ext>
            </a:extLst>
          </p:cNvPr>
          <p:cNvSpPr/>
          <p:nvPr/>
        </p:nvSpPr>
        <p:spPr>
          <a:xfrm>
            <a:off x="7543799" y="1296589"/>
            <a:ext cx="4303783" cy="623054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Lead of dialogue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644F4-2996-44B8-A1F0-C15B3AC16D2A}"/>
              </a:ext>
            </a:extLst>
          </p:cNvPr>
          <p:cNvSpPr/>
          <p:nvPr/>
        </p:nvSpPr>
        <p:spPr>
          <a:xfrm>
            <a:off x="3005254" y="1296589"/>
            <a:ext cx="1833396" cy="55190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tx1"/>
                </a:solidFill>
              </a:rPr>
              <a:t>Pow</a:t>
            </a:r>
            <a:r>
              <a:rPr lang="fr-FR" b="1" dirty="0">
                <a:solidFill>
                  <a:schemeClr val="tx1"/>
                </a:solidFill>
              </a:rPr>
              <a:t>(A) = 0.9,  </a:t>
            </a:r>
            <a:r>
              <a:rPr lang="fr-FR" b="1" dirty="0" err="1">
                <a:solidFill>
                  <a:schemeClr val="tx1"/>
                </a:solidFill>
              </a:rPr>
              <a:t>Pow</a:t>
            </a:r>
            <a:r>
              <a:rPr lang="fr-FR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30B546-D4D5-4BB3-9C9C-72145CC38F4B}"/>
              </a:ext>
            </a:extLst>
          </p:cNvPr>
          <p:cNvSpPr/>
          <p:nvPr/>
        </p:nvSpPr>
        <p:spPr>
          <a:xfrm>
            <a:off x="421926" y="1344436"/>
            <a:ext cx="3500026" cy="50405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Agent A Dominant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kern="0" dirty="0">
                <a:solidFill>
                  <a:prstClr val="black"/>
                </a:solidFill>
                <a:latin typeface="Arial"/>
              </a:rPr>
              <a:t>Agent B </a:t>
            </a:r>
            <a:r>
              <a:rPr lang="fr-FR" b="1" kern="0" dirty="0" err="1">
                <a:solidFill>
                  <a:prstClr val="black"/>
                </a:solidFill>
                <a:latin typeface="Arial"/>
              </a:rPr>
              <a:t>Submissive</a:t>
            </a:r>
            <a:endParaRPr kumimoji="0" lang="fr-FR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6F2D2AC7-5A30-478A-9AAE-0B7E19CC7589}"/>
              </a:ext>
            </a:extLst>
          </p:cNvPr>
          <p:cNvSpPr txBox="1">
            <a:spLocks/>
          </p:cNvSpPr>
          <p:nvPr/>
        </p:nvSpPr>
        <p:spPr>
          <a:xfrm>
            <a:off x="346276" y="205142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utterance choice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F396BDD6-8561-4D6B-99B0-A753FE412D54}"/>
              </a:ext>
            </a:extLst>
          </p:cNvPr>
          <p:cNvSpPr txBox="1">
            <a:spLocks/>
          </p:cNvSpPr>
          <p:nvPr/>
        </p:nvSpPr>
        <p:spPr>
          <a:xfrm>
            <a:off x="734193" y="2123696"/>
            <a:ext cx="4852567" cy="466833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A: "Let's go to a Chinese restaurant."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    B: "I don't like Chinese restaurants, let's choose something else."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A: "Let's go to the Shanghai. It's a quiet, cheap Chinese restaurant on the south side."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    B: "Do you like Italian restaurants?"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A: "I don't like Italian restaurants."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    B: "Do you like French restaurants?"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A: "Let's go to the Shanghai. It's a quiet, cheap Chinese restaurant on the south side."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B: "Do you like French restaurants?"</a:t>
            </a:r>
            <a:endParaRPr lang="fr-F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800" dirty="0"/>
            </a:br>
            <a:r>
              <a:rPr lang="en-US" sz="1800" dirty="0"/>
              <a:t>  </a:t>
            </a:r>
            <a:endParaRPr lang="fr-FR" sz="18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FB810B3-BF12-4A45-90D4-3C4ECBD5D2A8}"/>
              </a:ext>
            </a:extLst>
          </p:cNvPr>
          <p:cNvSpPr txBox="1"/>
          <p:nvPr/>
        </p:nvSpPr>
        <p:spPr>
          <a:xfrm>
            <a:off x="6096000" y="2057204"/>
            <a:ext cx="5723343" cy="4801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A: "I don't like French restaurants."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"Do you like Korean restaurants?"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A: "Let's go to a cheap restaurant."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"Okay, let's go to a cheap restaurant."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A: "Let's go to a restaurant on the south side."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"Okay, let's go to a restaurant on the south side."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A: "Let's go to the Shanghai. It's a quiet, cheap Chinese restaurant on the south side."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"Okay, let's go to the Shanghai restaurant.“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CDD23D-D59F-41F6-BBBA-D6A9AD96A080}"/>
              </a:ext>
            </a:extLst>
          </p:cNvPr>
          <p:cNvSpPr/>
          <p:nvPr/>
        </p:nvSpPr>
        <p:spPr>
          <a:xfrm>
            <a:off x="734193" y="2094896"/>
            <a:ext cx="3866607" cy="396304"/>
          </a:xfrm>
          <a:prstGeom prst="rect">
            <a:avLst/>
          </a:prstGeom>
          <a:noFill/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856CE1-29B4-4F20-A266-15280F3C8CDE}"/>
              </a:ext>
            </a:extLst>
          </p:cNvPr>
          <p:cNvSpPr/>
          <p:nvPr/>
        </p:nvSpPr>
        <p:spPr>
          <a:xfrm>
            <a:off x="670593" y="3254400"/>
            <a:ext cx="4700607" cy="668305"/>
          </a:xfrm>
          <a:prstGeom prst="rect">
            <a:avLst/>
          </a:prstGeom>
          <a:noFill/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A92A6D-295D-4ABF-A831-EB2E0FC5B657}"/>
              </a:ext>
            </a:extLst>
          </p:cNvPr>
          <p:cNvSpPr/>
          <p:nvPr/>
        </p:nvSpPr>
        <p:spPr>
          <a:xfrm>
            <a:off x="670592" y="5513564"/>
            <a:ext cx="4700607" cy="668305"/>
          </a:xfrm>
          <a:prstGeom prst="rect">
            <a:avLst/>
          </a:prstGeom>
          <a:noFill/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761A4-CB02-4114-BD4B-0650D125E9AE}"/>
              </a:ext>
            </a:extLst>
          </p:cNvPr>
          <p:cNvSpPr/>
          <p:nvPr/>
        </p:nvSpPr>
        <p:spPr>
          <a:xfrm>
            <a:off x="6096000" y="5294251"/>
            <a:ext cx="5257800" cy="668305"/>
          </a:xfrm>
          <a:prstGeom prst="rect">
            <a:avLst/>
          </a:prstGeom>
          <a:noFill/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E589D7-EA0D-480D-9739-860E608C43BF}"/>
              </a:ext>
            </a:extLst>
          </p:cNvPr>
          <p:cNvSpPr/>
          <p:nvPr/>
        </p:nvSpPr>
        <p:spPr>
          <a:xfrm>
            <a:off x="6096000" y="4219200"/>
            <a:ext cx="4444800" cy="406041"/>
          </a:xfrm>
          <a:prstGeom prst="rect">
            <a:avLst/>
          </a:prstGeom>
          <a:noFill/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3C6846-01BC-4EF8-A3AB-EBEF41CAEFF0}"/>
              </a:ext>
            </a:extLst>
          </p:cNvPr>
          <p:cNvSpPr/>
          <p:nvPr/>
        </p:nvSpPr>
        <p:spPr>
          <a:xfrm>
            <a:off x="6096000" y="3144149"/>
            <a:ext cx="4444800" cy="406041"/>
          </a:xfrm>
          <a:prstGeom prst="rect">
            <a:avLst/>
          </a:prstGeom>
          <a:noFill/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544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25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7DA30E-9BE1-411F-8D2E-81EA05A878A1}"/>
              </a:ext>
            </a:extLst>
          </p:cNvPr>
          <p:cNvSpPr/>
          <p:nvPr/>
        </p:nvSpPr>
        <p:spPr>
          <a:xfrm>
            <a:off x="7543799" y="1296589"/>
            <a:ext cx="4303783" cy="623054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Lead of dialogue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644F4-2996-44B8-A1F0-C15B3AC16D2A}"/>
              </a:ext>
            </a:extLst>
          </p:cNvPr>
          <p:cNvSpPr/>
          <p:nvPr/>
        </p:nvSpPr>
        <p:spPr>
          <a:xfrm>
            <a:off x="3005254" y="1296589"/>
            <a:ext cx="1833396" cy="55190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tx1"/>
                </a:solidFill>
              </a:rPr>
              <a:t>Pow</a:t>
            </a:r>
            <a:r>
              <a:rPr lang="fr-FR" b="1" dirty="0">
                <a:solidFill>
                  <a:schemeClr val="tx1"/>
                </a:solidFill>
              </a:rPr>
              <a:t>(A) = 0.9,  </a:t>
            </a:r>
            <a:r>
              <a:rPr lang="fr-FR" b="1" dirty="0" err="1">
                <a:solidFill>
                  <a:schemeClr val="tx1"/>
                </a:solidFill>
              </a:rPr>
              <a:t>Pow</a:t>
            </a:r>
            <a:r>
              <a:rPr lang="fr-FR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30B546-D4D5-4BB3-9C9C-72145CC38F4B}"/>
              </a:ext>
            </a:extLst>
          </p:cNvPr>
          <p:cNvSpPr/>
          <p:nvPr/>
        </p:nvSpPr>
        <p:spPr>
          <a:xfrm>
            <a:off x="421926" y="1344436"/>
            <a:ext cx="3500026" cy="50405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Agent A Dominant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kern="0" dirty="0">
                <a:solidFill>
                  <a:prstClr val="black"/>
                </a:solidFill>
                <a:latin typeface="Arial"/>
              </a:rPr>
              <a:t>Agent B </a:t>
            </a:r>
            <a:r>
              <a:rPr lang="fr-FR" b="1" kern="0" dirty="0" err="1">
                <a:solidFill>
                  <a:prstClr val="black"/>
                </a:solidFill>
                <a:latin typeface="Arial"/>
              </a:rPr>
              <a:t>Submissive</a:t>
            </a:r>
            <a:endParaRPr kumimoji="0" lang="fr-FR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6F2D2AC7-5A30-478A-9AAE-0B7E19CC7589}"/>
              </a:ext>
            </a:extLst>
          </p:cNvPr>
          <p:cNvSpPr txBox="1">
            <a:spLocks/>
          </p:cNvSpPr>
          <p:nvPr/>
        </p:nvSpPr>
        <p:spPr>
          <a:xfrm>
            <a:off x="346276" y="205142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utterance choice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F396BDD6-8561-4D6B-99B0-A753FE412D54}"/>
              </a:ext>
            </a:extLst>
          </p:cNvPr>
          <p:cNvSpPr txBox="1">
            <a:spLocks/>
          </p:cNvSpPr>
          <p:nvPr/>
        </p:nvSpPr>
        <p:spPr>
          <a:xfrm>
            <a:off x="734193" y="2123696"/>
            <a:ext cx="4852567" cy="466833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A: "Let's go to a Chinese restaurant."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    B: "I don't like Chinese restaurants, let's choose something else."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A: "Let's go to the Shanghai. It's a quiet, cheap Chinese restaurant on the south side."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    B: "Do you like Italian restaurants?"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A: "I don't like Italian restaurants."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    B: "Do you like French restaurants?"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A: "Let's go to the Shanghai. It's a quiet, cheap Chinese restaurant on the south side."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B: "Do you like French restaurants?"</a:t>
            </a:r>
            <a:endParaRPr lang="fr-F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800" dirty="0"/>
            </a:br>
            <a:r>
              <a:rPr lang="en-US" sz="1800" dirty="0"/>
              <a:t>  </a:t>
            </a:r>
            <a:endParaRPr lang="fr-FR" sz="18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FB810B3-BF12-4A45-90D4-3C4ECBD5D2A8}"/>
              </a:ext>
            </a:extLst>
          </p:cNvPr>
          <p:cNvSpPr txBox="1"/>
          <p:nvPr/>
        </p:nvSpPr>
        <p:spPr>
          <a:xfrm>
            <a:off x="6096000" y="2057204"/>
            <a:ext cx="5723343" cy="4801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A: "I don't like French restaurants."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"Do you like Korean restaurants?"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A: "Let's go to a cheap restaurant."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"Okay, let's go to a cheap restaurant."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A: "Let's go to a restaurant on the south side."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"Okay, let's go to a restaurant on the south side."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A: "Let's go to the Shanghai. It's a quiet, cheap Chinese restaurant on the south side."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"Okay, let's go to the Shanghai restaurant.“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856CE1-29B4-4F20-A266-15280F3C8CDE}"/>
              </a:ext>
            </a:extLst>
          </p:cNvPr>
          <p:cNvSpPr/>
          <p:nvPr/>
        </p:nvSpPr>
        <p:spPr>
          <a:xfrm>
            <a:off x="734193" y="2577628"/>
            <a:ext cx="4752207" cy="668305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3C6846-01BC-4EF8-A3AB-EBEF41CAEFF0}"/>
              </a:ext>
            </a:extLst>
          </p:cNvPr>
          <p:cNvSpPr/>
          <p:nvPr/>
        </p:nvSpPr>
        <p:spPr>
          <a:xfrm>
            <a:off x="734193" y="4031169"/>
            <a:ext cx="3693807" cy="406041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1F0D18-939C-4F6E-A9BF-4E97A03233CA}"/>
              </a:ext>
            </a:extLst>
          </p:cNvPr>
          <p:cNvSpPr/>
          <p:nvPr/>
        </p:nvSpPr>
        <p:spPr>
          <a:xfrm>
            <a:off x="734192" y="5041025"/>
            <a:ext cx="3744208" cy="406041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7644C7-19EE-4653-AFF1-19A04C3270FB}"/>
              </a:ext>
            </a:extLst>
          </p:cNvPr>
          <p:cNvSpPr/>
          <p:nvPr/>
        </p:nvSpPr>
        <p:spPr>
          <a:xfrm>
            <a:off x="734192" y="6163262"/>
            <a:ext cx="3744208" cy="406041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E21BE9-E749-40AB-9943-66287876855F}"/>
              </a:ext>
            </a:extLst>
          </p:cNvPr>
          <p:cNvSpPr/>
          <p:nvPr/>
        </p:nvSpPr>
        <p:spPr>
          <a:xfrm>
            <a:off x="6167438" y="2588653"/>
            <a:ext cx="3744208" cy="406041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3E18B0-A347-4BAD-AC83-ED4D75F39156}"/>
              </a:ext>
            </a:extLst>
          </p:cNvPr>
          <p:cNvSpPr/>
          <p:nvPr/>
        </p:nvSpPr>
        <p:spPr>
          <a:xfrm>
            <a:off x="6167438" y="3681886"/>
            <a:ext cx="4027762" cy="406041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FE41D4-0F4C-497F-A3D9-48A9990C6F01}"/>
              </a:ext>
            </a:extLst>
          </p:cNvPr>
          <p:cNvSpPr/>
          <p:nvPr/>
        </p:nvSpPr>
        <p:spPr>
          <a:xfrm>
            <a:off x="6167438" y="4774646"/>
            <a:ext cx="5093362" cy="406041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3A9906-9FC8-45BF-81A2-7FE2FCCF47E6}"/>
              </a:ext>
            </a:extLst>
          </p:cNvPr>
          <p:cNvSpPr/>
          <p:nvPr/>
        </p:nvSpPr>
        <p:spPr>
          <a:xfrm>
            <a:off x="6167438" y="6132871"/>
            <a:ext cx="4502962" cy="406041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899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8D81948-7958-4863-AAB8-5B9EC2BD3330}"/>
              </a:ext>
            </a:extLst>
          </p:cNvPr>
          <p:cNvSpPr txBox="1">
            <a:spLocks/>
          </p:cNvSpPr>
          <p:nvPr/>
        </p:nvSpPr>
        <p:spPr>
          <a:xfrm>
            <a:off x="346276" y="205142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agent/agent study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B7468BB-0730-4837-A7DA-E7209B1DDB2F}"/>
              </a:ext>
            </a:extLst>
          </p:cNvPr>
          <p:cNvSpPr/>
          <p:nvPr/>
        </p:nvSpPr>
        <p:spPr>
          <a:xfrm>
            <a:off x="2792904" y="1647044"/>
            <a:ext cx="6760316" cy="10644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0FBEF69-D4CE-45C9-9D2B-24A6D72B3BA3}"/>
              </a:ext>
            </a:extLst>
          </p:cNvPr>
          <p:cNvSpPr/>
          <p:nvPr/>
        </p:nvSpPr>
        <p:spPr>
          <a:xfrm>
            <a:off x="2792904" y="2879512"/>
            <a:ext cx="6760316" cy="10644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C4A79C-0F3C-4584-886F-5FBDFD143E98}"/>
              </a:ext>
            </a:extLst>
          </p:cNvPr>
          <p:cNvSpPr/>
          <p:nvPr/>
        </p:nvSpPr>
        <p:spPr>
          <a:xfrm>
            <a:off x="2792904" y="4111980"/>
            <a:ext cx="6760316" cy="10644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7E2D4D7-3420-4A69-B9A8-9B8FEC5DAA57}"/>
              </a:ext>
            </a:extLst>
          </p:cNvPr>
          <p:cNvSpPr/>
          <p:nvPr/>
        </p:nvSpPr>
        <p:spPr>
          <a:xfrm>
            <a:off x="2792904" y="5344449"/>
            <a:ext cx="6760316" cy="10644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7">
            <a:extLst>
              <a:ext uri="{FF2B5EF4-FFF2-40B4-BE49-F238E27FC236}">
                <a16:creationId xmlns:a16="http://schemas.microsoft.com/office/drawing/2014/main" id="{FEF55F55-D0AF-43B7-A262-0317A0F65383}"/>
              </a:ext>
            </a:extLst>
          </p:cNvPr>
          <p:cNvGrpSpPr/>
          <p:nvPr/>
        </p:nvGrpSpPr>
        <p:grpSpPr>
          <a:xfrm>
            <a:off x="2682067" y="1550078"/>
            <a:ext cx="6774751" cy="1064475"/>
            <a:chOff x="3925455" y="1191491"/>
            <a:chExt cx="6400799" cy="96981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87ED999-F1E7-48C2-9335-1F047EDA5A78}"/>
                </a:ext>
              </a:extLst>
            </p:cNvPr>
            <p:cNvSpPr/>
            <p:nvPr/>
          </p:nvSpPr>
          <p:spPr>
            <a:xfrm>
              <a:off x="4895271" y="1191491"/>
              <a:ext cx="5430983" cy="969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6">
              <a:extLst>
                <a:ext uri="{FF2B5EF4-FFF2-40B4-BE49-F238E27FC236}">
                  <a16:creationId xmlns:a16="http://schemas.microsoft.com/office/drawing/2014/main" id="{DD00EA19-159A-4088-A538-18C365D9EF9A}"/>
                </a:ext>
              </a:extLst>
            </p:cNvPr>
            <p:cNvGrpSpPr/>
            <p:nvPr/>
          </p:nvGrpSpPr>
          <p:grpSpPr>
            <a:xfrm>
              <a:off x="3925455" y="1191491"/>
              <a:ext cx="1178646" cy="969818"/>
              <a:chOff x="3925455" y="1191491"/>
              <a:chExt cx="1178646" cy="969818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3A97E78-C52D-4452-AA90-0A394EDF9147}"/>
                  </a:ext>
                </a:extLst>
              </p:cNvPr>
              <p:cNvSpPr/>
              <p:nvPr/>
            </p:nvSpPr>
            <p:spPr>
              <a:xfrm>
                <a:off x="3925455" y="1191491"/>
                <a:ext cx="969818" cy="96981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H1</a:t>
                </a:r>
              </a:p>
            </p:txBody>
          </p:sp>
          <p:sp>
            <p:nvSpPr>
              <p:cNvPr id="53" name="Isosceles Triangle 5">
                <a:extLst>
                  <a:ext uri="{FF2B5EF4-FFF2-40B4-BE49-F238E27FC236}">
                    <a16:creationId xmlns:a16="http://schemas.microsoft.com/office/drawing/2014/main" id="{ABA5E4D0-6E0F-4C1D-BBA3-A143C7B90259}"/>
                  </a:ext>
                </a:extLst>
              </p:cNvPr>
              <p:cNvSpPr/>
              <p:nvPr/>
            </p:nvSpPr>
            <p:spPr>
              <a:xfrm rot="5400000">
                <a:off x="4803124" y="1537059"/>
                <a:ext cx="323272" cy="278683"/>
              </a:xfrm>
              <a:prstGeom prst="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4" name="Group 8">
            <a:extLst>
              <a:ext uri="{FF2B5EF4-FFF2-40B4-BE49-F238E27FC236}">
                <a16:creationId xmlns:a16="http://schemas.microsoft.com/office/drawing/2014/main" id="{06AEDE75-B706-4556-B496-A398F4757666}"/>
              </a:ext>
            </a:extLst>
          </p:cNvPr>
          <p:cNvGrpSpPr/>
          <p:nvPr/>
        </p:nvGrpSpPr>
        <p:grpSpPr>
          <a:xfrm>
            <a:off x="2682067" y="2782469"/>
            <a:ext cx="6774751" cy="1064475"/>
            <a:chOff x="3925455" y="1191491"/>
            <a:chExt cx="6400799" cy="969818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3AA851A-B044-47FB-B7BF-159C85DF91DF}"/>
                </a:ext>
              </a:extLst>
            </p:cNvPr>
            <p:cNvSpPr/>
            <p:nvPr/>
          </p:nvSpPr>
          <p:spPr>
            <a:xfrm>
              <a:off x="4895271" y="1191491"/>
              <a:ext cx="5430983" cy="969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10">
              <a:extLst>
                <a:ext uri="{FF2B5EF4-FFF2-40B4-BE49-F238E27FC236}">
                  <a16:creationId xmlns:a16="http://schemas.microsoft.com/office/drawing/2014/main" id="{C35C923D-19CD-413A-9620-FDE941D347CB}"/>
                </a:ext>
              </a:extLst>
            </p:cNvPr>
            <p:cNvGrpSpPr/>
            <p:nvPr/>
          </p:nvGrpSpPr>
          <p:grpSpPr>
            <a:xfrm>
              <a:off x="3925455" y="1191491"/>
              <a:ext cx="1178646" cy="969818"/>
              <a:chOff x="3925455" y="1191491"/>
              <a:chExt cx="1178646" cy="969818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CBF729C-99C3-403C-BC92-48FABB5751FA}"/>
                  </a:ext>
                </a:extLst>
              </p:cNvPr>
              <p:cNvSpPr/>
              <p:nvPr/>
            </p:nvSpPr>
            <p:spPr>
              <a:xfrm>
                <a:off x="3925455" y="1191491"/>
                <a:ext cx="969818" cy="96981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H2</a:t>
                </a:r>
              </a:p>
            </p:txBody>
          </p:sp>
          <p:sp>
            <p:nvSpPr>
              <p:cNvPr id="58" name="Isosceles Triangle 12">
                <a:extLst>
                  <a:ext uri="{FF2B5EF4-FFF2-40B4-BE49-F238E27FC236}">
                    <a16:creationId xmlns:a16="http://schemas.microsoft.com/office/drawing/2014/main" id="{43F6F084-7639-4A99-9A1A-AB652AED8826}"/>
                  </a:ext>
                </a:extLst>
              </p:cNvPr>
              <p:cNvSpPr/>
              <p:nvPr/>
            </p:nvSpPr>
            <p:spPr>
              <a:xfrm rot="5400000">
                <a:off x="4803124" y="1537059"/>
                <a:ext cx="323272" cy="278683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9" name="Group 13">
            <a:extLst>
              <a:ext uri="{FF2B5EF4-FFF2-40B4-BE49-F238E27FC236}">
                <a16:creationId xmlns:a16="http://schemas.microsoft.com/office/drawing/2014/main" id="{A8EDDCB8-BA58-4101-8B5A-5B9C66454435}"/>
              </a:ext>
            </a:extLst>
          </p:cNvPr>
          <p:cNvGrpSpPr/>
          <p:nvPr/>
        </p:nvGrpSpPr>
        <p:grpSpPr>
          <a:xfrm>
            <a:off x="2682067" y="4014860"/>
            <a:ext cx="6774751" cy="1064475"/>
            <a:chOff x="3925455" y="1191491"/>
            <a:chExt cx="6400799" cy="96981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BCDD703-B02C-445A-BC1F-F9668139F397}"/>
                </a:ext>
              </a:extLst>
            </p:cNvPr>
            <p:cNvSpPr/>
            <p:nvPr/>
          </p:nvSpPr>
          <p:spPr>
            <a:xfrm>
              <a:off x="4895271" y="1191491"/>
              <a:ext cx="5430983" cy="969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15">
              <a:extLst>
                <a:ext uri="{FF2B5EF4-FFF2-40B4-BE49-F238E27FC236}">
                  <a16:creationId xmlns:a16="http://schemas.microsoft.com/office/drawing/2014/main" id="{49AC42C6-9665-408B-98D1-AB977AEEE4A1}"/>
                </a:ext>
              </a:extLst>
            </p:cNvPr>
            <p:cNvGrpSpPr/>
            <p:nvPr/>
          </p:nvGrpSpPr>
          <p:grpSpPr>
            <a:xfrm>
              <a:off x="3925455" y="1191491"/>
              <a:ext cx="1178646" cy="969818"/>
              <a:chOff x="3925455" y="1191491"/>
              <a:chExt cx="1178646" cy="969818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DBD0EAF-9604-44F6-9371-40DD098911B9}"/>
                  </a:ext>
                </a:extLst>
              </p:cNvPr>
              <p:cNvSpPr/>
              <p:nvPr/>
            </p:nvSpPr>
            <p:spPr>
              <a:xfrm>
                <a:off x="3925455" y="1191491"/>
                <a:ext cx="969818" cy="9698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H3</a:t>
                </a:r>
              </a:p>
            </p:txBody>
          </p:sp>
          <p:sp>
            <p:nvSpPr>
              <p:cNvPr id="63" name="Isosceles Triangle 17">
                <a:extLst>
                  <a:ext uri="{FF2B5EF4-FFF2-40B4-BE49-F238E27FC236}">
                    <a16:creationId xmlns:a16="http://schemas.microsoft.com/office/drawing/2014/main" id="{4CDE7148-1885-46C6-9162-DF834C6CE6B6}"/>
                  </a:ext>
                </a:extLst>
              </p:cNvPr>
              <p:cNvSpPr/>
              <p:nvPr/>
            </p:nvSpPr>
            <p:spPr>
              <a:xfrm rot="5400000">
                <a:off x="4803124" y="1537059"/>
                <a:ext cx="323272" cy="278683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4" name="Group 18">
            <a:extLst>
              <a:ext uri="{FF2B5EF4-FFF2-40B4-BE49-F238E27FC236}">
                <a16:creationId xmlns:a16="http://schemas.microsoft.com/office/drawing/2014/main" id="{BFA401CB-C9A5-4AE4-9D68-39D4C404ED40}"/>
              </a:ext>
            </a:extLst>
          </p:cNvPr>
          <p:cNvGrpSpPr/>
          <p:nvPr/>
        </p:nvGrpSpPr>
        <p:grpSpPr>
          <a:xfrm>
            <a:off x="2682067" y="5247250"/>
            <a:ext cx="6774751" cy="1064475"/>
            <a:chOff x="3925455" y="1191491"/>
            <a:chExt cx="6400799" cy="969818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24E6F11-927F-4230-B759-F1607E2D37FE}"/>
                </a:ext>
              </a:extLst>
            </p:cNvPr>
            <p:cNvSpPr/>
            <p:nvPr/>
          </p:nvSpPr>
          <p:spPr>
            <a:xfrm>
              <a:off x="4895271" y="1191491"/>
              <a:ext cx="5430983" cy="969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20">
              <a:extLst>
                <a:ext uri="{FF2B5EF4-FFF2-40B4-BE49-F238E27FC236}">
                  <a16:creationId xmlns:a16="http://schemas.microsoft.com/office/drawing/2014/main" id="{D936C40E-5FE0-4A56-A905-70D5A47398D4}"/>
                </a:ext>
              </a:extLst>
            </p:cNvPr>
            <p:cNvGrpSpPr/>
            <p:nvPr/>
          </p:nvGrpSpPr>
          <p:grpSpPr>
            <a:xfrm>
              <a:off x="3925455" y="1191491"/>
              <a:ext cx="1178646" cy="969818"/>
              <a:chOff x="3925455" y="1191491"/>
              <a:chExt cx="1178646" cy="969818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BF54412-F467-4015-AD7B-66808CBF4905}"/>
                  </a:ext>
                </a:extLst>
              </p:cNvPr>
              <p:cNvSpPr/>
              <p:nvPr/>
            </p:nvSpPr>
            <p:spPr>
              <a:xfrm>
                <a:off x="3925455" y="1191491"/>
                <a:ext cx="969818" cy="96981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H4</a:t>
                </a:r>
              </a:p>
            </p:txBody>
          </p:sp>
          <p:sp>
            <p:nvSpPr>
              <p:cNvPr id="68" name="Isosceles Triangle 22">
                <a:extLst>
                  <a:ext uri="{FF2B5EF4-FFF2-40B4-BE49-F238E27FC236}">
                    <a16:creationId xmlns:a16="http://schemas.microsoft.com/office/drawing/2014/main" id="{83240E2A-3AB9-4058-A4C7-1DEE47A7C1C9}"/>
                  </a:ext>
                </a:extLst>
              </p:cNvPr>
              <p:cNvSpPr/>
              <p:nvPr/>
            </p:nvSpPr>
            <p:spPr>
              <a:xfrm rot="5400000">
                <a:off x="4803124" y="1537059"/>
                <a:ext cx="323272" cy="278683"/>
              </a:xfrm>
              <a:prstGeom prst="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1" name="TextBox 26">
            <a:extLst>
              <a:ext uri="{FF2B5EF4-FFF2-40B4-BE49-F238E27FC236}">
                <a16:creationId xmlns:a16="http://schemas.microsoft.com/office/drawing/2014/main" id="{9557C13B-7F51-438F-A5EE-53DC7886E608}"/>
              </a:ext>
            </a:extLst>
          </p:cNvPr>
          <p:cNvSpPr txBox="1"/>
          <p:nvPr/>
        </p:nvSpPr>
        <p:spPr>
          <a:xfrm>
            <a:off x="3442903" y="1756884"/>
            <a:ext cx="5921214" cy="677108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lvl="1"/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higher-power agent will more strongly be perceived as self-centered than the lower-power agent</a:t>
            </a:r>
          </a:p>
        </p:txBody>
      </p:sp>
      <p:sp>
        <p:nvSpPr>
          <p:cNvPr id="74" name="TextBox 30">
            <a:extLst>
              <a:ext uri="{FF2B5EF4-FFF2-40B4-BE49-F238E27FC236}">
                <a16:creationId xmlns:a16="http://schemas.microsoft.com/office/drawing/2014/main" id="{22AA5847-4000-4837-A865-71F016764BB1}"/>
              </a:ext>
            </a:extLst>
          </p:cNvPr>
          <p:cNvSpPr txBox="1"/>
          <p:nvPr/>
        </p:nvSpPr>
        <p:spPr>
          <a:xfrm>
            <a:off x="3929573" y="2924892"/>
            <a:ext cx="5434544" cy="969496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lower-power agent will be more strongly perceived as making larger concessions than the higher-power agent</a:t>
            </a:r>
          </a:p>
        </p:txBody>
      </p:sp>
      <p:sp>
        <p:nvSpPr>
          <p:cNvPr id="85" name="TextBox 26">
            <a:extLst>
              <a:ext uri="{FF2B5EF4-FFF2-40B4-BE49-F238E27FC236}">
                <a16:creationId xmlns:a16="http://schemas.microsoft.com/office/drawing/2014/main" id="{91E8C29B-EE64-4721-B331-5D9E342BD14E}"/>
              </a:ext>
            </a:extLst>
          </p:cNvPr>
          <p:cNvSpPr txBox="1"/>
          <p:nvPr/>
        </p:nvSpPr>
        <p:spPr>
          <a:xfrm>
            <a:off x="3489156" y="4280188"/>
            <a:ext cx="5921214" cy="677108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lvl="1"/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higher-power agent will more strongly be perceived as demanding than the lower-power agent</a:t>
            </a:r>
          </a:p>
        </p:txBody>
      </p:sp>
      <p:sp>
        <p:nvSpPr>
          <p:cNvPr id="86" name="TextBox 26">
            <a:extLst>
              <a:ext uri="{FF2B5EF4-FFF2-40B4-BE49-F238E27FC236}">
                <a16:creationId xmlns:a16="http://schemas.microsoft.com/office/drawing/2014/main" id="{9963919E-5C76-40D8-94B0-BB3F7B6A1A22}"/>
              </a:ext>
            </a:extLst>
          </p:cNvPr>
          <p:cNvSpPr txBox="1"/>
          <p:nvPr/>
        </p:nvSpPr>
        <p:spPr>
          <a:xfrm>
            <a:off x="3442903" y="5374679"/>
            <a:ext cx="5921214" cy="969496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lvl="1"/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higher-power agent will more strongly be perceived as taking the lead in the negotiation than the lower-power agent</a:t>
            </a:r>
          </a:p>
        </p:txBody>
      </p:sp>
    </p:spTree>
    <p:extLst>
      <p:ext uri="{BB962C8B-B14F-4D97-AF65-F5344CB8AC3E}">
        <p14:creationId xmlns:p14="http://schemas.microsoft.com/office/powerpoint/2010/main" val="336218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8D81948-7958-4863-AAB8-5B9EC2BD3330}"/>
              </a:ext>
            </a:extLst>
          </p:cNvPr>
          <p:cNvSpPr txBox="1">
            <a:spLocks/>
          </p:cNvSpPr>
          <p:nvPr/>
        </p:nvSpPr>
        <p:spPr>
          <a:xfrm>
            <a:off x="346276" y="205142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agent/agent study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38" name="Figure">
            <a:extLst>
              <a:ext uri="{FF2B5EF4-FFF2-40B4-BE49-F238E27FC236}">
                <a16:creationId xmlns:a16="http://schemas.microsoft.com/office/drawing/2014/main" id="{9C60B6DB-756F-470B-821C-BD123097CC63}"/>
              </a:ext>
            </a:extLst>
          </p:cNvPr>
          <p:cNvSpPr/>
          <p:nvPr/>
        </p:nvSpPr>
        <p:spPr>
          <a:xfrm>
            <a:off x="6844049" y="2110445"/>
            <a:ext cx="1177124" cy="1044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2" h="21600" extrusionOk="0">
                <a:moveTo>
                  <a:pt x="15332" y="0"/>
                </a:moveTo>
                <a:lnTo>
                  <a:pt x="6130" y="0"/>
                </a:lnTo>
                <a:cubicBezTo>
                  <a:pt x="5579" y="0"/>
                  <a:pt x="5083" y="344"/>
                  <a:pt x="4808" y="875"/>
                </a:cubicBezTo>
                <a:lnTo>
                  <a:pt x="207" y="9940"/>
                </a:lnTo>
                <a:cubicBezTo>
                  <a:pt x="-69" y="10472"/>
                  <a:pt x="-69" y="11128"/>
                  <a:pt x="207" y="11660"/>
                </a:cubicBezTo>
                <a:lnTo>
                  <a:pt x="4808" y="20725"/>
                </a:lnTo>
                <a:cubicBezTo>
                  <a:pt x="5083" y="21256"/>
                  <a:pt x="5579" y="21600"/>
                  <a:pt x="6130" y="21600"/>
                </a:cubicBezTo>
                <a:lnTo>
                  <a:pt x="15332" y="21600"/>
                </a:lnTo>
                <a:cubicBezTo>
                  <a:pt x="15883" y="21600"/>
                  <a:pt x="16379" y="21256"/>
                  <a:pt x="16654" y="20725"/>
                </a:cubicBezTo>
                <a:lnTo>
                  <a:pt x="21255" y="11660"/>
                </a:lnTo>
                <a:cubicBezTo>
                  <a:pt x="21531" y="11128"/>
                  <a:pt x="21531" y="10472"/>
                  <a:pt x="21255" y="9940"/>
                </a:cubicBezTo>
                <a:lnTo>
                  <a:pt x="16654" y="875"/>
                </a:lnTo>
                <a:cubicBezTo>
                  <a:pt x="16379" y="344"/>
                  <a:pt x="15855" y="0"/>
                  <a:pt x="15332" y="0"/>
                </a:cubicBezTo>
                <a:close/>
              </a:path>
            </a:pathLst>
          </a:custGeom>
          <a:solidFill>
            <a:srgbClr val="FFE200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Cercle">
            <a:extLst>
              <a:ext uri="{FF2B5EF4-FFF2-40B4-BE49-F238E27FC236}">
                <a16:creationId xmlns:a16="http://schemas.microsoft.com/office/drawing/2014/main" id="{2BFA79B9-4CB3-4BD8-AC0A-027D01B10B93}"/>
              </a:ext>
            </a:extLst>
          </p:cNvPr>
          <p:cNvSpPr/>
          <p:nvPr/>
        </p:nvSpPr>
        <p:spPr>
          <a:xfrm>
            <a:off x="7070709" y="2276663"/>
            <a:ext cx="725312" cy="725312"/>
          </a:xfrm>
          <a:prstGeom prst="ellipse">
            <a:avLst/>
          </a:prstGeom>
          <a:solidFill>
            <a:srgbClr val="FFE2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7">
            <a:extLst>
              <a:ext uri="{FF2B5EF4-FFF2-40B4-BE49-F238E27FC236}">
                <a16:creationId xmlns:a16="http://schemas.microsoft.com/office/drawing/2014/main" id="{833C1F30-0255-4D19-B5BC-51286FAEA671}"/>
              </a:ext>
            </a:extLst>
          </p:cNvPr>
          <p:cNvSpPr/>
          <p:nvPr/>
        </p:nvSpPr>
        <p:spPr>
          <a:xfrm>
            <a:off x="8022682" y="2110445"/>
            <a:ext cx="3559156" cy="398858"/>
          </a:xfrm>
          <a:custGeom>
            <a:avLst/>
            <a:gdLst>
              <a:gd name="connsiteX0" fmla="*/ 0 w 2712057"/>
              <a:gd name="connsiteY0" fmla="*/ 0 h 293150"/>
              <a:gd name="connsiteX1" fmla="*/ 872641 w 2712057"/>
              <a:gd name="connsiteY1" fmla="*/ 0 h 293150"/>
              <a:gd name="connsiteX2" fmla="*/ 1928123 w 2712057"/>
              <a:gd name="connsiteY2" fmla="*/ 0 h 293150"/>
              <a:gd name="connsiteX3" fmla="*/ 2712057 w 2712057"/>
              <a:gd name="connsiteY3" fmla="*/ 0 h 293150"/>
              <a:gd name="connsiteX4" fmla="*/ 2712057 w 2712057"/>
              <a:gd name="connsiteY4" fmla="*/ 293150 h 293150"/>
              <a:gd name="connsiteX5" fmla="*/ 1757359 w 2712057"/>
              <a:gd name="connsiteY5" fmla="*/ 293150 h 293150"/>
              <a:gd name="connsiteX6" fmla="*/ 1184868 w 2712057"/>
              <a:gd name="connsiteY6" fmla="*/ 293150 h 293150"/>
              <a:gd name="connsiteX7" fmla="*/ 170764 w 2712057"/>
              <a:gd name="connsiteY7" fmla="*/ 293150 h 29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12057" h="293150">
                <a:moveTo>
                  <a:pt x="0" y="0"/>
                </a:moveTo>
                <a:lnTo>
                  <a:pt x="872641" y="0"/>
                </a:lnTo>
                <a:lnTo>
                  <a:pt x="1928123" y="0"/>
                </a:lnTo>
                <a:lnTo>
                  <a:pt x="2712057" y="0"/>
                </a:lnTo>
                <a:lnTo>
                  <a:pt x="2712057" y="293150"/>
                </a:lnTo>
                <a:lnTo>
                  <a:pt x="1757359" y="293150"/>
                </a:lnTo>
                <a:lnTo>
                  <a:pt x="1184868" y="293150"/>
                </a:lnTo>
                <a:lnTo>
                  <a:pt x="170764" y="293150"/>
                </a:lnTo>
                <a:close/>
              </a:path>
            </a:pathLst>
          </a:custGeom>
          <a:solidFill>
            <a:srgbClr val="FFE2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all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CONDITIONS</a:t>
            </a:r>
          </a:p>
        </p:txBody>
      </p:sp>
      <p:sp>
        <p:nvSpPr>
          <p:cNvPr id="42" name="Figure">
            <a:extLst>
              <a:ext uri="{FF2B5EF4-FFF2-40B4-BE49-F238E27FC236}">
                <a16:creationId xmlns:a16="http://schemas.microsoft.com/office/drawing/2014/main" id="{19773EB4-2B90-4474-A5C7-A0E2954AFD1D}"/>
              </a:ext>
            </a:extLst>
          </p:cNvPr>
          <p:cNvSpPr/>
          <p:nvPr/>
        </p:nvSpPr>
        <p:spPr>
          <a:xfrm>
            <a:off x="4129097" y="1499361"/>
            <a:ext cx="1177124" cy="1044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2" h="21600" extrusionOk="0">
                <a:moveTo>
                  <a:pt x="6130" y="0"/>
                </a:moveTo>
                <a:lnTo>
                  <a:pt x="15332" y="0"/>
                </a:lnTo>
                <a:cubicBezTo>
                  <a:pt x="15883" y="0"/>
                  <a:pt x="16379" y="344"/>
                  <a:pt x="16654" y="875"/>
                </a:cubicBezTo>
                <a:lnTo>
                  <a:pt x="21255" y="9940"/>
                </a:lnTo>
                <a:cubicBezTo>
                  <a:pt x="21531" y="10472"/>
                  <a:pt x="21531" y="11128"/>
                  <a:pt x="21255" y="11660"/>
                </a:cubicBezTo>
                <a:lnTo>
                  <a:pt x="16654" y="20725"/>
                </a:lnTo>
                <a:cubicBezTo>
                  <a:pt x="16379" y="21256"/>
                  <a:pt x="15883" y="21600"/>
                  <a:pt x="15332" y="21600"/>
                </a:cubicBezTo>
                <a:lnTo>
                  <a:pt x="6130" y="21600"/>
                </a:lnTo>
                <a:cubicBezTo>
                  <a:pt x="5579" y="21600"/>
                  <a:pt x="5083" y="21256"/>
                  <a:pt x="4808" y="20725"/>
                </a:cubicBezTo>
                <a:lnTo>
                  <a:pt x="207" y="11660"/>
                </a:lnTo>
                <a:cubicBezTo>
                  <a:pt x="-69" y="11128"/>
                  <a:pt x="-69" y="10472"/>
                  <a:pt x="207" y="9940"/>
                </a:cubicBezTo>
                <a:lnTo>
                  <a:pt x="4808" y="875"/>
                </a:lnTo>
                <a:cubicBezTo>
                  <a:pt x="5083" y="344"/>
                  <a:pt x="5607" y="0"/>
                  <a:pt x="6130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ercle">
            <a:extLst>
              <a:ext uri="{FF2B5EF4-FFF2-40B4-BE49-F238E27FC236}">
                <a16:creationId xmlns:a16="http://schemas.microsoft.com/office/drawing/2014/main" id="{B3B5C118-B42F-42B3-8B90-C2F1B0736766}"/>
              </a:ext>
            </a:extLst>
          </p:cNvPr>
          <p:cNvSpPr/>
          <p:nvPr/>
        </p:nvSpPr>
        <p:spPr>
          <a:xfrm>
            <a:off x="4355759" y="1650468"/>
            <a:ext cx="725312" cy="72531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: Shape 31">
            <a:extLst>
              <a:ext uri="{FF2B5EF4-FFF2-40B4-BE49-F238E27FC236}">
                <a16:creationId xmlns:a16="http://schemas.microsoft.com/office/drawing/2014/main" id="{4783D1AB-F679-448C-9995-5121DD277A1E}"/>
              </a:ext>
            </a:extLst>
          </p:cNvPr>
          <p:cNvSpPr/>
          <p:nvPr/>
        </p:nvSpPr>
        <p:spPr>
          <a:xfrm>
            <a:off x="608345" y="1499361"/>
            <a:ext cx="3528310" cy="353591"/>
          </a:xfrm>
          <a:custGeom>
            <a:avLst/>
            <a:gdLst>
              <a:gd name="connsiteX0" fmla="*/ 0 w 2718628"/>
              <a:gd name="connsiteY0" fmla="*/ 0 h 293150"/>
              <a:gd name="connsiteX1" fmla="*/ 792017 w 2718628"/>
              <a:gd name="connsiteY1" fmla="*/ 0 h 293150"/>
              <a:gd name="connsiteX2" fmla="*/ 2146785 w 2718628"/>
              <a:gd name="connsiteY2" fmla="*/ 0 h 293150"/>
              <a:gd name="connsiteX3" fmla="*/ 2718628 w 2718628"/>
              <a:gd name="connsiteY3" fmla="*/ 0 h 293150"/>
              <a:gd name="connsiteX4" fmla="*/ 2549425 w 2718628"/>
              <a:gd name="connsiteY4" fmla="*/ 293150 h 293150"/>
              <a:gd name="connsiteX5" fmla="*/ 1838337 w 2718628"/>
              <a:gd name="connsiteY5" fmla="*/ 293150 h 293150"/>
              <a:gd name="connsiteX6" fmla="*/ 961220 w 2718628"/>
              <a:gd name="connsiteY6" fmla="*/ 293150 h 293150"/>
              <a:gd name="connsiteX7" fmla="*/ 0 w 2718628"/>
              <a:gd name="connsiteY7" fmla="*/ 293150 h 29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18628" h="293150">
                <a:moveTo>
                  <a:pt x="0" y="0"/>
                </a:moveTo>
                <a:lnTo>
                  <a:pt x="792017" y="0"/>
                </a:lnTo>
                <a:lnTo>
                  <a:pt x="2146785" y="0"/>
                </a:lnTo>
                <a:lnTo>
                  <a:pt x="2718628" y="0"/>
                </a:lnTo>
                <a:lnTo>
                  <a:pt x="2549425" y="293150"/>
                </a:lnTo>
                <a:lnTo>
                  <a:pt x="1838337" y="293150"/>
                </a:lnTo>
                <a:lnTo>
                  <a:pt x="961220" y="293150"/>
                </a:lnTo>
                <a:lnTo>
                  <a:pt x="0" y="29315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all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procedure</a:t>
            </a:r>
            <a:endParaRPr kumimoji="0" sz="2400" b="0" i="0" u="none" strike="noStrike" kern="1200" cap="all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8075944B-1110-4479-96F5-BD6A7AFD1A89}"/>
              </a:ext>
            </a:extLst>
          </p:cNvPr>
          <p:cNvGrpSpPr/>
          <p:nvPr/>
        </p:nvGrpSpPr>
        <p:grpSpPr>
          <a:xfrm>
            <a:off x="604089" y="1937568"/>
            <a:ext cx="3593157" cy="4087402"/>
            <a:chOff x="767875" y="2823919"/>
            <a:chExt cx="3149593" cy="3659371"/>
          </a:xfrm>
        </p:grpSpPr>
        <p:sp>
          <p:nvSpPr>
            <p:cNvPr id="65" name="Forme libre : forme 64">
              <a:extLst>
                <a:ext uri="{FF2B5EF4-FFF2-40B4-BE49-F238E27FC236}">
                  <a16:creationId xmlns:a16="http://schemas.microsoft.com/office/drawing/2014/main" id="{0E8B2550-D968-4CBE-9B09-631AD3316081}"/>
                </a:ext>
              </a:extLst>
            </p:cNvPr>
            <p:cNvSpPr/>
            <p:nvPr/>
          </p:nvSpPr>
          <p:spPr>
            <a:xfrm>
              <a:off x="768176" y="2823919"/>
              <a:ext cx="3149292" cy="721266"/>
            </a:xfrm>
            <a:custGeom>
              <a:avLst/>
              <a:gdLst>
                <a:gd name="connsiteX0" fmla="*/ 0 w 2748850"/>
                <a:gd name="connsiteY0" fmla="*/ 0 h 711716"/>
                <a:gd name="connsiteX1" fmla="*/ 1003567 w 2748850"/>
                <a:gd name="connsiteY1" fmla="*/ 0 h 711716"/>
                <a:gd name="connsiteX2" fmla="*/ 1240850 w 2748850"/>
                <a:gd name="connsiteY2" fmla="*/ 0 h 711716"/>
                <a:gd name="connsiteX3" fmla="*/ 2507096 w 2748850"/>
                <a:gd name="connsiteY3" fmla="*/ 0 h 711716"/>
                <a:gd name="connsiteX4" fmla="*/ 2488916 w 2748850"/>
                <a:gd name="connsiteY4" fmla="*/ 111371 h 711716"/>
                <a:gd name="connsiteX5" fmla="*/ 2523741 w 2748850"/>
                <a:gd name="connsiteY5" fmla="*/ 261029 h 711716"/>
                <a:gd name="connsiteX6" fmla="*/ 2748850 w 2748850"/>
                <a:gd name="connsiteY6" fmla="*/ 711716 h 711716"/>
                <a:gd name="connsiteX7" fmla="*/ 1638217 w 2748850"/>
                <a:gd name="connsiteY7" fmla="*/ 711716 h 711716"/>
                <a:gd name="connsiteX8" fmla="*/ 1360219 w 2748850"/>
                <a:gd name="connsiteY8" fmla="*/ 711716 h 711716"/>
                <a:gd name="connsiteX9" fmla="*/ 0 w 2748850"/>
                <a:gd name="connsiteY9" fmla="*/ 711716 h 711716"/>
                <a:gd name="connsiteX10" fmla="*/ 0 w 2748850"/>
                <a:gd name="connsiteY10" fmla="*/ 0 h 711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48850" h="711716">
                  <a:moveTo>
                    <a:pt x="0" y="0"/>
                  </a:moveTo>
                  <a:lnTo>
                    <a:pt x="1003567" y="0"/>
                  </a:lnTo>
                  <a:lnTo>
                    <a:pt x="1240850" y="0"/>
                  </a:lnTo>
                  <a:lnTo>
                    <a:pt x="2507096" y="0"/>
                  </a:lnTo>
                  <a:cubicBezTo>
                    <a:pt x="2494977" y="34795"/>
                    <a:pt x="2488916" y="73084"/>
                    <a:pt x="2488916" y="111371"/>
                  </a:cubicBezTo>
                  <a:cubicBezTo>
                    <a:pt x="2488916" y="163563"/>
                    <a:pt x="2501036" y="215789"/>
                    <a:pt x="2523741" y="261029"/>
                  </a:cubicBezTo>
                  <a:lnTo>
                    <a:pt x="2748850" y="711716"/>
                  </a:lnTo>
                  <a:lnTo>
                    <a:pt x="1638217" y="711716"/>
                  </a:lnTo>
                  <a:lnTo>
                    <a:pt x="1360219" y="711716"/>
                  </a:lnTo>
                  <a:lnTo>
                    <a:pt x="0" y="7117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68580" tIns="34290" rIns="3429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13D4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orme libre : forme 63">
              <a:extLst>
                <a:ext uri="{FF2B5EF4-FFF2-40B4-BE49-F238E27FC236}">
                  <a16:creationId xmlns:a16="http://schemas.microsoft.com/office/drawing/2014/main" id="{8D417C12-635A-49B6-B414-539737D24386}"/>
                </a:ext>
              </a:extLst>
            </p:cNvPr>
            <p:cNvSpPr/>
            <p:nvPr/>
          </p:nvSpPr>
          <p:spPr>
            <a:xfrm>
              <a:off x="767875" y="3513260"/>
              <a:ext cx="3122672" cy="2970030"/>
            </a:xfrm>
            <a:custGeom>
              <a:avLst/>
              <a:gdLst>
                <a:gd name="connsiteX0" fmla="*/ 0 w 2748850"/>
                <a:gd name="connsiteY0" fmla="*/ 0 h 3007895"/>
                <a:gd name="connsiteX1" fmla="*/ 2748850 w 2748850"/>
                <a:gd name="connsiteY1" fmla="*/ 0 h 3007895"/>
                <a:gd name="connsiteX2" fmla="*/ 2748850 w 2748850"/>
                <a:gd name="connsiteY2" fmla="*/ 3007895 h 3007895"/>
                <a:gd name="connsiteX3" fmla="*/ 0 w 2748850"/>
                <a:gd name="connsiteY3" fmla="*/ 3007895 h 3007895"/>
                <a:gd name="connsiteX4" fmla="*/ 0 w 2748850"/>
                <a:gd name="connsiteY4" fmla="*/ 0 h 300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8850" h="3007895">
                  <a:moveTo>
                    <a:pt x="0" y="0"/>
                  </a:moveTo>
                  <a:lnTo>
                    <a:pt x="2748850" y="0"/>
                  </a:lnTo>
                  <a:lnTo>
                    <a:pt x="2748850" y="3007895"/>
                  </a:lnTo>
                  <a:lnTo>
                    <a:pt x="0" y="3007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68580" tIns="34290" rIns="3429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13D4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6" name="Freeform: Shape 30">
            <a:extLst>
              <a:ext uri="{FF2B5EF4-FFF2-40B4-BE49-F238E27FC236}">
                <a16:creationId xmlns:a16="http://schemas.microsoft.com/office/drawing/2014/main" id="{18A20E62-332A-46D4-94B4-F24435352708}"/>
              </a:ext>
            </a:extLst>
          </p:cNvPr>
          <p:cNvSpPr/>
          <p:nvPr/>
        </p:nvSpPr>
        <p:spPr>
          <a:xfrm>
            <a:off x="4023324" y="1393584"/>
            <a:ext cx="1406333" cy="1260640"/>
          </a:xfrm>
          <a:custGeom>
            <a:avLst/>
            <a:gdLst>
              <a:gd name="connsiteX0" fmla="*/ 1021039 w 1544353"/>
              <a:gd name="connsiteY0" fmla="*/ 1 h 1384361"/>
              <a:gd name="connsiteX1" fmla="*/ 1231685 w 1544353"/>
              <a:gd name="connsiteY1" fmla="*/ 119718 h 1384361"/>
              <a:gd name="connsiteX2" fmla="*/ 1521260 w 1544353"/>
              <a:gd name="connsiteY2" fmla="*/ 620310 h 1384361"/>
              <a:gd name="connsiteX3" fmla="*/ 1514405 w 1544353"/>
              <a:gd name="connsiteY3" fmla="*/ 648892 h 1384361"/>
              <a:gd name="connsiteX4" fmla="*/ 1485830 w 1544353"/>
              <a:gd name="connsiteY4" fmla="*/ 641975 h 1384361"/>
              <a:gd name="connsiteX5" fmla="*/ 1196198 w 1544353"/>
              <a:gd name="connsiteY5" fmla="*/ 141349 h 1384361"/>
              <a:gd name="connsiteX6" fmla="*/ 1022261 w 1544353"/>
              <a:gd name="connsiteY6" fmla="*/ 40927 h 1384361"/>
              <a:gd name="connsiteX7" fmla="*/ 502551 w 1544353"/>
              <a:gd name="connsiteY7" fmla="*/ 41738 h 1384361"/>
              <a:gd name="connsiteX8" fmla="*/ 329249 w 1544353"/>
              <a:gd name="connsiteY8" fmla="*/ 142866 h 1384361"/>
              <a:gd name="connsiteX9" fmla="*/ 69549 w 1544353"/>
              <a:gd name="connsiteY9" fmla="*/ 592679 h 1384361"/>
              <a:gd name="connsiteX10" fmla="*/ 68621 w 1544353"/>
              <a:gd name="connsiteY10" fmla="*/ 793326 h 1384361"/>
              <a:gd name="connsiteX11" fmla="*/ 327774 w 1544353"/>
              <a:gd name="connsiteY11" fmla="*/ 1243815 h 1384361"/>
              <a:gd name="connsiteX12" fmla="*/ 501710 w 1544353"/>
              <a:gd name="connsiteY12" fmla="*/ 1344237 h 1384361"/>
              <a:gd name="connsiteX13" fmla="*/ 1021421 w 1544353"/>
              <a:gd name="connsiteY13" fmla="*/ 1343426 h 1384361"/>
              <a:gd name="connsiteX14" fmla="*/ 1194781 w 1544353"/>
              <a:gd name="connsiteY14" fmla="*/ 1242332 h 1384361"/>
              <a:gd name="connsiteX15" fmla="*/ 1454480 w 1544353"/>
              <a:gd name="connsiteY15" fmla="*/ 792519 h 1384361"/>
              <a:gd name="connsiteX16" fmla="*/ 1408464 w 1544353"/>
              <a:gd name="connsiteY16" fmla="*/ 765951 h 1384361"/>
              <a:gd name="connsiteX17" fmla="*/ 1409152 w 1544353"/>
              <a:gd name="connsiteY17" fmla="*/ 754868 h 1384361"/>
              <a:gd name="connsiteX18" fmla="*/ 1513649 w 1544353"/>
              <a:gd name="connsiteY18" fmla="*/ 709819 h 1384361"/>
              <a:gd name="connsiteX19" fmla="*/ 1530898 w 1544353"/>
              <a:gd name="connsiteY19" fmla="*/ 719777 h 1384361"/>
              <a:gd name="connsiteX20" fmla="*/ 1544191 w 1544353"/>
              <a:gd name="connsiteY20" fmla="*/ 832833 h 1384361"/>
              <a:gd name="connsiteX21" fmla="*/ 1534937 w 1544353"/>
              <a:gd name="connsiteY21" fmla="*/ 838970 h 1384361"/>
              <a:gd name="connsiteX22" fmla="*/ 1490368 w 1544353"/>
              <a:gd name="connsiteY22" fmla="*/ 813238 h 1384361"/>
              <a:gd name="connsiteX23" fmla="*/ 1230668 w 1544353"/>
              <a:gd name="connsiteY23" fmla="*/ 1263051 h 1384361"/>
              <a:gd name="connsiteX24" fmla="*/ 1021254 w 1544353"/>
              <a:gd name="connsiteY24" fmla="*/ 1383550 h 1384361"/>
              <a:gd name="connsiteX25" fmla="*/ 501543 w 1544353"/>
              <a:gd name="connsiteY25" fmla="*/ 1384361 h 1384361"/>
              <a:gd name="connsiteX26" fmla="*/ 291720 w 1544353"/>
              <a:gd name="connsiteY26" fmla="*/ 1263219 h 1384361"/>
              <a:gd name="connsiteX27" fmla="*/ 32509 w 1544353"/>
              <a:gd name="connsiteY27" fmla="*/ 812697 h 1384361"/>
              <a:gd name="connsiteX28" fmla="*/ 32157 w 1544353"/>
              <a:gd name="connsiteY28" fmla="*/ 571091 h 1384361"/>
              <a:gd name="connsiteX29" fmla="*/ 291857 w 1544353"/>
              <a:gd name="connsiteY29" fmla="*/ 121278 h 1384361"/>
              <a:gd name="connsiteX30" fmla="*/ 501270 w 1544353"/>
              <a:gd name="connsiteY30" fmla="*/ 779 h 138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544353" h="1384361">
                <a:moveTo>
                  <a:pt x="1021039" y="1"/>
                </a:moveTo>
                <a:cubicBezTo>
                  <a:pt x="1107258" y="-21"/>
                  <a:pt x="1187714" y="46431"/>
                  <a:pt x="1231685" y="119718"/>
                </a:cubicBezTo>
                <a:lnTo>
                  <a:pt x="1521260" y="620310"/>
                </a:lnTo>
                <a:cubicBezTo>
                  <a:pt x="1527381" y="629625"/>
                  <a:pt x="1523659" y="642755"/>
                  <a:pt x="1514405" y="648892"/>
                </a:cubicBezTo>
                <a:cubicBezTo>
                  <a:pt x="1505057" y="655057"/>
                  <a:pt x="1491893" y="651256"/>
                  <a:pt x="1485830" y="641975"/>
                </a:cubicBezTo>
                <a:lnTo>
                  <a:pt x="1196198" y="141349"/>
                </a:lnTo>
                <a:cubicBezTo>
                  <a:pt x="1161242" y="79048"/>
                  <a:pt x="1093694" y="40049"/>
                  <a:pt x="1022261" y="40927"/>
                </a:cubicBezTo>
                <a:lnTo>
                  <a:pt x="502551" y="41738"/>
                </a:lnTo>
                <a:cubicBezTo>
                  <a:pt x="431176" y="42650"/>
                  <a:pt x="364939" y="81049"/>
                  <a:pt x="329249" y="142866"/>
                </a:cubicBezTo>
                <a:lnTo>
                  <a:pt x="69549" y="592679"/>
                </a:lnTo>
                <a:cubicBezTo>
                  <a:pt x="33859" y="654496"/>
                  <a:pt x="33723" y="731059"/>
                  <a:pt x="68621" y="793326"/>
                </a:cubicBezTo>
                <a:lnTo>
                  <a:pt x="327774" y="1243815"/>
                </a:lnTo>
                <a:cubicBezTo>
                  <a:pt x="362729" y="1306116"/>
                  <a:pt x="430278" y="1345116"/>
                  <a:pt x="501710" y="1344237"/>
                </a:cubicBezTo>
                <a:lnTo>
                  <a:pt x="1021421" y="1343426"/>
                </a:lnTo>
                <a:cubicBezTo>
                  <a:pt x="1092795" y="1342514"/>
                  <a:pt x="1159091" y="1304149"/>
                  <a:pt x="1194781" y="1242332"/>
                </a:cubicBezTo>
                <a:lnTo>
                  <a:pt x="1454480" y="792519"/>
                </a:lnTo>
                <a:lnTo>
                  <a:pt x="1408464" y="765951"/>
                </a:lnTo>
                <a:cubicBezTo>
                  <a:pt x="1404181" y="763478"/>
                  <a:pt x="1403790" y="757471"/>
                  <a:pt x="1409152" y="754868"/>
                </a:cubicBezTo>
                <a:lnTo>
                  <a:pt x="1513649" y="709819"/>
                </a:lnTo>
                <a:cubicBezTo>
                  <a:pt x="1521317" y="706564"/>
                  <a:pt x="1529941" y="711544"/>
                  <a:pt x="1530898" y="719777"/>
                </a:cubicBezTo>
                <a:lnTo>
                  <a:pt x="1544191" y="832833"/>
                </a:lnTo>
                <a:cubicBezTo>
                  <a:pt x="1545440" y="837354"/>
                  <a:pt x="1539220" y="841443"/>
                  <a:pt x="1534937" y="838970"/>
                </a:cubicBezTo>
                <a:lnTo>
                  <a:pt x="1490368" y="813238"/>
                </a:lnTo>
                <a:lnTo>
                  <a:pt x="1230668" y="1263051"/>
                </a:lnTo>
                <a:cubicBezTo>
                  <a:pt x="1187539" y="1337752"/>
                  <a:pt x="1107473" y="1383528"/>
                  <a:pt x="1021254" y="1383550"/>
                </a:cubicBezTo>
                <a:lnTo>
                  <a:pt x="501543" y="1384361"/>
                </a:lnTo>
                <a:cubicBezTo>
                  <a:pt x="415267" y="1384350"/>
                  <a:pt x="334810" y="1337898"/>
                  <a:pt x="291720" y="1263219"/>
                </a:cubicBezTo>
                <a:lnTo>
                  <a:pt x="32509" y="812697"/>
                </a:lnTo>
                <a:cubicBezTo>
                  <a:pt x="-10581" y="738019"/>
                  <a:pt x="-10971" y="645791"/>
                  <a:pt x="32157" y="571091"/>
                </a:cubicBezTo>
                <a:lnTo>
                  <a:pt x="291857" y="121278"/>
                </a:lnTo>
                <a:cubicBezTo>
                  <a:pt x="334985" y="46577"/>
                  <a:pt x="415052" y="801"/>
                  <a:pt x="501270" y="779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32">
            <a:extLst>
              <a:ext uri="{FF2B5EF4-FFF2-40B4-BE49-F238E27FC236}">
                <a16:creationId xmlns:a16="http://schemas.microsoft.com/office/drawing/2014/main" id="{BA09F7D5-F59D-4017-8806-AD4D685473AE}"/>
              </a:ext>
            </a:extLst>
          </p:cNvPr>
          <p:cNvSpPr/>
          <p:nvPr/>
        </p:nvSpPr>
        <p:spPr>
          <a:xfrm>
            <a:off x="6720928" y="2004670"/>
            <a:ext cx="1405455" cy="1261935"/>
          </a:xfrm>
          <a:custGeom>
            <a:avLst/>
            <a:gdLst>
              <a:gd name="connsiteX0" fmla="*/ 522351 w 1543389"/>
              <a:gd name="connsiteY0" fmla="*/ 1 h 1385784"/>
              <a:gd name="connsiteX1" fmla="*/ 1042120 w 1543389"/>
              <a:gd name="connsiteY1" fmla="*/ 779 h 1385784"/>
              <a:gd name="connsiteX2" fmla="*/ 1251533 w 1543389"/>
              <a:gd name="connsiteY2" fmla="*/ 121277 h 1385784"/>
              <a:gd name="connsiteX3" fmla="*/ 1511233 w 1543389"/>
              <a:gd name="connsiteY3" fmla="*/ 571090 h 1385784"/>
              <a:gd name="connsiteX4" fmla="*/ 1510881 w 1543389"/>
              <a:gd name="connsiteY4" fmla="*/ 812696 h 1385784"/>
              <a:gd name="connsiteX5" fmla="*/ 1251669 w 1543389"/>
              <a:gd name="connsiteY5" fmla="*/ 1263218 h 1385784"/>
              <a:gd name="connsiteX6" fmla="*/ 1042669 w 1543389"/>
              <a:gd name="connsiteY6" fmla="*/ 1385784 h 1385784"/>
              <a:gd name="connsiteX7" fmla="*/ 522958 w 1543389"/>
              <a:gd name="connsiteY7" fmla="*/ 1384973 h 1385784"/>
              <a:gd name="connsiteX8" fmla="*/ 313544 w 1543389"/>
              <a:gd name="connsiteY8" fmla="*/ 1264475 h 1385784"/>
              <a:gd name="connsiteX9" fmla="*/ 53845 w 1543389"/>
              <a:gd name="connsiteY9" fmla="*/ 814662 h 1385784"/>
              <a:gd name="connsiteX10" fmla="*/ 9276 w 1543389"/>
              <a:gd name="connsiteY10" fmla="*/ 840394 h 1385784"/>
              <a:gd name="connsiteX11" fmla="*/ 21 w 1543389"/>
              <a:gd name="connsiteY11" fmla="*/ 834258 h 1385784"/>
              <a:gd name="connsiteX12" fmla="*/ 13314 w 1543389"/>
              <a:gd name="connsiteY12" fmla="*/ 721201 h 1385784"/>
              <a:gd name="connsiteX13" fmla="*/ 30563 w 1543389"/>
              <a:gd name="connsiteY13" fmla="*/ 711243 h 1385784"/>
              <a:gd name="connsiteX14" fmla="*/ 135061 w 1543389"/>
              <a:gd name="connsiteY14" fmla="*/ 756293 h 1385784"/>
              <a:gd name="connsiteX15" fmla="*/ 135748 w 1543389"/>
              <a:gd name="connsiteY15" fmla="*/ 767375 h 1385784"/>
              <a:gd name="connsiteX16" fmla="*/ 89732 w 1543389"/>
              <a:gd name="connsiteY16" fmla="*/ 793943 h 1385784"/>
              <a:gd name="connsiteX17" fmla="*/ 349431 w 1543389"/>
              <a:gd name="connsiteY17" fmla="*/ 1243755 h 1385784"/>
              <a:gd name="connsiteX18" fmla="*/ 522791 w 1543389"/>
              <a:gd name="connsiteY18" fmla="*/ 1344849 h 1385784"/>
              <a:gd name="connsiteX19" fmla="*/ 1042502 w 1543389"/>
              <a:gd name="connsiteY19" fmla="*/ 1345660 h 1385784"/>
              <a:gd name="connsiteX20" fmla="*/ 1216438 w 1543389"/>
              <a:gd name="connsiteY20" fmla="*/ 1245238 h 1385784"/>
              <a:gd name="connsiteX21" fmla="*/ 1475591 w 1543389"/>
              <a:gd name="connsiteY21" fmla="*/ 794750 h 1385784"/>
              <a:gd name="connsiteX22" fmla="*/ 1474663 w 1543389"/>
              <a:gd name="connsiteY22" fmla="*/ 594103 h 1385784"/>
              <a:gd name="connsiteX23" fmla="*/ 1214964 w 1543389"/>
              <a:gd name="connsiteY23" fmla="*/ 144290 h 1385784"/>
              <a:gd name="connsiteX24" fmla="*/ 1041662 w 1543389"/>
              <a:gd name="connsiteY24" fmla="*/ 43163 h 1385784"/>
              <a:gd name="connsiteX25" fmla="*/ 521987 w 1543389"/>
              <a:gd name="connsiteY25" fmla="*/ 42414 h 1385784"/>
              <a:gd name="connsiteX26" fmla="*/ 348051 w 1543389"/>
              <a:gd name="connsiteY26" fmla="*/ 142836 h 1385784"/>
              <a:gd name="connsiteX27" fmla="*/ 58418 w 1543389"/>
              <a:gd name="connsiteY27" fmla="*/ 643461 h 1385784"/>
              <a:gd name="connsiteX28" fmla="*/ 29843 w 1543389"/>
              <a:gd name="connsiteY28" fmla="*/ 650378 h 1385784"/>
              <a:gd name="connsiteX29" fmla="*/ 22953 w 1543389"/>
              <a:gd name="connsiteY29" fmla="*/ 621734 h 1385784"/>
              <a:gd name="connsiteX30" fmla="*/ 312528 w 1543389"/>
              <a:gd name="connsiteY30" fmla="*/ 121143 h 1385784"/>
              <a:gd name="connsiteX31" fmla="*/ 522351 w 1543389"/>
              <a:gd name="connsiteY31" fmla="*/ 1 h 138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543389" h="1385784">
                <a:moveTo>
                  <a:pt x="522351" y="1"/>
                </a:moveTo>
                <a:lnTo>
                  <a:pt x="1042120" y="779"/>
                </a:lnTo>
                <a:cubicBezTo>
                  <a:pt x="1128339" y="801"/>
                  <a:pt x="1208405" y="46577"/>
                  <a:pt x="1251533" y="121277"/>
                </a:cubicBezTo>
                <a:lnTo>
                  <a:pt x="1511233" y="571090"/>
                </a:lnTo>
                <a:cubicBezTo>
                  <a:pt x="1554361" y="645790"/>
                  <a:pt x="1553971" y="738018"/>
                  <a:pt x="1510881" y="812696"/>
                </a:cubicBezTo>
                <a:lnTo>
                  <a:pt x="1251669" y="1263218"/>
                </a:lnTo>
                <a:cubicBezTo>
                  <a:pt x="1208579" y="1337896"/>
                  <a:pt x="1128123" y="1384348"/>
                  <a:pt x="1042669" y="1385784"/>
                </a:cubicBezTo>
                <a:lnTo>
                  <a:pt x="522958" y="1384973"/>
                </a:lnTo>
                <a:cubicBezTo>
                  <a:pt x="436739" y="1384951"/>
                  <a:pt x="356708" y="1339237"/>
                  <a:pt x="313544" y="1264475"/>
                </a:cubicBezTo>
                <a:lnTo>
                  <a:pt x="53845" y="814662"/>
                </a:lnTo>
                <a:lnTo>
                  <a:pt x="9276" y="840394"/>
                </a:lnTo>
                <a:cubicBezTo>
                  <a:pt x="4992" y="842867"/>
                  <a:pt x="-369" y="840264"/>
                  <a:pt x="21" y="834258"/>
                </a:cubicBezTo>
                <a:lnTo>
                  <a:pt x="13314" y="721201"/>
                </a:lnTo>
                <a:cubicBezTo>
                  <a:pt x="14271" y="712968"/>
                  <a:pt x="22896" y="707989"/>
                  <a:pt x="30563" y="711243"/>
                </a:cubicBezTo>
                <a:lnTo>
                  <a:pt x="135061" y="756293"/>
                </a:lnTo>
                <a:cubicBezTo>
                  <a:pt x="139600" y="757471"/>
                  <a:pt x="140032" y="764902"/>
                  <a:pt x="135748" y="767375"/>
                </a:cubicBezTo>
                <a:lnTo>
                  <a:pt x="89732" y="793943"/>
                </a:lnTo>
                <a:lnTo>
                  <a:pt x="349431" y="1243755"/>
                </a:lnTo>
                <a:cubicBezTo>
                  <a:pt x="385121" y="1305572"/>
                  <a:pt x="451416" y="1343938"/>
                  <a:pt x="522791" y="1344849"/>
                </a:cubicBezTo>
                <a:lnTo>
                  <a:pt x="1042502" y="1345660"/>
                </a:lnTo>
                <a:cubicBezTo>
                  <a:pt x="1113934" y="1346538"/>
                  <a:pt x="1181483" y="1307539"/>
                  <a:pt x="1216438" y="1245238"/>
                </a:cubicBezTo>
                <a:lnTo>
                  <a:pt x="1475591" y="794750"/>
                </a:lnTo>
                <a:cubicBezTo>
                  <a:pt x="1510489" y="732482"/>
                  <a:pt x="1510353" y="655919"/>
                  <a:pt x="1474663" y="594103"/>
                </a:cubicBezTo>
                <a:lnTo>
                  <a:pt x="1214964" y="144290"/>
                </a:lnTo>
                <a:cubicBezTo>
                  <a:pt x="1179310" y="82535"/>
                  <a:pt x="1113072" y="44136"/>
                  <a:pt x="1041662" y="43163"/>
                </a:cubicBezTo>
                <a:lnTo>
                  <a:pt x="521987" y="42414"/>
                </a:lnTo>
                <a:cubicBezTo>
                  <a:pt x="450519" y="41473"/>
                  <a:pt x="382970" y="80473"/>
                  <a:pt x="348051" y="142836"/>
                </a:cubicBezTo>
                <a:lnTo>
                  <a:pt x="58418" y="643461"/>
                </a:lnTo>
                <a:cubicBezTo>
                  <a:pt x="52319" y="652681"/>
                  <a:pt x="39155" y="656482"/>
                  <a:pt x="29843" y="650378"/>
                </a:cubicBezTo>
                <a:cubicBezTo>
                  <a:pt x="20554" y="644180"/>
                  <a:pt x="16832" y="631050"/>
                  <a:pt x="22953" y="621734"/>
                </a:cubicBezTo>
                <a:lnTo>
                  <a:pt x="312528" y="121143"/>
                </a:lnTo>
                <a:cubicBezTo>
                  <a:pt x="355676" y="46431"/>
                  <a:pt x="436132" y="-21"/>
                  <a:pt x="522351" y="1"/>
                </a:cubicBezTo>
                <a:close/>
              </a:path>
            </a:pathLst>
          </a:custGeom>
          <a:solidFill>
            <a:srgbClr val="FFE2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8" name="Graphic 33" descr="Users">
            <a:extLst>
              <a:ext uri="{FF2B5EF4-FFF2-40B4-BE49-F238E27FC236}">
                <a16:creationId xmlns:a16="http://schemas.microsoft.com/office/drawing/2014/main" id="{9B75F0B2-2421-4604-8893-A3F777C67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6500" y="2412453"/>
            <a:ext cx="453733" cy="453732"/>
          </a:xfrm>
          <a:prstGeom prst="rect">
            <a:avLst/>
          </a:prstGeom>
        </p:spPr>
      </p:pic>
      <p:sp>
        <p:nvSpPr>
          <p:cNvPr id="53" name="Forme libre : forme 52">
            <a:extLst>
              <a:ext uri="{FF2B5EF4-FFF2-40B4-BE49-F238E27FC236}">
                <a16:creationId xmlns:a16="http://schemas.microsoft.com/office/drawing/2014/main" id="{151CA900-633B-4E0C-BFC6-ABC5A3B3F129}"/>
              </a:ext>
            </a:extLst>
          </p:cNvPr>
          <p:cNvSpPr/>
          <p:nvPr/>
        </p:nvSpPr>
        <p:spPr>
          <a:xfrm>
            <a:off x="7971622" y="2596784"/>
            <a:ext cx="3615946" cy="3398205"/>
          </a:xfrm>
          <a:custGeom>
            <a:avLst/>
            <a:gdLst>
              <a:gd name="connsiteX0" fmla="*/ 322256 w 3615946"/>
              <a:gd name="connsiteY0" fmla="*/ 0 h 3398205"/>
              <a:gd name="connsiteX1" fmla="*/ 1727010 w 3615946"/>
              <a:gd name="connsiteY1" fmla="*/ 0 h 3398205"/>
              <a:gd name="connsiteX2" fmla="*/ 2290808 w 3615946"/>
              <a:gd name="connsiteY2" fmla="*/ 0 h 3398205"/>
              <a:gd name="connsiteX3" fmla="*/ 3615946 w 3615946"/>
              <a:gd name="connsiteY3" fmla="*/ 0 h 3398205"/>
              <a:gd name="connsiteX4" fmla="*/ 3615946 w 3615946"/>
              <a:gd name="connsiteY4" fmla="*/ 638924 h 3398205"/>
              <a:gd name="connsiteX5" fmla="*/ 3610216 w 3615946"/>
              <a:gd name="connsiteY5" fmla="*/ 638924 h 3398205"/>
              <a:gd name="connsiteX6" fmla="*/ 3610216 w 3615946"/>
              <a:gd name="connsiteY6" fmla="*/ 3398205 h 3398205"/>
              <a:gd name="connsiteX7" fmla="*/ 0 w 3615946"/>
              <a:gd name="connsiteY7" fmla="*/ 3398205 h 3398205"/>
              <a:gd name="connsiteX8" fmla="*/ 0 w 3615946"/>
              <a:gd name="connsiteY8" fmla="*/ 638924 h 3398205"/>
              <a:gd name="connsiteX9" fmla="*/ 5730 w 3615946"/>
              <a:gd name="connsiteY9" fmla="*/ 638924 h 3398205"/>
              <a:gd name="connsiteX10" fmla="*/ 300464 w 3615946"/>
              <a:gd name="connsiteY10" fmla="*/ 233325 h 3398205"/>
              <a:gd name="connsiteX11" fmla="*/ 346060 w 3615946"/>
              <a:gd name="connsiteY11" fmla="*/ 98649 h 3398205"/>
              <a:gd name="connsiteX12" fmla="*/ 322256 w 3615946"/>
              <a:gd name="connsiteY12" fmla="*/ 0 h 3398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15946" h="3398205">
                <a:moveTo>
                  <a:pt x="322256" y="0"/>
                </a:moveTo>
                <a:lnTo>
                  <a:pt x="1727010" y="0"/>
                </a:lnTo>
                <a:lnTo>
                  <a:pt x="2290808" y="0"/>
                </a:lnTo>
                <a:lnTo>
                  <a:pt x="3615946" y="0"/>
                </a:lnTo>
                <a:lnTo>
                  <a:pt x="3615946" y="638924"/>
                </a:lnTo>
                <a:lnTo>
                  <a:pt x="3610216" y="638924"/>
                </a:lnTo>
                <a:lnTo>
                  <a:pt x="3610216" y="3398205"/>
                </a:lnTo>
                <a:lnTo>
                  <a:pt x="0" y="3398205"/>
                </a:lnTo>
                <a:lnTo>
                  <a:pt x="0" y="638924"/>
                </a:lnTo>
                <a:lnTo>
                  <a:pt x="5730" y="638924"/>
                </a:lnTo>
                <a:lnTo>
                  <a:pt x="300464" y="233325"/>
                </a:lnTo>
                <a:cubicBezTo>
                  <a:pt x="330190" y="192625"/>
                  <a:pt x="346060" y="145651"/>
                  <a:pt x="346060" y="98649"/>
                </a:cubicBezTo>
                <a:cubicBezTo>
                  <a:pt x="346060" y="65785"/>
                  <a:pt x="338126" y="31326"/>
                  <a:pt x="322256" y="0"/>
                </a:cubicBezTo>
                <a:close/>
              </a:path>
            </a:pathLst>
          </a:custGeom>
          <a:solidFill>
            <a:srgbClr val="FFE200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27432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fr-FR" sz="900">
              <a:solidFill>
                <a:srgbClr val="FFE200">
                  <a:lumMod val="50000"/>
                </a:srgbClr>
              </a:solidFill>
              <a:latin typeface="Calibri" panose="020F0502020204030204"/>
            </a:endParaRPr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6303ED77-20D6-4F46-A7BE-F589A54BF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525" y="1786422"/>
            <a:ext cx="486110" cy="470025"/>
          </a:xfrm>
          <a:prstGeom prst="rect">
            <a:avLst/>
          </a:prstGeom>
        </p:spPr>
      </p:pic>
      <p:sp>
        <p:nvSpPr>
          <p:cNvPr id="58" name="ZoneTexte 57">
            <a:extLst>
              <a:ext uri="{FF2B5EF4-FFF2-40B4-BE49-F238E27FC236}">
                <a16:creationId xmlns:a16="http://schemas.microsoft.com/office/drawing/2014/main" id="{3BC8DE2F-F275-4A5F-9EC1-AA06F255EFC6}"/>
              </a:ext>
            </a:extLst>
          </p:cNvPr>
          <p:cNvSpPr txBox="1"/>
          <p:nvPr/>
        </p:nvSpPr>
        <p:spPr>
          <a:xfrm>
            <a:off x="8126383" y="4271579"/>
            <a:ext cx="38331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2400" dirty="0" err="1"/>
              <a:t>Init</a:t>
            </a:r>
            <a:r>
              <a:rPr lang="en-US" sz="2400" dirty="0"/>
              <a:t> of power</a:t>
            </a:r>
          </a:p>
          <a:p>
            <a:pPr lvl="1">
              <a:buClr>
                <a:srgbClr val="FFC000"/>
              </a:buClr>
            </a:pPr>
            <a:r>
              <a:rPr lang="en-US" sz="2000" dirty="0"/>
              <a:t>Pow(A) = 0.9,  Pow(B) = 0.4</a:t>
            </a:r>
          </a:p>
          <a:p>
            <a:pPr lvl="1">
              <a:buClr>
                <a:srgbClr val="FFC000"/>
              </a:buClr>
            </a:pPr>
            <a:r>
              <a:rPr lang="en-US" sz="2000" dirty="0"/>
              <a:t>Pow(A) = 0.7,  Pow(B) = 0.4</a:t>
            </a:r>
          </a:p>
          <a:p>
            <a:pPr lvl="1">
              <a:buClr>
                <a:srgbClr val="FFC000"/>
              </a:buClr>
            </a:pPr>
            <a:r>
              <a:rPr lang="en-US" sz="2000" dirty="0"/>
              <a:t>Pow(A) = 0.7,  Pow(B) = 0.2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B78A3A93-F50A-4EA2-8AEC-405AD8089097}"/>
              </a:ext>
            </a:extLst>
          </p:cNvPr>
          <p:cNvSpPr txBox="1"/>
          <p:nvPr/>
        </p:nvSpPr>
        <p:spPr>
          <a:xfrm>
            <a:off x="8406994" y="2700742"/>
            <a:ext cx="312297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Agent preferences.</a:t>
            </a:r>
          </a:p>
          <a:p>
            <a:pPr lvl="1">
              <a:lnSpc>
                <a:spcPct val="150000"/>
              </a:lnSpc>
              <a:buClr>
                <a:srgbClr val="FFC000"/>
              </a:buClr>
            </a:pPr>
            <a:r>
              <a:rPr lang="en-US" sz="2000" b="1" dirty="0"/>
              <a:t>Similar</a:t>
            </a:r>
            <a:r>
              <a:rPr lang="en-US" sz="2000" dirty="0"/>
              <a:t> preferences</a:t>
            </a:r>
          </a:p>
          <a:p>
            <a:pPr lvl="1">
              <a:lnSpc>
                <a:spcPct val="150000"/>
              </a:lnSpc>
              <a:buClr>
                <a:srgbClr val="FFC000"/>
              </a:buClr>
            </a:pPr>
            <a:r>
              <a:rPr lang="en-US" sz="2000" b="1" dirty="0"/>
              <a:t>Different</a:t>
            </a:r>
            <a:r>
              <a:rPr lang="en-US" sz="2000" dirty="0"/>
              <a:t> preferences</a:t>
            </a:r>
            <a:endParaRPr lang="fr-FR" sz="2000" dirty="0"/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E6A27CB8-D23C-4880-BB7B-F48E1DFE0034}"/>
              </a:ext>
            </a:extLst>
          </p:cNvPr>
          <p:cNvGrpSpPr/>
          <p:nvPr/>
        </p:nvGrpSpPr>
        <p:grpSpPr>
          <a:xfrm>
            <a:off x="4941564" y="3979674"/>
            <a:ext cx="2255027" cy="2567066"/>
            <a:chOff x="5030193" y="3429000"/>
            <a:chExt cx="2255027" cy="2567066"/>
          </a:xfrm>
        </p:grpSpPr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462D3F1C-AAB3-4E2A-8C71-69DDC9BC7818}"/>
                </a:ext>
              </a:extLst>
            </p:cNvPr>
            <p:cNvGrpSpPr/>
            <p:nvPr/>
          </p:nvGrpSpPr>
          <p:grpSpPr>
            <a:xfrm>
              <a:off x="5030193" y="3429000"/>
              <a:ext cx="2255027" cy="2567066"/>
              <a:chOff x="6505417" y="2352364"/>
              <a:chExt cx="2470312" cy="3291174"/>
            </a:xfrm>
          </p:grpSpPr>
          <p:pic>
            <p:nvPicPr>
              <p:cNvPr id="67" name="Picture 4" descr="Résultat de recherche d'images pour &quot;user computer icon&quot;">
                <a:extLst>
                  <a:ext uri="{FF2B5EF4-FFF2-40B4-BE49-F238E27FC236}">
                    <a16:creationId xmlns:a16="http://schemas.microsoft.com/office/drawing/2014/main" id="{C27785AB-581E-464C-BEF7-DA9D5F2C26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63138" y="3613220"/>
                <a:ext cx="1941441" cy="20303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8" name="Rectangle 5">
                <a:extLst>
                  <a:ext uri="{FF2B5EF4-FFF2-40B4-BE49-F238E27FC236}">
                    <a16:creationId xmlns:a16="http://schemas.microsoft.com/office/drawing/2014/main" id="{AE719207-E61B-4DC4-9C37-E2AB7BBDF7F8}"/>
                  </a:ext>
                </a:extLst>
              </p:cNvPr>
              <p:cNvSpPr/>
              <p:nvPr/>
            </p:nvSpPr>
            <p:spPr>
              <a:xfrm>
                <a:off x="6505417" y="2352364"/>
                <a:ext cx="2470312" cy="1260856"/>
              </a:xfrm>
              <a:prstGeom prst="wedgeRectCallout">
                <a:avLst>
                  <a:gd name="adj1" fmla="val 21364"/>
                  <a:gd name="adj2" fmla="val 128801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71" name="Connecteur droit avec flèche 70">
                <a:extLst>
                  <a:ext uri="{FF2B5EF4-FFF2-40B4-BE49-F238E27FC236}">
                    <a16:creationId xmlns:a16="http://schemas.microsoft.com/office/drawing/2014/main" id="{42F85A0D-8E48-40B8-B7C0-855825E3F8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7722" y="3014595"/>
                <a:ext cx="583441" cy="3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avec flèche 71">
                <a:extLst>
                  <a:ext uri="{FF2B5EF4-FFF2-40B4-BE49-F238E27FC236}">
                    <a16:creationId xmlns:a16="http://schemas.microsoft.com/office/drawing/2014/main" id="{FD1DC31B-75C6-4834-8280-EE42D024394C}"/>
                  </a:ext>
                </a:extLst>
              </p:cNvPr>
              <p:cNvCxnSpPr/>
              <p:nvPr/>
            </p:nvCxnSpPr>
            <p:spPr>
              <a:xfrm flipH="1">
                <a:off x="7457722" y="3197828"/>
                <a:ext cx="583441" cy="3680"/>
              </a:xfrm>
              <a:prstGeom prst="straightConnector1">
                <a:avLst/>
              </a:prstGeom>
              <a:ln w="22225">
                <a:headEnd w="lg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3" name="Image 23">
              <a:extLst>
                <a:ext uri="{FF2B5EF4-FFF2-40B4-BE49-F238E27FC236}">
                  <a16:creationId xmlns:a16="http://schemas.microsoft.com/office/drawing/2014/main" id="{727CD845-818F-4005-B406-A68DEA086B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7263" y="3634059"/>
              <a:ext cx="636263" cy="622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Image 23">
              <a:extLst>
                <a:ext uri="{FF2B5EF4-FFF2-40B4-BE49-F238E27FC236}">
                  <a16:creationId xmlns:a16="http://schemas.microsoft.com/office/drawing/2014/main" id="{B6939950-D675-4A31-AB5F-867F7C2A60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3864" y="3636559"/>
              <a:ext cx="636263" cy="622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58672299-F2D9-4024-B68F-AFAFF665B99A}"/>
              </a:ext>
            </a:extLst>
          </p:cNvPr>
          <p:cNvSpPr/>
          <p:nvPr/>
        </p:nvSpPr>
        <p:spPr>
          <a:xfrm>
            <a:off x="644223" y="2147782"/>
            <a:ext cx="3632606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C000"/>
              </a:buClr>
            </a:pPr>
            <a:r>
              <a:rPr lang="en-US" sz="2000" dirty="0"/>
              <a:t> External judges evaluate both agent behaviors during their negotiation</a:t>
            </a:r>
            <a:r>
              <a:rPr lang="en-US" sz="2400" dirty="0"/>
              <a:t>.</a:t>
            </a:r>
          </a:p>
          <a:p>
            <a:pPr>
              <a:buClr>
                <a:srgbClr val="FFC000"/>
              </a:buClr>
            </a:pPr>
            <a:endParaRPr lang="en-US" sz="2000" dirty="0"/>
          </a:p>
          <a:p>
            <a:pPr>
              <a:buClr>
                <a:srgbClr val="FFC000"/>
              </a:buClr>
            </a:pPr>
            <a:r>
              <a:rPr lang="en-US" sz="2000" dirty="0"/>
              <a:t>A between-subject study on the online site </a:t>
            </a:r>
            <a:r>
              <a:rPr lang="en-US" sz="2000" i="1" u="sng" dirty="0"/>
              <a:t>CrowdFlower.com</a:t>
            </a:r>
            <a:r>
              <a:rPr lang="en-US" sz="2000" dirty="0"/>
              <a:t>.</a:t>
            </a:r>
          </a:p>
          <a:p>
            <a:pPr>
              <a:buClr>
                <a:srgbClr val="FFC000"/>
              </a:buClr>
            </a:pPr>
            <a:endParaRPr lang="en-US" sz="2000" dirty="0"/>
          </a:p>
          <a:p>
            <a:pPr>
              <a:buClr>
                <a:srgbClr val="FFC000"/>
              </a:buClr>
            </a:pPr>
            <a:r>
              <a:rPr lang="en-US" sz="2000" dirty="0"/>
              <a:t>Agents described as two friends negotiating about restaurant where to have dinner.</a:t>
            </a:r>
          </a:p>
          <a:p>
            <a:pPr>
              <a:buClr>
                <a:srgbClr val="FFC000"/>
              </a:buClr>
            </a:pPr>
            <a:endParaRPr lang="en-US" sz="2000" dirty="0"/>
          </a:p>
          <a:p>
            <a:pPr>
              <a:buClr>
                <a:srgbClr val="FFC000"/>
              </a:buClr>
            </a:pPr>
            <a:r>
              <a:rPr lang="en-US" sz="2000" b="1" dirty="0">
                <a:solidFill>
                  <a:srgbClr val="002060"/>
                </a:solidFill>
              </a:rPr>
              <a:t>Total participants: 120</a:t>
            </a:r>
          </a:p>
        </p:txBody>
      </p:sp>
    </p:spTree>
    <p:extLst>
      <p:ext uri="{BB962C8B-B14F-4D97-AF65-F5344CB8AC3E}">
        <p14:creationId xmlns:p14="http://schemas.microsoft.com/office/powerpoint/2010/main" val="2440711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36A8DA84-18C7-4827-B5B4-A5A6602C796F}"/>
              </a:ext>
            </a:extLst>
          </p:cNvPr>
          <p:cNvSpPr txBox="1">
            <a:spLocks/>
          </p:cNvSpPr>
          <p:nvPr/>
        </p:nvSpPr>
        <p:spPr>
          <a:xfrm>
            <a:off x="346276" y="205142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agent/agent study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B56297-1C4E-4A8F-9708-2F91A9C5C09C}"/>
              </a:ext>
            </a:extLst>
          </p:cNvPr>
          <p:cNvSpPr txBox="1"/>
          <p:nvPr/>
        </p:nvSpPr>
        <p:spPr>
          <a:xfrm>
            <a:off x="340528" y="1393777"/>
            <a:ext cx="2913870" cy="4616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z="2000" dirty="0"/>
              <a:t>H1: Self centeredness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36B7454-E2F2-49B3-A6FE-E9D4C6934678}"/>
              </a:ext>
            </a:extLst>
          </p:cNvPr>
          <p:cNvSpPr txBox="1"/>
          <p:nvPr/>
        </p:nvSpPr>
        <p:spPr>
          <a:xfrm>
            <a:off x="6423452" y="1424555"/>
            <a:ext cx="2467903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H2: Concessions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F99AED1-AF29-42DA-A6FB-9AB9367031E0}"/>
              </a:ext>
            </a:extLst>
          </p:cNvPr>
          <p:cNvSpPr txBox="1"/>
          <p:nvPr/>
        </p:nvSpPr>
        <p:spPr>
          <a:xfrm>
            <a:off x="340528" y="5883417"/>
            <a:ext cx="11510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Agent A is more self-centered and makes less concessions.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Agent B tries to find the best trade-off for both parties, and is able to make larger concessions.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D9CE17D-9E1F-4432-AF50-02C34DE4F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8" y="1988575"/>
            <a:ext cx="5939160" cy="389484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EA903F4-E4D4-4E76-816A-BC5A4D78A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689" y="1988575"/>
            <a:ext cx="5867342" cy="389484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8893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36A8DA84-18C7-4827-B5B4-A5A6602C796F}"/>
              </a:ext>
            </a:extLst>
          </p:cNvPr>
          <p:cNvSpPr txBox="1">
            <a:spLocks/>
          </p:cNvSpPr>
          <p:nvPr/>
        </p:nvSpPr>
        <p:spPr>
          <a:xfrm>
            <a:off x="346276" y="205142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agent/agent study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B56297-1C4E-4A8F-9708-2F91A9C5C09C}"/>
              </a:ext>
            </a:extLst>
          </p:cNvPr>
          <p:cNvSpPr txBox="1"/>
          <p:nvPr/>
        </p:nvSpPr>
        <p:spPr>
          <a:xfrm>
            <a:off x="340528" y="1393777"/>
            <a:ext cx="2913870" cy="4616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z="2000" dirty="0"/>
              <a:t>H3: Level of demand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36B7454-E2F2-49B3-A6FE-E9D4C6934678}"/>
              </a:ext>
            </a:extLst>
          </p:cNvPr>
          <p:cNvSpPr txBox="1"/>
          <p:nvPr/>
        </p:nvSpPr>
        <p:spPr>
          <a:xfrm>
            <a:off x="6423453" y="1424555"/>
            <a:ext cx="2913870" cy="40011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H4: Lead of the dialogue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F99AED1-AF29-42DA-A6FB-9AB9367031E0}"/>
              </a:ext>
            </a:extLst>
          </p:cNvPr>
          <p:cNvSpPr txBox="1"/>
          <p:nvPr/>
        </p:nvSpPr>
        <p:spPr>
          <a:xfrm>
            <a:off x="340528" y="5838447"/>
            <a:ext cx="11510943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Agent A is more demanding than agent B.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Agent A is the one who leads the dialogue. (even in the similar condition)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2D53515-380D-4734-A590-3A2C74C0B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6" y="1979603"/>
            <a:ext cx="5922028" cy="401154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FC17FB2-AB55-4238-A94C-036DF9006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002" y="1979602"/>
            <a:ext cx="5922027" cy="401154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1155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968350CF-41C1-419C-A18A-B24FDA06627E}"/>
              </a:ext>
            </a:extLst>
          </p:cNvPr>
          <p:cNvGrpSpPr/>
          <p:nvPr/>
        </p:nvGrpSpPr>
        <p:grpSpPr>
          <a:xfrm>
            <a:off x="7065737" y="1450403"/>
            <a:ext cx="4537277" cy="1876128"/>
            <a:chOff x="960699" y="3515828"/>
            <a:chExt cx="4537277" cy="1876128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8CAF4B51-DC7A-426D-B60E-8B3DDB9EA452}"/>
                </a:ext>
              </a:extLst>
            </p:cNvPr>
            <p:cNvSpPr txBox="1"/>
            <p:nvPr/>
          </p:nvSpPr>
          <p:spPr>
            <a:xfrm>
              <a:off x="960699" y="3515828"/>
              <a:ext cx="41842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200" b="1" dirty="0">
                  <a:solidFill>
                    <a:schemeClr val="accent1">
                      <a:lumMod val="75000"/>
                    </a:schemeClr>
                  </a:solidFill>
                </a:rPr>
                <a:t>COLLABORATIVE NEGOTIATION</a:t>
              </a:r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E9D85156-4D77-42F7-B802-FBD388A02A30}"/>
                </a:ext>
              </a:extLst>
            </p:cNvPr>
            <p:cNvGrpSpPr/>
            <p:nvPr/>
          </p:nvGrpSpPr>
          <p:grpSpPr>
            <a:xfrm>
              <a:off x="1416844" y="4190118"/>
              <a:ext cx="4081132" cy="1201838"/>
              <a:chOff x="5279801" y="2535054"/>
              <a:chExt cx="3855892" cy="1201838"/>
            </a:xfrm>
          </p:grpSpPr>
          <p:sp>
            <p:nvSpPr>
              <p:cNvPr id="8" name="Oval 29">
                <a:extLst>
                  <a:ext uri="{FF2B5EF4-FFF2-40B4-BE49-F238E27FC236}">
                    <a16:creationId xmlns:a16="http://schemas.microsoft.com/office/drawing/2014/main" id="{7A435F5B-D763-45B6-B3C4-45FC72479077}"/>
                  </a:ext>
                </a:extLst>
              </p:cNvPr>
              <p:cNvSpPr/>
              <p:nvPr/>
            </p:nvSpPr>
            <p:spPr>
              <a:xfrm>
                <a:off x="5279816" y="3399445"/>
                <a:ext cx="269659" cy="26965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" name="Oval 30">
                <a:extLst>
                  <a:ext uri="{FF2B5EF4-FFF2-40B4-BE49-F238E27FC236}">
                    <a16:creationId xmlns:a16="http://schemas.microsoft.com/office/drawing/2014/main" id="{DBD98C36-50AB-4530-BC99-6776EB7BA28D}"/>
                  </a:ext>
                </a:extLst>
              </p:cNvPr>
              <p:cNvSpPr/>
              <p:nvPr/>
            </p:nvSpPr>
            <p:spPr>
              <a:xfrm>
                <a:off x="5279816" y="3007030"/>
                <a:ext cx="269659" cy="269659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" name="Oval 31">
                <a:extLst>
                  <a:ext uri="{FF2B5EF4-FFF2-40B4-BE49-F238E27FC236}">
                    <a16:creationId xmlns:a16="http://schemas.microsoft.com/office/drawing/2014/main" id="{2ADAB0C9-EE91-442D-B7EA-6A177DF89A44}"/>
                  </a:ext>
                </a:extLst>
              </p:cNvPr>
              <p:cNvSpPr/>
              <p:nvPr/>
            </p:nvSpPr>
            <p:spPr>
              <a:xfrm>
                <a:off x="5279801" y="2599054"/>
                <a:ext cx="269659" cy="26965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" name="TextBox 32">
                <a:extLst>
                  <a:ext uri="{FF2B5EF4-FFF2-40B4-BE49-F238E27FC236}">
                    <a16:creationId xmlns:a16="http://schemas.microsoft.com/office/drawing/2014/main" id="{7FCE7314-4314-43BC-B1F7-4CFAD2D5D695}"/>
                  </a:ext>
                </a:extLst>
              </p:cNvPr>
              <p:cNvSpPr txBox="1"/>
              <p:nvPr/>
            </p:nvSpPr>
            <p:spPr>
              <a:xfrm>
                <a:off x="5647109" y="2535054"/>
                <a:ext cx="3488584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Facilitate mutual understanding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" name="TextBox 33">
                <a:extLst>
                  <a:ext uri="{FF2B5EF4-FFF2-40B4-BE49-F238E27FC236}">
                    <a16:creationId xmlns:a16="http://schemas.microsoft.com/office/drawing/2014/main" id="{E88D4E81-422E-4ED4-B3D5-EE8039BBB55F}"/>
                  </a:ext>
                </a:extLst>
              </p:cNvPr>
              <p:cNvSpPr txBox="1"/>
              <p:nvPr/>
            </p:nvSpPr>
            <p:spPr>
              <a:xfrm>
                <a:off x="5647109" y="2935918"/>
                <a:ext cx="2166619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Agreement making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" name="TextBox 34">
                <a:extLst>
                  <a:ext uri="{FF2B5EF4-FFF2-40B4-BE49-F238E27FC236}">
                    <a16:creationId xmlns:a16="http://schemas.microsoft.com/office/drawing/2014/main" id="{A5C14ED9-F80B-4EE2-9412-40BF414829B7}"/>
                  </a:ext>
                </a:extLst>
              </p:cNvPr>
              <p:cNvSpPr txBox="1"/>
              <p:nvPr/>
            </p:nvSpPr>
            <p:spPr>
              <a:xfrm>
                <a:off x="5647109" y="3336782"/>
                <a:ext cx="2735749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Generation of new ideas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F122CAA1-863A-4597-8C04-4CBDE7B3FA58}"/>
              </a:ext>
            </a:extLst>
          </p:cNvPr>
          <p:cNvGrpSpPr/>
          <p:nvPr/>
        </p:nvGrpSpPr>
        <p:grpSpPr>
          <a:xfrm>
            <a:off x="6968683" y="4010221"/>
            <a:ext cx="4779481" cy="1929394"/>
            <a:chOff x="810127" y="3451772"/>
            <a:chExt cx="4779481" cy="1970962"/>
          </a:xfrm>
        </p:grpSpPr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203B3934-CD47-4435-BA3A-3C2ACF556E2E}"/>
                </a:ext>
              </a:extLst>
            </p:cNvPr>
            <p:cNvSpPr txBox="1"/>
            <p:nvPr/>
          </p:nvSpPr>
          <p:spPr>
            <a:xfrm>
              <a:off x="810127" y="3451772"/>
              <a:ext cx="4184247" cy="440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200" b="1" dirty="0">
                  <a:solidFill>
                    <a:schemeClr val="accent1">
                      <a:lumMod val="75000"/>
                    </a:schemeClr>
                  </a:solidFill>
                </a:rPr>
                <a:t>INTERPERSONAL RELATIONSHIP</a:t>
              </a:r>
            </a:p>
          </p:txBody>
        </p: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33D1EBB0-5AC4-4F8D-9368-F414D174DD15}"/>
                </a:ext>
              </a:extLst>
            </p:cNvPr>
            <p:cNvGrpSpPr/>
            <p:nvPr/>
          </p:nvGrpSpPr>
          <p:grpSpPr>
            <a:xfrm>
              <a:off x="1416846" y="4101397"/>
              <a:ext cx="4172762" cy="1321337"/>
              <a:chOff x="5279801" y="2446333"/>
              <a:chExt cx="3942465" cy="1321337"/>
            </a:xfrm>
          </p:grpSpPr>
          <p:sp>
            <p:nvSpPr>
              <p:cNvPr id="17" name="Oval 29">
                <a:extLst>
                  <a:ext uri="{FF2B5EF4-FFF2-40B4-BE49-F238E27FC236}">
                    <a16:creationId xmlns:a16="http://schemas.microsoft.com/office/drawing/2014/main" id="{AABF59AD-6EE1-44FB-AEB5-41D715B3E2C1}"/>
                  </a:ext>
                </a:extLst>
              </p:cNvPr>
              <p:cNvSpPr/>
              <p:nvPr/>
            </p:nvSpPr>
            <p:spPr>
              <a:xfrm>
                <a:off x="5279816" y="3399445"/>
                <a:ext cx="269659" cy="26965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" name="Oval 31">
                <a:extLst>
                  <a:ext uri="{FF2B5EF4-FFF2-40B4-BE49-F238E27FC236}">
                    <a16:creationId xmlns:a16="http://schemas.microsoft.com/office/drawing/2014/main" id="{CF21A9C7-52CA-4D56-9D19-8FEDBBF6C952}"/>
                  </a:ext>
                </a:extLst>
              </p:cNvPr>
              <p:cNvSpPr/>
              <p:nvPr/>
            </p:nvSpPr>
            <p:spPr>
              <a:xfrm>
                <a:off x="5279801" y="2599054"/>
                <a:ext cx="269659" cy="26965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" name="TextBox 32">
                <a:extLst>
                  <a:ext uri="{FF2B5EF4-FFF2-40B4-BE49-F238E27FC236}">
                    <a16:creationId xmlns:a16="http://schemas.microsoft.com/office/drawing/2014/main" id="{AEA5503C-1658-41EC-9A02-F5A03794217B}"/>
                  </a:ext>
                </a:extLst>
              </p:cNvPr>
              <p:cNvSpPr txBox="1"/>
              <p:nvPr/>
            </p:nvSpPr>
            <p:spPr>
              <a:xfrm>
                <a:off x="5647109" y="2446333"/>
                <a:ext cx="3575157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Impact of interpersonal relation on the negotiation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" name="TextBox 34">
                <a:extLst>
                  <a:ext uri="{FF2B5EF4-FFF2-40B4-BE49-F238E27FC236}">
                    <a16:creationId xmlns:a16="http://schemas.microsoft.com/office/drawing/2014/main" id="{2068034F-EDD4-43FC-A2D7-4A542CADE8BC}"/>
                  </a:ext>
                </a:extLst>
              </p:cNvPr>
              <p:cNvSpPr txBox="1"/>
              <p:nvPr/>
            </p:nvSpPr>
            <p:spPr>
              <a:xfrm>
                <a:off x="5647109" y="3306005"/>
                <a:ext cx="2665577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Focus on </a:t>
                </a:r>
                <a:r>
                  <a:rPr lang="en-US" sz="2400" b="1" dirty="0"/>
                  <a:t>DOMINANCE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1" name="Picture 2" descr="MIT Nao Robot / Photo by MIT CSAIL">
            <a:extLst>
              <a:ext uri="{FF2B5EF4-FFF2-40B4-BE49-F238E27FC236}">
                <a16:creationId xmlns:a16="http://schemas.microsoft.com/office/drawing/2014/main" id="{85E71FE6-2A5B-4E8D-957F-D68C3DD0E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06" y="3819195"/>
            <a:ext cx="2291701" cy="166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EE87DC5C-876D-433B-9F3B-3DDC15D574E4}"/>
              </a:ext>
            </a:extLst>
          </p:cNvPr>
          <p:cNvSpPr txBox="1"/>
          <p:nvPr/>
        </p:nvSpPr>
        <p:spPr>
          <a:xfrm>
            <a:off x="687005" y="5486393"/>
            <a:ext cx="2291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Nurses collaborating with MIT Nao Robot</a:t>
            </a:r>
          </a:p>
        </p:txBody>
      </p:sp>
      <p:pic>
        <p:nvPicPr>
          <p:cNvPr id="23" name="Picture 2" descr="&#10;">
            <a:extLst>
              <a:ext uri="{FF2B5EF4-FFF2-40B4-BE49-F238E27FC236}">
                <a16:creationId xmlns:a16="http://schemas.microsoft.com/office/drawing/2014/main" id="{5088B003-F383-4603-9803-5F121344E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07" y="1654275"/>
            <a:ext cx="2291701" cy="148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0C7F5BCA-B6D6-4417-A1CA-A2CDE9E65300}"/>
              </a:ext>
            </a:extLst>
          </p:cNvPr>
          <p:cNvSpPr txBox="1"/>
          <p:nvPr/>
        </p:nvSpPr>
        <p:spPr>
          <a:xfrm>
            <a:off x="16818" y="3144130"/>
            <a:ext cx="3632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Rethink robotics</a:t>
            </a:r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ADB948E2-4AB1-4C9D-92A7-EB4DE983102D}"/>
              </a:ext>
            </a:extLst>
          </p:cNvPr>
          <p:cNvSpPr txBox="1">
            <a:spLocks/>
          </p:cNvSpPr>
          <p:nvPr/>
        </p:nvSpPr>
        <p:spPr>
          <a:xfrm>
            <a:off x="348761" y="177483"/>
            <a:ext cx="11520853" cy="798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Context: </a:t>
            </a:r>
            <a:r>
              <a:rPr lang="en-US" sz="40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conversational agents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9047D37-6720-4DFF-B66C-DFBAB4238B98}"/>
              </a:ext>
            </a:extLst>
          </p:cNvPr>
          <p:cNvSpPr txBox="1"/>
          <p:nvPr/>
        </p:nvSpPr>
        <p:spPr>
          <a:xfrm>
            <a:off x="3335622" y="3009947"/>
            <a:ext cx="2474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algn="ctr"/>
            <a:r>
              <a:rPr lang="fr-FR" sz="2400" dirty="0"/>
              <a:t>TASK ORIENTED </a:t>
            </a:r>
          </a:p>
          <a:p>
            <a:pPr algn="ctr"/>
            <a:r>
              <a:rPr lang="fr-FR" sz="2400" dirty="0"/>
              <a:t>INTERACTION </a:t>
            </a:r>
          </a:p>
        </p:txBody>
      </p:sp>
      <p:sp>
        <p:nvSpPr>
          <p:cNvPr id="28" name="Freeform 287">
            <a:extLst>
              <a:ext uri="{FF2B5EF4-FFF2-40B4-BE49-F238E27FC236}">
                <a16:creationId xmlns:a16="http://schemas.microsoft.com/office/drawing/2014/main" id="{61EF88DC-A404-4291-B049-941CF640CC64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5468814" y="3759774"/>
            <a:ext cx="1396515" cy="1035872"/>
          </a:xfrm>
          <a:custGeom>
            <a:avLst/>
            <a:gdLst>
              <a:gd name="T0" fmla="*/ 2363 w 2429"/>
              <a:gd name="T1" fmla="*/ 15 h 1818"/>
              <a:gd name="T2" fmla="*/ 2259 w 2429"/>
              <a:gd name="T3" fmla="*/ 163 h 1818"/>
              <a:gd name="T4" fmla="*/ 2092 w 2429"/>
              <a:gd name="T5" fmla="*/ 372 h 1818"/>
              <a:gd name="T6" fmla="*/ 1976 w 2429"/>
              <a:gd name="T7" fmla="*/ 507 h 1818"/>
              <a:gd name="T8" fmla="*/ 1854 w 2429"/>
              <a:gd name="T9" fmla="*/ 636 h 1818"/>
              <a:gd name="T10" fmla="*/ 1725 w 2429"/>
              <a:gd name="T11" fmla="*/ 759 h 1818"/>
              <a:gd name="T12" fmla="*/ 1591 w 2429"/>
              <a:gd name="T13" fmla="*/ 877 h 1818"/>
              <a:gd name="T14" fmla="*/ 1451 w 2429"/>
              <a:gd name="T15" fmla="*/ 989 h 1818"/>
              <a:gd name="T16" fmla="*/ 1378 w 2429"/>
              <a:gd name="T17" fmla="*/ 1042 h 1818"/>
              <a:gd name="T18" fmla="*/ 1261 w 2429"/>
              <a:gd name="T19" fmla="*/ 1124 h 1818"/>
              <a:gd name="T20" fmla="*/ 1018 w 2429"/>
              <a:gd name="T21" fmla="*/ 1270 h 1818"/>
              <a:gd name="T22" fmla="*/ 766 w 2429"/>
              <a:gd name="T23" fmla="*/ 1398 h 1818"/>
              <a:gd name="T24" fmla="*/ 507 w 2429"/>
              <a:gd name="T25" fmla="*/ 1511 h 1818"/>
              <a:gd name="T26" fmla="*/ 375 w 2429"/>
              <a:gd name="T27" fmla="*/ 1560 h 1818"/>
              <a:gd name="T28" fmla="*/ 355 w 2429"/>
              <a:gd name="T29" fmla="*/ 1521 h 1818"/>
              <a:gd name="T30" fmla="*/ 336 w 2429"/>
              <a:gd name="T31" fmla="*/ 1481 h 1818"/>
              <a:gd name="T32" fmla="*/ 327 w 2429"/>
              <a:gd name="T33" fmla="*/ 1467 h 1818"/>
              <a:gd name="T34" fmla="*/ 302 w 2429"/>
              <a:gd name="T35" fmla="*/ 1459 h 1818"/>
              <a:gd name="T36" fmla="*/ 278 w 2429"/>
              <a:gd name="T37" fmla="*/ 1471 h 1818"/>
              <a:gd name="T38" fmla="*/ 263 w 2429"/>
              <a:gd name="T39" fmla="*/ 1494 h 1818"/>
              <a:gd name="T40" fmla="*/ 263 w 2429"/>
              <a:gd name="T41" fmla="*/ 1510 h 1818"/>
              <a:gd name="T42" fmla="*/ 144 w 2429"/>
              <a:gd name="T43" fmla="*/ 1590 h 1818"/>
              <a:gd name="T44" fmla="*/ 20 w 2429"/>
              <a:gd name="T45" fmla="*/ 1663 h 1818"/>
              <a:gd name="T46" fmla="*/ 11 w 2429"/>
              <a:gd name="T47" fmla="*/ 1669 h 1818"/>
              <a:gd name="T48" fmla="*/ 1 w 2429"/>
              <a:gd name="T49" fmla="*/ 1689 h 1818"/>
              <a:gd name="T50" fmla="*/ 0 w 2429"/>
              <a:gd name="T51" fmla="*/ 1709 h 1818"/>
              <a:gd name="T52" fmla="*/ 11 w 2429"/>
              <a:gd name="T53" fmla="*/ 1728 h 1818"/>
              <a:gd name="T54" fmla="*/ 20 w 2429"/>
              <a:gd name="T55" fmla="*/ 1734 h 1818"/>
              <a:gd name="T56" fmla="*/ 69 w 2429"/>
              <a:gd name="T57" fmla="*/ 1755 h 1818"/>
              <a:gd name="T58" fmla="*/ 170 w 2429"/>
              <a:gd name="T59" fmla="*/ 1788 h 1818"/>
              <a:gd name="T60" fmla="*/ 272 w 2429"/>
              <a:gd name="T61" fmla="*/ 1809 h 1818"/>
              <a:gd name="T62" fmla="*/ 377 w 2429"/>
              <a:gd name="T63" fmla="*/ 1818 h 1818"/>
              <a:gd name="T64" fmla="*/ 432 w 2429"/>
              <a:gd name="T65" fmla="*/ 1817 h 1818"/>
              <a:gd name="T66" fmla="*/ 443 w 2429"/>
              <a:gd name="T67" fmla="*/ 1816 h 1818"/>
              <a:gd name="T68" fmla="*/ 460 w 2429"/>
              <a:gd name="T69" fmla="*/ 1805 h 1818"/>
              <a:gd name="T70" fmla="*/ 471 w 2429"/>
              <a:gd name="T71" fmla="*/ 1787 h 1818"/>
              <a:gd name="T72" fmla="*/ 471 w 2429"/>
              <a:gd name="T73" fmla="*/ 1766 h 1818"/>
              <a:gd name="T74" fmla="*/ 467 w 2429"/>
              <a:gd name="T75" fmla="*/ 1756 h 1818"/>
              <a:gd name="T76" fmla="*/ 436 w 2429"/>
              <a:gd name="T77" fmla="*/ 1690 h 1818"/>
              <a:gd name="T78" fmla="*/ 405 w 2429"/>
              <a:gd name="T79" fmla="*/ 1624 h 1818"/>
              <a:gd name="T80" fmla="*/ 481 w 2429"/>
              <a:gd name="T81" fmla="*/ 1599 h 1818"/>
              <a:gd name="T82" fmla="*/ 633 w 2429"/>
              <a:gd name="T83" fmla="*/ 1543 h 1818"/>
              <a:gd name="T84" fmla="*/ 783 w 2429"/>
              <a:gd name="T85" fmla="*/ 1481 h 1818"/>
              <a:gd name="T86" fmla="*/ 931 w 2429"/>
              <a:gd name="T87" fmla="*/ 1410 h 1818"/>
              <a:gd name="T88" fmla="*/ 1076 w 2429"/>
              <a:gd name="T89" fmla="*/ 1334 h 1818"/>
              <a:gd name="T90" fmla="*/ 1217 w 2429"/>
              <a:gd name="T91" fmla="*/ 1249 h 1818"/>
              <a:gd name="T92" fmla="*/ 1356 w 2429"/>
              <a:gd name="T93" fmla="*/ 1160 h 1818"/>
              <a:gd name="T94" fmla="*/ 1491 w 2429"/>
              <a:gd name="T95" fmla="*/ 1064 h 1818"/>
              <a:gd name="T96" fmla="*/ 1620 w 2429"/>
              <a:gd name="T97" fmla="*/ 962 h 1818"/>
              <a:gd name="T98" fmla="*/ 1746 w 2429"/>
              <a:gd name="T99" fmla="*/ 855 h 1818"/>
              <a:gd name="T100" fmla="*/ 1867 w 2429"/>
              <a:gd name="T101" fmla="*/ 744 h 1818"/>
              <a:gd name="T102" fmla="*/ 1982 w 2429"/>
              <a:gd name="T103" fmla="*/ 626 h 1818"/>
              <a:gd name="T104" fmla="*/ 2091 w 2429"/>
              <a:gd name="T105" fmla="*/ 505 h 1818"/>
              <a:gd name="T106" fmla="*/ 2195 w 2429"/>
              <a:gd name="T107" fmla="*/ 380 h 1818"/>
              <a:gd name="T108" fmla="*/ 2290 w 2429"/>
              <a:gd name="T109" fmla="*/ 251 h 1818"/>
              <a:gd name="T110" fmla="*/ 2380 w 2429"/>
              <a:gd name="T111" fmla="*/ 118 h 1818"/>
              <a:gd name="T112" fmla="*/ 2423 w 2429"/>
              <a:gd name="T113" fmla="*/ 50 h 1818"/>
              <a:gd name="T114" fmla="*/ 2429 w 2429"/>
              <a:gd name="T115" fmla="*/ 36 h 1818"/>
              <a:gd name="T116" fmla="*/ 2421 w 2429"/>
              <a:gd name="T117" fmla="*/ 13 h 1818"/>
              <a:gd name="T118" fmla="*/ 2399 w 2429"/>
              <a:gd name="T119" fmla="*/ 0 h 1818"/>
              <a:gd name="T120" fmla="*/ 2373 w 2429"/>
              <a:gd name="T121" fmla="*/ 5 h 1818"/>
              <a:gd name="T122" fmla="*/ 2363 w 2429"/>
              <a:gd name="T123" fmla="*/ 15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29" h="1818">
                <a:moveTo>
                  <a:pt x="2363" y="15"/>
                </a:moveTo>
                <a:lnTo>
                  <a:pt x="2259" y="163"/>
                </a:lnTo>
                <a:lnTo>
                  <a:pt x="2092" y="372"/>
                </a:lnTo>
                <a:lnTo>
                  <a:pt x="1976" y="507"/>
                </a:lnTo>
                <a:lnTo>
                  <a:pt x="1854" y="636"/>
                </a:lnTo>
                <a:lnTo>
                  <a:pt x="1725" y="759"/>
                </a:lnTo>
                <a:lnTo>
                  <a:pt x="1591" y="877"/>
                </a:lnTo>
                <a:lnTo>
                  <a:pt x="1451" y="989"/>
                </a:lnTo>
                <a:lnTo>
                  <a:pt x="1378" y="1042"/>
                </a:lnTo>
                <a:lnTo>
                  <a:pt x="1261" y="1124"/>
                </a:lnTo>
                <a:lnTo>
                  <a:pt x="1018" y="1270"/>
                </a:lnTo>
                <a:lnTo>
                  <a:pt x="766" y="1398"/>
                </a:lnTo>
                <a:lnTo>
                  <a:pt x="507" y="1511"/>
                </a:lnTo>
                <a:lnTo>
                  <a:pt x="375" y="1560"/>
                </a:lnTo>
                <a:lnTo>
                  <a:pt x="355" y="1521"/>
                </a:lnTo>
                <a:lnTo>
                  <a:pt x="336" y="1481"/>
                </a:lnTo>
                <a:lnTo>
                  <a:pt x="327" y="1467"/>
                </a:lnTo>
                <a:lnTo>
                  <a:pt x="302" y="1459"/>
                </a:lnTo>
                <a:lnTo>
                  <a:pt x="278" y="1471"/>
                </a:lnTo>
                <a:lnTo>
                  <a:pt x="263" y="1494"/>
                </a:lnTo>
                <a:lnTo>
                  <a:pt x="263" y="1510"/>
                </a:lnTo>
                <a:lnTo>
                  <a:pt x="144" y="1590"/>
                </a:lnTo>
                <a:lnTo>
                  <a:pt x="20" y="1663"/>
                </a:lnTo>
                <a:lnTo>
                  <a:pt x="11" y="1669"/>
                </a:lnTo>
                <a:lnTo>
                  <a:pt x="1" y="1689"/>
                </a:lnTo>
                <a:lnTo>
                  <a:pt x="0" y="1709"/>
                </a:lnTo>
                <a:lnTo>
                  <a:pt x="11" y="1728"/>
                </a:lnTo>
                <a:lnTo>
                  <a:pt x="20" y="1734"/>
                </a:lnTo>
                <a:lnTo>
                  <a:pt x="69" y="1755"/>
                </a:lnTo>
                <a:lnTo>
                  <a:pt x="170" y="1788"/>
                </a:lnTo>
                <a:lnTo>
                  <a:pt x="272" y="1809"/>
                </a:lnTo>
                <a:lnTo>
                  <a:pt x="377" y="1818"/>
                </a:lnTo>
                <a:lnTo>
                  <a:pt x="432" y="1817"/>
                </a:lnTo>
                <a:lnTo>
                  <a:pt x="443" y="1816"/>
                </a:lnTo>
                <a:lnTo>
                  <a:pt x="460" y="1805"/>
                </a:lnTo>
                <a:lnTo>
                  <a:pt x="471" y="1787"/>
                </a:lnTo>
                <a:lnTo>
                  <a:pt x="471" y="1766"/>
                </a:lnTo>
                <a:lnTo>
                  <a:pt x="467" y="1756"/>
                </a:lnTo>
                <a:lnTo>
                  <a:pt x="436" y="1690"/>
                </a:lnTo>
                <a:lnTo>
                  <a:pt x="405" y="1624"/>
                </a:lnTo>
                <a:lnTo>
                  <a:pt x="481" y="1599"/>
                </a:lnTo>
                <a:lnTo>
                  <a:pt x="633" y="1543"/>
                </a:lnTo>
                <a:lnTo>
                  <a:pt x="783" y="1481"/>
                </a:lnTo>
                <a:lnTo>
                  <a:pt x="931" y="1410"/>
                </a:lnTo>
                <a:lnTo>
                  <a:pt x="1076" y="1334"/>
                </a:lnTo>
                <a:lnTo>
                  <a:pt x="1217" y="1249"/>
                </a:lnTo>
                <a:lnTo>
                  <a:pt x="1356" y="1160"/>
                </a:lnTo>
                <a:lnTo>
                  <a:pt x="1491" y="1064"/>
                </a:lnTo>
                <a:lnTo>
                  <a:pt x="1620" y="962"/>
                </a:lnTo>
                <a:lnTo>
                  <a:pt x="1746" y="855"/>
                </a:lnTo>
                <a:lnTo>
                  <a:pt x="1867" y="744"/>
                </a:lnTo>
                <a:lnTo>
                  <a:pt x="1982" y="626"/>
                </a:lnTo>
                <a:lnTo>
                  <a:pt x="2091" y="505"/>
                </a:lnTo>
                <a:lnTo>
                  <a:pt x="2195" y="380"/>
                </a:lnTo>
                <a:lnTo>
                  <a:pt x="2290" y="251"/>
                </a:lnTo>
                <a:lnTo>
                  <a:pt x="2380" y="118"/>
                </a:lnTo>
                <a:lnTo>
                  <a:pt x="2423" y="50"/>
                </a:lnTo>
                <a:lnTo>
                  <a:pt x="2429" y="36"/>
                </a:lnTo>
                <a:lnTo>
                  <a:pt x="2421" y="13"/>
                </a:lnTo>
                <a:lnTo>
                  <a:pt x="2399" y="0"/>
                </a:lnTo>
                <a:lnTo>
                  <a:pt x="2373" y="5"/>
                </a:lnTo>
                <a:lnTo>
                  <a:pt x="2363" y="15"/>
                </a:lnTo>
              </a:path>
            </a:pathLst>
          </a:custGeom>
          <a:solidFill>
            <a:schemeClr val="tx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/>
          </a:p>
        </p:txBody>
      </p:sp>
      <p:sp>
        <p:nvSpPr>
          <p:cNvPr id="32" name="Freeform 287">
            <a:extLst>
              <a:ext uri="{FF2B5EF4-FFF2-40B4-BE49-F238E27FC236}">
                <a16:creationId xmlns:a16="http://schemas.microsoft.com/office/drawing/2014/main" id="{A5889293-7D57-4425-BE9B-8E305E32282D}"/>
              </a:ext>
            </a:extLst>
          </p:cNvPr>
          <p:cNvSpPr>
            <a:spLocks/>
          </p:cNvSpPr>
          <p:nvPr/>
        </p:nvSpPr>
        <p:spPr bwMode="auto">
          <a:xfrm rot="10414404">
            <a:off x="5435124" y="1740148"/>
            <a:ext cx="1465359" cy="1148154"/>
          </a:xfrm>
          <a:custGeom>
            <a:avLst/>
            <a:gdLst>
              <a:gd name="T0" fmla="*/ 2363 w 2429"/>
              <a:gd name="T1" fmla="*/ 15 h 1818"/>
              <a:gd name="T2" fmla="*/ 2259 w 2429"/>
              <a:gd name="T3" fmla="*/ 163 h 1818"/>
              <a:gd name="T4" fmla="*/ 2092 w 2429"/>
              <a:gd name="T5" fmla="*/ 372 h 1818"/>
              <a:gd name="T6" fmla="*/ 1976 w 2429"/>
              <a:gd name="T7" fmla="*/ 507 h 1818"/>
              <a:gd name="T8" fmla="*/ 1854 w 2429"/>
              <a:gd name="T9" fmla="*/ 636 h 1818"/>
              <a:gd name="T10" fmla="*/ 1725 w 2429"/>
              <a:gd name="T11" fmla="*/ 759 h 1818"/>
              <a:gd name="T12" fmla="*/ 1591 w 2429"/>
              <a:gd name="T13" fmla="*/ 877 h 1818"/>
              <a:gd name="T14" fmla="*/ 1451 w 2429"/>
              <a:gd name="T15" fmla="*/ 989 h 1818"/>
              <a:gd name="T16" fmla="*/ 1378 w 2429"/>
              <a:gd name="T17" fmla="*/ 1042 h 1818"/>
              <a:gd name="T18" fmla="*/ 1261 w 2429"/>
              <a:gd name="T19" fmla="*/ 1124 h 1818"/>
              <a:gd name="T20" fmla="*/ 1018 w 2429"/>
              <a:gd name="T21" fmla="*/ 1270 h 1818"/>
              <a:gd name="T22" fmla="*/ 766 w 2429"/>
              <a:gd name="T23" fmla="*/ 1398 h 1818"/>
              <a:gd name="T24" fmla="*/ 507 w 2429"/>
              <a:gd name="T25" fmla="*/ 1511 h 1818"/>
              <a:gd name="T26" fmla="*/ 375 w 2429"/>
              <a:gd name="T27" fmla="*/ 1560 h 1818"/>
              <a:gd name="T28" fmla="*/ 355 w 2429"/>
              <a:gd name="T29" fmla="*/ 1521 h 1818"/>
              <a:gd name="T30" fmla="*/ 336 w 2429"/>
              <a:gd name="T31" fmla="*/ 1481 h 1818"/>
              <a:gd name="T32" fmla="*/ 327 w 2429"/>
              <a:gd name="T33" fmla="*/ 1467 h 1818"/>
              <a:gd name="T34" fmla="*/ 302 w 2429"/>
              <a:gd name="T35" fmla="*/ 1459 h 1818"/>
              <a:gd name="T36" fmla="*/ 278 w 2429"/>
              <a:gd name="T37" fmla="*/ 1471 h 1818"/>
              <a:gd name="T38" fmla="*/ 263 w 2429"/>
              <a:gd name="T39" fmla="*/ 1494 h 1818"/>
              <a:gd name="T40" fmla="*/ 263 w 2429"/>
              <a:gd name="T41" fmla="*/ 1510 h 1818"/>
              <a:gd name="T42" fmla="*/ 144 w 2429"/>
              <a:gd name="T43" fmla="*/ 1590 h 1818"/>
              <a:gd name="T44" fmla="*/ 20 w 2429"/>
              <a:gd name="T45" fmla="*/ 1663 h 1818"/>
              <a:gd name="T46" fmla="*/ 11 w 2429"/>
              <a:gd name="T47" fmla="*/ 1669 h 1818"/>
              <a:gd name="T48" fmla="*/ 1 w 2429"/>
              <a:gd name="T49" fmla="*/ 1689 h 1818"/>
              <a:gd name="T50" fmla="*/ 0 w 2429"/>
              <a:gd name="T51" fmla="*/ 1709 h 1818"/>
              <a:gd name="T52" fmla="*/ 11 w 2429"/>
              <a:gd name="T53" fmla="*/ 1728 h 1818"/>
              <a:gd name="T54" fmla="*/ 20 w 2429"/>
              <a:gd name="T55" fmla="*/ 1734 h 1818"/>
              <a:gd name="T56" fmla="*/ 69 w 2429"/>
              <a:gd name="T57" fmla="*/ 1755 h 1818"/>
              <a:gd name="T58" fmla="*/ 170 w 2429"/>
              <a:gd name="T59" fmla="*/ 1788 h 1818"/>
              <a:gd name="T60" fmla="*/ 272 w 2429"/>
              <a:gd name="T61" fmla="*/ 1809 h 1818"/>
              <a:gd name="T62" fmla="*/ 377 w 2429"/>
              <a:gd name="T63" fmla="*/ 1818 h 1818"/>
              <a:gd name="T64" fmla="*/ 432 w 2429"/>
              <a:gd name="T65" fmla="*/ 1817 h 1818"/>
              <a:gd name="T66" fmla="*/ 443 w 2429"/>
              <a:gd name="T67" fmla="*/ 1816 h 1818"/>
              <a:gd name="T68" fmla="*/ 460 w 2429"/>
              <a:gd name="T69" fmla="*/ 1805 h 1818"/>
              <a:gd name="T70" fmla="*/ 471 w 2429"/>
              <a:gd name="T71" fmla="*/ 1787 h 1818"/>
              <a:gd name="T72" fmla="*/ 471 w 2429"/>
              <a:gd name="T73" fmla="*/ 1766 h 1818"/>
              <a:gd name="T74" fmla="*/ 467 w 2429"/>
              <a:gd name="T75" fmla="*/ 1756 h 1818"/>
              <a:gd name="T76" fmla="*/ 436 w 2429"/>
              <a:gd name="T77" fmla="*/ 1690 h 1818"/>
              <a:gd name="T78" fmla="*/ 405 w 2429"/>
              <a:gd name="T79" fmla="*/ 1624 h 1818"/>
              <a:gd name="T80" fmla="*/ 481 w 2429"/>
              <a:gd name="T81" fmla="*/ 1599 h 1818"/>
              <a:gd name="T82" fmla="*/ 633 w 2429"/>
              <a:gd name="T83" fmla="*/ 1543 h 1818"/>
              <a:gd name="T84" fmla="*/ 783 w 2429"/>
              <a:gd name="T85" fmla="*/ 1481 h 1818"/>
              <a:gd name="T86" fmla="*/ 931 w 2429"/>
              <a:gd name="T87" fmla="*/ 1410 h 1818"/>
              <a:gd name="T88" fmla="*/ 1076 w 2429"/>
              <a:gd name="T89" fmla="*/ 1334 h 1818"/>
              <a:gd name="T90" fmla="*/ 1217 w 2429"/>
              <a:gd name="T91" fmla="*/ 1249 h 1818"/>
              <a:gd name="T92" fmla="*/ 1356 w 2429"/>
              <a:gd name="T93" fmla="*/ 1160 h 1818"/>
              <a:gd name="T94" fmla="*/ 1491 w 2429"/>
              <a:gd name="T95" fmla="*/ 1064 h 1818"/>
              <a:gd name="T96" fmla="*/ 1620 w 2429"/>
              <a:gd name="T97" fmla="*/ 962 h 1818"/>
              <a:gd name="T98" fmla="*/ 1746 w 2429"/>
              <a:gd name="T99" fmla="*/ 855 h 1818"/>
              <a:gd name="T100" fmla="*/ 1867 w 2429"/>
              <a:gd name="T101" fmla="*/ 744 h 1818"/>
              <a:gd name="T102" fmla="*/ 1982 w 2429"/>
              <a:gd name="T103" fmla="*/ 626 h 1818"/>
              <a:gd name="T104" fmla="*/ 2091 w 2429"/>
              <a:gd name="T105" fmla="*/ 505 h 1818"/>
              <a:gd name="T106" fmla="*/ 2195 w 2429"/>
              <a:gd name="T107" fmla="*/ 380 h 1818"/>
              <a:gd name="T108" fmla="*/ 2290 w 2429"/>
              <a:gd name="T109" fmla="*/ 251 h 1818"/>
              <a:gd name="T110" fmla="*/ 2380 w 2429"/>
              <a:gd name="T111" fmla="*/ 118 h 1818"/>
              <a:gd name="T112" fmla="*/ 2423 w 2429"/>
              <a:gd name="T113" fmla="*/ 50 h 1818"/>
              <a:gd name="T114" fmla="*/ 2429 w 2429"/>
              <a:gd name="T115" fmla="*/ 36 h 1818"/>
              <a:gd name="T116" fmla="*/ 2421 w 2429"/>
              <a:gd name="T117" fmla="*/ 13 h 1818"/>
              <a:gd name="T118" fmla="*/ 2399 w 2429"/>
              <a:gd name="T119" fmla="*/ 0 h 1818"/>
              <a:gd name="T120" fmla="*/ 2373 w 2429"/>
              <a:gd name="T121" fmla="*/ 5 h 1818"/>
              <a:gd name="T122" fmla="*/ 2363 w 2429"/>
              <a:gd name="T123" fmla="*/ 15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29" h="1818">
                <a:moveTo>
                  <a:pt x="2363" y="15"/>
                </a:moveTo>
                <a:lnTo>
                  <a:pt x="2259" y="163"/>
                </a:lnTo>
                <a:lnTo>
                  <a:pt x="2092" y="372"/>
                </a:lnTo>
                <a:lnTo>
                  <a:pt x="1976" y="507"/>
                </a:lnTo>
                <a:lnTo>
                  <a:pt x="1854" y="636"/>
                </a:lnTo>
                <a:lnTo>
                  <a:pt x="1725" y="759"/>
                </a:lnTo>
                <a:lnTo>
                  <a:pt x="1591" y="877"/>
                </a:lnTo>
                <a:lnTo>
                  <a:pt x="1451" y="989"/>
                </a:lnTo>
                <a:lnTo>
                  <a:pt x="1378" y="1042"/>
                </a:lnTo>
                <a:lnTo>
                  <a:pt x="1261" y="1124"/>
                </a:lnTo>
                <a:lnTo>
                  <a:pt x="1018" y="1270"/>
                </a:lnTo>
                <a:lnTo>
                  <a:pt x="766" y="1398"/>
                </a:lnTo>
                <a:lnTo>
                  <a:pt x="507" y="1511"/>
                </a:lnTo>
                <a:lnTo>
                  <a:pt x="375" y="1560"/>
                </a:lnTo>
                <a:lnTo>
                  <a:pt x="355" y="1521"/>
                </a:lnTo>
                <a:lnTo>
                  <a:pt x="336" y="1481"/>
                </a:lnTo>
                <a:lnTo>
                  <a:pt x="327" y="1467"/>
                </a:lnTo>
                <a:lnTo>
                  <a:pt x="302" y="1459"/>
                </a:lnTo>
                <a:lnTo>
                  <a:pt x="278" y="1471"/>
                </a:lnTo>
                <a:lnTo>
                  <a:pt x="263" y="1494"/>
                </a:lnTo>
                <a:lnTo>
                  <a:pt x="263" y="1510"/>
                </a:lnTo>
                <a:lnTo>
                  <a:pt x="144" y="1590"/>
                </a:lnTo>
                <a:lnTo>
                  <a:pt x="20" y="1663"/>
                </a:lnTo>
                <a:lnTo>
                  <a:pt x="11" y="1669"/>
                </a:lnTo>
                <a:lnTo>
                  <a:pt x="1" y="1689"/>
                </a:lnTo>
                <a:lnTo>
                  <a:pt x="0" y="1709"/>
                </a:lnTo>
                <a:lnTo>
                  <a:pt x="11" y="1728"/>
                </a:lnTo>
                <a:lnTo>
                  <a:pt x="20" y="1734"/>
                </a:lnTo>
                <a:lnTo>
                  <a:pt x="69" y="1755"/>
                </a:lnTo>
                <a:lnTo>
                  <a:pt x="170" y="1788"/>
                </a:lnTo>
                <a:lnTo>
                  <a:pt x="272" y="1809"/>
                </a:lnTo>
                <a:lnTo>
                  <a:pt x="377" y="1818"/>
                </a:lnTo>
                <a:lnTo>
                  <a:pt x="432" y="1817"/>
                </a:lnTo>
                <a:lnTo>
                  <a:pt x="443" y="1816"/>
                </a:lnTo>
                <a:lnTo>
                  <a:pt x="460" y="1805"/>
                </a:lnTo>
                <a:lnTo>
                  <a:pt x="471" y="1787"/>
                </a:lnTo>
                <a:lnTo>
                  <a:pt x="471" y="1766"/>
                </a:lnTo>
                <a:lnTo>
                  <a:pt x="467" y="1756"/>
                </a:lnTo>
                <a:lnTo>
                  <a:pt x="436" y="1690"/>
                </a:lnTo>
                <a:lnTo>
                  <a:pt x="405" y="1624"/>
                </a:lnTo>
                <a:lnTo>
                  <a:pt x="481" y="1599"/>
                </a:lnTo>
                <a:lnTo>
                  <a:pt x="633" y="1543"/>
                </a:lnTo>
                <a:lnTo>
                  <a:pt x="783" y="1481"/>
                </a:lnTo>
                <a:lnTo>
                  <a:pt x="931" y="1410"/>
                </a:lnTo>
                <a:lnTo>
                  <a:pt x="1076" y="1334"/>
                </a:lnTo>
                <a:lnTo>
                  <a:pt x="1217" y="1249"/>
                </a:lnTo>
                <a:lnTo>
                  <a:pt x="1356" y="1160"/>
                </a:lnTo>
                <a:lnTo>
                  <a:pt x="1491" y="1064"/>
                </a:lnTo>
                <a:lnTo>
                  <a:pt x="1620" y="962"/>
                </a:lnTo>
                <a:lnTo>
                  <a:pt x="1746" y="855"/>
                </a:lnTo>
                <a:lnTo>
                  <a:pt x="1867" y="744"/>
                </a:lnTo>
                <a:lnTo>
                  <a:pt x="1982" y="626"/>
                </a:lnTo>
                <a:lnTo>
                  <a:pt x="2091" y="505"/>
                </a:lnTo>
                <a:lnTo>
                  <a:pt x="2195" y="380"/>
                </a:lnTo>
                <a:lnTo>
                  <a:pt x="2290" y="251"/>
                </a:lnTo>
                <a:lnTo>
                  <a:pt x="2380" y="118"/>
                </a:lnTo>
                <a:lnTo>
                  <a:pt x="2423" y="50"/>
                </a:lnTo>
                <a:lnTo>
                  <a:pt x="2429" y="36"/>
                </a:lnTo>
                <a:lnTo>
                  <a:pt x="2421" y="13"/>
                </a:lnTo>
                <a:lnTo>
                  <a:pt x="2399" y="0"/>
                </a:lnTo>
                <a:lnTo>
                  <a:pt x="2373" y="5"/>
                </a:lnTo>
                <a:lnTo>
                  <a:pt x="2363" y="15"/>
                </a:lnTo>
              </a:path>
            </a:pathLst>
          </a:cu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8761492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36A8DA84-18C7-4827-B5B4-A5A6602C796F}"/>
              </a:ext>
            </a:extLst>
          </p:cNvPr>
          <p:cNvSpPr txBox="1">
            <a:spLocks/>
          </p:cNvSpPr>
          <p:nvPr/>
        </p:nvSpPr>
        <p:spPr>
          <a:xfrm>
            <a:off x="346276" y="205142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agent/agent study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65A09A-7812-4794-A2AC-013B73BA3B4B}"/>
              </a:ext>
            </a:extLst>
          </p:cNvPr>
          <p:cNvSpPr/>
          <p:nvPr/>
        </p:nvSpPr>
        <p:spPr>
          <a:xfrm>
            <a:off x="201125" y="1814460"/>
            <a:ext cx="6831515" cy="11409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A69622-06C8-454D-8926-852C97C53D29}"/>
              </a:ext>
            </a:extLst>
          </p:cNvPr>
          <p:cNvSpPr/>
          <p:nvPr/>
        </p:nvSpPr>
        <p:spPr>
          <a:xfrm>
            <a:off x="201125" y="3046928"/>
            <a:ext cx="6831515" cy="11409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CB5AE1-20DD-41AA-9ADD-45EC393F6F0C}"/>
              </a:ext>
            </a:extLst>
          </p:cNvPr>
          <p:cNvSpPr/>
          <p:nvPr/>
        </p:nvSpPr>
        <p:spPr>
          <a:xfrm>
            <a:off x="201125" y="4279396"/>
            <a:ext cx="6831515" cy="11409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37389A-4782-4776-ACA4-D9EC09D716A6}"/>
              </a:ext>
            </a:extLst>
          </p:cNvPr>
          <p:cNvSpPr/>
          <p:nvPr/>
        </p:nvSpPr>
        <p:spPr>
          <a:xfrm>
            <a:off x="201125" y="5511865"/>
            <a:ext cx="6831515" cy="11409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9CD8AE20-A26E-44C6-9501-6D4A9244EDB7}"/>
              </a:ext>
            </a:extLst>
          </p:cNvPr>
          <p:cNvGrpSpPr/>
          <p:nvPr/>
        </p:nvGrpSpPr>
        <p:grpSpPr>
          <a:xfrm>
            <a:off x="89388" y="1717494"/>
            <a:ext cx="6846102" cy="1140994"/>
            <a:chOff x="3925455" y="1191491"/>
            <a:chExt cx="6400799" cy="96981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1B2780F-D946-4BAC-BD32-E344E8F179FA}"/>
                </a:ext>
              </a:extLst>
            </p:cNvPr>
            <p:cNvSpPr/>
            <p:nvPr/>
          </p:nvSpPr>
          <p:spPr>
            <a:xfrm>
              <a:off x="4895271" y="1191491"/>
              <a:ext cx="5430983" cy="969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15" name="Group 6">
              <a:extLst>
                <a:ext uri="{FF2B5EF4-FFF2-40B4-BE49-F238E27FC236}">
                  <a16:creationId xmlns:a16="http://schemas.microsoft.com/office/drawing/2014/main" id="{B26029B0-C92C-4EEF-9999-8AA84F5CB455}"/>
                </a:ext>
              </a:extLst>
            </p:cNvPr>
            <p:cNvGrpSpPr/>
            <p:nvPr/>
          </p:nvGrpSpPr>
          <p:grpSpPr>
            <a:xfrm>
              <a:off x="3925455" y="1191491"/>
              <a:ext cx="1178646" cy="969818"/>
              <a:chOff x="3925455" y="1191491"/>
              <a:chExt cx="1178646" cy="96981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8F23659-51BB-4F29-8EE1-04629ECB13D0}"/>
                  </a:ext>
                </a:extLst>
              </p:cNvPr>
              <p:cNvSpPr/>
              <p:nvPr/>
            </p:nvSpPr>
            <p:spPr>
              <a:xfrm>
                <a:off x="3925455" y="1191491"/>
                <a:ext cx="969818" cy="96981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H1</a:t>
                </a:r>
              </a:p>
            </p:txBody>
          </p:sp>
          <p:sp>
            <p:nvSpPr>
              <p:cNvPr id="17" name="Isosceles Triangle 5">
                <a:extLst>
                  <a:ext uri="{FF2B5EF4-FFF2-40B4-BE49-F238E27FC236}">
                    <a16:creationId xmlns:a16="http://schemas.microsoft.com/office/drawing/2014/main" id="{66DD5EBC-D2B9-4864-A686-237C052E6F30}"/>
                  </a:ext>
                </a:extLst>
              </p:cNvPr>
              <p:cNvSpPr/>
              <p:nvPr/>
            </p:nvSpPr>
            <p:spPr>
              <a:xfrm rot="5400000">
                <a:off x="4803124" y="1537059"/>
                <a:ext cx="323272" cy="278683"/>
              </a:xfrm>
              <a:prstGeom prst="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</p:grpSp>
      <p:grpSp>
        <p:nvGrpSpPr>
          <p:cNvPr id="18" name="Group 8">
            <a:extLst>
              <a:ext uri="{FF2B5EF4-FFF2-40B4-BE49-F238E27FC236}">
                <a16:creationId xmlns:a16="http://schemas.microsoft.com/office/drawing/2014/main" id="{35B9B837-4CDA-4C68-8CF3-5B4E3AAECE74}"/>
              </a:ext>
            </a:extLst>
          </p:cNvPr>
          <p:cNvGrpSpPr/>
          <p:nvPr/>
        </p:nvGrpSpPr>
        <p:grpSpPr>
          <a:xfrm>
            <a:off x="89388" y="2949885"/>
            <a:ext cx="6846102" cy="1140994"/>
            <a:chOff x="3925455" y="1191491"/>
            <a:chExt cx="6400799" cy="96981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8597962-97D0-40F0-B877-FA7B8A950C4D}"/>
                </a:ext>
              </a:extLst>
            </p:cNvPr>
            <p:cNvSpPr/>
            <p:nvPr/>
          </p:nvSpPr>
          <p:spPr>
            <a:xfrm>
              <a:off x="4895271" y="1191491"/>
              <a:ext cx="5430983" cy="969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20" name="Group 10">
              <a:extLst>
                <a:ext uri="{FF2B5EF4-FFF2-40B4-BE49-F238E27FC236}">
                  <a16:creationId xmlns:a16="http://schemas.microsoft.com/office/drawing/2014/main" id="{9B087370-A933-4C04-A057-2777D6923A38}"/>
                </a:ext>
              </a:extLst>
            </p:cNvPr>
            <p:cNvGrpSpPr/>
            <p:nvPr/>
          </p:nvGrpSpPr>
          <p:grpSpPr>
            <a:xfrm>
              <a:off x="3925455" y="1191491"/>
              <a:ext cx="1178646" cy="969818"/>
              <a:chOff x="3925455" y="1191491"/>
              <a:chExt cx="1178646" cy="96981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EF8791A-3745-4976-B4AD-72BE93A71E64}"/>
                  </a:ext>
                </a:extLst>
              </p:cNvPr>
              <p:cNvSpPr/>
              <p:nvPr/>
            </p:nvSpPr>
            <p:spPr>
              <a:xfrm>
                <a:off x="3925455" y="1191491"/>
                <a:ext cx="969818" cy="96981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H2</a:t>
                </a:r>
              </a:p>
            </p:txBody>
          </p:sp>
          <p:sp>
            <p:nvSpPr>
              <p:cNvPr id="22" name="Isosceles Triangle 12">
                <a:extLst>
                  <a:ext uri="{FF2B5EF4-FFF2-40B4-BE49-F238E27FC236}">
                    <a16:creationId xmlns:a16="http://schemas.microsoft.com/office/drawing/2014/main" id="{944FAF25-975F-4F21-AA30-F5A5CD0108C6}"/>
                  </a:ext>
                </a:extLst>
              </p:cNvPr>
              <p:cNvSpPr/>
              <p:nvPr/>
            </p:nvSpPr>
            <p:spPr>
              <a:xfrm rot="5400000">
                <a:off x="4803124" y="1537059"/>
                <a:ext cx="323272" cy="278683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</p:grpSp>
      <p:grpSp>
        <p:nvGrpSpPr>
          <p:cNvPr id="23" name="Group 13">
            <a:extLst>
              <a:ext uri="{FF2B5EF4-FFF2-40B4-BE49-F238E27FC236}">
                <a16:creationId xmlns:a16="http://schemas.microsoft.com/office/drawing/2014/main" id="{75C8C57A-0FFA-4BB8-96BF-2B86C1D8C1BE}"/>
              </a:ext>
            </a:extLst>
          </p:cNvPr>
          <p:cNvGrpSpPr/>
          <p:nvPr/>
        </p:nvGrpSpPr>
        <p:grpSpPr>
          <a:xfrm>
            <a:off x="89388" y="4182276"/>
            <a:ext cx="6846102" cy="1140994"/>
            <a:chOff x="3925455" y="1191491"/>
            <a:chExt cx="6400799" cy="96981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F59CBBB-C13F-477A-AB94-D97AF1272C38}"/>
                </a:ext>
              </a:extLst>
            </p:cNvPr>
            <p:cNvSpPr/>
            <p:nvPr/>
          </p:nvSpPr>
          <p:spPr>
            <a:xfrm>
              <a:off x="4895271" y="1191491"/>
              <a:ext cx="5430983" cy="969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25" name="Group 15">
              <a:extLst>
                <a:ext uri="{FF2B5EF4-FFF2-40B4-BE49-F238E27FC236}">
                  <a16:creationId xmlns:a16="http://schemas.microsoft.com/office/drawing/2014/main" id="{C046C3EB-7FC3-4188-BBC3-9206971724E2}"/>
                </a:ext>
              </a:extLst>
            </p:cNvPr>
            <p:cNvGrpSpPr/>
            <p:nvPr/>
          </p:nvGrpSpPr>
          <p:grpSpPr>
            <a:xfrm>
              <a:off x="3925455" y="1191491"/>
              <a:ext cx="1178646" cy="969818"/>
              <a:chOff x="3925455" y="1191491"/>
              <a:chExt cx="1178646" cy="96981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B921815-D907-47ED-912D-150DE224A7A1}"/>
                  </a:ext>
                </a:extLst>
              </p:cNvPr>
              <p:cNvSpPr/>
              <p:nvPr/>
            </p:nvSpPr>
            <p:spPr>
              <a:xfrm>
                <a:off x="3925455" y="1191491"/>
                <a:ext cx="969818" cy="9698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H3</a:t>
                </a:r>
              </a:p>
            </p:txBody>
          </p:sp>
          <p:sp>
            <p:nvSpPr>
              <p:cNvPr id="27" name="Isosceles Triangle 17">
                <a:extLst>
                  <a:ext uri="{FF2B5EF4-FFF2-40B4-BE49-F238E27FC236}">
                    <a16:creationId xmlns:a16="http://schemas.microsoft.com/office/drawing/2014/main" id="{38622B4D-92C9-4074-A9C4-92D4FEC7B7C3}"/>
                  </a:ext>
                </a:extLst>
              </p:cNvPr>
              <p:cNvSpPr/>
              <p:nvPr/>
            </p:nvSpPr>
            <p:spPr>
              <a:xfrm rot="5400000">
                <a:off x="4803124" y="1537059"/>
                <a:ext cx="323272" cy="278683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</p:grpSp>
      <p:grpSp>
        <p:nvGrpSpPr>
          <p:cNvPr id="28" name="Group 18">
            <a:extLst>
              <a:ext uri="{FF2B5EF4-FFF2-40B4-BE49-F238E27FC236}">
                <a16:creationId xmlns:a16="http://schemas.microsoft.com/office/drawing/2014/main" id="{9E788158-B226-469E-9199-1490F77F725A}"/>
              </a:ext>
            </a:extLst>
          </p:cNvPr>
          <p:cNvGrpSpPr/>
          <p:nvPr/>
        </p:nvGrpSpPr>
        <p:grpSpPr>
          <a:xfrm>
            <a:off x="89388" y="5414666"/>
            <a:ext cx="6846102" cy="1140994"/>
            <a:chOff x="3925455" y="1191491"/>
            <a:chExt cx="6400799" cy="96981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CB2D50-43FE-419A-AA93-2E9F889E02CF}"/>
                </a:ext>
              </a:extLst>
            </p:cNvPr>
            <p:cNvSpPr/>
            <p:nvPr/>
          </p:nvSpPr>
          <p:spPr>
            <a:xfrm>
              <a:off x="4895271" y="1191491"/>
              <a:ext cx="5430983" cy="969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30" name="Group 20">
              <a:extLst>
                <a:ext uri="{FF2B5EF4-FFF2-40B4-BE49-F238E27FC236}">
                  <a16:creationId xmlns:a16="http://schemas.microsoft.com/office/drawing/2014/main" id="{A852A08E-E901-4499-8FD9-F35238B83634}"/>
                </a:ext>
              </a:extLst>
            </p:cNvPr>
            <p:cNvGrpSpPr/>
            <p:nvPr/>
          </p:nvGrpSpPr>
          <p:grpSpPr>
            <a:xfrm>
              <a:off x="3925455" y="1191491"/>
              <a:ext cx="1178646" cy="969818"/>
              <a:chOff x="3925455" y="1191491"/>
              <a:chExt cx="1178646" cy="96981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1364782-CCAA-4BFF-AC96-93A72ADA4BF8}"/>
                  </a:ext>
                </a:extLst>
              </p:cNvPr>
              <p:cNvSpPr/>
              <p:nvPr/>
            </p:nvSpPr>
            <p:spPr>
              <a:xfrm>
                <a:off x="3925455" y="1191491"/>
                <a:ext cx="969818" cy="96981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H4</a:t>
                </a:r>
              </a:p>
            </p:txBody>
          </p:sp>
          <p:sp>
            <p:nvSpPr>
              <p:cNvPr id="32" name="Isosceles Triangle 22">
                <a:extLst>
                  <a:ext uri="{FF2B5EF4-FFF2-40B4-BE49-F238E27FC236}">
                    <a16:creationId xmlns:a16="http://schemas.microsoft.com/office/drawing/2014/main" id="{7F62D09A-192E-4A37-812F-121613C89386}"/>
                  </a:ext>
                </a:extLst>
              </p:cNvPr>
              <p:cNvSpPr/>
              <p:nvPr/>
            </p:nvSpPr>
            <p:spPr>
              <a:xfrm rot="5400000">
                <a:off x="4803124" y="1537059"/>
                <a:ext cx="323272" cy="278683"/>
              </a:xfrm>
              <a:prstGeom prst="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</p:grpSp>
      <p:sp>
        <p:nvSpPr>
          <p:cNvPr id="33" name="TextBox 26">
            <a:extLst>
              <a:ext uri="{FF2B5EF4-FFF2-40B4-BE49-F238E27FC236}">
                <a16:creationId xmlns:a16="http://schemas.microsoft.com/office/drawing/2014/main" id="{E5CA1323-263A-4FFA-90FD-684621FED0F9}"/>
              </a:ext>
            </a:extLst>
          </p:cNvPr>
          <p:cNvSpPr txBox="1"/>
          <p:nvPr/>
        </p:nvSpPr>
        <p:spPr>
          <a:xfrm>
            <a:off x="903500" y="1811503"/>
            <a:ext cx="5983577" cy="64633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higher-power agent will more strongly be perceived as self-centered than the lower-power agent</a:t>
            </a:r>
          </a:p>
        </p:txBody>
      </p:sp>
      <p:sp>
        <p:nvSpPr>
          <p:cNvPr id="34" name="TextBox 30">
            <a:extLst>
              <a:ext uri="{FF2B5EF4-FFF2-40B4-BE49-F238E27FC236}">
                <a16:creationId xmlns:a16="http://schemas.microsoft.com/office/drawing/2014/main" id="{802F7CE4-13B3-495E-AE9A-9E8218A21681}"/>
              </a:ext>
            </a:extLst>
          </p:cNvPr>
          <p:cNvSpPr txBox="1"/>
          <p:nvPr/>
        </p:nvSpPr>
        <p:spPr>
          <a:xfrm>
            <a:off x="1420548" y="2995097"/>
            <a:ext cx="5491780" cy="64633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lower-power agent will be more strongly perceived as making larger concessions than the higher-power agent</a:t>
            </a:r>
          </a:p>
        </p:txBody>
      </p:sp>
      <p:sp>
        <p:nvSpPr>
          <p:cNvPr id="35" name="TextBox 26">
            <a:extLst>
              <a:ext uri="{FF2B5EF4-FFF2-40B4-BE49-F238E27FC236}">
                <a16:creationId xmlns:a16="http://schemas.microsoft.com/office/drawing/2014/main" id="{FF3084AD-6B0A-40B0-819F-103F7C49D64A}"/>
              </a:ext>
            </a:extLst>
          </p:cNvPr>
          <p:cNvSpPr txBox="1"/>
          <p:nvPr/>
        </p:nvSpPr>
        <p:spPr>
          <a:xfrm>
            <a:off x="948855" y="4274902"/>
            <a:ext cx="5983577" cy="64633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higher-power agent will more strongly be perceived as demanding than the lower-power agent</a:t>
            </a:r>
          </a:p>
        </p:txBody>
      </p:sp>
      <p:sp>
        <p:nvSpPr>
          <p:cNvPr id="36" name="TextBox 26">
            <a:extLst>
              <a:ext uri="{FF2B5EF4-FFF2-40B4-BE49-F238E27FC236}">
                <a16:creationId xmlns:a16="http://schemas.microsoft.com/office/drawing/2014/main" id="{8B803535-B015-425C-8088-C0627C61B25C}"/>
              </a:ext>
            </a:extLst>
          </p:cNvPr>
          <p:cNvSpPr txBox="1"/>
          <p:nvPr/>
        </p:nvSpPr>
        <p:spPr>
          <a:xfrm>
            <a:off x="916654" y="5423197"/>
            <a:ext cx="5983577" cy="92333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higher-power agent will more strongly be perceived as taking the lead in the negotiation than the lower-power agent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0511EEA0-D9C6-483A-8C33-4A0F9DD2E8A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667" y="1884664"/>
            <a:ext cx="930813" cy="864105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0EC21C36-48A0-4F79-9CE2-CE8CE0D4660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35" y="5723250"/>
            <a:ext cx="930813" cy="864105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C524338B-7A97-40B3-8760-6136B195E42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881" y="4381141"/>
            <a:ext cx="930813" cy="864105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0A1B1934-D65E-4345-AFF2-8C3D358C77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554" y="3196645"/>
            <a:ext cx="930813" cy="864105"/>
          </a:xfrm>
          <a:prstGeom prst="rect">
            <a:avLst/>
          </a:prstGeom>
        </p:spPr>
      </p:pic>
      <p:grpSp>
        <p:nvGrpSpPr>
          <p:cNvPr id="52" name="Groupe 51">
            <a:extLst>
              <a:ext uri="{FF2B5EF4-FFF2-40B4-BE49-F238E27FC236}">
                <a16:creationId xmlns:a16="http://schemas.microsoft.com/office/drawing/2014/main" id="{77618012-B20B-42ED-BB49-107B98D16F87}"/>
              </a:ext>
            </a:extLst>
          </p:cNvPr>
          <p:cNvGrpSpPr/>
          <p:nvPr/>
        </p:nvGrpSpPr>
        <p:grpSpPr>
          <a:xfrm>
            <a:off x="8560940" y="1450698"/>
            <a:ext cx="2255027" cy="2567066"/>
            <a:chOff x="5030193" y="3429000"/>
            <a:chExt cx="2255027" cy="2567066"/>
          </a:xfrm>
        </p:grpSpPr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D7B9984-FE16-41A5-B911-AA21457CE713}"/>
                </a:ext>
              </a:extLst>
            </p:cNvPr>
            <p:cNvGrpSpPr/>
            <p:nvPr/>
          </p:nvGrpSpPr>
          <p:grpSpPr>
            <a:xfrm>
              <a:off x="5030193" y="3429000"/>
              <a:ext cx="2255027" cy="2567066"/>
              <a:chOff x="6505417" y="2352364"/>
              <a:chExt cx="2470312" cy="3291174"/>
            </a:xfrm>
          </p:grpSpPr>
          <p:pic>
            <p:nvPicPr>
              <p:cNvPr id="56" name="Picture 4" descr="Résultat de recherche d'images pour &quot;user computer icon&quot;">
                <a:extLst>
                  <a:ext uri="{FF2B5EF4-FFF2-40B4-BE49-F238E27FC236}">
                    <a16:creationId xmlns:a16="http://schemas.microsoft.com/office/drawing/2014/main" id="{D059CE87-9FAE-494E-95DB-4FF446CEE4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63138" y="3613220"/>
                <a:ext cx="1941441" cy="20303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" name="Rectangle 5">
                <a:extLst>
                  <a:ext uri="{FF2B5EF4-FFF2-40B4-BE49-F238E27FC236}">
                    <a16:creationId xmlns:a16="http://schemas.microsoft.com/office/drawing/2014/main" id="{0B229CE7-93EC-4101-A249-9F8B2613E173}"/>
                  </a:ext>
                </a:extLst>
              </p:cNvPr>
              <p:cNvSpPr/>
              <p:nvPr/>
            </p:nvSpPr>
            <p:spPr>
              <a:xfrm>
                <a:off x="6505417" y="2352364"/>
                <a:ext cx="2470312" cy="1260856"/>
              </a:xfrm>
              <a:prstGeom prst="wedgeRectCallout">
                <a:avLst>
                  <a:gd name="adj1" fmla="val 21364"/>
                  <a:gd name="adj2" fmla="val 128801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8" name="Connecteur droit avec flèche 57">
                <a:extLst>
                  <a:ext uri="{FF2B5EF4-FFF2-40B4-BE49-F238E27FC236}">
                    <a16:creationId xmlns:a16="http://schemas.microsoft.com/office/drawing/2014/main" id="{0C99D337-696C-4E54-B8CF-4BACEF6DFC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7722" y="3014595"/>
                <a:ext cx="583441" cy="3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avec flèche 58">
                <a:extLst>
                  <a:ext uri="{FF2B5EF4-FFF2-40B4-BE49-F238E27FC236}">
                    <a16:creationId xmlns:a16="http://schemas.microsoft.com/office/drawing/2014/main" id="{05AA59C1-727A-431E-A677-E17E944EF382}"/>
                  </a:ext>
                </a:extLst>
              </p:cNvPr>
              <p:cNvCxnSpPr/>
              <p:nvPr/>
            </p:nvCxnSpPr>
            <p:spPr>
              <a:xfrm flipH="1">
                <a:off x="7457722" y="3197828"/>
                <a:ext cx="583441" cy="3680"/>
              </a:xfrm>
              <a:prstGeom prst="straightConnector1">
                <a:avLst/>
              </a:prstGeom>
              <a:ln w="22225">
                <a:headEnd w="lg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4" name="Image 23">
              <a:extLst>
                <a:ext uri="{FF2B5EF4-FFF2-40B4-BE49-F238E27FC236}">
                  <a16:creationId xmlns:a16="http://schemas.microsoft.com/office/drawing/2014/main" id="{B7DC29AB-C8D7-445A-AAF0-D56C516DD5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7263" y="3634059"/>
              <a:ext cx="636263" cy="622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" name="Image 23">
              <a:extLst>
                <a:ext uri="{FF2B5EF4-FFF2-40B4-BE49-F238E27FC236}">
                  <a16:creationId xmlns:a16="http://schemas.microsoft.com/office/drawing/2014/main" id="{F8285D09-5F4D-4BA4-A23B-4E06BF4C3A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3864" y="3636559"/>
              <a:ext cx="636263" cy="622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0" name="ZoneTexte 59">
            <a:extLst>
              <a:ext uri="{FF2B5EF4-FFF2-40B4-BE49-F238E27FC236}">
                <a16:creationId xmlns:a16="http://schemas.microsoft.com/office/drawing/2014/main" id="{26B9F343-3FAA-4C3B-B13C-D9500813C546}"/>
              </a:ext>
            </a:extLst>
          </p:cNvPr>
          <p:cNvSpPr txBox="1"/>
          <p:nvPr/>
        </p:nvSpPr>
        <p:spPr>
          <a:xfrm>
            <a:off x="7727497" y="4649289"/>
            <a:ext cx="4305371" cy="830997"/>
          </a:xfrm>
          <a:prstGeom prst="rect">
            <a:avLst/>
          </a:prstGeom>
          <a:solidFill>
            <a:schemeClr val="accent4">
              <a:alpha val="6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b="1" dirty="0"/>
              <a:t>Perception of </a:t>
            </a:r>
            <a:r>
              <a:rPr lang="fr-FR" sz="2400" b="1" dirty="0" err="1"/>
              <a:t>power’s</a:t>
            </a:r>
            <a:r>
              <a:rPr lang="fr-FR" sz="2400" b="1" dirty="0"/>
              <a:t> </a:t>
            </a:r>
            <a:r>
              <a:rPr lang="fr-FR" sz="2400" b="1" dirty="0" err="1"/>
              <a:t>behaviors</a:t>
            </a:r>
            <a:r>
              <a:rPr lang="fr-FR" sz="2400" b="1" dirty="0"/>
              <a:t> in Human/Agent </a:t>
            </a:r>
            <a:r>
              <a:rPr lang="fr-FR" sz="2400" b="1" dirty="0" err="1"/>
              <a:t>negotiation</a:t>
            </a:r>
            <a:endParaRPr lang="fr-FR" sz="2400" b="1" dirty="0"/>
          </a:p>
        </p:txBody>
      </p: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A9888971-E7E4-46D5-83FF-9BBE526EFB15}"/>
              </a:ext>
            </a:extLst>
          </p:cNvPr>
          <p:cNvGrpSpPr/>
          <p:nvPr/>
        </p:nvGrpSpPr>
        <p:grpSpPr>
          <a:xfrm>
            <a:off x="7492081" y="2134668"/>
            <a:ext cx="4662565" cy="1583617"/>
            <a:chOff x="7440048" y="2114028"/>
            <a:chExt cx="4662565" cy="1583617"/>
          </a:xfrm>
        </p:grpSpPr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B13915C3-4FE9-4894-86BC-25E7B27C8FA1}"/>
                </a:ext>
              </a:extLst>
            </p:cNvPr>
            <p:cNvGrpSpPr/>
            <p:nvPr/>
          </p:nvGrpSpPr>
          <p:grpSpPr>
            <a:xfrm>
              <a:off x="7515764" y="2238016"/>
              <a:ext cx="4345378" cy="1350278"/>
              <a:chOff x="7632552" y="3641426"/>
              <a:chExt cx="4345378" cy="1350278"/>
            </a:xfrm>
          </p:grpSpPr>
          <p:pic>
            <p:nvPicPr>
              <p:cNvPr id="41" name="Image 40">
                <a:extLst>
                  <a:ext uri="{FF2B5EF4-FFF2-40B4-BE49-F238E27FC236}">
                    <a16:creationId xmlns:a16="http://schemas.microsoft.com/office/drawing/2014/main" id="{D7B0A3F1-7E29-42A1-AF86-CB4FCB9826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32552" y="3761216"/>
                <a:ext cx="1256802" cy="1230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2" name="Image 24">
                <a:extLst>
                  <a:ext uri="{FF2B5EF4-FFF2-40B4-BE49-F238E27FC236}">
                    <a16:creationId xmlns:a16="http://schemas.microsoft.com/office/drawing/2014/main" id="{45EAC52C-1954-4996-9F12-FA775BB75C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34963" y="3641426"/>
                <a:ext cx="1242967" cy="1230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3" name="Groupe 42">
                <a:extLst>
                  <a:ext uri="{FF2B5EF4-FFF2-40B4-BE49-F238E27FC236}">
                    <a16:creationId xmlns:a16="http://schemas.microsoft.com/office/drawing/2014/main" id="{B1A4AAD9-6726-493A-A5F0-4A3275885DBD}"/>
                  </a:ext>
                </a:extLst>
              </p:cNvPr>
              <p:cNvGrpSpPr/>
              <p:nvPr/>
            </p:nvGrpSpPr>
            <p:grpSpPr>
              <a:xfrm>
                <a:off x="8964118" y="3895612"/>
                <a:ext cx="1756947" cy="879480"/>
                <a:chOff x="6045732" y="4351455"/>
                <a:chExt cx="1756947" cy="879480"/>
              </a:xfrm>
            </p:grpSpPr>
            <p:cxnSp>
              <p:nvCxnSpPr>
                <p:cNvPr id="44" name="Shape 163">
                  <a:extLst>
                    <a:ext uri="{FF2B5EF4-FFF2-40B4-BE49-F238E27FC236}">
                      <a16:creationId xmlns:a16="http://schemas.microsoft.com/office/drawing/2014/main" id="{82F6E75A-63CA-4050-8AB1-FA1BDBF869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45732" y="4610070"/>
                  <a:ext cx="1756947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44546A"/>
                  </a:solidFill>
                  <a:prstDash val="solid"/>
                  <a:round/>
                  <a:headEnd type="none" w="lg" len="lg"/>
                  <a:tailEnd type="triangle" w="lg" len="lg"/>
                </a:ln>
              </p:spPr>
            </p:cxnSp>
            <p:sp>
              <p:nvSpPr>
                <p:cNvPr id="45" name="Shape 164">
                  <a:extLst>
                    <a:ext uri="{FF2B5EF4-FFF2-40B4-BE49-F238E27FC236}">
                      <a16:creationId xmlns:a16="http://schemas.microsoft.com/office/drawing/2014/main" id="{9AEB6D41-DC69-4D75-A769-34309CF860CD}"/>
                    </a:ext>
                  </a:extLst>
                </p:cNvPr>
                <p:cNvSpPr/>
                <p:nvPr/>
              </p:nvSpPr>
              <p:spPr>
                <a:xfrm>
                  <a:off x="6405495" y="4351455"/>
                  <a:ext cx="933041" cy="395148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 w="19050" cap="flat" cmpd="sng">
                  <a:solidFill>
                    <a:schemeClr val="tx2">
                      <a:lumMod val="75000"/>
                    </a:schemeClr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>
                    <a:defRPr/>
                  </a:pPr>
                  <a:r>
                    <a:rPr lang="fr-FR" b="1" kern="0" dirty="0" err="1">
                      <a:solidFill>
                        <a:srgbClr val="FFFFFF"/>
                      </a:solidFill>
                      <a:ea typeface="Calibri"/>
                      <a:cs typeface="Calibri"/>
                      <a:sym typeface="Calibri"/>
                    </a:rPr>
                    <a:t>Utt</a:t>
                  </a:r>
                  <a:r>
                    <a:rPr lang="fr-FR" b="1" kern="0" baseline="-25000" dirty="0" err="1">
                      <a:solidFill>
                        <a:srgbClr val="FFFFFF"/>
                      </a:solidFill>
                      <a:ea typeface="Calibri"/>
                      <a:cs typeface="Calibri"/>
                      <a:sym typeface="Calibri"/>
                    </a:rPr>
                    <a:t>Self</a:t>
                  </a:r>
                  <a:endParaRPr lang="fr-FR" b="1" kern="0" baseline="-25000" dirty="0">
                    <a:solidFill>
                      <a:srgbClr val="FFFFFF"/>
                    </a:solidFill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6" name="Shape 165">
                  <a:extLst>
                    <a:ext uri="{FF2B5EF4-FFF2-40B4-BE49-F238E27FC236}">
                      <a16:creationId xmlns:a16="http://schemas.microsoft.com/office/drawing/2014/main" id="{D56485F4-60AC-41A1-840B-72E9126B0B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45732" y="4991103"/>
                  <a:ext cx="1706195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44546A"/>
                  </a:solidFill>
                  <a:prstDash val="solid"/>
                  <a:round/>
                  <a:headEnd type="none" w="lg" len="lg"/>
                  <a:tailEnd type="triangle" w="lg" len="lg"/>
                </a:ln>
              </p:spPr>
            </p:cxnSp>
            <p:sp>
              <p:nvSpPr>
                <p:cNvPr id="47" name="Shape 166">
                  <a:extLst>
                    <a:ext uri="{FF2B5EF4-FFF2-40B4-BE49-F238E27FC236}">
                      <a16:creationId xmlns:a16="http://schemas.microsoft.com/office/drawing/2014/main" id="{773CECA2-3EB3-45E5-9D12-831B31D8679B}"/>
                    </a:ext>
                  </a:extLst>
                </p:cNvPr>
                <p:cNvSpPr/>
                <p:nvPr/>
              </p:nvSpPr>
              <p:spPr>
                <a:xfrm>
                  <a:off x="6435475" y="4835787"/>
                  <a:ext cx="946575" cy="395148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Utt</a:t>
                  </a:r>
                  <a:r>
                    <a:rPr kumimoji="0" lang="fr-FR" b="1" i="0" u="none" strike="noStrike" kern="0" cap="none" spc="0" normalizeH="0" baseline="-2500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other</a:t>
                  </a:r>
                  <a:endParaRPr kumimoji="0" b="1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D85C32B-F15C-4098-8D89-1A7B093C1215}"/>
                </a:ext>
              </a:extLst>
            </p:cNvPr>
            <p:cNvSpPr/>
            <p:nvPr/>
          </p:nvSpPr>
          <p:spPr>
            <a:xfrm>
              <a:off x="7440048" y="2114028"/>
              <a:ext cx="4662565" cy="1583617"/>
            </a:xfrm>
            <a:prstGeom prst="rect">
              <a:avLst/>
            </a:prstGeom>
            <a:solidFill>
              <a:schemeClr val="accent3">
                <a:alpha val="12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85121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5"/>
                                      </p:to>
                                    </p:set>
                                    <p:animEffect filter="image" prLst="opacity: 0.05">
                                      <p:cBhvr rctx="IE">
                                        <p:cTn id="7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>
            <a:extLst>
              <a:ext uri="{FF2B5EF4-FFF2-40B4-BE49-F238E27FC236}">
                <a16:creationId xmlns:a16="http://schemas.microsoft.com/office/drawing/2014/main" id="{0DE4213F-5AFD-485A-AAA7-02A68AE04E76}"/>
              </a:ext>
            </a:extLst>
          </p:cNvPr>
          <p:cNvGrpSpPr/>
          <p:nvPr/>
        </p:nvGrpSpPr>
        <p:grpSpPr>
          <a:xfrm>
            <a:off x="4412434" y="5461706"/>
            <a:ext cx="3496187" cy="1246443"/>
            <a:chOff x="7800051" y="3641426"/>
            <a:chExt cx="4177879" cy="1350278"/>
          </a:xfrm>
        </p:grpSpPr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93383D64-CA6A-4321-ADEC-1684A3450C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0051" y="3761216"/>
              <a:ext cx="1089303" cy="1230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Image 24">
              <a:extLst>
                <a:ext uri="{FF2B5EF4-FFF2-40B4-BE49-F238E27FC236}">
                  <a16:creationId xmlns:a16="http://schemas.microsoft.com/office/drawing/2014/main" id="{0438A5C5-8D4A-49F8-92FC-A16B05D7AF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4963" y="3641426"/>
              <a:ext cx="1242967" cy="1230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1B3B2A06-BEC7-4A1F-A381-C495177076D2}"/>
                </a:ext>
              </a:extLst>
            </p:cNvPr>
            <p:cNvGrpSpPr/>
            <p:nvPr/>
          </p:nvGrpSpPr>
          <p:grpSpPr>
            <a:xfrm>
              <a:off x="8964118" y="3927470"/>
              <a:ext cx="1756947" cy="847622"/>
              <a:chOff x="6045732" y="4383313"/>
              <a:chExt cx="1756947" cy="847622"/>
            </a:xfrm>
          </p:grpSpPr>
          <p:cxnSp>
            <p:nvCxnSpPr>
              <p:cNvPr id="34" name="Shape 163">
                <a:extLst>
                  <a:ext uri="{FF2B5EF4-FFF2-40B4-BE49-F238E27FC236}">
                    <a16:creationId xmlns:a16="http://schemas.microsoft.com/office/drawing/2014/main" id="{5AC82BBE-89E1-4DBC-A6CC-A001196258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5732" y="4610070"/>
                <a:ext cx="175694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4546A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sp>
            <p:nvSpPr>
              <p:cNvPr id="35" name="Shape 164">
                <a:extLst>
                  <a:ext uri="{FF2B5EF4-FFF2-40B4-BE49-F238E27FC236}">
                    <a16:creationId xmlns:a16="http://schemas.microsoft.com/office/drawing/2014/main" id="{18DA7787-4ACA-49F3-9BA1-6AC21DD488CC}"/>
                  </a:ext>
                </a:extLst>
              </p:cNvPr>
              <p:cNvSpPr/>
              <p:nvPr/>
            </p:nvSpPr>
            <p:spPr>
              <a:xfrm>
                <a:off x="6432640" y="4383313"/>
                <a:ext cx="905896" cy="36329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19050" cap="flat" cmpd="sng">
                <a:solidFill>
                  <a:schemeClr val="tx2">
                    <a:lumMod val="75000"/>
                  </a:schemeClr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>
                  <a:defRPr/>
                </a:pPr>
                <a:r>
                  <a:rPr lang="fr-FR" sz="1600" b="1" kern="0" dirty="0" err="1">
                    <a:solidFill>
                      <a:srgbClr val="FFFFFF"/>
                    </a:solidFill>
                    <a:ea typeface="Calibri"/>
                    <a:cs typeface="Calibri"/>
                    <a:sym typeface="Calibri"/>
                  </a:rPr>
                  <a:t>Utt</a:t>
                </a:r>
                <a:r>
                  <a:rPr lang="fr-FR" sz="1600" b="1" kern="0" baseline="-25000" dirty="0" err="1">
                    <a:solidFill>
                      <a:srgbClr val="FFFFFF"/>
                    </a:solidFill>
                    <a:ea typeface="Calibri"/>
                    <a:cs typeface="Calibri"/>
                    <a:sym typeface="Calibri"/>
                  </a:rPr>
                  <a:t>Self</a:t>
                </a:r>
                <a:endParaRPr lang="fr-FR" b="1" kern="0" baseline="-25000" dirty="0">
                  <a:solidFill>
                    <a:srgbClr val="FFFFFF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6" name="Shape 165">
                <a:extLst>
                  <a:ext uri="{FF2B5EF4-FFF2-40B4-BE49-F238E27FC236}">
                    <a16:creationId xmlns:a16="http://schemas.microsoft.com/office/drawing/2014/main" id="{26576434-7673-4EFE-A70A-0678CDE016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45732" y="4991103"/>
                <a:ext cx="170619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4546A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sp>
            <p:nvSpPr>
              <p:cNvPr id="37" name="Shape 166">
                <a:extLst>
                  <a:ext uri="{FF2B5EF4-FFF2-40B4-BE49-F238E27FC236}">
                    <a16:creationId xmlns:a16="http://schemas.microsoft.com/office/drawing/2014/main" id="{5F8B38EC-5B71-469D-99B6-75FC7B1EDF15}"/>
                  </a:ext>
                </a:extLst>
              </p:cNvPr>
              <p:cNvSpPr/>
              <p:nvPr/>
            </p:nvSpPr>
            <p:spPr>
              <a:xfrm>
                <a:off x="6432641" y="4867644"/>
                <a:ext cx="949410" cy="363291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6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Utt</a:t>
                </a:r>
                <a:r>
                  <a:rPr kumimoji="0" lang="fr-FR" sz="1600" b="1" i="0" u="none" strike="noStrike" kern="0" cap="none" spc="0" normalizeH="0" baseline="-2500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other</a:t>
                </a:r>
                <a:endParaRPr kumimoji="0" sz="1600" b="1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" name="Titre 1">
            <a:extLst>
              <a:ext uri="{FF2B5EF4-FFF2-40B4-BE49-F238E27FC236}">
                <a16:creationId xmlns:a16="http://schemas.microsoft.com/office/drawing/2014/main" id="{68D81948-7958-4863-AAB8-5B9EC2BD3330}"/>
              </a:ext>
            </a:extLst>
          </p:cNvPr>
          <p:cNvSpPr txBox="1">
            <a:spLocks/>
          </p:cNvSpPr>
          <p:nvPr/>
        </p:nvSpPr>
        <p:spPr>
          <a:xfrm>
            <a:off x="346276" y="205142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agent/human study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38" name="Figure">
            <a:extLst>
              <a:ext uri="{FF2B5EF4-FFF2-40B4-BE49-F238E27FC236}">
                <a16:creationId xmlns:a16="http://schemas.microsoft.com/office/drawing/2014/main" id="{9C60B6DB-756F-470B-821C-BD123097CC63}"/>
              </a:ext>
            </a:extLst>
          </p:cNvPr>
          <p:cNvSpPr/>
          <p:nvPr/>
        </p:nvSpPr>
        <p:spPr>
          <a:xfrm>
            <a:off x="6784089" y="2110445"/>
            <a:ext cx="1177124" cy="1044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2" h="21600" extrusionOk="0">
                <a:moveTo>
                  <a:pt x="15332" y="0"/>
                </a:moveTo>
                <a:lnTo>
                  <a:pt x="6130" y="0"/>
                </a:lnTo>
                <a:cubicBezTo>
                  <a:pt x="5579" y="0"/>
                  <a:pt x="5083" y="344"/>
                  <a:pt x="4808" y="875"/>
                </a:cubicBezTo>
                <a:lnTo>
                  <a:pt x="207" y="9940"/>
                </a:lnTo>
                <a:cubicBezTo>
                  <a:pt x="-69" y="10472"/>
                  <a:pt x="-69" y="11128"/>
                  <a:pt x="207" y="11660"/>
                </a:cubicBezTo>
                <a:lnTo>
                  <a:pt x="4808" y="20725"/>
                </a:lnTo>
                <a:cubicBezTo>
                  <a:pt x="5083" y="21256"/>
                  <a:pt x="5579" y="21600"/>
                  <a:pt x="6130" y="21600"/>
                </a:cubicBezTo>
                <a:lnTo>
                  <a:pt x="15332" y="21600"/>
                </a:lnTo>
                <a:cubicBezTo>
                  <a:pt x="15883" y="21600"/>
                  <a:pt x="16379" y="21256"/>
                  <a:pt x="16654" y="20725"/>
                </a:cubicBezTo>
                <a:lnTo>
                  <a:pt x="21255" y="11660"/>
                </a:lnTo>
                <a:cubicBezTo>
                  <a:pt x="21531" y="11128"/>
                  <a:pt x="21531" y="10472"/>
                  <a:pt x="21255" y="9940"/>
                </a:cubicBezTo>
                <a:lnTo>
                  <a:pt x="16654" y="875"/>
                </a:lnTo>
                <a:cubicBezTo>
                  <a:pt x="16379" y="344"/>
                  <a:pt x="15855" y="0"/>
                  <a:pt x="15332" y="0"/>
                </a:cubicBezTo>
                <a:close/>
              </a:path>
            </a:pathLst>
          </a:custGeom>
          <a:solidFill>
            <a:srgbClr val="FFE200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Cercle">
            <a:extLst>
              <a:ext uri="{FF2B5EF4-FFF2-40B4-BE49-F238E27FC236}">
                <a16:creationId xmlns:a16="http://schemas.microsoft.com/office/drawing/2014/main" id="{2BFA79B9-4CB3-4BD8-AC0A-027D01B10B93}"/>
              </a:ext>
            </a:extLst>
          </p:cNvPr>
          <p:cNvSpPr/>
          <p:nvPr/>
        </p:nvSpPr>
        <p:spPr>
          <a:xfrm>
            <a:off x="7010749" y="2276663"/>
            <a:ext cx="725312" cy="725312"/>
          </a:xfrm>
          <a:prstGeom prst="ellipse">
            <a:avLst/>
          </a:prstGeom>
          <a:solidFill>
            <a:srgbClr val="FFE2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7">
            <a:extLst>
              <a:ext uri="{FF2B5EF4-FFF2-40B4-BE49-F238E27FC236}">
                <a16:creationId xmlns:a16="http://schemas.microsoft.com/office/drawing/2014/main" id="{833C1F30-0255-4D19-B5BC-51286FAEA671}"/>
              </a:ext>
            </a:extLst>
          </p:cNvPr>
          <p:cNvSpPr/>
          <p:nvPr/>
        </p:nvSpPr>
        <p:spPr>
          <a:xfrm>
            <a:off x="7962722" y="2110445"/>
            <a:ext cx="3918364" cy="398858"/>
          </a:xfrm>
          <a:custGeom>
            <a:avLst/>
            <a:gdLst>
              <a:gd name="connsiteX0" fmla="*/ 0 w 2712057"/>
              <a:gd name="connsiteY0" fmla="*/ 0 h 293150"/>
              <a:gd name="connsiteX1" fmla="*/ 872641 w 2712057"/>
              <a:gd name="connsiteY1" fmla="*/ 0 h 293150"/>
              <a:gd name="connsiteX2" fmla="*/ 1928123 w 2712057"/>
              <a:gd name="connsiteY2" fmla="*/ 0 h 293150"/>
              <a:gd name="connsiteX3" fmla="*/ 2712057 w 2712057"/>
              <a:gd name="connsiteY3" fmla="*/ 0 h 293150"/>
              <a:gd name="connsiteX4" fmla="*/ 2712057 w 2712057"/>
              <a:gd name="connsiteY4" fmla="*/ 293150 h 293150"/>
              <a:gd name="connsiteX5" fmla="*/ 1757359 w 2712057"/>
              <a:gd name="connsiteY5" fmla="*/ 293150 h 293150"/>
              <a:gd name="connsiteX6" fmla="*/ 1184868 w 2712057"/>
              <a:gd name="connsiteY6" fmla="*/ 293150 h 293150"/>
              <a:gd name="connsiteX7" fmla="*/ 170764 w 2712057"/>
              <a:gd name="connsiteY7" fmla="*/ 293150 h 29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12057" h="293150">
                <a:moveTo>
                  <a:pt x="0" y="0"/>
                </a:moveTo>
                <a:lnTo>
                  <a:pt x="872641" y="0"/>
                </a:lnTo>
                <a:lnTo>
                  <a:pt x="1928123" y="0"/>
                </a:lnTo>
                <a:lnTo>
                  <a:pt x="2712057" y="0"/>
                </a:lnTo>
                <a:lnTo>
                  <a:pt x="2712057" y="293150"/>
                </a:lnTo>
                <a:lnTo>
                  <a:pt x="1757359" y="293150"/>
                </a:lnTo>
                <a:lnTo>
                  <a:pt x="1184868" y="293150"/>
                </a:lnTo>
                <a:lnTo>
                  <a:pt x="170764" y="293150"/>
                </a:lnTo>
                <a:close/>
              </a:path>
            </a:pathLst>
          </a:custGeom>
          <a:solidFill>
            <a:srgbClr val="FFE2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all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CONDITIONS</a:t>
            </a:r>
          </a:p>
        </p:txBody>
      </p:sp>
      <p:sp>
        <p:nvSpPr>
          <p:cNvPr id="42" name="Figure">
            <a:extLst>
              <a:ext uri="{FF2B5EF4-FFF2-40B4-BE49-F238E27FC236}">
                <a16:creationId xmlns:a16="http://schemas.microsoft.com/office/drawing/2014/main" id="{19773EB4-2B90-4474-A5C7-A0E2954AFD1D}"/>
              </a:ext>
            </a:extLst>
          </p:cNvPr>
          <p:cNvSpPr/>
          <p:nvPr/>
        </p:nvSpPr>
        <p:spPr>
          <a:xfrm>
            <a:off x="4323967" y="1499361"/>
            <a:ext cx="1177124" cy="1044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2" h="21600" extrusionOk="0">
                <a:moveTo>
                  <a:pt x="6130" y="0"/>
                </a:moveTo>
                <a:lnTo>
                  <a:pt x="15332" y="0"/>
                </a:lnTo>
                <a:cubicBezTo>
                  <a:pt x="15883" y="0"/>
                  <a:pt x="16379" y="344"/>
                  <a:pt x="16654" y="875"/>
                </a:cubicBezTo>
                <a:lnTo>
                  <a:pt x="21255" y="9940"/>
                </a:lnTo>
                <a:cubicBezTo>
                  <a:pt x="21531" y="10472"/>
                  <a:pt x="21531" y="11128"/>
                  <a:pt x="21255" y="11660"/>
                </a:cubicBezTo>
                <a:lnTo>
                  <a:pt x="16654" y="20725"/>
                </a:lnTo>
                <a:cubicBezTo>
                  <a:pt x="16379" y="21256"/>
                  <a:pt x="15883" y="21600"/>
                  <a:pt x="15332" y="21600"/>
                </a:cubicBezTo>
                <a:lnTo>
                  <a:pt x="6130" y="21600"/>
                </a:lnTo>
                <a:cubicBezTo>
                  <a:pt x="5579" y="21600"/>
                  <a:pt x="5083" y="21256"/>
                  <a:pt x="4808" y="20725"/>
                </a:cubicBezTo>
                <a:lnTo>
                  <a:pt x="207" y="11660"/>
                </a:lnTo>
                <a:cubicBezTo>
                  <a:pt x="-69" y="11128"/>
                  <a:pt x="-69" y="10472"/>
                  <a:pt x="207" y="9940"/>
                </a:cubicBezTo>
                <a:lnTo>
                  <a:pt x="4808" y="875"/>
                </a:lnTo>
                <a:cubicBezTo>
                  <a:pt x="5083" y="344"/>
                  <a:pt x="5607" y="0"/>
                  <a:pt x="6130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ercle">
            <a:extLst>
              <a:ext uri="{FF2B5EF4-FFF2-40B4-BE49-F238E27FC236}">
                <a16:creationId xmlns:a16="http://schemas.microsoft.com/office/drawing/2014/main" id="{B3B5C118-B42F-42B3-8B90-C2F1B0736766}"/>
              </a:ext>
            </a:extLst>
          </p:cNvPr>
          <p:cNvSpPr/>
          <p:nvPr/>
        </p:nvSpPr>
        <p:spPr>
          <a:xfrm>
            <a:off x="4550629" y="1650468"/>
            <a:ext cx="725312" cy="72531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: Shape 31">
            <a:extLst>
              <a:ext uri="{FF2B5EF4-FFF2-40B4-BE49-F238E27FC236}">
                <a16:creationId xmlns:a16="http://schemas.microsoft.com/office/drawing/2014/main" id="{4783D1AB-F679-448C-9995-5121DD277A1E}"/>
              </a:ext>
            </a:extLst>
          </p:cNvPr>
          <p:cNvSpPr/>
          <p:nvPr/>
        </p:nvSpPr>
        <p:spPr>
          <a:xfrm>
            <a:off x="338525" y="1499361"/>
            <a:ext cx="3985442" cy="384891"/>
          </a:xfrm>
          <a:custGeom>
            <a:avLst/>
            <a:gdLst>
              <a:gd name="connsiteX0" fmla="*/ 0 w 2718628"/>
              <a:gd name="connsiteY0" fmla="*/ 0 h 293150"/>
              <a:gd name="connsiteX1" fmla="*/ 792017 w 2718628"/>
              <a:gd name="connsiteY1" fmla="*/ 0 h 293150"/>
              <a:gd name="connsiteX2" fmla="*/ 2146785 w 2718628"/>
              <a:gd name="connsiteY2" fmla="*/ 0 h 293150"/>
              <a:gd name="connsiteX3" fmla="*/ 2718628 w 2718628"/>
              <a:gd name="connsiteY3" fmla="*/ 0 h 293150"/>
              <a:gd name="connsiteX4" fmla="*/ 2549425 w 2718628"/>
              <a:gd name="connsiteY4" fmla="*/ 293150 h 293150"/>
              <a:gd name="connsiteX5" fmla="*/ 1838337 w 2718628"/>
              <a:gd name="connsiteY5" fmla="*/ 293150 h 293150"/>
              <a:gd name="connsiteX6" fmla="*/ 961220 w 2718628"/>
              <a:gd name="connsiteY6" fmla="*/ 293150 h 293150"/>
              <a:gd name="connsiteX7" fmla="*/ 0 w 2718628"/>
              <a:gd name="connsiteY7" fmla="*/ 293150 h 29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18628" h="293150">
                <a:moveTo>
                  <a:pt x="0" y="0"/>
                </a:moveTo>
                <a:lnTo>
                  <a:pt x="792017" y="0"/>
                </a:lnTo>
                <a:lnTo>
                  <a:pt x="2146785" y="0"/>
                </a:lnTo>
                <a:lnTo>
                  <a:pt x="2718628" y="0"/>
                </a:lnTo>
                <a:lnTo>
                  <a:pt x="2549425" y="293150"/>
                </a:lnTo>
                <a:lnTo>
                  <a:pt x="1838337" y="293150"/>
                </a:lnTo>
                <a:lnTo>
                  <a:pt x="961220" y="293150"/>
                </a:lnTo>
                <a:lnTo>
                  <a:pt x="0" y="29315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all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procedure</a:t>
            </a:r>
            <a:endParaRPr kumimoji="0" sz="2400" b="0" i="0" u="none" strike="noStrike" kern="1200" cap="all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8075944B-1110-4479-96F5-BD6A7AFD1A89}"/>
              </a:ext>
            </a:extLst>
          </p:cNvPr>
          <p:cNvGrpSpPr/>
          <p:nvPr/>
        </p:nvGrpSpPr>
        <p:grpSpPr>
          <a:xfrm>
            <a:off x="334269" y="1937566"/>
            <a:ext cx="4111150" cy="3634718"/>
            <a:chOff x="767875" y="2823919"/>
            <a:chExt cx="3149593" cy="2623549"/>
          </a:xfrm>
        </p:grpSpPr>
        <p:sp>
          <p:nvSpPr>
            <p:cNvPr id="65" name="Forme libre : forme 64">
              <a:extLst>
                <a:ext uri="{FF2B5EF4-FFF2-40B4-BE49-F238E27FC236}">
                  <a16:creationId xmlns:a16="http://schemas.microsoft.com/office/drawing/2014/main" id="{0E8B2550-D968-4CBE-9B09-631AD3316081}"/>
                </a:ext>
              </a:extLst>
            </p:cNvPr>
            <p:cNvSpPr/>
            <p:nvPr/>
          </p:nvSpPr>
          <p:spPr>
            <a:xfrm>
              <a:off x="768176" y="2823919"/>
              <a:ext cx="3149292" cy="721266"/>
            </a:xfrm>
            <a:custGeom>
              <a:avLst/>
              <a:gdLst>
                <a:gd name="connsiteX0" fmla="*/ 0 w 2748850"/>
                <a:gd name="connsiteY0" fmla="*/ 0 h 711716"/>
                <a:gd name="connsiteX1" fmla="*/ 1003567 w 2748850"/>
                <a:gd name="connsiteY1" fmla="*/ 0 h 711716"/>
                <a:gd name="connsiteX2" fmla="*/ 1240850 w 2748850"/>
                <a:gd name="connsiteY2" fmla="*/ 0 h 711716"/>
                <a:gd name="connsiteX3" fmla="*/ 2507096 w 2748850"/>
                <a:gd name="connsiteY3" fmla="*/ 0 h 711716"/>
                <a:gd name="connsiteX4" fmla="*/ 2488916 w 2748850"/>
                <a:gd name="connsiteY4" fmla="*/ 111371 h 711716"/>
                <a:gd name="connsiteX5" fmla="*/ 2523741 w 2748850"/>
                <a:gd name="connsiteY5" fmla="*/ 261029 h 711716"/>
                <a:gd name="connsiteX6" fmla="*/ 2748850 w 2748850"/>
                <a:gd name="connsiteY6" fmla="*/ 711716 h 711716"/>
                <a:gd name="connsiteX7" fmla="*/ 1638217 w 2748850"/>
                <a:gd name="connsiteY7" fmla="*/ 711716 h 711716"/>
                <a:gd name="connsiteX8" fmla="*/ 1360219 w 2748850"/>
                <a:gd name="connsiteY8" fmla="*/ 711716 h 711716"/>
                <a:gd name="connsiteX9" fmla="*/ 0 w 2748850"/>
                <a:gd name="connsiteY9" fmla="*/ 711716 h 711716"/>
                <a:gd name="connsiteX10" fmla="*/ 0 w 2748850"/>
                <a:gd name="connsiteY10" fmla="*/ 0 h 711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48850" h="711716">
                  <a:moveTo>
                    <a:pt x="0" y="0"/>
                  </a:moveTo>
                  <a:lnTo>
                    <a:pt x="1003567" y="0"/>
                  </a:lnTo>
                  <a:lnTo>
                    <a:pt x="1240850" y="0"/>
                  </a:lnTo>
                  <a:lnTo>
                    <a:pt x="2507096" y="0"/>
                  </a:lnTo>
                  <a:cubicBezTo>
                    <a:pt x="2494977" y="34795"/>
                    <a:pt x="2488916" y="73084"/>
                    <a:pt x="2488916" y="111371"/>
                  </a:cubicBezTo>
                  <a:cubicBezTo>
                    <a:pt x="2488916" y="163563"/>
                    <a:pt x="2501036" y="215789"/>
                    <a:pt x="2523741" y="261029"/>
                  </a:cubicBezTo>
                  <a:lnTo>
                    <a:pt x="2748850" y="711716"/>
                  </a:lnTo>
                  <a:lnTo>
                    <a:pt x="1638217" y="711716"/>
                  </a:lnTo>
                  <a:lnTo>
                    <a:pt x="1360219" y="711716"/>
                  </a:lnTo>
                  <a:lnTo>
                    <a:pt x="0" y="7117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68580" tIns="34290" rIns="3429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13D4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orme libre : forme 63">
              <a:extLst>
                <a:ext uri="{FF2B5EF4-FFF2-40B4-BE49-F238E27FC236}">
                  <a16:creationId xmlns:a16="http://schemas.microsoft.com/office/drawing/2014/main" id="{8D417C12-635A-49B6-B414-539737D24386}"/>
                </a:ext>
              </a:extLst>
            </p:cNvPr>
            <p:cNvSpPr/>
            <p:nvPr/>
          </p:nvSpPr>
          <p:spPr>
            <a:xfrm>
              <a:off x="767875" y="3513260"/>
              <a:ext cx="3149293" cy="1934208"/>
            </a:xfrm>
            <a:custGeom>
              <a:avLst/>
              <a:gdLst>
                <a:gd name="connsiteX0" fmla="*/ 0 w 2748850"/>
                <a:gd name="connsiteY0" fmla="*/ 0 h 3007895"/>
                <a:gd name="connsiteX1" fmla="*/ 2748850 w 2748850"/>
                <a:gd name="connsiteY1" fmla="*/ 0 h 3007895"/>
                <a:gd name="connsiteX2" fmla="*/ 2748850 w 2748850"/>
                <a:gd name="connsiteY2" fmla="*/ 3007895 h 3007895"/>
                <a:gd name="connsiteX3" fmla="*/ 0 w 2748850"/>
                <a:gd name="connsiteY3" fmla="*/ 3007895 h 3007895"/>
                <a:gd name="connsiteX4" fmla="*/ 0 w 2748850"/>
                <a:gd name="connsiteY4" fmla="*/ 0 h 300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8850" h="3007895">
                  <a:moveTo>
                    <a:pt x="0" y="0"/>
                  </a:moveTo>
                  <a:lnTo>
                    <a:pt x="2748850" y="0"/>
                  </a:lnTo>
                  <a:lnTo>
                    <a:pt x="2748850" y="3007895"/>
                  </a:lnTo>
                  <a:lnTo>
                    <a:pt x="0" y="3007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68580" tIns="34290" rIns="3429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13D4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6" name="Freeform: Shape 30">
            <a:extLst>
              <a:ext uri="{FF2B5EF4-FFF2-40B4-BE49-F238E27FC236}">
                <a16:creationId xmlns:a16="http://schemas.microsoft.com/office/drawing/2014/main" id="{18A20E62-332A-46D4-94B4-F24435352708}"/>
              </a:ext>
            </a:extLst>
          </p:cNvPr>
          <p:cNvSpPr/>
          <p:nvPr/>
        </p:nvSpPr>
        <p:spPr>
          <a:xfrm>
            <a:off x="4218194" y="1393584"/>
            <a:ext cx="1406333" cy="1260640"/>
          </a:xfrm>
          <a:custGeom>
            <a:avLst/>
            <a:gdLst>
              <a:gd name="connsiteX0" fmla="*/ 1021039 w 1544353"/>
              <a:gd name="connsiteY0" fmla="*/ 1 h 1384361"/>
              <a:gd name="connsiteX1" fmla="*/ 1231685 w 1544353"/>
              <a:gd name="connsiteY1" fmla="*/ 119718 h 1384361"/>
              <a:gd name="connsiteX2" fmla="*/ 1521260 w 1544353"/>
              <a:gd name="connsiteY2" fmla="*/ 620310 h 1384361"/>
              <a:gd name="connsiteX3" fmla="*/ 1514405 w 1544353"/>
              <a:gd name="connsiteY3" fmla="*/ 648892 h 1384361"/>
              <a:gd name="connsiteX4" fmla="*/ 1485830 w 1544353"/>
              <a:gd name="connsiteY4" fmla="*/ 641975 h 1384361"/>
              <a:gd name="connsiteX5" fmla="*/ 1196198 w 1544353"/>
              <a:gd name="connsiteY5" fmla="*/ 141349 h 1384361"/>
              <a:gd name="connsiteX6" fmla="*/ 1022261 w 1544353"/>
              <a:gd name="connsiteY6" fmla="*/ 40927 h 1384361"/>
              <a:gd name="connsiteX7" fmla="*/ 502551 w 1544353"/>
              <a:gd name="connsiteY7" fmla="*/ 41738 h 1384361"/>
              <a:gd name="connsiteX8" fmla="*/ 329249 w 1544353"/>
              <a:gd name="connsiteY8" fmla="*/ 142866 h 1384361"/>
              <a:gd name="connsiteX9" fmla="*/ 69549 w 1544353"/>
              <a:gd name="connsiteY9" fmla="*/ 592679 h 1384361"/>
              <a:gd name="connsiteX10" fmla="*/ 68621 w 1544353"/>
              <a:gd name="connsiteY10" fmla="*/ 793326 h 1384361"/>
              <a:gd name="connsiteX11" fmla="*/ 327774 w 1544353"/>
              <a:gd name="connsiteY11" fmla="*/ 1243815 h 1384361"/>
              <a:gd name="connsiteX12" fmla="*/ 501710 w 1544353"/>
              <a:gd name="connsiteY12" fmla="*/ 1344237 h 1384361"/>
              <a:gd name="connsiteX13" fmla="*/ 1021421 w 1544353"/>
              <a:gd name="connsiteY13" fmla="*/ 1343426 h 1384361"/>
              <a:gd name="connsiteX14" fmla="*/ 1194781 w 1544353"/>
              <a:gd name="connsiteY14" fmla="*/ 1242332 h 1384361"/>
              <a:gd name="connsiteX15" fmla="*/ 1454480 w 1544353"/>
              <a:gd name="connsiteY15" fmla="*/ 792519 h 1384361"/>
              <a:gd name="connsiteX16" fmla="*/ 1408464 w 1544353"/>
              <a:gd name="connsiteY16" fmla="*/ 765951 h 1384361"/>
              <a:gd name="connsiteX17" fmla="*/ 1409152 w 1544353"/>
              <a:gd name="connsiteY17" fmla="*/ 754868 h 1384361"/>
              <a:gd name="connsiteX18" fmla="*/ 1513649 w 1544353"/>
              <a:gd name="connsiteY18" fmla="*/ 709819 h 1384361"/>
              <a:gd name="connsiteX19" fmla="*/ 1530898 w 1544353"/>
              <a:gd name="connsiteY19" fmla="*/ 719777 h 1384361"/>
              <a:gd name="connsiteX20" fmla="*/ 1544191 w 1544353"/>
              <a:gd name="connsiteY20" fmla="*/ 832833 h 1384361"/>
              <a:gd name="connsiteX21" fmla="*/ 1534937 w 1544353"/>
              <a:gd name="connsiteY21" fmla="*/ 838970 h 1384361"/>
              <a:gd name="connsiteX22" fmla="*/ 1490368 w 1544353"/>
              <a:gd name="connsiteY22" fmla="*/ 813238 h 1384361"/>
              <a:gd name="connsiteX23" fmla="*/ 1230668 w 1544353"/>
              <a:gd name="connsiteY23" fmla="*/ 1263051 h 1384361"/>
              <a:gd name="connsiteX24" fmla="*/ 1021254 w 1544353"/>
              <a:gd name="connsiteY24" fmla="*/ 1383550 h 1384361"/>
              <a:gd name="connsiteX25" fmla="*/ 501543 w 1544353"/>
              <a:gd name="connsiteY25" fmla="*/ 1384361 h 1384361"/>
              <a:gd name="connsiteX26" fmla="*/ 291720 w 1544353"/>
              <a:gd name="connsiteY26" fmla="*/ 1263219 h 1384361"/>
              <a:gd name="connsiteX27" fmla="*/ 32509 w 1544353"/>
              <a:gd name="connsiteY27" fmla="*/ 812697 h 1384361"/>
              <a:gd name="connsiteX28" fmla="*/ 32157 w 1544353"/>
              <a:gd name="connsiteY28" fmla="*/ 571091 h 1384361"/>
              <a:gd name="connsiteX29" fmla="*/ 291857 w 1544353"/>
              <a:gd name="connsiteY29" fmla="*/ 121278 h 1384361"/>
              <a:gd name="connsiteX30" fmla="*/ 501270 w 1544353"/>
              <a:gd name="connsiteY30" fmla="*/ 779 h 138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544353" h="1384361">
                <a:moveTo>
                  <a:pt x="1021039" y="1"/>
                </a:moveTo>
                <a:cubicBezTo>
                  <a:pt x="1107258" y="-21"/>
                  <a:pt x="1187714" y="46431"/>
                  <a:pt x="1231685" y="119718"/>
                </a:cubicBezTo>
                <a:lnTo>
                  <a:pt x="1521260" y="620310"/>
                </a:lnTo>
                <a:cubicBezTo>
                  <a:pt x="1527381" y="629625"/>
                  <a:pt x="1523659" y="642755"/>
                  <a:pt x="1514405" y="648892"/>
                </a:cubicBezTo>
                <a:cubicBezTo>
                  <a:pt x="1505057" y="655057"/>
                  <a:pt x="1491893" y="651256"/>
                  <a:pt x="1485830" y="641975"/>
                </a:cubicBezTo>
                <a:lnTo>
                  <a:pt x="1196198" y="141349"/>
                </a:lnTo>
                <a:cubicBezTo>
                  <a:pt x="1161242" y="79048"/>
                  <a:pt x="1093694" y="40049"/>
                  <a:pt x="1022261" y="40927"/>
                </a:cubicBezTo>
                <a:lnTo>
                  <a:pt x="502551" y="41738"/>
                </a:lnTo>
                <a:cubicBezTo>
                  <a:pt x="431176" y="42650"/>
                  <a:pt x="364939" y="81049"/>
                  <a:pt x="329249" y="142866"/>
                </a:cubicBezTo>
                <a:lnTo>
                  <a:pt x="69549" y="592679"/>
                </a:lnTo>
                <a:cubicBezTo>
                  <a:pt x="33859" y="654496"/>
                  <a:pt x="33723" y="731059"/>
                  <a:pt x="68621" y="793326"/>
                </a:cubicBezTo>
                <a:lnTo>
                  <a:pt x="327774" y="1243815"/>
                </a:lnTo>
                <a:cubicBezTo>
                  <a:pt x="362729" y="1306116"/>
                  <a:pt x="430278" y="1345116"/>
                  <a:pt x="501710" y="1344237"/>
                </a:cubicBezTo>
                <a:lnTo>
                  <a:pt x="1021421" y="1343426"/>
                </a:lnTo>
                <a:cubicBezTo>
                  <a:pt x="1092795" y="1342514"/>
                  <a:pt x="1159091" y="1304149"/>
                  <a:pt x="1194781" y="1242332"/>
                </a:cubicBezTo>
                <a:lnTo>
                  <a:pt x="1454480" y="792519"/>
                </a:lnTo>
                <a:lnTo>
                  <a:pt x="1408464" y="765951"/>
                </a:lnTo>
                <a:cubicBezTo>
                  <a:pt x="1404181" y="763478"/>
                  <a:pt x="1403790" y="757471"/>
                  <a:pt x="1409152" y="754868"/>
                </a:cubicBezTo>
                <a:lnTo>
                  <a:pt x="1513649" y="709819"/>
                </a:lnTo>
                <a:cubicBezTo>
                  <a:pt x="1521317" y="706564"/>
                  <a:pt x="1529941" y="711544"/>
                  <a:pt x="1530898" y="719777"/>
                </a:cubicBezTo>
                <a:lnTo>
                  <a:pt x="1544191" y="832833"/>
                </a:lnTo>
                <a:cubicBezTo>
                  <a:pt x="1545440" y="837354"/>
                  <a:pt x="1539220" y="841443"/>
                  <a:pt x="1534937" y="838970"/>
                </a:cubicBezTo>
                <a:lnTo>
                  <a:pt x="1490368" y="813238"/>
                </a:lnTo>
                <a:lnTo>
                  <a:pt x="1230668" y="1263051"/>
                </a:lnTo>
                <a:cubicBezTo>
                  <a:pt x="1187539" y="1337752"/>
                  <a:pt x="1107473" y="1383528"/>
                  <a:pt x="1021254" y="1383550"/>
                </a:cubicBezTo>
                <a:lnTo>
                  <a:pt x="501543" y="1384361"/>
                </a:lnTo>
                <a:cubicBezTo>
                  <a:pt x="415267" y="1384350"/>
                  <a:pt x="334810" y="1337898"/>
                  <a:pt x="291720" y="1263219"/>
                </a:cubicBezTo>
                <a:lnTo>
                  <a:pt x="32509" y="812697"/>
                </a:lnTo>
                <a:cubicBezTo>
                  <a:pt x="-10581" y="738019"/>
                  <a:pt x="-10971" y="645791"/>
                  <a:pt x="32157" y="571091"/>
                </a:cubicBezTo>
                <a:lnTo>
                  <a:pt x="291857" y="121278"/>
                </a:lnTo>
                <a:cubicBezTo>
                  <a:pt x="334985" y="46577"/>
                  <a:pt x="415052" y="801"/>
                  <a:pt x="501270" y="779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32">
            <a:extLst>
              <a:ext uri="{FF2B5EF4-FFF2-40B4-BE49-F238E27FC236}">
                <a16:creationId xmlns:a16="http://schemas.microsoft.com/office/drawing/2014/main" id="{BA09F7D5-F59D-4017-8806-AD4D685473AE}"/>
              </a:ext>
            </a:extLst>
          </p:cNvPr>
          <p:cNvSpPr/>
          <p:nvPr/>
        </p:nvSpPr>
        <p:spPr>
          <a:xfrm>
            <a:off x="6660968" y="2004670"/>
            <a:ext cx="1405455" cy="1261935"/>
          </a:xfrm>
          <a:custGeom>
            <a:avLst/>
            <a:gdLst>
              <a:gd name="connsiteX0" fmla="*/ 522351 w 1543389"/>
              <a:gd name="connsiteY0" fmla="*/ 1 h 1385784"/>
              <a:gd name="connsiteX1" fmla="*/ 1042120 w 1543389"/>
              <a:gd name="connsiteY1" fmla="*/ 779 h 1385784"/>
              <a:gd name="connsiteX2" fmla="*/ 1251533 w 1543389"/>
              <a:gd name="connsiteY2" fmla="*/ 121277 h 1385784"/>
              <a:gd name="connsiteX3" fmla="*/ 1511233 w 1543389"/>
              <a:gd name="connsiteY3" fmla="*/ 571090 h 1385784"/>
              <a:gd name="connsiteX4" fmla="*/ 1510881 w 1543389"/>
              <a:gd name="connsiteY4" fmla="*/ 812696 h 1385784"/>
              <a:gd name="connsiteX5" fmla="*/ 1251669 w 1543389"/>
              <a:gd name="connsiteY5" fmla="*/ 1263218 h 1385784"/>
              <a:gd name="connsiteX6" fmla="*/ 1042669 w 1543389"/>
              <a:gd name="connsiteY6" fmla="*/ 1385784 h 1385784"/>
              <a:gd name="connsiteX7" fmla="*/ 522958 w 1543389"/>
              <a:gd name="connsiteY7" fmla="*/ 1384973 h 1385784"/>
              <a:gd name="connsiteX8" fmla="*/ 313544 w 1543389"/>
              <a:gd name="connsiteY8" fmla="*/ 1264475 h 1385784"/>
              <a:gd name="connsiteX9" fmla="*/ 53845 w 1543389"/>
              <a:gd name="connsiteY9" fmla="*/ 814662 h 1385784"/>
              <a:gd name="connsiteX10" fmla="*/ 9276 w 1543389"/>
              <a:gd name="connsiteY10" fmla="*/ 840394 h 1385784"/>
              <a:gd name="connsiteX11" fmla="*/ 21 w 1543389"/>
              <a:gd name="connsiteY11" fmla="*/ 834258 h 1385784"/>
              <a:gd name="connsiteX12" fmla="*/ 13314 w 1543389"/>
              <a:gd name="connsiteY12" fmla="*/ 721201 h 1385784"/>
              <a:gd name="connsiteX13" fmla="*/ 30563 w 1543389"/>
              <a:gd name="connsiteY13" fmla="*/ 711243 h 1385784"/>
              <a:gd name="connsiteX14" fmla="*/ 135061 w 1543389"/>
              <a:gd name="connsiteY14" fmla="*/ 756293 h 1385784"/>
              <a:gd name="connsiteX15" fmla="*/ 135748 w 1543389"/>
              <a:gd name="connsiteY15" fmla="*/ 767375 h 1385784"/>
              <a:gd name="connsiteX16" fmla="*/ 89732 w 1543389"/>
              <a:gd name="connsiteY16" fmla="*/ 793943 h 1385784"/>
              <a:gd name="connsiteX17" fmla="*/ 349431 w 1543389"/>
              <a:gd name="connsiteY17" fmla="*/ 1243755 h 1385784"/>
              <a:gd name="connsiteX18" fmla="*/ 522791 w 1543389"/>
              <a:gd name="connsiteY18" fmla="*/ 1344849 h 1385784"/>
              <a:gd name="connsiteX19" fmla="*/ 1042502 w 1543389"/>
              <a:gd name="connsiteY19" fmla="*/ 1345660 h 1385784"/>
              <a:gd name="connsiteX20" fmla="*/ 1216438 w 1543389"/>
              <a:gd name="connsiteY20" fmla="*/ 1245238 h 1385784"/>
              <a:gd name="connsiteX21" fmla="*/ 1475591 w 1543389"/>
              <a:gd name="connsiteY21" fmla="*/ 794750 h 1385784"/>
              <a:gd name="connsiteX22" fmla="*/ 1474663 w 1543389"/>
              <a:gd name="connsiteY22" fmla="*/ 594103 h 1385784"/>
              <a:gd name="connsiteX23" fmla="*/ 1214964 w 1543389"/>
              <a:gd name="connsiteY23" fmla="*/ 144290 h 1385784"/>
              <a:gd name="connsiteX24" fmla="*/ 1041662 w 1543389"/>
              <a:gd name="connsiteY24" fmla="*/ 43163 h 1385784"/>
              <a:gd name="connsiteX25" fmla="*/ 521987 w 1543389"/>
              <a:gd name="connsiteY25" fmla="*/ 42414 h 1385784"/>
              <a:gd name="connsiteX26" fmla="*/ 348051 w 1543389"/>
              <a:gd name="connsiteY26" fmla="*/ 142836 h 1385784"/>
              <a:gd name="connsiteX27" fmla="*/ 58418 w 1543389"/>
              <a:gd name="connsiteY27" fmla="*/ 643461 h 1385784"/>
              <a:gd name="connsiteX28" fmla="*/ 29843 w 1543389"/>
              <a:gd name="connsiteY28" fmla="*/ 650378 h 1385784"/>
              <a:gd name="connsiteX29" fmla="*/ 22953 w 1543389"/>
              <a:gd name="connsiteY29" fmla="*/ 621734 h 1385784"/>
              <a:gd name="connsiteX30" fmla="*/ 312528 w 1543389"/>
              <a:gd name="connsiteY30" fmla="*/ 121143 h 1385784"/>
              <a:gd name="connsiteX31" fmla="*/ 522351 w 1543389"/>
              <a:gd name="connsiteY31" fmla="*/ 1 h 138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543389" h="1385784">
                <a:moveTo>
                  <a:pt x="522351" y="1"/>
                </a:moveTo>
                <a:lnTo>
                  <a:pt x="1042120" y="779"/>
                </a:lnTo>
                <a:cubicBezTo>
                  <a:pt x="1128339" y="801"/>
                  <a:pt x="1208405" y="46577"/>
                  <a:pt x="1251533" y="121277"/>
                </a:cubicBezTo>
                <a:lnTo>
                  <a:pt x="1511233" y="571090"/>
                </a:lnTo>
                <a:cubicBezTo>
                  <a:pt x="1554361" y="645790"/>
                  <a:pt x="1553971" y="738018"/>
                  <a:pt x="1510881" y="812696"/>
                </a:cubicBezTo>
                <a:lnTo>
                  <a:pt x="1251669" y="1263218"/>
                </a:lnTo>
                <a:cubicBezTo>
                  <a:pt x="1208579" y="1337896"/>
                  <a:pt x="1128123" y="1384348"/>
                  <a:pt x="1042669" y="1385784"/>
                </a:cubicBezTo>
                <a:lnTo>
                  <a:pt x="522958" y="1384973"/>
                </a:lnTo>
                <a:cubicBezTo>
                  <a:pt x="436739" y="1384951"/>
                  <a:pt x="356708" y="1339237"/>
                  <a:pt x="313544" y="1264475"/>
                </a:cubicBezTo>
                <a:lnTo>
                  <a:pt x="53845" y="814662"/>
                </a:lnTo>
                <a:lnTo>
                  <a:pt x="9276" y="840394"/>
                </a:lnTo>
                <a:cubicBezTo>
                  <a:pt x="4992" y="842867"/>
                  <a:pt x="-369" y="840264"/>
                  <a:pt x="21" y="834258"/>
                </a:cubicBezTo>
                <a:lnTo>
                  <a:pt x="13314" y="721201"/>
                </a:lnTo>
                <a:cubicBezTo>
                  <a:pt x="14271" y="712968"/>
                  <a:pt x="22896" y="707989"/>
                  <a:pt x="30563" y="711243"/>
                </a:cubicBezTo>
                <a:lnTo>
                  <a:pt x="135061" y="756293"/>
                </a:lnTo>
                <a:cubicBezTo>
                  <a:pt x="139600" y="757471"/>
                  <a:pt x="140032" y="764902"/>
                  <a:pt x="135748" y="767375"/>
                </a:cubicBezTo>
                <a:lnTo>
                  <a:pt x="89732" y="793943"/>
                </a:lnTo>
                <a:lnTo>
                  <a:pt x="349431" y="1243755"/>
                </a:lnTo>
                <a:cubicBezTo>
                  <a:pt x="385121" y="1305572"/>
                  <a:pt x="451416" y="1343938"/>
                  <a:pt x="522791" y="1344849"/>
                </a:cubicBezTo>
                <a:lnTo>
                  <a:pt x="1042502" y="1345660"/>
                </a:lnTo>
                <a:cubicBezTo>
                  <a:pt x="1113934" y="1346538"/>
                  <a:pt x="1181483" y="1307539"/>
                  <a:pt x="1216438" y="1245238"/>
                </a:cubicBezTo>
                <a:lnTo>
                  <a:pt x="1475591" y="794750"/>
                </a:lnTo>
                <a:cubicBezTo>
                  <a:pt x="1510489" y="732482"/>
                  <a:pt x="1510353" y="655919"/>
                  <a:pt x="1474663" y="594103"/>
                </a:cubicBezTo>
                <a:lnTo>
                  <a:pt x="1214964" y="144290"/>
                </a:lnTo>
                <a:cubicBezTo>
                  <a:pt x="1179310" y="82535"/>
                  <a:pt x="1113072" y="44136"/>
                  <a:pt x="1041662" y="43163"/>
                </a:cubicBezTo>
                <a:lnTo>
                  <a:pt x="521987" y="42414"/>
                </a:lnTo>
                <a:cubicBezTo>
                  <a:pt x="450519" y="41473"/>
                  <a:pt x="382970" y="80473"/>
                  <a:pt x="348051" y="142836"/>
                </a:cubicBezTo>
                <a:lnTo>
                  <a:pt x="58418" y="643461"/>
                </a:lnTo>
                <a:cubicBezTo>
                  <a:pt x="52319" y="652681"/>
                  <a:pt x="39155" y="656482"/>
                  <a:pt x="29843" y="650378"/>
                </a:cubicBezTo>
                <a:cubicBezTo>
                  <a:pt x="20554" y="644180"/>
                  <a:pt x="16832" y="631050"/>
                  <a:pt x="22953" y="621734"/>
                </a:cubicBezTo>
                <a:lnTo>
                  <a:pt x="312528" y="121143"/>
                </a:lnTo>
                <a:cubicBezTo>
                  <a:pt x="355676" y="46431"/>
                  <a:pt x="436132" y="-21"/>
                  <a:pt x="522351" y="1"/>
                </a:cubicBezTo>
                <a:close/>
              </a:path>
            </a:pathLst>
          </a:custGeom>
          <a:solidFill>
            <a:srgbClr val="FFE2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8" name="Graphic 33" descr="Users">
            <a:extLst>
              <a:ext uri="{FF2B5EF4-FFF2-40B4-BE49-F238E27FC236}">
                <a16:creationId xmlns:a16="http://schemas.microsoft.com/office/drawing/2014/main" id="{9B75F0B2-2421-4604-8893-A3F777C67B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46540" y="2412453"/>
            <a:ext cx="453733" cy="453732"/>
          </a:xfrm>
          <a:prstGeom prst="rect">
            <a:avLst/>
          </a:prstGeom>
        </p:spPr>
      </p:pic>
      <p:sp>
        <p:nvSpPr>
          <p:cNvPr id="53" name="Forme libre : forme 52">
            <a:extLst>
              <a:ext uri="{FF2B5EF4-FFF2-40B4-BE49-F238E27FC236}">
                <a16:creationId xmlns:a16="http://schemas.microsoft.com/office/drawing/2014/main" id="{151CA900-633B-4E0C-BFC6-ABC5A3B3F129}"/>
              </a:ext>
            </a:extLst>
          </p:cNvPr>
          <p:cNvSpPr/>
          <p:nvPr/>
        </p:nvSpPr>
        <p:spPr>
          <a:xfrm>
            <a:off x="7911662" y="2596785"/>
            <a:ext cx="3980886" cy="2975500"/>
          </a:xfrm>
          <a:custGeom>
            <a:avLst/>
            <a:gdLst>
              <a:gd name="connsiteX0" fmla="*/ 322256 w 3615946"/>
              <a:gd name="connsiteY0" fmla="*/ 0 h 3398205"/>
              <a:gd name="connsiteX1" fmla="*/ 1727010 w 3615946"/>
              <a:gd name="connsiteY1" fmla="*/ 0 h 3398205"/>
              <a:gd name="connsiteX2" fmla="*/ 2290808 w 3615946"/>
              <a:gd name="connsiteY2" fmla="*/ 0 h 3398205"/>
              <a:gd name="connsiteX3" fmla="*/ 3615946 w 3615946"/>
              <a:gd name="connsiteY3" fmla="*/ 0 h 3398205"/>
              <a:gd name="connsiteX4" fmla="*/ 3615946 w 3615946"/>
              <a:gd name="connsiteY4" fmla="*/ 638924 h 3398205"/>
              <a:gd name="connsiteX5" fmla="*/ 3610216 w 3615946"/>
              <a:gd name="connsiteY5" fmla="*/ 638924 h 3398205"/>
              <a:gd name="connsiteX6" fmla="*/ 3610216 w 3615946"/>
              <a:gd name="connsiteY6" fmla="*/ 3398205 h 3398205"/>
              <a:gd name="connsiteX7" fmla="*/ 0 w 3615946"/>
              <a:gd name="connsiteY7" fmla="*/ 3398205 h 3398205"/>
              <a:gd name="connsiteX8" fmla="*/ 0 w 3615946"/>
              <a:gd name="connsiteY8" fmla="*/ 638924 h 3398205"/>
              <a:gd name="connsiteX9" fmla="*/ 5730 w 3615946"/>
              <a:gd name="connsiteY9" fmla="*/ 638924 h 3398205"/>
              <a:gd name="connsiteX10" fmla="*/ 300464 w 3615946"/>
              <a:gd name="connsiteY10" fmla="*/ 233325 h 3398205"/>
              <a:gd name="connsiteX11" fmla="*/ 346060 w 3615946"/>
              <a:gd name="connsiteY11" fmla="*/ 98649 h 3398205"/>
              <a:gd name="connsiteX12" fmla="*/ 322256 w 3615946"/>
              <a:gd name="connsiteY12" fmla="*/ 0 h 3398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15946" h="3398205">
                <a:moveTo>
                  <a:pt x="322256" y="0"/>
                </a:moveTo>
                <a:lnTo>
                  <a:pt x="1727010" y="0"/>
                </a:lnTo>
                <a:lnTo>
                  <a:pt x="2290808" y="0"/>
                </a:lnTo>
                <a:lnTo>
                  <a:pt x="3615946" y="0"/>
                </a:lnTo>
                <a:lnTo>
                  <a:pt x="3615946" y="638924"/>
                </a:lnTo>
                <a:lnTo>
                  <a:pt x="3610216" y="638924"/>
                </a:lnTo>
                <a:lnTo>
                  <a:pt x="3610216" y="3398205"/>
                </a:lnTo>
                <a:lnTo>
                  <a:pt x="0" y="3398205"/>
                </a:lnTo>
                <a:lnTo>
                  <a:pt x="0" y="638924"/>
                </a:lnTo>
                <a:lnTo>
                  <a:pt x="5730" y="638924"/>
                </a:lnTo>
                <a:lnTo>
                  <a:pt x="300464" y="233325"/>
                </a:lnTo>
                <a:cubicBezTo>
                  <a:pt x="330190" y="192625"/>
                  <a:pt x="346060" y="145651"/>
                  <a:pt x="346060" y="98649"/>
                </a:cubicBezTo>
                <a:cubicBezTo>
                  <a:pt x="346060" y="65785"/>
                  <a:pt x="338126" y="31326"/>
                  <a:pt x="322256" y="0"/>
                </a:cubicBezTo>
                <a:close/>
              </a:path>
            </a:pathLst>
          </a:custGeom>
          <a:solidFill>
            <a:srgbClr val="FFE200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27432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fr-FR" sz="900">
              <a:solidFill>
                <a:srgbClr val="FFE200">
                  <a:lumMod val="50000"/>
                </a:srgbClr>
              </a:solidFill>
              <a:latin typeface="Calibri" panose="020F0502020204030204"/>
            </a:endParaRPr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6303ED77-20D6-4F46-A7BE-F589A54BFE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395" y="1786422"/>
            <a:ext cx="486110" cy="470025"/>
          </a:xfrm>
          <a:prstGeom prst="rect">
            <a:avLst/>
          </a:prstGeom>
        </p:spPr>
      </p:pic>
      <p:sp>
        <p:nvSpPr>
          <p:cNvPr id="59" name="ZoneTexte 58">
            <a:extLst>
              <a:ext uri="{FF2B5EF4-FFF2-40B4-BE49-F238E27FC236}">
                <a16:creationId xmlns:a16="http://schemas.microsoft.com/office/drawing/2014/main" id="{B78A3A93-F50A-4EA2-8AEC-405AD8089097}"/>
              </a:ext>
            </a:extLst>
          </p:cNvPr>
          <p:cNvSpPr txBox="1"/>
          <p:nvPr/>
        </p:nvSpPr>
        <p:spPr>
          <a:xfrm>
            <a:off x="8118481" y="2828835"/>
            <a:ext cx="370178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Init agents</a:t>
            </a:r>
          </a:p>
          <a:p>
            <a:pPr lvl="1">
              <a:buClr>
                <a:srgbClr val="FFC000"/>
              </a:buClr>
            </a:pPr>
            <a:r>
              <a:rPr lang="en-US" sz="2000" b="1" dirty="0"/>
              <a:t>Bob : </a:t>
            </a:r>
            <a:r>
              <a:rPr lang="en-US" sz="2000" dirty="0"/>
              <a:t>Dominant behaviors</a:t>
            </a:r>
          </a:p>
          <a:p>
            <a:pPr lvl="1">
              <a:buClr>
                <a:srgbClr val="FFC000"/>
              </a:buClr>
            </a:pPr>
            <a:r>
              <a:rPr lang="en-US" sz="2000" b="1" dirty="0"/>
              <a:t>	(Dom =0,8)</a:t>
            </a:r>
          </a:p>
          <a:p>
            <a:pPr lvl="1">
              <a:buClr>
                <a:srgbClr val="FFC000"/>
              </a:buClr>
            </a:pPr>
            <a:endParaRPr lang="en-US" sz="2000" b="1" dirty="0"/>
          </a:p>
          <a:p>
            <a:pPr lvl="1">
              <a:buClr>
                <a:srgbClr val="FFC000"/>
              </a:buClr>
            </a:pPr>
            <a:r>
              <a:rPr lang="en-US" sz="2000" b="1" dirty="0"/>
              <a:t>Arthur: </a:t>
            </a:r>
            <a:r>
              <a:rPr lang="en-US" sz="2000" dirty="0"/>
              <a:t>Submissive behaviors</a:t>
            </a:r>
          </a:p>
          <a:p>
            <a:pPr lvl="1">
              <a:buClr>
                <a:srgbClr val="FFC000"/>
              </a:buClr>
            </a:pPr>
            <a:r>
              <a:rPr lang="en-US" sz="2000" b="1" dirty="0"/>
              <a:t>	(Dom =0,4)</a:t>
            </a:r>
            <a:endParaRPr lang="en-US" sz="2000" dirty="0"/>
          </a:p>
          <a:p>
            <a:pPr lvl="1">
              <a:buClr>
                <a:srgbClr val="FFC000"/>
              </a:buClr>
            </a:pPr>
            <a:endParaRPr lang="en-US" sz="2000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8672299-F2D9-4024-B68F-AFAFF665B99A}"/>
              </a:ext>
            </a:extLst>
          </p:cNvPr>
          <p:cNvSpPr/>
          <p:nvPr/>
        </p:nvSpPr>
        <p:spPr>
          <a:xfrm>
            <a:off x="299452" y="2147782"/>
            <a:ext cx="401820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Presentation of the negotiation task: </a:t>
            </a:r>
            <a:r>
              <a:rPr lang="en-US" sz="2000" b="1" dirty="0"/>
              <a:t>Choose a restaurant using criteria : </a:t>
            </a:r>
            <a:r>
              <a:rPr lang="fr-FR" sz="2000" dirty="0"/>
              <a:t>{ Cuisine, Price , </a:t>
            </a:r>
            <a:r>
              <a:rPr lang="fr-FR" sz="2000" dirty="0" err="1"/>
              <a:t>Athmosphere</a:t>
            </a:r>
            <a:r>
              <a:rPr lang="fr-FR" sz="2000" dirty="0"/>
              <a:t>, Location}</a:t>
            </a:r>
          </a:p>
          <a:p>
            <a:r>
              <a:rPr lang="fr-FR" sz="2000" dirty="0"/>
              <a:t>	</a:t>
            </a:r>
          </a:p>
          <a:p>
            <a:r>
              <a:rPr lang="fr-FR" sz="2000" b="1" dirty="0"/>
              <a:t>	Total : 420 restaurants</a:t>
            </a:r>
          </a:p>
          <a:p>
            <a:endParaRPr lang="en-US" sz="2000" b="1" dirty="0"/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Negotiate with each agent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Fill in a survey </a:t>
            </a:r>
          </a:p>
          <a:p>
            <a:pPr>
              <a:buClr>
                <a:srgbClr val="FFC000"/>
              </a:buClr>
            </a:pPr>
            <a:endParaRPr lang="en-US" sz="2000" dirty="0"/>
          </a:p>
          <a:p>
            <a:pPr algn="ctr">
              <a:buClr>
                <a:srgbClr val="FFC000"/>
              </a:buClr>
            </a:pPr>
            <a:r>
              <a:rPr lang="en-US" sz="2000" b="1" dirty="0">
                <a:solidFill>
                  <a:srgbClr val="002060"/>
                </a:solidFill>
              </a:rPr>
              <a:t>Total participants: 40</a:t>
            </a:r>
          </a:p>
        </p:txBody>
      </p:sp>
    </p:spTree>
    <p:extLst>
      <p:ext uri="{BB962C8B-B14F-4D97-AF65-F5344CB8AC3E}">
        <p14:creationId xmlns:p14="http://schemas.microsoft.com/office/powerpoint/2010/main" val="2204398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537477D-8C31-4CD2-971F-85829D6F4AC7}"/>
              </a:ext>
            </a:extLst>
          </p:cNvPr>
          <p:cNvSpPr txBox="1">
            <a:spLocks/>
          </p:cNvSpPr>
          <p:nvPr/>
        </p:nvSpPr>
        <p:spPr>
          <a:xfrm>
            <a:off x="346276" y="205142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agent/human study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AAA7B7F-9F46-4395-8BC4-778A4A166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71" y="1293533"/>
            <a:ext cx="9602703" cy="540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05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537477D-8C31-4CD2-971F-85829D6F4AC7}"/>
              </a:ext>
            </a:extLst>
          </p:cNvPr>
          <p:cNvSpPr txBox="1">
            <a:spLocks/>
          </p:cNvSpPr>
          <p:nvPr/>
        </p:nvSpPr>
        <p:spPr>
          <a:xfrm>
            <a:off x="346276" y="205142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agent/human study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pSp>
        <p:nvGrpSpPr>
          <p:cNvPr id="61" name="Group 70">
            <a:extLst>
              <a:ext uri="{FF2B5EF4-FFF2-40B4-BE49-F238E27FC236}">
                <a16:creationId xmlns:a16="http://schemas.microsoft.com/office/drawing/2014/main" id="{34A230B3-B355-4DAE-9BE6-A22DE393DCAE}"/>
              </a:ext>
            </a:extLst>
          </p:cNvPr>
          <p:cNvGrpSpPr/>
          <p:nvPr/>
        </p:nvGrpSpPr>
        <p:grpSpPr>
          <a:xfrm>
            <a:off x="7996911" y="3791044"/>
            <a:ext cx="3870955" cy="1721667"/>
            <a:chOff x="8921977" y="984542"/>
            <a:chExt cx="2937088" cy="2295555"/>
          </a:xfrm>
        </p:grpSpPr>
        <p:sp>
          <p:nvSpPr>
            <p:cNvPr id="62" name="TextBox 71">
              <a:extLst>
                <a:ext uri="{FF2B5EF4-FFF2-40B4-BE49-F238E27FC236}">
                  <a16:creationId xmlns:a16="http://schemas.microsoft.com/office/drawing/2014/main" id="{84BBD3D3-D29C-471F-87FC-9A3751E85D44}"/>
                </a:ext>
              </a:extLst>
            </p:cNvPr>
            <p:cNvSpPr txBox="1"/>
            <p:nvPr/>
          </p:nvSpPr>
          <p:spPr>
            <a:xfrm>
              <a:off x="8921977" y="984542"/>
              <a:ext cx="2937088" cy="94384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</a:rPr>
                <a:t>Simulation of interpersonal relation</a:t>
              </a:r>
            </a:p>
          </p:txBody>
        </p:sp>
        <p:sp>
          <p:nvSpPr>
            <p:cNvPr id="63" name="TextBox 88">
              <a:extLst>
                <a:ext uri="{FF2B5EF4-FFF2-40B4-BE49-F238E27FC236}">
                  <a16:creationId xmlns:a16="http://schemas.microsoft.com/office/drawing/2014/main" id="{C9A1BA56-E169-4D4D-9060-3D5E095146A6}"/>
                </a:ext>
              </a:extLst>
            </p:cNvPr>
            <p:cNvSpPr txBox="1"/>
            <p:nvPr/>
          </p:nvSpPr>
          <p:spPr>
            <a:xfrm>
              <a:off x="8929772" y="1925880"/>
              <a:ext cx="2929293" cy="135421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</a:rPr>
                <a:t>Adapt the behaviors of the agent in order to simulate an interpersonal relation</a:t>
              </a:r>
            </a:p>
          </p:txBody>
        </p:sp>
      </p:grpSp>
      <p:grpSp>
        <p:nvGrpSpPr>
          <p:cNvPr id="79" name="Group 2">
            <a:extLst>
              <a:ext uri="{FF2B5EF4-FFF2-40B4-BE49-F238E27FC236}">
                <a16:creationId xmlns:a16="http://schemas.microsoft.com/office/drawing/2014/main" id="{EAAF25F3-B385-4007-BF8A-0685461D8D00}"/>
              </a:ext>
            </a:extLst>
          </p:cNvPr>
          <p:cNvGrpSpPr/>
          <p:nvPr/>
        </p:nvGrpSpPr>
        <p:grpSpPr>
          <a:xfrm>
            <a:off x="4035856" y="2260089"/>
            <a:ext cx="2018088" cy="2436830"/>
            <a:chOff x="2609392" y="2269628"/>
            <a:chExt cx="2136872" cy="2555307"/>
          </a:xfrm>
        </p:grpSpPr>
        <p:sp>
          <p:nvSpPr>
            <p:cNvPr id="80" name="Freeform: Shape 26">
              <a:extLst>
                <a:ext uri="{FF2B5EF4-FFF2-40B4-BE49-F238E27FC236}">
                  <a16:creationId xmlns:a16="http://schemas.microsoft.com/office/drawing/2014/main" id="{171BB6A1-71F9-41C2-A887-8271DF54E6A5}"/>
                </a:ext>
              </a:extLst>
            </p:cNvPr>
            <p:cNvSpPr/>
            <p:nvPr/>
          </p:nvSpPr>
          <p:spPr>
            <a:xfrm rot="2700000">
              <a:off x="2667645" y="2698394"/>
              <a:ext cx="2078618" cy="2078620"/>
            </a:xfrm>
            <a:custGeom>
              <a:avLst/>
              <a:gdLst>
                <a:gd name="connsiteX0" fmla="*/ 97 w 2475451"/>
                <a:gd name="connsiteY0" fmla="*/ 0 h 2475452"/>
                <a:gd name="connsiteX1" fmla="*/ 906774 w 2475451"/>
                <a:gd name="connsiteY1" fmla="*/ 0 h 2475452"/>
                <a:gd name="connsiteX2" fmla="*/ 906774 w 2475451"/>
                <a:gd name="connsiteY2" fmla="*/ 98 h 2475452"/>
                <a:gd name="connsiteX3" fmla="*/ 1848615 w 2475451"/>
                <a:gd name="connsiteY3" fmla="*/ 98 h 2475452"/>
                <a:gd name="connsiteX4" fmla="*/ 1848615 w 2475451"/>
                <a:gd name="connsiteY4" fmla="*/ 906775 h 2475452"/>
                <a:gd name="connsiteX5" fmla="*/ 1551107 w 2475451"/>
                <a:gd name="connsiteY5" fmla="*/ 906775 h 2475452"/>
                <a:gd name="connsiteX6" fmla="*/ 2475451 w 2475451"/>
                <a:gd name="connsiteY6" fmla="*/ 1831119 h 2475452"/>
                <a:gd name="connsiteX7" fmla="*/ 1831117 w 2475451"/>
                <a:gd name="connsiteY7" fmla="*/ 2475452 h 2475452"/>
                <a:gd name="connsiteX8" fmla="*/ 906774 w 2475451"/>
                <a:gd name="connsiteY8" fmla="*/ 1551109 h 2475452"/>
                <a:gd name="connsiteX9" fmla="*/ 906774 w 2475451"/>
                <a:gd name="connsiteY9" fmla="*/ 1848615 h 2475452"/>
                <a:gd name="connsiteX10" fmla="*/ 97 w 2475451"/>
                <a:gd name="connsiteY10" fmla="*/ 1848615 h 2475452"/>
                <a:gd name="connsiteX11" fmla="*/ 97 w 2475451"/>
                <a:gd name="connsiteY11" fmla="*/ 906775 h 2475452"/>
                <a:gd name="connsiteX12" fmla="*/ 0 w 2475451"/>
                <a:gd name="connsiteY12" fmla="*/ 906775 h 2475452"/>
                <a:gd name="connsiteX13" fmla="*/ 0 w 2475451"/>
                <a:gd name="connsiteY13" fmla="*/ 98 h 2475452"/>
                <a:gd name="connsiteX14" fmla="*/ 97 w 2475451"/>
                <a:gd name="connsiteY14" fmla="*/ 98 h 2475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75451" h="2475452">
                  <a:moveTo>
                    <a:pt x="97" y="0"/>
                  </a:moveTo>
                  <a:lnTo>
                    <a:pt x="906774" y="0"/>
                  </a:lnTo>
                  <a:lnTo>
                    <a:pt x="906774" y="98"/>
                  </a:lnTo>
                  <a:lnTo>
                    <a:pt x="1848615" y="98"/>
                  </a:lnTo>
                  <a:lnTo>
                    <a:pt x="1848615" y="906775"/>
                  </a:lnTo>
                  <a:lnTo>
                    <a:pt x="1551107" y="906775"/>
                  </a:lnTo>
                  <a:lnTo>
                    <a:pt x="2475451" y="1831119"/>
                  </a:lnTo>
                  <a:lnTo>
                    <a:pt x="1831117" y="2475452"/>
                  </a:lnTo>
                  <a:lnTo>
                    <a:pt x="906774" y="1551109"/>
                  </a:lnTo>
                  <a:lnTo>
                    <a:pt x="906774" y="1848615"/>
                  </a:lnTo>
                  <a:lnTo>
                    <a:pt x="97" y="1848615"/>
                  </a:lnTo>
                  <a:lnTo>
                    <a:pt x="97" y="906775"/>
                  </a:lnTo>
                  <a:lnTo>
                    <a:pt x="0" y="906775"/>
                  </a:lnTo>
                  <a:lnTo>
                    <a:pt x="0" y="98"/>
                  </a:lnTo>
                  <a:lnTo>
                    <a:pt x="97" y="98"/>
                  </a:lnTo>
                  <a:close/>
                </a:path>
              </a:pathLst>
            </a:custGeom>
            <a:solidFill>
              <a:srgbClr val="00A89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: Shape 28">
              <a:extLst>
                <a:ext uri="{FF2B5EF4-FFF2-40B4-BE49-F238E27FC236}">
                  <a16:creationId xmlns:a16="http://schemas.microsoft.com/office/drawing/2014/main" id="{ED06A4DF-9DEE-4E21-94EE-D16EF8A5D9FE}"/>
                </a:ext>
              </a:extLst>
            </p:cNvPr>
            <p:cNvSpPr/>
            <p:nvPr/>
          </p:nvSpPr>
          <p:spPr>
            <a:xfrm>
              <a:off x="2609392" y="2269628"/>
              <a:ext cx="1095833" cy="2555307"/>
            </a:xfrm>
            <a:custGeom>
              <a:avLst/>
              <a:gdLst>
                <a:gd name="connsiteX0" fmla="*/ 1095833 w 1095833"/>
                <a:gd name="connsiteY0" fmla="*/ 0 h 2555307"/>
                <a:gd name="connsiteX1" fmla="*/ 1095833 w 1095833"/>
                <a:gd name="connsiteY1" fmla="*/ 2555307 h 2555307"/>
                <a:gd name="connsiteX2" fmla="*/ 714987 w 1095833"/>
                <a:gd name="connsiteY2" fmla="*/ 2555307 h 2555307"/>
                <a:gd name="connsiteX3" fmla="*/ 714987 w 1095833"/>
                <a:gd name="connsiteY3" fmla="*/ 1457645 h 2555307"/>
                <a:gd name="connsiteX4" fmla="*/ 538342 w 1095833"/>
                <a:gd name="connsiteY4" fmla="*/ 1634290 h 2555307"/>
                <a:gd name="connsiteX5" fmla="*/ 0 w 1095833"/>
                <a:gd name="connsiteY5" fmla="*/ 1095948 h 2555307"/>
                <a:gd name="connsiteX6" fmla="*/ 559220 w 1095833"/>
                <a:gd name="connsiteY6" fmla="*/ 536728 h 2555307"/>
                <a:gd name="connsiteX7" fmla="*/ 559163 w 1095833"/>
                <a:gd name="connsiteY7" fmla="*/ 536671 h 2555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833" h="2555307">
                  <a:moveTo>
                    <a:pt x="1095833" y="0"/>
                  </a:moveTo>
                  <a:lnTo>
                    <a:pt x="1095833" y="2555307"/>
                  </a:lnTo>
                  <a:lnTo>
                    <a:pt x="714987" y="2555307"/>
                  </a:lnTo>
                  <a:lnTo>
                    <a:pt x="714987" y="1457645"/>
                  </a:lnTo>
                  <a:lnTo>
                    <a:pt x="538342" y="1634290"/>
                  </a:lnTo>
                  <a:lnTo>
                    <a:pt x="0" y="1095948"/>
                  </a:lnTo>
                  <a:lnTo>
                    <a:pt x="559220" y="536728"/>
                  </a:lnTo>
                  <a:lnTo>
                    <a:pt x="559163" y="536671"/>
                  </a:lnTo>
                  <a:close/>
                </a:path>
              </a:pathLst>
            </a:custGeom>
            <a:solidFill>
              <a:sysClr val="windowText" lastClr="000000">
                <a:alpha val="1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2" name="Group 3">
            <a:extLst>
              <a:ext uri="{FF2B5EF4-FFF2-40B4-BE49-F238E27FC236}">
                <a16:creationId xmlns:a16="http://schemas.microsoft.com/office/drawing/2014/main" id="{21D26646-8F98-4815-810A-48F761C498F8}"/>
              </a:ext>
            </a:extLst>
          </p:cNvPr>
          <p:cNvGrpSpPr/>
          <p:nvPr/>
        </p:nvGrpSpPr>
        <p:grpSpPr>
          <a:xfrm>
            <a:off x="5824199" y="2506695"/>
            <a:ext cx="2012639" cy="2436830"/>
            <a:chOff x="4397735" y="2516234"/>
            <a:chExt cx="2131102" cy="2555307"/>
          </a:xfrm>
          <a:solidFill>
            <a:schemeClr val="accent4"/>
          </a:solidFill>
        </p:grpSpPr>
        <p:sp>
          <p:nvSpPr>
            <p:cNvPr id="83" name="Freeform: Shape 27">
              <a:extLst>
                <a:ext uri="{FF2B5EF4-FFF2-40B4-BE49-F238E27FC236}">
                  <a16:creationId xmlns:a16="http://schemas.microsoft.com/office/drawing/2014/main" id="{578BCD62-6C4F-4028-84F5-0E1ED674A616}"/>
                </a:ext>
              </a:extLst>
            </p:cNvPr>
            <p:cNvSpPr/>
            <p:nvPr/>
          </p:nvSpPr>
          <p:spPr>
            <a:xfrm rot="13500000">
              <a:off x="4397736" y="2562427"/>
              <a:ext cx="2078618" cy="2078619"/>
            </a:xfrm>
            <a:custGeom>
              <a:avLst/>
              <a:gdLst>
                <a:gd name="connsiteX0" fmla="*/ 97 w 2475451"/>
                <a:gd name="connsiteY0" fmla="*/ 0 h 2475452"/>
                <a:gd name="connsiteX1" fmla="*/ 906774 w 2475451"/>
                <a:gd name="connsiteY1" fmla="*/ 0 h 2475452"/>
                <a:gd name="connsiteX2" fmla="*/ 906774 w 2475451"/>
                <a:gd name="connsiteY2" fmla="*/ 98 h 2475452"/>
                <a:gd name="connsiteX3" fmla="*/ 1848615 w 2475451"/>
                <a:gd name="connsiteY3" fmla="*/ 98 h 2475452"/>
                <a:gd name="connsiteX4" fmla="*/ 1848615 w 2475451"/>
                <a:gd name="connsiteY4" fmla="*/ 906775 h 2475452"/>
                <a:gd name="connsiteX5" fmla="*/ 1551107 w 2475451"/>
                <a:gd name="connsiteY5" fmla="*/ 906775 h 2475452"/>
                <a:gd name="connsiteX6" fmla="*/ 2475451 w 2475451"/>
                <a:gd name="connsiteY6" fmla="*/ 1831119 h 2475452"/>
                <a:gd name="connsiteX7" fmla="*/ 1831117 w 2475451"/>
                <a:gd name="connsiteY7" fmla="*/ 2475452 h 2475452"/>
                <a:gd name="connsiteX8" fmla="*/ 906774 w 2475451"/>
                <a:gd name="connsiteY8" fmla="*/ 1551109 h 2475452"/>
                <a:gd name="connsiteX9" fmla="*/ 906774 w 2475451"/>
                <a:gd name="connsiteY9" fmla="*/ 1848615 h 2475452"/>
                <a:gd name="connsiteX10" fmla="*/ 97 w 2475451"/>
                <a:gd name="connsiteY10" fmla="*/ 1848615 h 2475452"/>
                <a:gd name="connsiteX11" fmla="*/ 97 w 2475451"/>
                <a:gd name="connsiteY11" fmla="*/ 906775 h 2475452"/>
                <a:gd name="connsiteX12" fmla="*/ 0 w 2475451"/>
                <a:gd name="connsiteY12" fmla="*/ 906775 h 2475452"/>
                <a:gd name="connsiteX13" fmla="*/ 0 w 2475451"/>
                <a:gd name="connsiteY13" fmla="*/ 98 h 2475452"/>
                <a:gd name="connsiteX14" fmla="*/ 97 w 2475451"/>
                <a:gd name="connsiteY14" fmla="*/ 98 h 2475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75451" h="2475452">
                  <a:moveTo>
                    <a:pt x="97" y="0"/>
                  </a:moveTo>
                  <a:lnTo>
                    <a:pt x="906774" y="0"/>
                  </a:lnTo>
                  <a:lnTo>
                    <a:pt x="906774" y="98"/>
                  </a:lnTo>
                  <a:lnTo>
                    <a:pt x="1848615" y="98"/>
                  </a:lnTo>
                  <a:lnTo>
                    <a:pt x="1848615" y="906775"/>
                  </a:lnTo>
                  <a:lnTo>
                    <a:pt x="1551107" y="906775"/>
                  </a:lnTo>
                  <a:lnTo>
                    <a:pt x="2475451" y="1831119"/>
                  </a:lnTo>
                  <a:lnTo>
                    <a:pt x="1831117" y="2475452"/>
                  </a:lnTo>
                  <a:lnTo>
                    <a:pt x="906774" y="1551109"/>
                  </a:lnTo>
                  <a:lnTo>
                    <a:pt x="906774" y="1848615"/>
                  </a:lnTo>
                  <a:lnTo>
                    <a:pt x="97" y="1848615"/>
                  </a:lnTo>
                  <a:lnTo>
                    <a:pt x="97" y="906775"/>
                  </a:lnTo>
                  <a:lnTo>
                    <a:pt x="0" y="906775"/>
                  </a:lnTo>
                  <a:lnTo>
                    <a:pt x="0" y="98"/>
                  </a:lnTo>
                  <a:lnTo>
                    <a:pt x="97" y="98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31">
              <a:extLst>
                <a:ext uri="{FF2B5EF4-FFF2-40B4-BE49-F238E27FC236}">
                  <a16:creationId xmlns:a16="http://schemas.microsoft.com/office/drawing/2014/main" id="{C50AE6BE-55D3-482A-9F3B-A005CDCE1072}"/>
                </a:ext>
              </a:extLst>
            </p:cNvPr>
            <p:cNvSpPr/>
            <p:nvPr/>
          </p:nvSpPr>
          <p:spPr>
            <a:xfrm rot="10800000">
              <a:off x="5433004" y="2516234"/>
              <a:ext cx="1095833" cy="2555307"/>
            </a:xfrm>
            <a:custGeom>
              <a:avLst/>
              <a:gdLst>
                <a:gd name="connsiteX0" fmla="*/ 1095833 w 1095833"/>
                <a:gd name="connsiteY0" fmla="*/ 0 h 2555307"/>
                <a:gd name="connsiteX1" fmla="*/ 1095833 w 1095833"/>
                <a:gd name="connsiteY1" fmla="*/ 2555307 h 2555307"/>
                <a:gd name="connsiteX2" fmla="*/ 714987 w 1095833"/>
                <a:gd name="connsiteY2" fmla="*/ 2555307 h 2555307"/>
                <a:gd name="connsiteX3" fmla="*/ 714987 w 1095833"/>
                <a:gd name="connsiteY3" fmla="*/ 1457645 h 2555307"/>
                <a:gd name="connsiteX4" fmla="*/ 538342 w 1095833"/>
                <a:gd name="connsiteY4" fmla="*/ 1634290 h 2555307"/>
                <a:gd name="connsiteX5" fmla="*/ 0 w 1095833"/>
                <a:gd name="connsiteY5" fmla="*/ 1095948 h 2555307"/>
                <a:gd name="connsiteX6" fmla="*/ 559220 w 1095833"/>
                <a:gd name="connsiteY6" fmla="*/ 536728 h 2555307"/>
                <a:gd name="connsiteX7" fmla="*/ 559163 w 1095833"/>
                <a:gd name="connsiteY7" fmla="*/ 536671 h 2555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833" h="2555307">
                  <a:moveTo>
                    <a:pt x="1095833" y="0"/>
                  </a:moveTo>
                  <a:lnTo>
                    <a:pt x="1095833" y="2555307"/>
                  </a:lnTo>
                  <a:lnTo>
                    <a:pt x="714987" y="2555307"/>
                  </a:lnTo>
                  <a:lnTo>
                    <a:pt x="714987" y="1457645"/>
                  </a:lnTo>
                  <a:lnTo>
                    <a:pt x="538342" y="1634290"/>
                  </a:lnTo>
                  <a:lnTo>
                    <a:pt x="0" y="1095948"/>
                  </a:lnTo>
                  <a:lnTo>
                    <a:pt x="559220" y="536728"/>
                  </a:lnTo>
                  <a:lnTo>
                    <a:pt x="559163" y="536671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5" name="TextBox 29">
            <a:extLst>
              <a:ext uri="{FF2B5EF4-FFF2-40B4-BE49-F238E27FC236}">
                <a16:creationId xmlns:a16="http://schemas.microsoft.com/office/drawing/2014/main" id="{E6AD87C5-B955-4B52-AD1D-EDE4FCE3DC4F}"/>
              </a:ext>
            </a:extLst>
          </p:cNvPr>
          <p:cNvSpPr txBox="1"/>
          <p:nvPr/>
        </p:nvSpPr>
        <p:spPr>
          <a:xfrm>
            <a:off x="4964081" y="2712625"/>
            <a:ext cx="184731" cy="71558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5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86" name="TextBox 30">
            <a:extLst>
              <a:ext uri="{FF2B5EF4-FFF2-40B4-BE49-F238E27FC236}">
                <a16:creationId xmlns:a16="http://schemas.microsoft.com/office/drawing/2014/main" id="{813D2DCF-1C79-465E-AEDB-9AD5474BBCF1}"/>
              </a:ext>
            </a:extLst>
          </p:cNvPr>
          <p:cNvSpPr txBox="1"/>
          <p:nvPr/>
        </p:nvSpPr>
        <p:spPr>
          <a:xfrm>
            <a:off x="6693095" y="3683291"/>
            <a:ext cx="18473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pic>
        <p:nvPicPr>
          <p:cNvPr id="87" name="Graphic 6" descr="Bullseye">
            <a:extLst>
              <a:ext uri="{FF2B5EF4-FFF2-40B4-BE49-F238E27FC236}">
                <a16:creationId xmlns:a16="http://schemas.microsoft.com/office/drawing/2014/main" id="{74E171DF-9542-4C89-948D-A1F2473F4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2291" y="3990499"/>
            <a:ext cx="563721" cy="563721"/>
          </a:xfrm>
          <a:prstGeom prst="rect">
            <a:avLst/>
          </a:prstGeom>
        </p:spPr>
      </p:pic>
      <p:pic>
        <p:nvPicPr>
          <p:cNvPr id="88" name="Graphic 8" descr="Magnifying glass">
            <a:extLst>
              <a:ext uri="{FF2B5EF4-FFF2-40B4-BE49-F238E27FC236}">
                <a16:creationId xmlns:a16="http://schemas.microsoft.com/office/drawing/2014/main" id="{1FD19187-C90C-45EE-AA0B-530652A96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4540" y="2627525"/>
            <a:ext cx="563721" cy="563721"/>
          </a:xfrm>
          <a:prstGeom prst="rect">
            <a:avLst/>
          </a:prstGeom>
        </p:spPr>
      </p:pic>
      <p:grpSp>
        <p:nvGrpSpPr>
          <p:cNvPr id="89" name="Group 101">
            <a:extLst>
              <a:ext uri="{FF2B5EF4-FFF2-40B4-BE49-F238E27FC236}">
                <a16:creationId xmlns:a16="http://schemas.microsoft.com/office/drawing/2014/main" id="{E4810825-FD89-4771-A0CD-41087D3AC0C6}"/>
              </a:ext>
            </a:extLst>
          </p:cNvPr>
          <p:cNvGrpSpPr/>
          <p:nvPr/>
        </p:nvGrpSpPr>
        <p:grpSpPr>
          <a:xfrm>
            <a:off x="287223" y="2515653"/>
            <a:ext cx="3656268" cy="2029443"/>
            <a:chOff x="332936" y="2145583"/>
            <a:chExt cx="2937088" cy="2705927"/>
          </a:xfrm>
        </p:grpSpPr>
        <p:sp>
          <p:nvSpPr>
            <p:cNvPr id="90" name="TextBox 102">
              <a:extLst>
                <a:ext uri="{FF2B5EF4-FFF2-40B4-BE49-F238E27FC236}">
                  <a16:creationId xmlns:a16="http://schemas.microsoft.com/office/drawing/2014/main" id="{569C3537-B0E3-476A-8745-92F71F88DD83}"/>
                </a:ext>
              </a:extLst>
            </p:cNvPr>
            <p:cNvSpPr txBox="1"/>
            <p:nvPr/>
          </p:nvSpPr>
          <p:spPr>
            <a:xfrm>
              <a:off x="332936" y="2145583"/>
              <a:ext cx="2937088" cy="94384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all" spc="0" normalizeH="0" baseline="0" noProof="0" dirty="0">
                  <a:ln>
                    <a:noFill/>
                  </a:ln>
                  <a:solidFill>
                    <a:srgbClr val="00A891"/>
                  </a:solidFill>
                  <a:effectLst/>
                  <a:uLnTx/>
                  <a:uFillTx/>
                </a:rPr>
                <a:t>Behaviors of dominance</a:t>
              </a:r>
            </a:p>
          </p:txBody>
        </p:sp>
        <p:sp>
          <p:nvSpPr>
            <p:cNvPr id="91" name="TextBox 103">
              <a:extLst>
                <a:ext uri="{FF2B5EF4-FFF2-40B4-BE49-F238E27FC236}">
                  <a16:creationId xmlns:a16="http://schemas.microsoft.com/office/drawing/2014/main" id="{8FF73A52-AFD2-447F-948E-8F103ADE1189}"/>
                </a:ext>
              </a:extLst>
            </p:cNvPr>
            <p:cNvSpPr txBox="1"/>
            <p:nvPr/>
          </p:nvSpPr>
          <p:spPr>
            <a:xfrm>
              <a:off x="340731" y="3086923"/>
              <a:ext cx="2929293" cy="176458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</a:rPr>
                <a:t>Behaviors of dominance correctly perceived in agent/agent and human/agent interaction</a:t>
              </a:r>
            </a:p>
          </p:txBody>
        </p:sp>
      </p:grpSp>
      <p:grpSp>
        <p:nvGrpSpPr>
          <p:cNvPr id="93" name="Group 70">
            <a:extLst>
              <a:ext uri="{FF2B5EF4-FFF2-40B4-BE49-F238E27FC236}">
                <a16:creationId xmlns:a16="http://schemas.microsoft.com/office/drawing/2014/main" id="{D6AAFC6F-9DBC-4C2C-9973-F649E8B24875}"/>
              </a:ext>
            </a:extLst>
          </p:cNvPr>
          <p:cNvGrpSpPr/>
          <p:nvPr/>
        </p:nvGrpSpPr>
        <p:grpSpPr>
          <a:xfrm>
            <a:off x="7960002" y="1598656"/>
            <a:ext cx="3944775" cy="1413892"/>
            <a:chOff x="8921977" y="984542"/>
            <a:chExt cx="2937088" cy="1885188"/>
          </a:xfrm>
        </p:grpSpPr>
        <p:sp>
          <p:nvSpPr>
            <p:cNvPr id="94" name="TextBox 71">
              <a:extLst>
                <a:ext uri="{FF2B5EF4-FFF2-40B4-BE49-F238E27FC236}">
                  <a16:creationId xmlns:a16="http://schemas.microsoft.com/office/drawing/2014/main" id="{8BA281CB-3219-4B1D-9E54-4606032D9E4A}"/>
                </a:ext>
              </a:extLst>
            </p:cNvPr>
            <p:cNvSpPr txBox="1"/>
            <p:nvPr/>
          </p:nvSpPr>
          <p:spPr>
            <a:xfrm>
              <a:off x="8921977" y="984542"/>
              <a:ext cx="2937088" cy="94384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</a:rPr>
                <a:t>Information about preferences</a:t>
              </a:r>
            </a:p>
          </p:txBody>
        </p:sp>
        <p:sp>
          <p:nvSpPr>
            <p:cNvPr id="95" name="TextBox 88">
              <a:extLst>
                <a:ext uri="{FF2B5EF4-FFF2-40B4-BE49-F238E27FC236}">
                  <a16:creationId xmlns:a16="http://schemas.microsoft.com/office/drawing/2014/main" id="{0987509E-A605-490F-B0A3-7A7909B265BD}"/>
                </a:ext>
              </a:extLst>
            </p:cNvPr>
            <p:cNvSpPr txBox="1"/>
            <p:nvPr/>
          </p:nvSpPr>
          <p:spPr>
            <a:xfrm>
              <a:off x="8929772" y="1925883"/>
              <a:ext cx="2929293" cy="94384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</a:rPr>
                <a:t>Impact of the user’s preferences on the results of </a:t>
              </a:r>
              <a:r>
                <a:rPr lang="en-US" sz="2000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negotiation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026" name="Picture 2" descr="https://scontent-cdg2-1.xx.fbcdn.net/v/t1.15752-9/43060757_468880303624333_2460269529003982848_n.png?_nc_cat=108&amp;oh=4b483d47ae48adb057bb931d3d5352f0&amp;oe=5C53CDE5">
            <a:extLst>
              <a:ext uri="{FF2B5EF4-FFF2-40B4-BE49-F238E27FC236}">
                <a16:creationId xmlns:a16="http://schemas.microsoft.com/office/drawing/2014/main" id="{E2E68D43-208A-4EFE-9038-1E1B83D93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790" y="5246421"/>
            <a:ext cx="787061" cy="78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205AC5A-7954-4A86-B41B-A716C2A33F5C}"/>
              </a:ext>
            </a:extLst>
          </p:cNvPr>
          <p:cNvSpPr txBox="1"/>
          <p:nvPr/>
        </p:nvSpPr>
        <p:spPr>
          <a:xfrm>
            <a:off x="2188802" y="5767192"/>
            <a:ext cx="684669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chemeClr val="tx2"/>
                </a:solidFill>
              </a:rPr>
              <a:t>CAN WE SIMULATE THE USER’S BEHAVIORS USING THE AGENT MENTAL MODEL </a:t>
            </a:r>
          </a:p>
        </p:txBody>
      </p:sp>
    </p:spTree>
    <p:extLst>
      <p:ext uri="{BB962C8B-B14F-4D97-AF65-F5344CB8AC3E}">
        <p14:creationId xmlns:p14="http://schemas.microsoft.com/office/powerpoint/2010/main" val="28861349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hape 163">
            <a:extLst>
              <a:ext uri="{FF2B5EF4-FFF2-40B4-BE49-F238E27FC236}">
                <a16:creationId xmlns:a16="http://schemas.microsoft.com/office/drawing/2014/main" id="{8EB08E9C-F5FD-43F9-B6AD-4E35DF9F6757}"/>
              </a:ext>
            </a:extLst>
          </p:cNvPr>
          <p:cNvCxnSpPr>
            <a:cxnSpLocks/>
          </p:cNvCxnSpPr>
          <p:nvPr/>
        </p:nvCxnSpPr>
        <p:spPr>
          <a:xfrm>
            <a:off x="7881563" y="5714420"/>
            <a:ext cx="2704954" cy="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164">
            <a:extLst>
              <a:ext uri="{FF2B5EF4-FFF2-40B4-BE49-F238E27FC236}">
                <a16:creationId xmlns:a16="http://schemas.microsoft.com/office/drawing/2014/main" id="{12048250-41A8-4A20-9DE8-E998120E0253}"/>
              </a:ext>
            </a:extLst>
          </p:cNvPr>
          <p:cNvSpPr/>
          <p:nvPr/>
        </p:nvSpPr>
        <p:spPr>
          <a:xfrm>
            <a:off x="8558222" y="5416377"/>
            <a:ext cx="1489202" cy="434576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defRPr/>
            </a:pPr>
            <a:r>
              <a:rPr lang="fr-FR" b="1" kern="0" dirty="0" err="1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Utterance</a:t>
            </a:r>
            <a:r>
              <a:rPr lang="fr-FR" b="1" kern="0" baseline="-25000" dirty="0" err="1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Self</a:t>
            </a:r>
            <a:endParaRPr lang="fr-FR" b="1" kern="0" baseline="-25000" dirty="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55" name="Shape 165">
            <a:extLst>
              <a:ext uri="{FF2B5EF4-FFF2-40B4-BE49-F238E27FC236}">
                <a16:creationId xmlns:a16="http://schemas.microsoft.com/office/drawing/2014/main" id="{111D3ED8-77FC-47AC-85B1-09457316AC52}"/>
              </a:ext>
            </a:extLst>
          </p:cNvPr>
          <p:cNvCxnSpPr>
            <a:cxnSpLocks/>
          </p:cNvCxnSpPr>
          <p:nvPr/>
        </p:nvCxnSpPr>
        <p:spPr>
          <a:xfrm flipH="1">
            <a:off x="7881563" y="6095453"/>
            <a:ext cx="2654202" cy="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6" name="Shape 166">
            <a:extLst>
              <a:ext uri="{FF2B5EF4-FFF2-40B4-BE49-F238E27FC236}">
                <a16:creationId xmlns:a16="http://schemas.microsoft.com/office/drawing/2014/main" id="{8667A191-BC06-4877-86C6-0063468C5FB6}"/>
              </a:ext>
            </a:extLst>
          </p:cNvPr>
          <p:cNvSpPr/>
          <p:nvPr/>
        </p:nvSpPr>
        <p:spPr>
          <a:xfrm>
            <a:off x="8558711" y="5940137"/>
            <a:ext cx="1502247" cy="395148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Utterance</a:t>
            </a:r>
            <a:r>
              <a:rPr kumimoji="0" lang="fr-FR" b="1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other</a:t>
            </a:r>
            <a:endParaRPr kumimoji="0" b="1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75" name="Shape 171">
            <a:extLst>
              <a:ext uri="{FF2B5EF4-FFF2-40B4-BE49-F238E27FC236}">
                <a16:creationId xmlns:a16="http://schemas.microsoft.com/office/drawing/2014/main" id="{F63B5C9C-FE54-4353-8A76-D2D31724F7C4}"/>
              </a:ext>
            </a:extLst>
          </p:cNvPr>
          <p:cNvSpPr/>
          <p:nvPr/>
        </p:nvSpPr>
        <p:spPr>
          <a:xfrm>
            <a:off x="148944" y="4146189"/>
            <a:ext cx="1479017" cy="478421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Adaptation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1" name="Image 23">
            <a:extLst>
              <a:ext uri="{FF2B5EF4-FFF2-40B4-BE49-F238E27FC236}">
                <a16:creationId xmlns:a16="http://schemas.microsoft.com/office/drawing/2014/main" id="{DAAE4931-CCE3-4C6D-A37F-AA4DEFE08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076" y="5217787"/>
            <a:ext cx="1131131" cy="110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itre 1">
            <a:extLst>
              <a:ext uri="{FF2B5EF4-FFF2-40B4-BE49-F238E27FC236}">
                <a16:creationId xmlns:a16="http://schemas.microsoft.com/office/drawing/2014/main" id="{59659A95-81F0-49A0-8540-3D74B7FC2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OVERVIEW OF THE MODEL OF NEGOTIATION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43" name="Shape 175">
            <a:extLst>
              <a:ext uri="{FF2B5EF4-FFF2-40B4-BE49-F238E27FC236}">
                <a16:creationId xmlns:a16="http://schemas.microsoft.com/office/drawing/2014/main" id="{F8055136-3244-497E-8B58-B39F2D338C6F}"/>
              </a:ext>
            </a:extLst>
          </p:cNvPr>
          <p:cNvSpPr/>
          <p:nvPr/>
        </p:nvSpPr>
        <p:spPr>
          <a:xfrm>
            <a:off x="6356746" y="2556079"/>
            <a:ext cx="1992532" cy="1559239"/>
          </a:xfrm>
          <a:prstGeom prst="cloudCallout">
            <a:avLst>
              <a:gd name="adj1" fmla="val 6367"/>
              <a:gd name="adj2" fmla="val 117160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EDF8BA1B-8A47-45B8-9AEA-594D9477C9A2}"/>
              </a:ext>
            </a:extLst>
          </p:cNvPr>
          <p:cNvGrpSpPr/>
          <p:nvPr/>
        </p:nvGrpSpPr>
        <p:grpSpPr>
          <a:xfrm>
            <a:off x="6216234" y="1908510"/>
            <a:ext cx="2544463" cy="2237679"/>
            <a:chOff x="6216234" y="1908510"/>
            <a:chExt cx="2544463" cy="2237679"/>
          </a:xfrm>
        </p:grpSpPr>
        <p:sp>
          <p:nvSpPr>
            <p:cNvPr id="57" name="Shape 174">
              <a:extLst>
                <a:ext uri="{FF2B5EF4-FFF2-40B4-BE49-F238E27FC236}">
                  <a16:creationId xmlns:a16="http://schemas.microsoft.com/office/drawing/2014/main" id="{15BE0158-C325-442B-83DB-675C351231B6}"/>
                </a:ext>
              </a:extLst>
            </p:cNvPr>
            <p:cNvSpPr/>
            <p:nvPr/>
          </p:nvSpPr>
          <p:spPr>
            <a:xfrm>
              <a:off x="6346706" y="2703868"/>
              <a:ext cx="2413991" cy="1442321"/>
            </a:xfrm>
            <a:prstGeom prst="rect">
              <a:avLst/>
            </a:prstGeom>
            <a:solidFill>
              <a:schemeClr val="bg2"/>
            </a:solidFill>
            <a:ln w="1270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150">
              <a:extLst>
                <a:ext uri="{FF2B5EF4-FFF2-40B4-BE49-F238E27FC236}">
                  <a16:creationId xmlns:a16="http://schemas.microsoft.com/office/drawing/2014/main" id="{1D37F322-A732-409C-B14D-F3D4449D0E8C}"/>
                </a:ext>
              </a:extLst>
            </p:cNvPr>
            <p:cNvSpPr/>
            <p:nvPr/>
          </p:nvSpPr>
          <p:spPr>
            <a:xfrm>
              <a:off x="6346706" y="2157874"/>
              <a:ext cx="2413991" cy="573608"/>
            </a:xfrm>
            <a:prstGeom prst="rect">
              <a:avLst/>
            </a:prstGeom>
            <a:solidFill>
              <a:schemeClr val="bg2"/>
            </a:solidFill>
            <a:ln w="1905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Open Sans"/>
                  <a:ea typeface="Calibri"/>
                  <a:cs typeface="Calibri"/>
                  <a:sym typeface="Calibri"/>
                </a:rPr>
                <a:t>Mental model</a:t>
              </a:r>
              <a:endParaRPr kumimoji="0" sz="16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Open Sans"/>
                <a:cs typeface="Arial"/>
                <a:sym typeface="Arial"/>
              </a:endParaRPr>
            </a:p>
          </p:txBody>
        </p:sp>
        <p:sp>
          <p:nvSpPr>
            <p:cNvPr id="58" name="Shape 147">
              <a:extLst>
                <a:ext uri="{FF2B5EF4-FFF2-40B4-BE49-F238E27FC236}">
                  <a16:creationId xmlns:a16="http://schemas.microsoft.com/office/drawing/2014/main" id="{56E03EF6-21D0-442B-A6C3-4C8C24EF2170}"/>
                </a:ext>
              </a:extLst>
            </p:cNvPr>
            <p:cNvSpPr/>
            <p:nvPr/>
          </p:nvSpPr>
          <p:spPr>
            <a:xfrm>
              <a:off x="6440715" y="2816775"/>
              <a:ext cx="679418" cy="32814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Pow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148">
              <a:extLst>
                <a:ext uri="{FF2B5EF4-FFF2-40B4-BE49-F238E27FC236}">
                  <a16:creationId xmlns:a16="http://schemas.microsoft.com/office/drawing/2014/main" id="{472F07AB-C19E-4B23-AC97-9AEB39A77427}"/>
                </a:ext>
              </a:extLst>
            </p:cNvPr>
            <p:cNvSpPr/>
            <p:nvPr/>
          </p:nvSpPr>
          <p:spPr>
            <a:xfrm>
              <a:off x="7263441" y="2828937"/>
              <a:ext cx="1392824" cy="3245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Preferences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172">
              <a:extLst>
                <a:ext uri="{FF2B5EF4-FFF2-40B4-BE49-F238E27FC236}">
                  <a16:creationId xmlns:a16="http://schemas.microsoft.com/office/drawing/2014/main" id="{335A035E-EC17-43D0-812E-3C504AC72BDF}"/>
                </a:ext>
              </a:extLst>
            </p:cNvPr>
            <p:cNvSpPr/>
            <p:nvPr/>
          </p:nvSpPr>
          <p:spPr>
            <a:xfrm>
              <a:off x="6216234" y="1908510"/>
              <a:ext cx="458841" cy="47850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 cap="flat" cmpd="sng">
              <a:noFill/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kern="0" dirty="0">
                  <a:solidFill>
                    <a:schemeClr val="bg2"/>
                  </a:solidFill>
                  <a:latin typeface="Arial"/>
                  <a:cs typeface="Arial"/>
                  <a:sym typeface="Arial"/>
                </a:rPr>
                <a:t>1</a:t>
              </a:r>
              <a:endParaRPr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Shape 146">
              <a:extLst>
                <a:ext uri="{FF2B5EF4-FFF2-40B4-BE49-F238E27FC236}">
                  <a16:creationId xmlns:a16="http://schemas.microsoft.com/office/drawing/2014/main" id="{45B60DE2-8482-410C-8796-612299C8ECEA}"/>
                </a:ext>
              </a:extLst>
            </p:cNvPr>
            <p:cNvSpPr/>
            <p:nvPr/>
          </p:nvSpPr>
          <p:spPr>
            <a:xfrm>
              <a:off x="6834847" y="3603480"/>
              <a:ext cx="1352872" cy="46614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b="1" kern="0" dirty="0" err="1">
                  <a:solidFill>
                    <a:srgbClr val="FFFFFF"/>
                  </a:solidFill>
                  <a:cs typeface="Calibri"/>
                  <a:sym typeface="Calibri"/>
                </a:rPr>
                <a:t>Decisional</a:t>
              </a:r>
              <a:r>
                <a:rPr lang="fr-FR" b="1" kern="0" dirty="0">
                  <a:solidFill>
                    <a:srgbClr val="FFFFFF"/>
                  </a:solidFill>
                  <a:cs typeface="Calibri"/>
                  <a:sym typeface="Calibri"/>
                </a:rPr>
                <a:t> model</a:t>
              </a:r>
              <a:endParaRPr b="1" kern="0" dirty="0">
                <a:solidFill>
                  <a:srgbClr val="FFFFFF"/>
                </a:solidFill>
                <a:cs typeface="Calibri"/>
                <a:sym typeface="Calibri"/>
              </a:endParaRPr>
            </a:p>
          </p:txBody>
        </p:sp>
        <p:sp>
          <p:nvSpPr>
            <p:cNvPr id="84" name="Flèche : bas 83">
              <a:extLst>
                <a:ext uri="{FF2B5EF4-FFF2-40B4-BE49-F238E27FC236}">
                  <a16:creationId xmlns:a16="http://schemas.microsoft.com/office/drawing/2014/main" id="{D2449917-4597-4260-A08E-7E28D1DA9613}"/>
                </a:ext>
              </a:extLst>
            </p:cNvPr>
            <p:cNvSpPr/>
            <p:nvPr/>
          </p:nvSpPr>
          <p:spPr>
            <a:xfrm>
              <a:off x="7315068" y="3198704"/>
              <a:ext cx="392430" cy="383084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97" name="Image 24">
            <a:extLst>
              <a:ext uri="{FF2B5EF4-FFF2-40B4-BE49-F238E27FC236}">
                <a16:creationId xmlns:a16="http://schemas.microsoft.com/office/drawing/2014/main" id="{B99F6E8F-BD80-4B8B-80A3-9D9804FA4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733" y="5217786"/>
            <a:ext cx="1118680" cy="110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5D4E5047-1407-4CBC-8595-141DF527F9B8}"/>
              </a:ext>
            </a:extLst>
          </p:cNvPr>
          <p:cNvGrpSpPr/>
          <p:nvPr/>
        </p:nvGrpSpPr>
        <p:grpSpPr>
          <a:xfrm>
            <a:off x="9431246" y="2150989"/>
            <a:ext cx="2447434" cy="1975586"/>
            <a:chOff x="9664495" y="2929894"/>
            <a:chExt cx="2447434" cy="1975586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1242FA1A-6EC7-43DC-8B58-587E7655E74E}"/>
                </a:ext>
              </a:extLst>
            </p:cNvPr>
            <p:cNvGrpSpPr/>
            <p:nvPr/>
          </p:nvGrpSpPr>
          <p:grpSpPr>
            <a:xfrm>
              <a:off x="9664495" y="2929894"/>
              <a:ext cx="2447434" cy="1975586"/>
              <a:chOff x="9599669" y="2756084"/>
              <a:chExt cx="2447434" cy="1975586"/>
            </a:xfrm>
          </p:grpSpPr>
          <p:sp>
            <p:nvSpPr>
              <p:cNvPr id="92" name="Shape 141">
                <a:extLst>
                  <a:ext uri="{FF2B5EF4-FFF2-40B4-BE49-F238E27FC236}">
                    <a16:creationId xmlns:a16="http://schemas.microsoft.com/office/drawing/2014/main" id="{CC48C9DA-FB1A-40B9-8482-4A6AC1BBBC85}"/>
                  </a:ext>
                </a:extLst>
              </p:cNvPr>
              <p:cNvSpPr/>
              <p:nvPr/>
            </p:nvSpPr>
            <p:spPr>
              <a:xfrm>
                <a:off x="9632121" y="3385876"/>
                <a:ext cx="1630636" cy="1267377"/>
              </a:xfrm>
              <a:prstGeom prst="cloudCallout">
                <a:avLst>
                  <a:gd name="adj1" fmla="val 49466"/>
                  <a:gd name="adj2" fmla="val 137870"/>
                </a:avLst>
              </a:prstGeom>
              <a:solidFill>
                <a:srgbClr val="A5A5A5"/>
              </a:solidFill>
              <a:ln w="12700" cap="flat" cmpd="sng">
                <a:solidFill>
                  <a:srgbClr val="787878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Shape 142">
                <a:extLst>
                  <a:ext uri="{FF2B5EF4-FFF2-40B4-BE49-F238E27FC236}">
                    <a16:creationId xmlns:a16="http://schemas.microsoft.com/office/drawing/2014/main" id="{CFC4B774-ED83-4BCA-B8C7-FD9D54CD106F}"/>
                  </a:ext>
                </a:extLst>
              </p:cNvPr>
              <p:cNvSpPr/>
              <p:nvPr/>
            </p:nvSpPr>
            <p:spPr>
              <a:xfrm>
                <a:off x="9599669" y="3173670"/>
                <a:ext cx="2447434" cy="1558000"/>
              </a:xfrm>
              <a:prstGeom prst="rect">
                <a:avLst/>
              </a:prstGeom>
              <a:solidFill>
                <a:srgbClr val="FFFFFF"/>
              </a:solidFill>
              <a:ln w="1270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Shape 143">
                <a:extLst>
                  <a:ext uri="{FF2B5EF4-FFF2-40B4-BE49-F238E27FC236}">
                    <a16:creationId xmlns:a16="http://schemas.microsoft.com/office/drawing/2014/main" id="{89F5197B-A607-428F-B6AD-D35E59DD9D9D}"/>
                  </a:ext>
                </a:extLst>
              </p:cNvPr>
              <p:cNvSpPr/>
              <p:nvPr/>
            </p:nvSpPr>
            <p:spPr>
              <a:xfrm>
                <a:off x="9599669" y="2756084"/>
                <a:ext cx="2446772" cy="434576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Mental model</a:t>
                </a:r>
                <a:endParaRPr kumimoji="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5" name="Shape 144">
                <a:extLst>
                  <a:ext uri="{FF2B5EF4-FFF2-40B4-BE49-F238E27FC236}">
                    <a16:creationId xmlns:a16="http://schemas.microsoft.com/office/drawing/2014/main" id="{E213E0E9-EA66-43A1-8713-B9F4496B1E56}"/>
                  </a:ext>
                </a:extLst>
              </p:cNvPr>
              <p:cNvSpPr/>
              <p:nvPr/>
            </p:nvSpPr>
            <p:spPr>
              <a:xfrm>
                <a:off x="9873881" y="3276712"/>
                <a:ext cx="633345" cy="356801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Pow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Shape 145">
                <a:extLst>
                  <a:ext uri="{FF2B5EF4-FFF2-40B4-BE49-F238E27FC236}">
                    <a16:creationId xmlns:a16="http://schemas.microsoft.com/office/drawing/2014/main" id="{E812CE05-C69D-4378-BB97-EA9F2ED6A7ED}"/>
                  </a:ext>
                </a:extLst>
              </p:cNvPr>
              <p:cNvSpPr/>
              <p:nvPr/>
            </p:nvSpPr>
            <p:spPr>
              <a:xfrm>
                <a:off x="10620704" y="3281181"/>
                <a:ext cx="1317566" cy="352332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Preferences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Shape 146">
                <a:extLst>
                  <a:ext uri="{FF2B5EF4-FFF2-40B4-BE49-F238E27FC236}">
                    <a16:creationId xmlns:a16="http://schemas.microsoft.com/office/drawing/2014/main" id="{A6F94C4D-6A39-41B0-B66B-A83ECD732BD5}"/>
                  </a:ext>
                </a:extLst>
              </p:cNvPr>
              <p:cNvSpPr/>
              <p:nvPr/>
            </p:nvSpPr>
            <p:spPr>
              <a:xfrm>
                <a:off x="10118577" y="4117548"/>
                <a:ext cx="1456108" cy="535706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Decisional</a:t>
                </a: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 model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9" name="Flèche : bas 98">
              <a:extLst>
                <a:ext uri="{FF2B5EF4-FFF2-40B4-BE49-F238E27FC236}">
                  <a16:creationId xmlns:a16="http://schemas.microsoft.com/office/drawing/2014/main" id="{83B983A7-FF77-4BFC-AC65-BB02F4A5A2DF}"/>
                </a:ext>
              </a:extLst>
            </p:cNvPr>
            <p:cNvSpPr/>
            <p:nvPr/>
          </p:nvSpPr>
          <p:spPr>
            <a:xfrm>
              <a:off x="10665661" y="3890974"/>
              <a:ext cx="392430" cy="383183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9CE6C59-52A8-4EC9-84E4-0B121D7C6E95}"/>
              </a:ext>
            </a:extLst>
          </p:cNvPr>
          <p:cNvGrpSpPr/>
          <p:nvPr/>
        </p:nvGrpSpPr>
        <p:grpSpPr>
          <a:xfrm>
            <a:off x="2455031" y="3140436"/>
            <a:ext cx="3132957" cy="3353121"/>
            <a:chOff x="2455031" y="3140436"/>
            <a:chExt cx="3132957" cy="3353121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D8447D2A-65F9-48D0-9D40-048E9140BAB0}"/>
                </a:ext>
              </a:extLst>
            </p:cNvPr>
            <p:cNvGrpSpPr/>
            <p:nvPr/>
          </p:nvGrpSpPr>
          <p:grpSpPr>
            <a:xfrm>
              <a:off x="2718995" y="3379646"/>
              <a:ext cx="2868993" cy="3113911"/>
              <a:chOff x="2907087" y="3310038"/>
              <a:chExt cx="2868993" cy="3113911"/>
            </a:xfrm>
          </p:grpSpPr>
          <p:sp>
            <p:nvSpPr>
              <p:cNvPr id="85" name="Shape 175">
                <a:extLst>
                  <a:ext uri="{FF2B5EF4-FFF2-40B4-BE49-F238E27FC236}">
                    <a16:creationId xmlns:a16="http://schemas.microsoft.com/office/drawing/2014/main" id="{27FFB6C1-C939-4692-BEBB-30E4DD604609}"/>
                  </a:ext>
                </a:extLst>
              </p:cNvPr>
              <p:cNvSpPr/>
              <p:nvPr/>
            </p:nvSpPr>
            <p:spPr>
              <a:xfrm>
                <a:off x="4224712" y="4522369"/>
                <a:ext cx="1461418" cy="1179534"/>
              </a:xfrm>
              <a:prstGeom prst="cloudCallout">
                <a:avLst>
                  <a:gd name="adj1" fmla="val 125145"/>
                  <a:gd name="adj2" fmla="val 3537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 cmpd="sng">
                <a:solidFill>
                  <a:schemeClr val="tx2">
                    <a:lumMod val="7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1472D3A-5052-4C37-8E6F-FCB6E01A0643}"/>
                  </a:ext>
                </a:extLst>
              </p:cNvPr>
              <p:cNvSpPr/>
              <p:nvPr/>
            </p:nvSpPr>
            <p:spPr>
              <a:xfrm>
                <a:off x="2907087" y="3718400"/>
                <a:ext cx="2865047" cy="27055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01BDCF6-BC4B-435C-80C4-F2BC77BF9E37}"/>
                  </a:ext>
                </a:extLst>
              </p:cNvPr>
              <p:cNvSpPr/>
              <p:nvPr/>
            </p:nvSpPr>
            <p:spPr>
              <a:xfrm>
                <a:off x="2911033" y="3310038"/>
                <a:ext cx="2865047" cy="4483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Model</a:t>
                </a:r>
                <a:r>
                  <a:rPr lang="fr-FR" dirty="0"/>
                  <a:t> </a:t>
                </a:r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of</a:t>
                </a:r>
                <a:r>
                  <a:rPr lang="fr-FR" dirty="0"/>
                  <a:t> </a:t>
                </a:r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the</a:t>
                </a:r>
                <a:r>
                  <a:rPr lang="fr-FR" dirty="0"/>
                  <a:t> </a:t>
                </a:r>
                <a:r>
                  <a:rPr lang="en-US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other</a:t>
                </a:r>
              </a:p>
            </p:txBody>
          </p:sp>
          <p:grpSp>
            <p:nvGrpSpPr>
              <p:cNvPr id="2" name="Groupe 1">
                <a:extLst>
                  <a:ext uri="{FF2B5EF4-FFF2-40B4-BE49-F238E27FC236}">
                    <a16:creationId xmlns:a16="http://schemas.microsoft.com/office/drawing/2014/main" id="{0DCB6D51-4151-442E-B551-5C6CB61CFBB1}"/>
                  </a:ext>
                </a:extLst>
              </p:cNvPr>
              <p:cNvGrpSpPr/>
              <p:nvPr/>
            </p:nvGrpSpPr>
            <p:grpSpPr>
              <a:xfrm>
                <a:off x="3168945" y="3823954"/>
                <a:ext cx="2234821" cy="2496641"/>
                <a:chOff x="9982851" y="2796744"/>
                <a:chExt cx="2052995" cy="4204931"/>
              </a:xfrm>
            </p:grpSpPr>
            <p:sp>
              <p:nvSpPr>
                <p:cNvPr id="46" name="Shape 141">
                  <a:extLst>
                    <a:ext uri="{FF2B5EF4-FFF2-40B4-BE49-F238E27FC236}">
                      <a16:creationId xmlns:a16="http://schemas.microsoft.com/office/drawing/2014/main" id="{8189F8A5-6691-4191-BCE0-048927E08F54}"/>
                    </a:ext>
                  </a:extLst>
                </p:cNvPr>
                <p:cNvSpPr/>
                <p:nvPr/>
              </p:nvSpPr>
              <p:spPr>
                <a:xfrm>
                  <a:off x="10010073" y="4003773"/>
                  <a:ext cx="843058" cy="1320609"/>
                </a:xfrm>
                <a:prstGeom prst="cloudCallout">
                  <a:avLst>
                    <a:gd name="adj1" fmla="val 61888"/>
                    <a:gd name="adj2" fmla="val 125085"/>
                  </a:avLst>
                </a:prstGeom>
                <a:solidFill>
                  <a:srgbClr val="A5A5A5"/>
                </a:solidFill>
                <a:ln w="12700" cap="flat" cmpd="sng">
                  <a:solidFill>
                    <a:srgbClr val="787878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Shape 142">
                  <a:extLst>
                    <a:ext uri="{FF2B5EF4-FFF2-40B4-BE49-F238E27FC236}">
                      <a16:creationId xmlns:a16="http://schemas.microsoft.com/office/drawing/2014/main" id="{4468210B-998D-4886-8B3B-32AE302E872A}"/>
                    </a:ext>
                  </a:extLst>
                </p:cNvPr>
                <p:cNvSpPr/>
                <p:nvPr/>
              </p:nvSpPr>
              <p:spPr>
                <a:xfrm>
                  <a:off x="9982852" y="3231656"/>
                  <a:ext cx="2052994" cy="2203640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A5A5A5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Shape 143">
                  <a:extLst>
                    <a:ext uri="{FF2B5EF4-FFF2-40B4-BE49-F238E27FC236}">
                      <a16:creationId xmlns:a16="http://schemas.microsoft.com/office/drawing/2014/main" id="{4162E538-D2BE-4EF2-9898-7168BF9958C0}"/>
                    </a:ext>
                  </a:extLst>
                </p:cNvPr>
                <p:cNvSpPr/>
                <p:nvPr/>
              </p:nvSpPr>
              <p:spPr>
                <a:xfrm>
                  <a:off x="9982851" y="2796744"/>
                  <a:ext cx="2052439" cy="458942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Mental model</a:t>
                  </a:r>
                  <a:endParaRPr kumimoji="0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" name="Shape 144">
                  <a:extLst>
                    <a:ext uri="{FF2B5EF4-FFF2-40B4-BE49-F238E27FC236}">
                      <a16:creationId xmlns:a16="http://schemas.microsoft.com/office/drawing/2014/main" id="{AB29FF0D-08F5-40B7-AF35-A1CC225CE2B1}"/>
                    </a:ext>
                  </a:extLst>
                </p:cNvPr>
                <p:cNvSpPr/>
                <p:nvPr/>
              </p:nvSpPr>
              <p:spPr>
                <a:xfrm>
                  <a:off x="10212870" y="3377399"/>
                  <a:ext cx="531272" cy="50466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 cap="flat" cmpd="sng">
                  <a:solidFill>
                    <a:schemeClr val="accent4">
                      <a:lumMod val="75000"/>
                    </a:schemeClr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Pow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Shape 145">
                  <a:extLst>
                    <a:ext uri="{FF2B5EF4-FFF2-40B4-BE49-F238E27FC236}">
                      <a16:creationId xmlns:a16="http://schemas.microsoft.com/office/drawing/2014/main" id="{8722D16B-1CC2-4365-B81F-CAF9C7FA85F5}"/>
                    </a:ext>
                  </a:extLst>
                </p:cNvPr>
                <p:cNvSpPr/>
                <p:nvPr/>
              </p:nvSpPr>
              <p:spPr>
                <a:xfrm>
                  <a:off x="10839331" y="3383720"/>
                  <a:ext cx="1105221" cy="498339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Preferences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82" name="Image 24">
                  <a:extLst>
                    <a:ext uri="{FF2B5EF4-FFF2-40B4-BE49-F238E27FC236}">
                      <a16:creationId xmlns:a16="http://schemas.microsoft.com/office/drawing/2014/main" id="{A81B2069-69F3-4D8A-A3C2-EDD12632FB3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96902" y="5867970"/>
                  <a:ext cx="733594" cy="11337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" name="Shape 146">
                  <a:extLst>
                    <a:ext uri="{FF2B5EF4-FFF2-40B4-BE49-F238E27FC236}">
                      <a16:creationId xmlns:a16="http://schemas.microsoft.com/office/drawing/2014/main" id="{C78AA56D-8A47-477C-973D-8F0B54D690C9}"/>
                    </a:ext>
                  </a:extLst>
                </p:cNvPr>
                <p:cNvSpPr/>
                <p:nvPr/>
              </p:nvSpPr>
              <p:spPr>
                <a:xfrm>
                  <a:off x="10418129" y="4566679"/>
                  <a:ext cx="982471" cy="757704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Decisional</a:t>
                  </a:r>
                  <a:r>
                    <a:rPr kumimoji="0" lang="fr-F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 model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" name="Flèche : bas 2">
                <a:extLst>
                  <a:ext uri="{FF2B5EF4-FFF2-40B4-BE49-F238E27FC236}">
                    <a16:creationId xmlns:a16="http://schemas.microsoft.com/office/drawing/2014/main" id="{C565F755-2A7C-4E21-BE66-6C0B70658F54}"/>
                  </a:ext>
                </a:extLst>
              </p:cNvPr>
              <p:cNvSpPr/>
              <p:nvPr/>
            </p:nvSpPr>
            <p:spPr>
              <a:xfrm>
                <a:off x="4081493" y="4539404"/>
                <a:ext cx="392430" cy="298761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0" name="Shape 167">
              <a:extLst>
                <a:ext uri="{FF2B5EF4-FFF2-40B4-BE49-F238E27FC236}">
                  <a16:creationId xmlns:a16="http://schemas.microsoft.com/office/drawing/2014/main" id="{2215DDEF-CDB3-4C81-B453-8859183FCCC4}"/>
                </a:ext>
              </a:extLst>
            </p:cNvPr>
            <p:cNvSpPr/>
            <p:nvPr/>
          </p:nvSpPr>
          <p:spPr>
            <a:xfrm>
              <a:off x="2455031" y="3140436"/>
              <a:ext cx="509843" cy="49041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 cap="flat" cmpd="sng">
              <a:noFill/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kern="0" dirty="0">
                  <a:solidFill>
                    <a:schemeClr val="bg2"/>
                  </a:solidFill>
                  <a:latin typeface="Arial"/>
                  <a:cs typeface="Arial"/>
                  <a:sym typeface="Arial"/>
                </a:rPr>
                <a:t>2</a:t>
              </a:r>
              <a:endParaRPr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20D3ECF-A354-4419-8E98-DBC7AC6A7D13}"/>
              </a:ext>
            </a:extLst>
          </p:cNvPr>
          <p:cNvCxnSpPr>
            <a:cxnSpLocks/>
            <a:stCxn id="49" idx="1"/>
            <a:endCxn id="75" idx="3"/>
          </p:cNvCxnSpPr>
          <p:nvPr/>
        </p:nvCxnSpPr>
        <p:spPr>
          <a:xfrm flipH="1" flipV="1">
            <a:off x="1627961" y="4385400"/>
            <a:ext cx="1603283" cy="274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B49D7645-02BF-427D-8534-F1AB927C36B8}"/>
              </a:ext>
            </a:extLst>
          </p:cNvPr>
          <p:cNvCxnSpPr>
            <a:cxnSpLocks/>
            <a:stCxn id="75" idx="0"/>
            <a:endCxn id="58" idx="1"/>
          </p:cNvCxnSpPr>
          <p:nvPr/>
        </p:nvCxnSpPr>
        <p:spPr>
          <a:xfrm rot="5400000" flipH="1" flipV="1">
            <a:off x="3081913" y="787387"/>
            <a:ext cx="1165343" cy="55522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hape 153">
            <a:extLst>
              <a:ext uri="{FF2B5EF4-FFF2-40B4-BE49-F238E27FC236}">
                <a16:creationId xmlns:a16="http://schemas.microsoft.com/office/drawing/2014/main" id="{CD911A49-355F-479A-AF57-FB14D191E7F3}"/>
              </a:ext>
            </a:extLst>
          </p:cNvPr>
          <p:cNvSpPr/>
          <p:nvPr/>
        </p:nvSpPr>
        <p:spPr>
          <a:xfrm>
            <a:off x="659199" y="2703869"/>
            <a:ext cx="509844" cy="4881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 cap="flat" cmpd="sng">
            <a:noFill/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rPr>
              <a:t>3</a:t>
            </a:r>
            <a:endParaRPr sz="2000" b="1" kern="0" dirty="0">
              <a:solidFill>
                <a:schemeClr val="bg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1" name="Shape 147">
            <a:extLst>
              <a:ext uri="{FF2B5EF4-FFF2-40B4-BE49-F238E27FC236}">
                <a16:creationId xmlns:a16="http://schemas.microsoft.com/office/drawing/2014/main" id="{E8DC3226-6B39-4547-B6E3-6B3EC0CCCD83}"/>
              </a:ext>
            </a:extLst>
          </p:cNvPr>
          <p:cNvSpPr/>
          <p:nvPr/>
        </p:nvSpPr>
        <p:spPr>
          <a:xfrm>
            <a:off x="6440715" y="2806621"/>
            <a:ext cx="679418" cy="346889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Pow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C6F8B1-C042-46DD-AC0F-8F5F42EC4521}"/>
              </a:ext>
            </a:extLst>
          </p:cNvPr>
          <p:cNvSpPr/>
          <p:nvPr/>
        </p:nvSpPr>
        <p:spPr>
          <a:xfrm>
            <a:off x="2408366" y="3112069"/>
            <a:ext cx="3418439" cy="3574811"/>
          </a:xfrm>
          <a:prstGeom prst="rect">
            <a:avLst/>
          </a:prstGeom>
          <a:solidFill>
            <a:schemeClr val="accent4">
              <a:lumMod val="40000"/>
              <a:lumOff val="60000"/>
              <a:alpha val="13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DF441C-FB70-4C68-968C-886FAE902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2629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 119">
            <a:extLst>
              <a:ext uri="{FF2B5EF4-FFF2-40B4-BE49-F238E27FC236}">
                <a16:creationId xmlns:a16="http://schemas.microsoft.com/office/drawing/2014/main" id="{C7406F84-908E-491F-A2FB-7FC8C8C37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110" y="4641112"/>
            <a:ext cx="1156884" cy="130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A3A3DF8C-F8CB-4949-8167-4B213E87A230}"/>
              </a:ext>
            </a:extLst>
          </p:cNvPr>
          <p:cNvSpPr/>
          <p:nvPr/>
        </p:nvSpPr>
        <p:spPr bwMode="auto">
          <a:xfrm>
            <a:off x="307663" y="6014378"/>
            <a:ext cx="2931777" cy="526416"/>
          </a:xfrm>
          <a:prstGeom prst="rect">
            <a:avLst/>
          </a:prstGeom>
          <a:solidFill>
            <a:srgbClr val="E7E6E6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SIMULATION THEORY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4" name="Image 124">
            <a:extLst>
              <a:ext uri="{FF2B5EF4-FFF2-40B4-BE49-F238E27FC236}">
                <a16:creationId xmlns:a16="http://schemas.microsoft.com/office/drawing/2014/main" id="{62E439F5-0368-4F9B-AC18-CA0AAF939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373" y="4641112"/>
            <a:ext cx="1352227" cy="1303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A0601B4F-C4E0-4800-A51A-B2F988AF4268}"/>
              </a:ext>
            </a:extLst>
          </p:cNvPr>
          <p:cNvSpPr/>
          <p:nvPr/>
        </p:nvSpPr>
        <p:spPr bwMode="auto">
          <a:xfrm rot="16200000">
            <a:off x="-611420" y="3732370"/>
            <a:ext cx="1859684" cy="34844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44546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Revision</a:t>
            </a:r>
            <a:endParaRPr kumimoji="0" lang="en-US" sz="2400" b="0" i="0" u="none" strike="noStrike" kern="0" cap="none" spc="0" normalizeH="0" baseline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A8045C-1F09-48A8-8CE8-256BF11EC496}"/>
              </a:ext>
            </a:extLst>
          </p:cNvPr>
          <p:cNvSpPr/>
          <p:nvPr/>
        </p:nvSpPr>
        <p:spPr>
          <a:xfrm>
            <a:off x="1863431" y="1377202"/>
            <a:ext cx="3030279" cy="9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FF3259-DB43-4AE7-A9C9-5733D2AF0BC3}"/>
              </a:ext>
            </a:extLst>
          </p:cNvPr>
          <p:cNvSpPr txBox="1"/>
          <p:nvPr/>
        </p:nvSpPr>
        <p:spPr>
          <a:xfrm>
            <a:off x="3156570" y="2256743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F248BC-B65A-449F-A1A4-99BA16C5D578}"/>
              </a:ext>
            </a:extLst>
          </p:cNvPr>
          <p:cNvSpPr/>
          <p:nvPr/>
        </p:nvSpPr>
        <p:spPr>
          <a:xfrm>
            <a:off x="1070109" y="1377202"/>
            <a:ext cx="743781" cy="944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i="1" dirty="0" err="1">
                <a:solidFill>
                  <a:schemeClr val="tx1"/>
                </a:solidFill>
              </a:rPr>
              <a:t>Pow</a:t>
            </a:r>
            <a:r>
              <a:rPr lang="fr-FR" sz="2400" i="1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75" name="Freeform 296">
            <a:extLst>
              <a:ext uri="{FF2B5EF4-FFF2-40B4-BE49-F238E27FC236}">
                <a16:creationId xmlns:a16="http://schemas.microsoft.com/office/drawing/2014/main" id="{A00D7812-D824-473F-B0D5-FB5101E45492}"/>
              </a:ext>
            </a:extLst>
          </p:cNvPr>
          <p:cNvSpPr>
            <a:spLocks/>
          </p:cNvSpPr>
          <p:nvPr/>
        </p:nvSpPr>
        <p:spPr bwMode="auto">
          <a:xfrm rot="10800000">
            <a:off x="3519470" y="5478312"/>
            <a:ext cx="5898850" cy="248780"/>
          </a:xfrm>
          <a:custGeom>
            <a:avLst/>
            <a:gdLst>
              <a:gd name="T0" fmla="*/ 3764 w 3773"/>
              <a:gd name="T1" fmla="*/ 185 h 294"/>
              <a:gd name="T2" fmla="*/ 3769 w 3773"/>
              <a:gd name="T3" fmla="*/ 179 h 294"/>
              <a:gd name="T4" fmla="*/ 3773 w 3773"/>
              <a:gd name="T5" fmla="*/ 166 h 294"/>
              <a:gd name="T6" fmla="*/ 3765 w 3773"/>
              <a:gd name="T7" fmla="*/ 146 h 294"/>
              <a:gd name="T8" fmla="*/ 3752 w 3773"/>
              <a:gd name="T9" fmla="*/ 139 h 294"/>
              <a:gd name="T10" fmla="*/ 3756 w 3773"/>
              <a:gd name="T11" fmla="*/ 124 h 294"/>
              <a:gd name="T12" fmla="*/ 3749 w 3773"/>
              <a:gd name="T13" fmla="*/ 93 h 294"/>
              <a:gd name="T14" fmla="*/ 3733 w 3773"/>
              <a:gd name="T15" fmla="*/ 82 h 294"/>
              <a:gd name="T16" fmla="*/ 3686 w 3773"/>
              <a:gd name="T17" fmla="*/ 54 h 294"/>
              <a:gd name="T18" fmla="*/ 3587 w 3773"/>
              <a:gd name="T19" fmla="*/ 14 h 294"/>
              <a:gd name="T20" fmla="*/ 3535 w 3773"/>
              <a:gd name="T21" fmla="*/ 1 h 294"/>
              <a:gd name="T22" fmla="*/ 3523 w 3773"/>
              <a:gd name="T23" fmla="*/ 0 h 294"/>
              <a:gd name="T24" fmla="*/ 3502 w 3773"/>
              <a:gd name="T25" fmla="*/ 4 h 294"/>
              <a:gd name="T26" fmla="*/ 3485 w 3773"/>
              <a:gd name="T27" fmla="*/ 17 h 294"/>
              <a:gd name="T28" fmla="*/ 3475 w 3773"/>
              <a:gd name="T29" fmla="*/ 35 h 294"/>
              <a:gd name="T30" fmla="*/ 3474 w 3773"/>
              <a:gd name="T31" fmla="*/ 47 h 294"/>
              <a:gd name="T32" fmla="*/ 3474 w 3773"/>
              <a:gd name="T33" fmla="*/ 83 h 294"/>
              <a:gd name="T34" fmla="*/ 3474 w 3773"/>
              <a:gd name="T35" fmla="*/ 119 h 294"/>
              <a:gd name="T36" fmla="*/ 3073 w 3773"/>
              <a:gd name="T37" fmla="*/ 113 h 294"/>
              <a:gd name="T38" fmla="*/ 2272 w 3773"/>
              <a:gd name="T39" fmla="*/ 109 h 294"/>
              <a:gd name="T40" fmla="*/ 1870 w 3773"/>
              <a:gd name="T41" fmla="*/ 110 h 294"/>
              <a:gd name="T42" fmla="*/ 1410 w 3773"/>
              <a:gd name="T43" fmla="*/ 109 h 294"/>
              <a:gd name="T44" fmla="*/ 717 w 3773"/>
              <a:gd name="T45" fmla="*/ 114 h 294"/>
              <a:gd name="T46" fmla="*/ 255 w 3773"/>
              <a:gd name="T47" fmla="*/ 134 h 294"/>
              <a:gd name="T48" fmla="*/ 27 w 3773"/>
              <a:gd name="T49" fmla="*/ 153 h 294"/>
              <a:gd name="T50" fmla="*/ 14 w 3773"/>
              <a:gd name="T51" fmla="*/ 156 h 294"/>
              <a:gd name="T52" fmla="*/ 0 w 3773"/>
              <a:gd name="T53" fmla="*/ 172 h 294"/>
              <a:gd name="T54" fmla="*/ 0 w 3773"/>
              <a:gd name="T55" fmla="*/ 193 h 294"/>
              <a:gd name="T56" fmla="*/ 14 w 3773"/>
              <a:gd name="T57" fmla="*/ 210 h 294"/>
              <a:gd name="T58" fmla="*/ 27 w 3773"/>
              <a:gd name="T59" fmla="*/ 211 h 294"/>
              <a:gd name="T60" fmla="*/ 257 w 3773"/>
              <a:gd name="T61" fmla="*/ 219 h 294"/>
              <a:gd name="T62" fmla="*/ 718 w 3773"/>
              <a:gd name="T63" fmla="*/ 219 h 294"/>
              <a:gd name="T64" fmla="*/ 1410 w 3773"/>
              <a:gd name="T65" fmla="*/ 202 h 294"/>
              <a:gd name="T66" fmla="*/ 1870 w 3773"/>
              <a:gd name="T67" fmla="*/ 197 h 294"/>
              <a:gd name="T68" fmla="*/ 2272 w 3773"/>
              <a:gd name="T69" fmla="*/ 196 h 294"/>
              <a:gd name="T70" fmla="*/ 3073 w 3773"/>
              <a:gd name="T71" fmla="*/ 201 h 294"/>
              <a:gd name="T72" fmla="*/ 3475 w 3773"/>
              <a:gd name="T73" fmla="*/ 206 h 294"/>
              <a:gd name="T74" fmla="*/ 3475 w 3773"/>
              <a:gd name="T75" fmla="*/ 248 h 294"/>
              <a:gd name="T76" fmla="*/ 3475 w 3773"/>
              <a:gd name="T77" fmla="*/ 258 h 294"/>
              <a:gd name="T78" fmla="*/ 3485 w 3773"/>
              <a:gd name="T79" fmla="*/ 277 h 294"/>
              <a:gd name="T80" fmla="*/ 3502 w 3773"/>
              <a:gd name="T81" fmla="*/ 290 h 294"/>
              <a:gd name="T82" fmla="*/ 3523 w 3773"/>
              <a:gd name="T83" fmla="*/ 294 h 294"/>
              <a:gd name="T84" fmla="*/ 3533 w 3773"/>
              <a:gd name="T85" fmla="*/ 293 h 294"/>
              <a:gd name="T86" fmla="*/ 3584 w 3773"/>
              <a:gd name="T87" fmla="*/ 276 h 294"/>
              <a:gd name="T88" fmla="*/ 3686 w 3773"/>
              <a:gd name="T89" fmla="*/ 235 h 294"/>
              <a:gd name="T90" fmla="*/ 3733 w 3773"/>
              <a:gd name="T91" fmla="*/ 207 h 294"/>
              <a:gd name="T92" fmla="*/ 3739 w 3773"/>
              <a:gd name="T93" fmla="*/ 204 h 294"/>
              <a:gd name="T94" fmla="*/ 3745 w 3773"/>
              <a:gd name="T95" fmla="*/ 200 h 294"/>
              <a:gd name="T96" fmla="*/ 3754 w 3773"/>
              <a:gd name="T97" fmla="*/ 192 h 294"/>
              <a:gd name="T98" fmla="*/ 3764 w 3773"/>
              <a:gd name="T99" fmla="*/ 185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73" h="294">
                <a:moveTo>
                  <a:pt x="3764" y="185"/>
                </a:moveTo>
                <a:lnTo>
                  <a:pt x="3769" y="179"/>
                </a:lnTo>
                <a:lnTo>
                  <a:pt x="3773" y="166"/>
                </a:lnTo>
                <a:lnTo>
                  <a:pt x="3765" y="146"/>
                </a:lnTo>
                <a:lnTo>
                  <a:pt x="3752" y="139"/>
                </a:lnTo>
                <a:lnTo>
                  <a:pt x="3756" y="124"/>
                </a:lnTo>
                <a:lnTo>
                  <a:pt x="3749" y="93"/>
                </a:lnTo>
                <a:lnTo>
                  <a:pt x="3733" y="82"/>
                </a:lnTo>
                <a:lnTo>
                  <a:pt x="3686" y="54"/>
                </a:lnTo>
                <a:lnTo>
                  <a:pt x="3587" y="14"/>
                </a:lnTo>
                <a:lnTo>
                  <a:pt x="3535" y="1"/>
                </a:lnTo>
                <a:lnTo>
                  <a:pt x="3523" y="0"/>
                </a:lnTo>
                <a:lnTo>
                  <a:pt x="3502" y="4"/>
                </a:lnTo>
                <a:lnTo>
                  <a:pt x="3485" y="17"/>
                </a:lnTo>
                <a:lnTo>
                  <a:pt x="3475" y="35"/>
                </a:lnTo>
                <a:lnTo>
                  <a:pt x="3474" y="47"/>
                </a:lnTo>
                <a:lnTo>
                  <a:pt x="3474" y="83"/>
                </a:lnTo>
                <a:lnTo>
                  <a:pt x="3474" y="119"/>
                </a:lnTo>
                <a:lnTo>
                  <a:pt x="3073" y="113"/>
                </a:lnTo>
                <a:lnTo>
                  <a:pt x="2272" y="109"/>
                </a:lnTo>
                <a:lnTo>
                  <a:pt x="1870" y="110"/>
                </a:lnTo>
                <a:lnTo>
                  <a:pt x="1410" y="109"/>
                </a:lnTo>
                <a:lnTo>
                  <a:pt x="717" y="114"/>
                </a:lnTo>
                <a:lnTo>
                  <a:pt x="255" y="134"/>
                </a:lnTo>
                <a:lnTo>
                  <a:pt x="27" y="153"/>
                </a:lnTo>
                <a:lnTo>
                  <a:pt x="14" y="156"/>
                </a:lnTo>
                <a:lnTo>
                  <a:pt x="0" y="172"/>
                </a:lnTo>
                <a:lnTo>
                  <a:pt x="0" y="193"/>
                </a:lnTo>
                <a:lnTo>
                  <a:pt x="14" y="210"/>
                </a:lnTo>
                <a:lnTo>
                  <a:pt x="27" y="211"/>
                </a:lnTo>
                <a:lnTo>
                  <a:pt x="257" y="219"/>
                </a:lnTo>
                <a:lnTo>
                  <a:pt x="718" y="219"/>
                </a:lnTo>
                <a:lnTo>
                  <a:pt x="1410" y="202"/>
                </a:lnTo>
                <a:lnTo>
                  <a:pt x="1870" y="197"/>
                </a:lnTo>
                <a:lnTo>
                  <a:pt x="2272" y="196"/>
                </a:lnTo>
                <a:lnTo>
                  <a:pt x="3073" y="201"/>
                </a:lnTo>
                <a:lnTo>
                  <a:pt x="3475" y="206"/>
                </a:lnTo>
                <a:lnTo>
                  <a:pt x="3475" y="248"/>
                </a:lnTo>
                <a:lnTo>
                  <a:pt x="3475" y="258"/>
                </a:lnTo>
                <a:lnTo>
                  <a:pt x="3485" y="277"/>
                </a:lnTo>
                <a:lnTo>
                  <a:pt x="3502" y="290"/>
                </a:lnTo>
                <a:lnTo>
                  <a:pt x="3523" y="294"/>
                </a:lnTo>
                <a:lnTo>
                  <a:pt x="3533" y="293"/>
                </a:lnTo>
                <a:lnTo>
                  <a:pt x="3584" y="276"/>
                </a:lnTo>
                <a:lnTo>
                  <a:pt x="3686" y="235"/>
                </a:lnTo>
                <a:lnTo>
                  <a:pt x="3733" y="207"/>
                </a:lnTo>
                <a:lnTo>
                  <a:pt x="3739" y="204"/>
                </a:lnTo>
                <a:lnTo>
                  <a:pt x="3745" y="200"/>
                </a:lnTo>
                <a:lnTo>
                  <a:pt x="3754" y="192"/>
                </a:lnTo>
                <a:lnTo>
                  <a:pt x="3764" y="18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/>
          </a:p>
        </p:txBody>
      </p:sp>
      <p:sp>
        <p:nvSpPr>
          <p:cNvPr id="174" name="Shape 166">
            <a:extLst>
              <a:ext uri="{FF2B5EF4-FFF2-40B4-BE49-F238E27FC236}">
                <a16:creationId xmlns:a16="http://schemas.microsoft.com/office/drawing/2014/main" id="{39778545-8949-4F9E-8329-3B0F9E998576}"/>
              </a:ext>
            </a:extLst>
          </p:cNvPr>
          <p:cNvSpPr/>
          <p:nvPr/>
        </p:nvSpPr>
        <p:spPr>
          <a:xfrm>
            <a:off x="5497217" y="5293042"/>
            <a:ext cx="2073042" cy="5793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Utterance</a:t>
            </a:r>
            <a:r>
              <a:rPr kumimoji="0" lang="fr-FR" sz="2400" b="1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other</a:t>
            </a:r>
            <a:endParaRPr kumimoji="0" sz="2400" b="1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77" name="Freeform 287">
            <a:extLst>
              <a:ext uri="{FF2B5EF4-FFF2-40B4-BE49-F238E27FC236}">
                <a16:creationId xmlns:a16="http://schemas.microsoft.com/office/drawing/2014/main" id="{4F346139-ED4D-47FC-83EF-8355A2B5F0AB}"/>
              </a:ext>
            </a:extLst>
          </p:cNvPr>
          <p:cNvSpPr>
            <a:spLocks/>
          </p:cNvSpPr>
          <p:nvPr/>
        </p:nvSpPr>
        <p:spPr bwMode="auto">
          <a:xfrm rot="7711772">
            <a:off x="-130906" y="3337970"/>
            <a:ext cx="1796982" cy="1154806"/>
          </a:xfrm>
          <a:custGeom>
            <a:avLst/>
            <a:gdLst>
              <a:gd name="T0" fmla="*/ 2363 w 2429"/>
              <a:gd name="T1" fmla="*/ 15 h 1818"/>
              <a:gd name="T2" fmla="*/ 2259 w 2429"/>
              <a:gd name="T3" fmla="*/ 163 h 1818"/>
              <a:gd name="T4" fmla="*/ 2092 w 2429"/>
              <a:gd name="T5" fmla="*/ 372 h 1818"/>
              <a:gd name="T6" fmla="*/ 1976 w 2429"/>
              <a:gd name="T7" fmla="*/ 507 h 1818"/>
              <a:gd name="T8" fmla="*/ 1854 w 2429"/>
              <a:gd name="T9" fmla="*/ 636 h 1818"/>
              <a:gd name="T10" fmla="*/ 1725 w 2429"/>
              <a:gd name="T11" fmla="*/ 759 h 1818"/>
              <a:gd name="T12" fmla="*/ 1591 w 2429"/>
              <a:gd name="T13" fmla="*/ 877 h 1818"/>
              <a:gd name="T14" fmla="*/ 1451 w 2429"/>
              <a:gd name="T15" fmla="*/ 989 h 1818"/>
              <a:gd name="T16" fmla="*/ 1378 w 2429"/>
              <a:gd name="T17" fmla="*/ 1042 h 1818"/>
              <a:gd name="T18" fmla="*/ 1261 w 2429"/>
              <a:gd name="T19" fmla="*/ 1124 h 1818"/>
              <a:gd name="T20" fmla="*/ 1018 w 2429"/>
              <a:gd name="T21" fmla="*/ 1270 h 1818"/>
              <a:gd name="T22" fmla="*/ 766 w 2429"/>
              <a:gd name="T23" fmla="*/ 1398 h 1818"/>
              <a:gd name="T24" fmla="*/ 507 w 2429"/>
              <a:gd name="T25" fmla="*/ 1511 h 1818"/>
              <a:gd name="T26" fmla="*/ 375 w 2429"/>
              <a:gd name="T27" fmla="*/ 1560 h 1818"/>
              <a:gd name="T28" fmla="*/ 355 w 2429"/>
              <a:gd name="T29" fmla="*/ 1521 h 1818"/>
              <a:gd name="T30" fmla="*/ 336 w 2429"/>
              <a:gd name="T31" fmla="*/ 1481 h 1818"/>
              <a:gd name="T32" fmla="*/ 327 w 2429"/>
              <a:gd name="T33" fmla="*/ 1467 h 1818"/>
              <a:gd name="T34" fmla="*/ 302 w 2429"/>
              <a:gd name="T35" fmla="*/ 1459 h 1818"/>
              <a:gd name="T36" fmla="*/ 278 w 2429"/>
              <a:gd name="T37" fmla="*/ 1471 h 1818"/>
              <a:gd name="T38" fmla="*/ 263 w 2429"/>
              <a:gd name="T39" fmla="*/ 1494 h 1818"/>
              <a:gd name="T40" fmla="*/ 263 w 2429"/>
              <a:gd name="T41" fmla="*/ 1510 h 1818"/>
              <a:gd name="T42" fmla="*/ 144 w 2429"/>
              <a:gd name="T43" fmla="*/ 1590 h 1818"/>
              <a:gd name="T44" fmla="*/ 20 w 2429"/>
              <a:gd name="T45" fmla="*/ 1663 h 1818"/>
              <a:gd name="T46" fmla="*/ 11 w 2429"/>
              <a:gd name="T47" fmla="*/ 1669 h 1818"/>
              <a:gd name="T48" fmla="*/ 1 w 2429"/>
              <a:gd name="T49" fmla="*/ 1689 h 1818"/>
              <a:gd name="T50" fmla="*/ 0 w 2429"/>
              <a:gd name="T51" fmla="*/ 1709 h 1818"/>
              <a:gd name="T52" fmla="*/ 11 w 2429"/>
              <a:gd name="T53" fmla="*/ 1728 h 1818"/>
              <a:gd name="T54" fmla="*/ 20 w 2429"/>
              <a:gd name="T55" fmla="*/ 1734 h 1818"/>
              <a:gd name="T56" fmla="*/ 69 w 2429"/>
              <a:gd name="T57" fmla="*/ 1755 h 1818"/>
              <a:gd name="T58" fmla="*/ 170 w 2429"/>
              <a:gd name="T59" fmla="*/ 1788 h 1818"/>
              <a:gd name="T60" fmla="*/ 272 w 2429"/>
              <a:gd name="T61" fmla="*/ 1809 h 1818"/>
              <a:gd name="T62" fmla="*/ 377 w 2429"/>
              <a:gd name="T63" fmla="*/ 1818 h 1818"/>
              <a:gd name="T64" fmla="*/ 432 w 2429"/>
              <a:gd name="T65" fmla="*/ 1817 h 1818"/>
              <a:gd name="T66" fmla="*/ 443 w 2429"/>
              <a:gd name="T67" fmla="*/ 1816 h 1818"/>
              <a:gd name="T68" fmla="*/ 460 w 2429"/>
              <a:gd name="T69" fmla="*/ 1805 h 1818"/>
              <a:gd name="T70" fmla="*/ 471 w 2429"/>
              <a:gd name="T71" fmla="*/ 1787 h 1818"/>
              <a:gd name="T72" fmla="*/ 471 w 2429"/>
              <a:gd name="T73" fmla="*/ 1766 h 1818"/>
              <a:gd name="T74" fmla="*/ 467 w 2429"/>
              <a:gd name="T75" fmla="*/ 1756 h 1818"/>
              <a:gd name="T76" fmla="*/ 436 w 2429"/>
              <a:gd name="T77" fmla="*/ 1690 h 1818"/>
              <a:gd name="T78" fmla="*/ 405 w 2429"/>
              <a:gd name="T79" fmla="*/ 1624 h 1818"/>
              <a:gd name="T80" fmla="*/ 481 w 2429"/>
              <a:gd name="T81" fmla="*/ 1599 h 1818"/>
              <a:gd name="T82" fmla="*/ 633 w 2429"/>
              <a:gd name="T83" fmla="*/ 1543 h 1818"/>
              <a:gd name="T84" fmla="*/ 783 w 2429"/>
              <a:gd name="T85" fmla="*/ 1481 h 1818"/>
              <a:gd name="T86" fmla="*/ 931 w 2429"/>
              <a:gd name="T87" fmla="*/ 1410 h 1818"/>
              <a:gd name="T88" fmla="*/ 1076 w 2429"/>
              <a:gd name="T89" fmla="*/ 1334 h 1818"/>
              <a:gd name="T90" fmla="*/ 1217 w 2429"/>
              <a:gd name="T91" fmla="*/ 1249 h 1818"/>
              <a:gd name="T92" fmla="*/ 1356 w 2429"/>
              <a:gd name="T93" fmla="*/ 1160 h 1818"/>
              <a:gd name="T94" fmla="*/ 1491 w 2429"/>
              <a:gd name="T95" fmla="*/ 1064 h 1818"/>
              <a:gd name="T96" fmla="*/ 1620 w 2429"/>
              <a:gd name="T97" fmla="*/ 962 h 1818"/>
              <a:gd name="T98" fmla="*/ 1746 w 2429"/>
              <a:gd name="T99" fmla="*/ 855 h 1818"/>
              <a:gd name="T100" fmla="*/ 1867 w 2429"/>
              <a:gd name="T101" fmla="*/ 744 h 1818"/>
              <a:gd name="T102" fmla="*/ 1982 w 2429"/>
              <a:gd name="T103" fmla="*/ 626 h 1818"/>
              <a:gd name="T104" fmla="*/ 2091 w 2429"/>
              <a:gd name="T105" fmla="*/ 505 h 1818"/>
              <a:gd name="T106" fmla="*/ 2195 w 2429"/>
              <a:gd name="T107" fmla="*/ 380 h 1818"/>
              <a:gd name="T108" fmla="*/ 2290 w 2429"/>
              <a:gd name="T109" fmla="*/ 251 h 1818"/>
              <a:gd name="T110" fmla="*/ 2380 w 2429"/>
              <a:gd name="T111" fmla="*/ 118 h 1818"/>
              <a:gd name="T112" fmla="*/ 2423 w 2429"/>
              <a:gd name="T113" fmla="*/ 50 h 1818"/>
              <a:gd name="T114" fmla="*/ 2429 w 2429"/>
              <a:gd name="T115" fmla="*/ 36 h 1818"/>
              <a:gd name="T116" fmla="*/ 2421 w 2429"/>
              <a:gd name="T117" fmla="*/ 13 h 1818"/>
              <a:gd name="T118" fmla="*/ 2399 w 2429"/>
              <a:gd name="T119" fmla="*/ 0 h 1818"/>
              <a:gd name="T120" fmla="*/ 2373 w 2429"/>
              <a:gd name="T121" fmla="*/ 5 h 1818"/>
              <a:gd name="T122" fmla="*/ 2363 w 2429"/>
              <a:gd name="T123" fmla="*/ 15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29" h="1818">
                <a:moveTo>
                  <a:pt x="2363" y="15"/>
                </a:moveTo>
                <a:lnTo>
                  <a:pt x="2259" y="163"/>
                </a:lnTo>
                <a:lnTo>
                  <a:pt x="2092" y="372"/>
                </a:lnTo>
                <a:lnTo>
                  <a:pt x="1976" y="507"/>
                </a:lnTo>
                <a:lnTo>
                  <a:pt x="1854" y="636"/>
                </a:lnTo>
                <a:lnTo>
                  <a:pt x="1725" y="759"/>
                </a:lnTo>
                <a:lnTo>
                  <a:pt x="1591" y="877"/>
                </a:lnTo>
                <a:lnTo>
                  <a:pt x="1451" y="989"/>
                </a:lnTo>
                <a:lnTo>
                  <a:pt x="1378" y="1042"/>
                </a:lnTo>
                <a:lnTo>
                  <a:pt x="1261" y="1124"/>
                </a:lnTo>
                <a:lnTo>
                  <a:pt x="1018" y="1270"/>
                </a:lnTo>
                <a:lnTo>
                  <a:pt x="766" y="1398"/>
                </a:lnTo>
                <a:lnTo>
                  <a:pt x="507" y="1511"/>
                </a:lnTo>
                <a:lnTo>
                  <a:pt x="375" y="1560"/>
                </a:lnTo>
                <a:lnTo>
                  <a:pt x="355" y="1521"/>
                </a:lnTo>
                <a:lnTo>
                  <a:pt x="336" y="1481"/>
                </a:lnTo>
                <a:lnTo>
                  <a:pt x="327" y="1467"/>
                </a:lnTo>
                <a:lnTo>
                  <a:pt x="302" y="1459"/>
                </a:lnTo>
                <a:lnTo>
                  <a:pt x="278" y="1471"/>
                </a:lnTo>
                <a:lnTo>
                  <a:pt x="263" y="1494"/>
                </a:lnTo>
                <a:lnTo>
                  <a:pt x="263" y="1510"/>
                </a:lnTo>
                <a:lnTo>
                  <a:pt x="144" y="1590"/>
                </a:lnTo>
                <a:lnTo>
                  <a:pt x="20" y="1663"/>
                </a:lnTo>
                <a:lnTo>
                  <a:pt x="11" y="1669"/>
                </a:lnTo>
                <a:lnTo>
                  <a:pt x="1" y="1689"/>
                </a:lnTo>
                <a:lnTo>
                  <a:pt x="0" y="1709"/>
                </a:lnTo>
                <a:lnTo>
                  <a:pt x="11" y="1728"/>
                </a:lnTo>
                <a:lnTo>
                  <a:pt x="20" y="1734"/>
                </a:lnTo>
                <a:lnTo>
                  <a:pt x="69" y="1755"/>
                </a:lnTo>
                <a:lnTo>
                  <a:pt x="170" y="1788"/>
                </a:lnTo>
                <a:lnTo>
                  <a:pt x="272" y="1809"/>
                </a:lnTo>
                <a:lnTo>
                  <a:pt x="377" y="1818"/>
                </a:lnTo>
                <a:lnTo>
                  <a:pt x="432" y="1817"/>
                </a:lnTo>
                <a:lnTo>
                  <a:pt x="443" y="1816"/>
                </a:lnTo>
                <a:lnTo>
                  <a:pt x="460" y="1805"/>
                </a:lnTo>
                <a:lnTo>
                  <a:pt x="471" y="1787"/>
                </a:lnTo>
                <a:lnTo>
                  <a:pt x="471" y="1766"/>
                </a:lnTo>
                <a:lnTo>
                  <a:pt x="467" y="1756"/>
                </a:lnTo>
                <a:lnTo>
                  <a:pt x="436" y="1690"/>
                </a:lnTo>
                <a:lnTo>
                  <a:pt x="405" y="1624"/>
                </a:lnTo>
                <a:lnTo>
                  <a:pt x="481" y="1599"/>
                </a:lnTo>
                <a:lnTo>
                  <a:pt x="633" y="1543"/>
                </a:lnTo>
                <a:lnTo>
                  <a:pt x="783" y="1481"/>
                </a:lnTo>
                <a:lnTo>
                  <a:pt x="931" y="1410"/>
                </a:lnTo>
                <a:lnTo>
                  <a:pt x="1076" y="1334"/>
                </a:lnTo>
                <a:lnTo>
                  <a:pt x="1217" y="1249"/>
                </a:lnTo>
                <a:lnTo>
                  <a:pt x="1356" y="1160"/>
                </a:lnTo>
                <a:lnTo>
                  <a:pt x="1491" y="1064"/>
                </a:lnTo>
                <a:lnTo>
                  <a:pt x="1620" y="962"/>
                </a:lnTo>
                <a:lnTo>
                  <a:pt x="1746" y="855"/>
                </a:lnTo>
                <a:lnTo>
                  <a:pt x="1867" y="744"/>
                </a:lnTo>
                <a:lnTo>
                  <a:pt x="1982" y="626"/>
                </a:lnTo>
                <a:lnTo>
                  <a:pt x="2091" y="505"/>
                </a:lnTo>
                <a:lnTo>
                  <a:pt x="2195" y="380"/>
                </a:lnTo>
                <a:lnTo>
                  <a:pt x="2290" y="251"/>
                </a:lnTo>
                <a:lnTo>
                  <a:pt x="2380" y="118"/>
                </a:lnTo>
                <a:lnTo>
                  <a:pt x="2423" y="50"/>
                </a:lnTo>
                <a:lnTo>
                  <a:pt x="2429" y="36"/>
                </a:lnTo>
                <a:lnTo>
                  <a:pt x="2421" y="13"/>
                </a:lnTo>
                <a:lnTo>
                  <a:pt x="2399" y="0"/>
                </a:lnTo>
                <a:lnTo>
                  <a:pt x="2373" y="5"/>
                </a:lnTo>
                <a:lnTo>
                  <a:pt x="2363" y="15"/>
                </a:lnTo>
              </a:path>
            </a:pathLst>
          </a:cu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1" name="Freeform 295">
            <a:extLst>
              <a:ext uri="{FF2B5EF4-FFF2-40B4-BE49-F238E27FC236}">
                <a16:creationId xmlns:a16="http://schemas.microsoft.com/office/drawing/2014/main" id="{C914529C-AC77-4F88-97E4-88BA3F880423}"/>
              </a:ext>
            </a:extLst>
          </p:cNvPr>
          <p:cNvSpPr>
            <a:spLocks/>
          </p:cNvSpPr>
          <p:nvPr/>
        </p:nvSpPr>
        <p:spPr bwMode="auto">
          <a:xfrm>
            <a:off x="5035833" y="2994512"/>
            <a:ext cx="737973" cy="463444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4" name="Freeform 288">
            <a:extLst>
              <a:ext uri="{FF2B5EF4-FFF2-40B4-BE49-F238E27FC236}">
                <a16:creationId xmlns:a16="http://schemas.microsoft.com/office/drawing/2014/main" id="{0EA86D25-E44F-4EAF-909B-0C0A3DD9E8AF}"/>
              </a:ext>
            </a:extLst>
          </p:cNvPr>
          <p:cNvSpPr>
            <a:spLocks/>
          </p:cNvSpPr>
          <p:nvPr/>
        </p:nvSpPr>
        <p:spPr bwMode="auto">
          <a:xfrm rot="11686673">
            <a:off x="4969746" y="1862829"/>
            <a:ext cx="779762" cy="216965"/>
          </a:xfrm>
          <a:custGeom>
            <a:avLst/>
            <a:gdLst>
              <a:gd name="T0" fmla="*/ 1453 w 1482"/>
              <a:gd name="T1" fmla="*/ 0 h 302"/>
              <a:gd name="T2" fmla="*/ 1285 w 1482"/>
              <a:gd name="T3" fmla="*/ 34 h 302"/>
              <a:gd name="T4" fmla="*/ 1033 w 1482"/>
              <a:gd name="T5" fmla="*/ 85 h 302"/>
              <a:gd name="T6" fmla="*/ 865 w 1482"/>
              <a:gd name="T7" fmla="*/ 114 h 302"/>
              <a:gd name="T8" fmla="*/ 779 w 1482"/>
              <a:gd name="T9" fmla="*/ 124 h 302"/>
              <a:gd name="T10" fmla="*/ 658 w 1482"/>
              <a:gd name="T11" fmla="*/ 136 h 302"/>
              <a:gd name="T12" fmla="*/ 415 w 1482"/>
              <a:gd name="T13" fmla="*/ 144 h 302"/>
              <a:gd name="T14" fmla="*/ 293 w 1482"/>
              <a:gd name="T15" fmla="*/ 146 h 302"/>
              <a:gd name="T16" fmla="*/ 296 w 1482"/>
              <a:gd name="T17" fmla="*/ 115 h 302"/>
              <a:gd name="T18" fmla="*/ 297 w 1482"/>
              <a:gd name="T19" fmla="*/ 84 h 302"/>
              <a:gd name="T20" fmla="*/ 297 w 1482"/>
              <a:gd name="T21" fmla="*/ 74 h 302"/>
              <a:gd name="T22" fmla="*/ 289 w 1482"/>
              <a:gd name="T23" fmla="*/ 58 h 302"/>
              <a:gd name="T24" fmla="*/ 277 w 1482"/>
              <a:gd name="T25" fmla="*/ 49 h 302"/>
              <a:gd name="T26" fmla="*/ 260 w 1482"/>
              <a:gd name="T27" fmla="*/ 46 h 302"/>
              <a:gd name="T28" fmla="*/ 251 w 1482"/>
              <a:gd name="T29" fmla="*/ 48 h 302"/>
              <a:gd name="T30" fmla="*/ 226 w 1482"/>
              <a:gd name="T31" fmla="*/ 48 h 302"/>
              <a:gd name="T32" fmla="*/ 175 w 1482"/>
              <a:gd name="T33" fmla="*/ 61 h 302"/>
              <a:gd name="T34" fmla="*/ 153 w 1482"/>
              <a:gd name="T35" fmla="*/ 69 h 302"/>
              <a:gd name="T36" fmla="*/ 83 w 1482"/>
              <a:gd name="T37" fmla="*/ 91 h 302"/>
              <a:gd name="T38" fmla="*/ 15 w 1482"/>
              <a:gd name="T39" fmla="*/ 119 h 302"/>
              <a:gd name="T40" fmla="*/ 4 w 1482"/>
              <a:gd name="T41" fmla="*/ 127 h 302"/>
              <a:gd name="T42" fmla="*/ 0 w 1482"/>
              <a:gd name="T43" fmla="*/ 149 h 302"/>
              <a:gd name="T44" fmla="*/ 4 w 1482"/>
              <a:gd name="T45" fmla="*/ 159 h 302"/>
              <a:gd name="T46" fmla="*/ 2 w 1482"/>
              <a:gd name="T47" fmla="*/ 168 h 302"/>
              <a:gd name="T48" fmla="*/ 7 w 1482"/>
              <a:gd name="T49" fmla="*/ 185 h 302"/>
              <a:gd name="T50" fmla="*/ 15 w 1482"/>
              <a:gd name="T51" fmla="*/ 192 h 302"/>
              <a:gd name="T52" fmla="*/ 121 w 1482"/>
              <a:gd name="T53" fmla="*/ 245 h 302"/>
              <a:gd name="T54" fmla="*/ 229 w 1482"/>
              <a:gd name="T55" fmla="*/ 297 h 302"/>
              <a:gd name="T56" fmla="*/ 238 w 1482"/>
              <a:gd name="T57" fmla="*/ 302 h 302"/>
              <a:gd name="T58" fmla="*/ 257 w 1482"/>
              <a:gd name="T59" fmla="*/ 301 h 302"/>
              <a:gd name="T60" fmla="*/ 273 w 1482"/>
              <a:gd name="T61" fmla="*/ 291 h 302"/>
              <a:gd name="T62" fmla="*/ 283 w 1482"/>
              <a:gd name="T63" fmla="*/ 275 h 302"/>
              <a:gd name="T64" fmla="*/ 284 w 1482"/>
              <a:gd name="T65" fmla="*/ 264 h 302"/>
              <a:gd name="T66" fmla="*/ 286 w 1482"/>
              <a:gd name="T67" fmla="*/ 250 h 302"/>
              <a:gd name="T68" fmla="*/ 287 w 1482"/>
              <a:gd name="T69" fmla="*/ 234 h 302"/>
              <a:gd name="T70" fmla="*/ 352 w 1482"/>
              <a:gd name="T71" fmla="*/ 236 h 302"/>
              <a:gd name="T72" fmla="*/ 481 w 1482"/>
              <a:gd name="T73" fmla="*/ 233 h 302"/>
              <a:gd name="T74" fmla="*/ 674 w 1482"/>
              <a:gd name="T75" fmla="*/ 218 h 302"/>
              <a:gd name="T76" fmla="*/ 800 w 1482"/>
              <a:gd name="T77" fmla="*/ 203 h 302"/>
              <a:gd name="T78" fmla="*/ 884 w 1482"/>
              <a:gd name="T79" fmla="*/ 192 h 302"/>
              <a:gd name="T80" fmla="*/ 1054 w 1482"/>
              <a:gd name="T81" fmla="*/ 164 h 302"/>
              <a:gd name="T82" fmla="*/ 1223 w 1482"/>
              <a:gd name="T83" fmla="*/ 127 h 302"/>
              <a:gd name="T84" fmla="*/ 1386 w 1482"/>
              <a:gd name="T85" fmla="*/ 76 h 302"/>
              <a:gd name="T86" fmla="*/ 1466 w 1482"/>
              <a:gd name="T87" fmla="*/ 45 h 302"/>
              <a:gd name="T88" fmla="*/ 1475 w 1482"/>
              <a:gd name="T89" fmla="*/ 40 h 302"/>
              <a:gd name="T90" fmla="*/ 1482 w 1482"/>
              <a:gd name="T91" fmla="*/ 24 h 302"/>
              <a:gd name="T92" fmla="*/ 1478 w 1482"/>
              <a:gd name="T93" fmla="*/ 9 h 302"/>
              <a:gd name="T94" fmla="*/ 1464 w 1482"/>
              <a:gd name="T95" fmla="*/ 0 h 302"/>
              <a:gd name="T96" fmla="*/ 1453 w 1482"/>
              <a:gd name="T97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82" h="302">
                <a:moveTo>
                  <a:pt x="1453" y="0"/>
                </a:moveTo>
                <a:lnTo>
                  <a:pt x="1285" y="34"/>
                </a:lnTo>
                <a:lnTo>
                  <a:pt x="1033" y="85"/>
                </a:lnTo>
                <a:lnTo>
                  <a:pt x="865" y="114"/>
                </a:lnTo>
                <a:lnTo>
                  <a:pt x="779" y="124"/>
                </a:lnTo>
                <a:lnTo>
                  <a:pt x="658" y="136"/>
                </a:lnTo>
                <a:lnTo>
                  <a:pt x="415" y="144"/>
                </a:lnTo>
                <a:lnTo>
                  <a:pt x="293" y="146"/>
                </a:lnTo>
                <a:lnTo>
                  <a:pt x="296" y="115"/>
                </a:lnTo>
                <a:lnTo>
                  <a:pt x="297" y="84"/>
                </a:lnTo>
                <a:lnTo>
                  <a:pt x="297" y="74"/>
                </a:lnTo>
                <a:lnTo>
                  <a:pt x="289" y="58"/>
                </a:lnTo>
                <a:lnTo>
                  <a:pt x="277" y="49"/>
                </a:lnTo>
                <a:lnTo>
                  <a:pt x="260" y="46"/>
                </a:lnTo>
                <a:lnTo>
                  <a:pt x="251" y="48"/>
                </a:lnTo>
                <a:lnTo>
                  <a:pt x="226" y="48"/>
                </a:lnTo>
                <a:lnTo>
                  <a:pt x="175" y="61"/>
                </a:lnTo>
                <a:lnTo>
                  <a:pt x="153" y="69"/>
                </a:lnTo>
                <a:lnTo>
                  <a:pt x="83" y="91"/>
                </a:lnTo>
                <a:lnTo>
                  <a:pt x="15" y="119"/>
                </a:lnTo>
                <a:lnTo>
                  <a:pt x="4" y="127"/>
                </a:lnTo>
                <a:lnTo>
                  <a:pt x="0" y="149"/>
                </a:lnTo>
                <a:lnTo>
                  <a:pt x="4" y="159"/>
                </a:lnTo>
                <a:lnTo>
                  <a:pt x="2" y="168"/>
                </a:lnTo>
                <a:lnTo>
                  <a:pt x="7" y="185"/>
                </a:lnTo>
                <a:lnTo>
                  <a:pt x="15" y="192"/>
                </a:lnTo>
                <a:lnTo>
                  <a:pt x="121" y="245"/>
                </a:lnTo>
                <a:lnTo>
                  <a:pt x="229" y="297"/>
                </a:lnTo>
                <a:lnTo>
                  <a:pt x="238" y="302"/>
                </a:lnTo>
                <a:lnTo>
                  <a:pt x="257" y="301"/>
                </a:lnTo>
                <a:lnTo>
                  <a:pt x="273" y="291"/>
                </a:lnTo>
                <a:lnTo>
                  <a:pt x="283" y="275"/>
                </a:lnTo>
                <a:lnTo>
                  <a:pt x="284" y="264"/>
                </a:lnTo>
                <a:lnTo>
                  <a:pt x="286" y="250"/>
                </a:lnTo>
                <a:lnTo>
                  <a:pt x="287" y="234"/>
                </a:lnTo>
                <a:lnTo>
                  <a:pt x="352" y="236"/>
                </a:lnTo>
                <a:lnTo>
                  <a:pt x="481" y="233"/>
                </a:lnTo>
                <a:lnTo>
                  <a:pt x="674" y="218"/>
                </a:lnTo>
                <a:lnTo>
                  <a:pt x="800" y="203"/>
                </a:lnTo>
                <a:lnTo>
                  <a:pt x="884" y="192"/>
                </a:lnTo>
                <a:lnTo>
                  <a:pt x="1054" y="164"/>
                </a:lnTo>
                <a:lnTo>
                  <a:pt x="1223" y="127"/>
                </a:lnTo>
                <a:lnTo>
                  <a:pt x="1386" y="76"/>
                </a:lnTo>
                <a:lnTo>
                  <a:pt x="1466" y="45"/>
                </a:lnTo>
                <a:lnTo>
                  <a:pt x="1475" y="40"/>
                </a:lnTo>
                <a:lnTo>
                  <a:pt x="1482" y="24"/>
                </a:lnTo>
                <a:lnTo>
                  <a:pt x="1478" y="9"/>
                </a:lnTo>
                <a:lnTo>
                  <a:pt x="1464" y="0"/>
                </a:lnTo>
                <a:lnTo>
                  <a:pt x="145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91" name="Titre 1">
            <a:extLst>
              <a:ext uri="{FF2B5EF4-FFF2-40B4-BE49-F238E27FC236}">
                <a16:creationId xmlns:a16="http://schemas.microsoft.com/office/drawing/2014/main" id="{4D80D231-7264-4C9F-810A-75AC5EA54E41}"/>
              </a:ext>
            </a:extLst>
          </p:cNvPr>
          <p:cNvSpPr txBox="1">
            <a:spLocks/>
          </p:cNvSpPr>
          <p:nvPr/>
        </p:nvSpPr>
        <p:spPr>
          <a:xfrm>
            <a:off x="346641" y="182561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>
                <a:solidFill>
                  <a:srgbClr val="FFC000"/>
                </a:solidFill>
                <a:latin typeface="Open Sans" panose="020B0606030504020204" pitchFamily="34" charset="0"/>
              </a:rPr>
              <a:t>Model of the other: </a:t>
            </a:r>
            <a:r>
              <a:rPr lang="en-US" sz="3200" b="1" cap="all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</a:rPr>
              <a:t>Naïve approach</a:t>
            </a:r>
            <a:endParaRPr lang="fr-FR" sz="3200" b="1" cap="all" dirty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</a:endParaRPr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ADFAF2AB-F530-4F77-AB98-DE7BB86032E0}"/>
              </a:ext>
            </a:extLst>
          </p:cNvPr>
          <p:cNvSpPr txBox="1"/>
          <p:nvPr/>
        </p:nvSpPr>
        <p:spPr>
          <a:xfrm>
            <a:off x="1149749" y="2247995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F664A1B-0138-418F-935F-51FBC1F4187C}"/>
              </a:ext>
            </a:extLst>
          </p:cNvPr>
          <p:cNvSpPr/>
          <p:nvPr/>
        </p:nvSpPr>
        <p:spPr bwMode="auto">
          <a:xfrm>
            <a:off x="5848285" y="2130769"/>
            <a:ext cx="1460846" cy="117338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SELF 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DECISIONAL MODEL</a:t>
            </a:r>
          </a:p>
        </p:txBody>
      </p:sp>
      <p:sp>
        <p:nvSpPr>
          <p:cNvPr id="179" name="Freeform 295">
            <a:extLst>
              <a:ext uri="{FF2B5EF4-FFF2-40B4-BE49-F238E27FC236}">
                <a16:creationId xmlns:a16="http://schemas.microsoft.com/office/drawing/2014/main" id="{CEF1E0D5-4719-4E11-A949-B952A5BB6F40}"/>
              </a:ext>
            </a:extLst>
          </p:cNvPr>
          <p:cNvSpPr>
            <a:spLocks/>
          </p:cNvSpPr>
          <p:nvPr/>
        </p:nvSpPr>
        <p:spPr bwMode="auto">
          <a:xfrm rot="20040970" flipV="1">
            <a:off x="7453998" y="2474571"/>
            <a:ext cx="809081" cy="405966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C0D8612-2130-4CE5-9BDD-1FA3204B1809}"/>
              </a:ext>
            </a:extLst>
          </p:cNvPr>
          <p:cNvSpPr/>
          <p:nvPr/>
        </p:nvSpPr>
        <p:spPr>
          <a:xfrm>
            <a:off x="8444435" y="1748951"/>
            <a:ext cx="1240152" cy="7338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>
                <a:solidFill>
                  <a:schemeClr val="tx1"/>
                </a:solidFill>
              </a:rPr>
              <a:t>Utterance</a:t>
            </a:r>
            <a:r>
              <a:rPr lang="fr-FR" i="1" baseline="-25000" dirty="0">
                <a:solidFill>
                  <a:schemeClr val="tx1"/>
                </a:solidFill>
              </a:rPr>
              <a:t>1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5CE2E5D8-A2D8-4B59-A6C5-DB42C5557995}"/>
              </a:ext>
            </a:extLst>
          </p:cNvPr>
          <p:cNvSpPr txBox="1"/>
          <p:nvPr/>
        </p:nvSpPr>
        <p:spPr>
          <a:xfrm>
            <a:off x="8720294" y="2433044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4D162B4F-5447-4338-A8D1-CE2AF59F6E43}"/>
              </a:ext>
            </a:extLst>
          </p:cNvPr>
          <p:cNvSpPr/>
          <p:nvPr/>
        </p:nvSpPr>
        <p:spPr>
          <a:xfrm>
            <a:off x="8423229" y="2960544"/>
            <a:ext cx="1253177" cy="70815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 err="1">
                <a:solidFill>
                  <a:schemeClr val="tx1"/>
                </a:solidFill>
              </a:rPr>
              <a:t>Utterance</a:t>
            </a:r>
            <a:r>
              <a:rPr lang="fr-FR" i="1" baseline="-25000" dirty="0" err="1">
                <a:solidFill>
                  <a:schemeClr val="tx1"/>
                </a:solidFill>
              </a:rPr>
              <a:t>N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188" name="Freeform 295">
            <a:extLst>
              <a:ext uri="{FF2B5EF4-FFF2-40B4-BE49-F238E27FC236}">
                <a16:creationId xmlns:a16="http://schemas.microsoft.com/office/drawing/2014/main" id="{D1F0372C-FFB0-4DD3-9DD7-79BB53B5E6E1}"/>
              </a:ext>
            </a:extLst>
          </p:cNvPr>
          <p:cNvSpPr>
            <a:spLocks/>
          </p:cNvSpPr>
          <p:nvPr/>
        </p:nvSpPr>
        <p:spPr bwMode="auto">
          <a:xfrm rot="19665857" flipV="1">
            <a:off x="9829485" y="2476902"/>
            <a:ext cx="729891" cy="442114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grpSp>
        <p:nvGrpSpPr>
          <p:cNvPr id="192" name="Groupe 191">
            <a:extLst>
              <a:ext uri="{FF2B5EF4-FFF2-40B4-BE49-F238E27FC236}">
                <a16:creationId xmlns:a16="http://schemas.microsoft.com/office/drawing/2014/main" id="{65848367-01B2-4515-A820-38ABD0CA0040}"/>
              </a:ext>
            </a:extLst>
          </p:cNvPr>
          <p:cNvGrpSpPr/>
          <p:nvPr/>
        </p:nvGrpSpPr>
        <p:grpSpPr>
          <a:xfrm>
            <a:off x="10686930" y="2301683"/>
            <a:ext cx="1250892" cy="924551"/>
            <a:chOff x="10902798" y="1599044"/>
            <a:chExt cx="1250892" cy="924551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71619233-FEDD-4840-AF0B-33F2B63C4344}"/>
                </a:ext>
              </a:extLst>
            </p:cNvPr>
            <p:cNvSpPr/>
            <p:nvPr/>
          </p:nvSpPr>
          <p:spPr>
            <a:xfrm>
              <a:off x="10902798" y="1599044"/>
              <a:ext cx="1088884" cy="7338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8608CBF9-289F-4867-BCDC-FB6E4E999DAC}"/>
                </a:ext>
              </a:extLst>
            </p:cNvPr>
            <p:cNvSpPr/>
            <p:nvPr/>
          </p:nvSpPr>
          <p:spPr>
            <a:xfrm>
              <a:off x="10983802" y="1702245"/>
              <a:ext cx="1088884" cy="7338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191E14AA-7039-4EA7-97FE-DF66EB2FDA01}"/>
                </a:ext>
              </a:extLst>
            </p:cNvPr>
            <p:cNvSpPr/>
            <p:nvPr/>
          </p:nvSpPr>
          <p:spPr>
            <a:xfrm>
              <a:off x="11064806" y="1789795"/>
              <a:ext cx="1088884" cy="733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i="1" dirty="0">
                  <a:solidFill>
                    <a:schemeClr val="tx1"/>
                  </a:solidFill>
                </a:rPr>
                <a:t>Possible</a:t>
              </a:r>
            </a:p>
            <a:p>
              <a:pPr algn="ctr"/>
              <a:r>
                <a:rPr lang="fr-FR" sz="2000" b="1" i="1" dirty="0" err="1">
                  <a:solidFill>
                    <a:schemeClr val="tx1"/>
                  </a:solidFill>
                </a:rPr>
                <a:t>pow</a:t>
              </a:r>
              <a:r>
                <a:rPr lang="fr-FR" sz="2000" b="1" i="1" baseline="-25000" dirty="0" err="1">
                  <a:solidFill>
                    <a:schemeClr val="tx1"/>
                  </a:solidFill>
                </a:rPr>
                <a:t>i</a:t>
              </a:r>
              <a:endParaRPr lang="fr-FR" sz="2000" b="1" i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97" name="Image 132">
            <a:extLst>
              <a:ext uri="{FF2B5EF4-FFF2-40B4-BE49-F238E27FC236}">
                <a16:creationId xmlns:a16="http://schemas.microsoft.com/office/drawing/2014/main" id="{23B9257B-906D-44E7-A49E-D43B64391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292" y="3344458"/>
            <a:ext cx="934148" cy="682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" name="Freeform 287">
            <a:extLst>
              <a:ext uri="{FF2B5EF4-FFF2-40B4-BE49-F238E27FC236}">
                <a16:creationId xmlns:a16="http://schemas.microsoft.com/office/drawing/2014/main" id="{E98FCDBB-1F2B-40CB-9608-6710EC791799}"/>
              </a:ext>
            </a:extLst>
          </p:cNvPr>
          <p:cNvSpPr>
            <a:spLocks/>
          </p:cNvSpPr>
          <p:nvPr/>
        </p:nvSpPr>
        <p:spPr bwMode="auto">
          <a:xfrm rot="20277183">
            <a:off x="7413595" y="3839538"/>
            <a:ext cx="1796982" cy="1154806"/>
          </a:xfrm>
          <a:custGeom>
            <a:avLst/>
            <a:gdLst>
              <a:gd name="T0" fmla="*/ 2363 w 2429"/>
              <a:gd name="T1" fmla="*/ 15 h 1818"/>
              <a:gd name="T2" fmla="*/ 2259 w 2429"/>
              <a:gd name="T3" fmla="*/ 163 h 1818"/>
              <a:gd name="T4" fmla="*/ 2092 w 2429"/>
              <a:gd name="T5" fmla="*/ 372 h 1818"/>
              <a:gd name="T6" fmla="*/ 1976 w 2429"/>
              <a:gd name="T7" fmla="*/ 507 h 1818"/>
              <a:gd name="T8" fmla="*/ 1854 w 2429"/>
              <a:gd name="T9" fmla="*/ 636 h 1818"/>
              <a:gd name="T10" fmla="*/ 1725 w 2429"/>
              <a:gd name="T11" fmla="*/ 759 h 1818"/>
              <a:gd name="T12" fmla="*/ 1591 w 2429"/>
              <a:gd name="T13" fmla="*/ 877 h 1818"/>
              <a:gd name="T14" fmla="*/ 1451 w 2429"/>
              <a:gd name="T15" fmla="*/ 989 h 1818"/>
              <a:gd name="T16" fmla="*/ 1378 w 2429"/>
              <a:gd name="T17" fmla="*/ 1042 h 1818"/>
              <a:gd name="T18" fmla="*/ 1261 w 2429"/>
              <a:gd name="T19" fmla="*/ 1124 h 1818"/>
              <a:gd name="T20" fmla="*/ 1018 w 2429"/>
              <a:gd name="T21" fmla="*/ 1270 h 1818"/>
              <a:gd name="T22" fmla="*/ 766 w 2429"/>
              <a:gd name="T23" fmla="*/ 1398 h 1818"/>
              <a:gd name="T24" fmla="*/ 507 w 2429"/>
              <a:gd name="T25" fmla="*/ 1511 h 1818"/>
              <a:gd name="T26" fmla="*/ 375 w 2429"/>
              <a:gd name="T27" fmla="*/ 1560 h 1818"/>
              <a:gd name="T28" fmla="*/ 355 w 2429"/>
              <a:gd name="T29" fmla="*/ 1521 h 1818"/>
              <a:gd name="T30" fmla="*/ 336 w 2429"/>
              <a:gd name="T31" fmla="*/ 1481 h 1818"/>
              <a:gd name="T32" fmla="*/ 327 w 2429"/>
              <a:gd name="T33" fmla="*/ 1467 h 1818"/>
              <a:gd name="T34" fmla="*/ 302 w 2429"/>
              <a:gd name="T35" fmla="*/ 1459 h 1818"/>
              <a:gd name="T36" fmla="*/ 278 w 2429"/>
              <a:gd name="T37" fmla="*/ 1471 h 1818"/>
              <a:gd name="T38" fmla="*/ 263 w 2429"/>
              <a:gd name="T39" fmla="*/ 1494 h 1818"/>
              <a:gd name="T40" fmla="*/ 263 w 2429"/>
              <a:gd name="T41" fmla="*/ 1510 h 1818"/>
              <a:gd name="T42" fmla="*/ 144 w 2429"/>
              <a:gd name="T43" fmla="*/ 1590 h 1818"/>
              <a:gd name="T44" fmla="*/ 20 w 2429"/>
              <a:gd name="T45" fmla="*/ 1663 h 1818"/>
              <a:gd name="T46" fmla="*/ 11 w 2429"/>
              <a:gd name="T47" fmla="*/ 1669 h 1818"/>
              <a:gd name="T48" fmla="*/ 1 w 2429"/>
              <a:gd name="T49" fmla="*/ 1689 h 1818"/>
              <a:gd name="T50" fmla="*/ 0 w 2429"/>
              <a:gd name="T51" fmla="*/ 1709 h 1818"/>
              <a:gd name="T52" fmla="*/ 11 w 2429"/>
              <a:gd name="T53" fmla="*/ 1728 h 1818"/>
              <a:gd name="T54" fmla="*/ 20 w 2429"/>
              <a:gd name="T55" fmla="*/ 1734 h 1818"/>
              <a:gd name="T56" fmla="*/ 69 w 2429"/>
              <a:gd name="T57" fmla="*/ 1755 h 1818"/>
              <a:gd name="T58" fmla="*/ 170 w 2429"/>
              <a:gd name="T59" fmla="*/ 1788 h 1818"/>
              <a:gd name="T60" fmla="*/ 272 w 2429"/>
              <a:gd name="T61" fmla="*/ 1809 h 1818"/>
              <a:gd name="T62" fmla="*/ 377 w 2429"/>
              <a:gd name="T63" fmla="*/ 1818 h 1818"/>
              <a:gd name="T64" fmla="*/ 432 w 2429"/>
              <a:gd name="T65" fmla="*/ 1817 h 1818"/>
              <a:gd name="T66" fmla="*/ 443 w 2429"/>
              <a:gd name="T67" fmla="*/ 1816 h 1818"/>
              <a:gd name="T68" fmla="*/ 460 w 2429"/>
              <a:gd name="T69" fmla="*/ 1805 h 1818"/>
              <a:gd name="T70" fmla="*/ 471 w 2429"/>
              <a:gd name="T71" fmla="*/ 1787 h 1818"/>
              <a:gd name="T72" fmla="*/ 471 w 2429"/>
              <a:gd name="T73" fmla="*/ 1766 h 1818"/>
              <a:gd name="T74" fmla="*/ 467 w 2429"/>
              <a:gd name="T75" fmla="*/ 1756 h 1818"/>
              <a:gd name="T76" fmla="*/ 436 w 2429"/>
              <a:gd name="T77" fmla="*/ 1690 h 1818"/>
              <a:gd name="T78" fmla="*/ 405 w 2429"/>
              <a:gd name="T79" fmla="*/ 1624 h 1818"/>
              <a:gd name="T80" fmla="*/ 481 w 2429"/>
              <a:gd name="T81" fmla="*/ 1599 h 1818"/>
              <a:gd name="T82" fmla="*/ 633 w 2429"/>
              <a:gd name="T83" fmla="*/ 1543 h 1818"/>
              <a:gd name="T84" fmla="*/ 783 w 2429"/>
              <a:gd name="T85" fmla="*/ 1481 h 1818"/>
              <a:gd name="T86" fmla="*/ 931 w 2429"/>
              <a:gd name="T87" fmla="*/ 1410 h 1818"/>
              <a:gd name="T88" fmla="*/ 1076 w 2429"/>
              <a:gd name="T89" fmla="*/ 1334 h 1818"/>
              <a:gd name="T90" fmla="*/ 1217 w 2429"/>
              <a:gd name="T91" fmla="*/ 1249 h 1818"/>
              <a:gd name="T92" fmla="*/ 1356 w 2429"/>
              <a:gd name="T93" fmla="*/ 1160 h 1818"/>
              <a:gd name="T94" fmla="*/ 1491 w 2429"/>
              <a:gd name="T95" fmla="*/ 1064 h 1818"/>
              <a:gd name="T96" fmla="*/ 1620 w 2429"/>
              <a:gd name="T97" fmla="*/ 962 h 1818"/>
              <a:gd name="T98" fmla="*/ 1746 w 2429"/>
              <a:gd name="T99" fmla="*/ 855 h 1818"/>
              <a:gd name="T100" fmla="*/ 1867 w 2429"/>
              <a:gd name="T101" fmla="*/ 744 h 1818"/>
              <a:gd name="T102" fmla="*/ 1982 w 2429"/>
              <a:gd name="T103" fmla="*/ 626 h 1818"/>
              <a:gd name="T104" fmla="*/ 2091 w 2429"/>
              <a:gd name="T105" fmla="*/ 505 h 1818"/>
              <a:gd name="T106" fmla="*/ 2195 w 2429"/>
              <a:gd name="T107" fmla="*/ 380 h 1818"/>
              <a:gd name="T108" fmla="*/ 2290 w 2429"/>
              <a:gd name="T109" fmla="*/ 251 h 1818"/>
              <a:gd name="T110" fmla="*/ 2380 w 2429"/>
              <a:gd name="T111" fmla="*/ 118 h 1818"/>
              <a:gd name="T112" fmla="*/ 2423 w 2429"/>
              <a:gd name="T113" fmla="*/ 50 h 1818"/>
              <a:gd name="T114" fmla="*/ 2429 w 2429"/>
              <a:gd name="T115" fmla="*/ 36 h 1818"/>
              <a:gd name="T116" fmla="*/ 2421 w 2429"/>
              <a:gd name="T117" fmla="*/ 13 h 1818"/>
              <a:gd name="T118" fmla="*/ 2399 w 2429"/>
              <a:gd name="T119" fmla="*/ 0 h 1818"/>
              <a:gd name="T120" fmla="*/ 2373 w 2429"/>
              <a:gd name="T121" fmla="*/ 5 h 1818"/>
              <a:gd name="T122" fmla="*/ 2363 w 2429"/>
              <a:gd name="T123" fmla="*/ 15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29" h="1818">
                <a:moveTo>
                  <a:pt x="2363" y="15"/>
                </a:moveTo>
                <a:lnTo>
                  <a:pt x="2259" y="163"/>
                </a:lnTo>
                <a:lnTo>
                  <a:pt x="2092" y="372"/>
                </a:lnTo>
                <a:lnTo>
                  <a:pt x="1976" y="507"/>
                </a:lnTo>
                <a:lnTo>
                  <a:pt x="1854" y="636"/>
                </a:lnTo>
                <a:lnTo>
                  <a:pt x="1725" y="759"/>
                </a:lnTo>
                <a:lnTo>
                  <a:pt x="1591" y="877"/>
                </a:lnTo>
                <a:lnTo>
                  <a:pt x="1451" y="989"/>
                </a:lnTo>
                <a:lnTo>
                  <a:pt x="1378" y="1042"/>
                </a:lnTo>
                <a:lnTo>
                  <a:pt x="1261" y="1124"/>
                </a:lnTo>
                <a:lnTo>
                  <a:pt x="1018" y="1270"/>
                </a:lnTo>
                <a:lnTo>
                  <a:pt x="766" y="1398"/>
                </a:lnTo>
                <a:lnTo>
                  <a:pt x="507" y="1511"/>
                </a:lnTo>
                <a:lnTo>
                  <a:pt x="375" y="1560"/>
                </a:lnTo>
                <a:lnTo>
                  <a:pt x="355" y="1521"/>
                </a:lnTo>
                <a:lnTo>
                  <a:pt x="336" y="1481"/>
                </a:lnTo>
                <a:lnTo>
                  <a:pt x="327" y="1467"/>
                </a:lnTo>
                <a:lnTo>
                  <a:pt x="302" y="1459"/>
                </a:lnTo>
                <a:lnTo>
                  <a:pt x="278" y="1471"/>
                </a:lnTo>
                <a:lnTo>
                  <a:pt x="263" y="1494"/>
                </a:lnTo>
                <a:lnTo>
                  <a:pt x="263" y="1510"/>
                </a:lnTo>
                <a:lnTo>
                  <a:pt x="144" y="1590"/>
                </a:lnTo>
                <a:lnTo>
                  <a:pt x="20" y="1663"/>
                </a:lnTo>
                <a:lnTo>
                  <a:pt x="11" y="1669"/>
                </a:lnTo>
                <a:lnTo>
                  <a:pt x="1" y="1689"/>
                </a:lnTo>
                <a:lnTo>
                  <a:pt x="0" y="1709"/>
                </a:lnTo>
                <a:lnTo>
                  <a:pt x="11" y="1728"/>
                </a:lnTo>
                <a:lnTo>
                  <a:pt x="20" y="1734"/>
                </a:lnTo>
                <a:lnTo>
                  <a:pt x="69" y="1755"/>
                </a:lnTo>
                <a:lnTo>
                  <a:pt x="170" y="1788"/>
                </a:lnTo>
                <a:lnTo>
                  <a:pt x="272" y="1809"/>
                </a:lnTo>
                <a:lnTo>
                  <a:pt x="377" y="1818"/>
                </a:lnTo>
                <a:lnTo>
                  <a:pt x="432" y="1817"/>
                </a:lnTo>
                <a:lnTo>
                  <a:pt x="443" y="1816"/>
                </a:lnTo>
                <a:lnTo>
                  <a:pt x="460" y="1805"/>
                </a:lnTo>
                <a:lnTo>
                  <a:pt x="471" y="1787"/>
                </a:lnTo>
                <a:lnTo>
                  <a:pt x="471" y="1766"/>
                </a:lnTo>
                <a:lnTo>
                  <a:pt x="467" y="1756"/>
                </a:lnTo>
                <a:lnTo>
                  <a:pt x="436" y="1690"/>
                </a:lnTo>
                <a:lnTo>
                  <a:pt x="405" y="1624"/>
                </a:lnTo>
                <a:lnTo>
                  <a:pt x="481" y="1599"/>
                </a:lnTo>
                <a:lnTo>
                  <a:pt x="633" y="1543"/>
                </a:lnTo>
                <a:lnTo>
                  <a:pt x="783" y="1481"/>
                </a:lnTo>
                <a:lnTo>
                  <a:pt x="931" y="1410"/>
                </a:lnTo>
                <a:lnTo>
                  <a:pt x="1076" y="1334"/>
                </a:lnTo>
                <a:lnTo>
                  <a:pt x="1217" y="1249"/>
                </a:lnTo>
                <a:lnTo>
                  <a:pt x="1356" y="1160"/>
                </a:lnTo>
                <a:lnTo>
                  <a:pt x="1491" y="1064"/>
                </a:lnTo>
                <a:lnTo>
                  <a:pt x="1620" y="962"/>
                </a:lnTo>
                <a:lnTo>
                  <a:pt x="1746" y="855"/>
                </a:lnTo>
                <a:lnTo>
                  <a:pt x="1867" y="744"/>
                </a:lnTo>
                <a:lnTo>
                  <a:pt x="1982" y="626"/>
                </a:lnTo>
                <a:lnTo>
                  <a:pt x="2091" y="505"/>
                </a:lnTo>
                <a:lnTo>
                  <a:pt x="2195" y="380"/>
                </a:lnTo>
                <a:lnTo>
                  <a:pt x="2290" y="251"/>
                </a:lnTo>
                <a:lnTo>
                  <a:pt x="2380" y="118"/>
                </a:lnTo>
                <a:lnTo>
                  <a:pt x="2423" y="50"/>
                </a:lnTo>
                <a:lnTo>
                  <a:pt x="2429" y="36"/>
                </a:lnTo>
                <a:lnTo>
                  <a:pt x="2421" y="13"/>
                </a:lnTo>
                <a:lnTo>
                  <a:pt x="2399" y="0"/>
                </a:lnTo>
                <a:lnTo>
                  <a:pt x="2373" y="5"/>
                </a:lnTo>
                <a:lnTo>
                  <a:pt x="2363" y="15"/>
                </a:lnTo>
              </a:path>
            </a:pathLst>
          </a:cu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26F47BE-651A-4F51-9672-1A720BAB8550}"/>
              </a:ext>
            </a:extLst>
          </p:cNvPr>
          <p:cNvSpPr/>
          <p:nvPr/>
        </p:nvSpPr>
        <p:spPr bwMode="auto">
          <a:xfrm>
            <a:off x="7570259" y="4242718"/>
            <a:ext cx="1859684" cy="34844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44546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</a:t>
            </a:r>
            <a:endParaRPr kumimoji="0" lang="en-US" sz="2400" b="0" i="0" u="none" strike="noStrike" kern="0" cap="none" spc="0" normalizeH="0" baseline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85" name="Groupe 184">
            <a:extLst>
              <a:ext uri="{FF2B5EF4-FFF2-40B4-BE49-F238E27FC236}">
                <a16:creationId xmlns:a16="http://schemas.microsoft.com/office/drawing/2014/main" id="{BC9AE3D2-BF4F-4465-9B16-8630EE09D0F5}"/>
              </a:ext>
            </a:extLst>
          </p:cNvPr>
          <p:cNvGrpSpPr/>
          <p:nvPr/>
        </p:nvGrpSpPr>
        <p:grpSpPr>
          <a:xfrm>
            <a:off x="2271445" y="1457687"/>
            <a:ext cx="210621" cy="819088"/>
            <a:chOff x="1533767" y="2696891"/>
            <a:chExt cx="383574" cy="1497498"/>
          </a:xfrm>
        </p:grpSpPr>
        <p:sp>
          <p:nvSpPr>
            <p:cNvPr id="189" name="Oval 18">
              <a:extLst>
                <a:ext uri="{FF2B5EF4-FFF2-40B4-BE49-F238E27FC236}">
                  <a16:creationId xmlns:a16="http://schemas.microsoft.com/office/drawing/2014/main" id="{6C88D506-3B57-48C8-A2C1-9722C7429B15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0" name="Oval 18">
              <a:extLst>
                <a:ext uri="{FF2B5EF4-FFF2-40B4-BE49-F238E27FC236}">
                  <a16:creationId xmlns:a16="http://schemas.microsoft.com/office/drawing/2014/main" id="{5A826C7D-94B5-4F0D-BE56-8D1517B5E104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8" name="Oval 18">
              <a:extLst>
                <a:ext uri="{FF2B5EF4-FFF2-40B4-BE49-F238E27FC236}">
                  <a16:creationId xmlns:a16="http://schemas.microsoft.com/office/drawing/2014/main" id="{DB0F6963-9AC8-4B51-A549-89CF73196BEB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9" name="Oval 18">
              <a:extLst>
                <a:ext uri="{FF2B5EF4-FFF2-40B4-BE49-F238E27FC236}">
                  <a16:creationId xmlns:a16="http://schemas.microsoft.com/office/drawing/2014/main" id="{46D27679-7471-4963-A43E-89B6AFF1C579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0" name="Groupe 209">
            <a:extLst>
              <a:ext uri="{FF2B5EF4-FFF2-40B4-BE49-F238E27FC236}">
                <a16:creationId xmlns:a16="http://schemas.microsoft.com/office/drawing/2014/main" id="{AD4F173C-66FB-484B-82B8-F7ABDD71074A}"/>
              </a:ext>
            </a:extLst>
          </p:cNvPr>
          <p:cNvGrpSpPr/>
          <p:nvPr/>
        </p:nvGrpSpPr>
        <p:grpSpPr>
          <a:xfrm>
            <a:off x="2994794" y="1442342"/>
            <a:ext cx="210621" cy="803820"/>
            <a:chOff x="1533767" y="2696891"/>
            <a:chExt cx="383574" cy="1497498"/>
          </a:xfrm>
        </p:grpSpPr>
        <p:sp>
          <p:nvSpPr>
            <p:cNvPr id="211" name="Oval 18">
              <a:extLst>
                <a:ext uri="{FF2B5EF4-FFF2-40B4-BE49-F238E27FC236}">
                  <a16:creationId xmlns:a16="http://schemas.microsoft.com/office/drawing/2014/main" id="{960DC691-602B-4DDD-9016-167325DD269C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2" name="Oval 18">
              <a:extLst>
                <a:ext uri="{FF2B5EF4-FFF2-40B4-BE49-F238E27FC236}">
                  <a16:creationId xmlns:a16="http://schemas.microsoft.com/office/drawing/2014/main" id="{80CB9CE5-21F2-44A0-A9E2-8708CE5FD928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3" name="Oval 18">
              <a:extLst>
                <a:ext uri="{FF2B5EF4-FFF2-40B4-BE49-F238E27FC236}">
                  <a16:creationId xmlns:a16="http://schemas.microsoft.com/office/drawing/2014/main" id="{3AF04A73-7CB7-4F3D-A5EE-B0FC181718C8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4" name="Oval 18">
              <a:extLst>
                <a:ext uri="{FF2B5EF4-FFF2-40B4-BE49-F238E27FC236}">
                  <a16:creationId xmlns:a16="http://schemas.microsoft.com/office/drawing/2014/main" id="{6AD2D93B-7201-435E-A7DB-49A6E9726B63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5" name="Groupe 224">
            <a:extLst>
              <a:ext uri="{FF2B5EF4-FFF2-40B4-BE49-F238E27FC236}">
                <a16:creationId xmlns:a16="http://schemas.microsoft.com/office/drawing/2014/main" id="{D14ED982-ACCF-4609-BE25-FD25D52C411B}"/>
              </a:ext>
            </a:extLst>
          </p:cNvPr>
          <p:cNvGrpSpPr/>
          <p:nvPr/>
        </p:nvGrpSpPr>
        <p:grpSpPr>
          <a:xfrm>
            <a:off x="3666078" y="1457687"/>
            <a:ext cx="210621" cy="803820"/>
            <a:chOff x="1533767" y="2696891"/>
            <a:chExt cx="383574" cy="1497498"/>
          </a:xfrm>
        </p:grpSpPr>
        <p:sp>
          <p:nvSpPr>
            <p:cNvPr id="226" name="Oval 18">
              <a:extLst>
                <a:ext uri="{FF2B5EF4-FFF2-40B4-BE49-F238E27FC236}">
                  <a16:creationId xmlns:a16="http://schemas.microsoft.com/office/drawing/2014/main" id="{847DA5CB-FADC-442B-B389-5273771C402E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7" name="Oval 18">
              <a:extLst>
                <a:ext uri="{FF2B5EF4-FFF2-40B4-BE49-F238E27FC236}">
                  <a16:creationId xmlns:a16="http://schemas.microsoft.com/office/drawing/2014/main" id="{34506AAC-955B-470D-A888-85AAC15C095F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8" name="Oval 18">
              <a:extLst>
                <a:ext uri="{FF2B5EF4-FFF2-40B4-BE49-F238E27FC236}">
                  <a16:creationId xmlns:a16="http://schemas.microsoft.com/office/drawing/2014/main" id="{36C36AD9-6828-42DF-9ACC-C503354B3425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9" name="Oval 18">
              <a:extLst>
                <a:ext uri="{FF2B5EF4-FFF2-40B4-BE49-F238E27FC236}">
                  <a16:creationId xmlns:a16="http://schemas.microsoft.com/office/drawing/2014/main" id="{BF0FF612-FD9D-4F1F-9939-B8B4FCBCB338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0" name="Groupe 229">
            <a:extLst>
              <a:ext uri="{FF2B5EF4-FFF2-40B4-BE49-F238E27FC236}">
                <a16:creationId xmlns:a16="http://schemas.microsoft.com/office/drawing/2014/main" id="{8FE8D0D5-D08C-4971-9930-94757F1C14D0}"/>
              </a:ext>
            </a:extLst>
          </p:cNvPr>
          <p:cNvGrpSpPr/>
          <p:nvPr/>
        </p:nvGrpSpPr>
        <p:grpSpPr>
          <a:xfrm>
            <a:off x="4403640" y="1446767"/>
            <a:ext cx="210621" cy="803820"/>
            <a:chOff x="1533767" y="2696891"/>
            <a:chExt cx="383574" cy="1497498"/>
          </a:xfrm>
        </p:grpSpPr>
        <p:sp>
          <p:nvSpPr>
            <p:cNvPr id="231" name="Oval 18">
              <a:extLst>
                <a:ext uri="{FF2B5EF4-FFF2-40B4-BE49-F238E27FC236}">
                  <a16:creationId xmlns:a16="http://schemas.microsoft.com/office/drawing/2014/main" id="{D415D0D0-D702-4D99-8CAA-3321794BB4F5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2" name="Oval 18">
              <a:extLst>
                <a:ext uri="{FF2B5EF4-FFF2-40B4-BE49-F238E27FC236}">
                  <a16:creationId xmlns:a16="http://schemas.microsoft.com/office/drawing/2014/main" id="{0933B547-919F-403A-8862-42E2732B3970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3" name="Oval 18">
              <a:extLst>
                <a:ext uri="{FF2B5EF4-FFF2-40B4-BE49-F238E27FC236}">
                  <a16:creationId xmlns:a16="http://schemas.microsoft.com/office/drawing/2014/main" id="{9F90BF5E-BFE0-49A9-A4A9-BE1085F9ADA2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4" name="Oval 18">
              <a:extLst>
                <a:ext uri="{FF2B5EF4-FFF2-40B4-BE49-F238E27FC236}">
                  <a16:creationId xmlns:a16="http://schemas.microsoft.com/office/drawing/2014/main" id="{E35E7FD4-715C-45CC-80B8-26B65369F6EA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35" name="Rectangle 234">
            <a:extLst>
              <a:ext uri="{FF2B5EF4-FFF2-40B4-BE49-F238E27FC236}">
                <a16:creationId xmlns:a16="http://schemas.microsoft.com/office/drawing/2014/main" id="{A403D0EA-7B09-4A00-ACFA-EE045D3D188F}"/>
              </a:ext>
            </a:extLst>
          </p:cNvPr>
          <p:cNvSpPr/>
          <p:nvPr/>
        </p:nvSpPr>
        <p:spPr>
          <a:xfrm>
            <a:off x="1868725" y="2915228"/>
            <a:ext cx="3030279" cy="9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73B9ABA4-06FE-48FD-B3A0-7B19692D8EFA}"/>
              </a:ext>
            </a:extLst>
          </p:cNvPr>
          <p:cNvSpPr/>
          <p:nvPr/>
        </p:nvSpPr>
        <p:spPr>
          <a:xfrm>
            <a:off x="1075403" y="2915228"/>
            <a:ext cx="743781" cy="944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i="1" dirty="0" err="1">
                <a:solidFill>
                  <a:schemeClr val="tx1"/>
                </a:solidFill>
              </a:rPr>
              <a:t>Pow</a:t>
            </a:r>
            <a:r>
              <a:rPr lang="fr-FR" sz="2400" i="1" dirty="0">
                <a:solidFill>
                  <a:schemeClr val="tx1"/>
                </a:solidFill>
              </a:rPr>
              <a:t> N</a:t>
            </a:r>
          </a:p>
        </p:txBody>
      </p:sp>
      <p:grpSp>
        <p:nvGrpSpPr>
          <p:cNvPr id="237" name="Groupe 236">
            <a:extLst>
              <a:ext uri="{FF2B5EF4-FFF2-40B4-BE49-F238E27FC236}">
                <a16:creationId xmlns:a16="http://schemas.microsoft.com/office/drawing/2014/main" id="{E93CF6F3-F57E-46CC-B034-7F3CDFF30899}"/>
              </a:ext>
            </a:extLst>
          </p:cNvPr>
          <p:cNvGrpSpPr/>
          <p:nvPr/>
        </p:nvGrpSpPr>
        <p:grpSpPr>
          <a:xfrm>
            <a:off x="2276739" y="2995713"/>
            <a:ext cx="210621" cy="819088"/>
            <a:chOff x="1533767" y="2696891"/>
            <a:chExt cx="383574" cy="1497498"/>
          </a:xfrm>
        </p:grpSpPr>
        <p:sp>
          <p:nvSpPr>
            <p:cNvPr id="238" name="Oval 18">
              <a:extLst>
                <a:ext uri="{FF2B5EF4-FFF2-40B4-BE49-F238E27FC236}">
                  <a16:creationId xmlns:a16="http://schemas.microsoft.com/office/drawing/2014/main" id="{5086B412-FC6A-4F74-89A4-8B00B1E16E36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9" name="Oval 18">
              <a:extLst>
                <a:ext uri="{FF2B5EF4-FFF2-40B4-BE49-F238E27FC236}">
                  <a16:creationId xmlns:a16="http://schemas.microsoft.com/office/drawing/2014/main" id="{27CCDC0B-36DA-4D3D-99B9-F0F50A59BC40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0" name="Oval 18">
              <a:extLst>
                <a:ext uri="{FF2B5EF4-FFF2-40B4-BE49-F238E27FC236}">
                  <a16:creationId xmlns:a16="http://schemas.microsoft.com/office/drawing/2014/main" id="{802D7AA4-7037-456A-8FD4-0BB16D05D262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1" name="Oval 18">
              <a:extLst>
                <a:ext uri="{FF2B5EF4-FFF2-40B4-BE49-F238E27FC236}">
                  <a16:creationId xmlns:a16="http://schemas.microsoft.com/office/drawing/2014/main" id="{B835D4ED-B97F-4CBB-BC8A-F5F976712721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2" name="Groupe 241">
            <a:extLst>
              <a:ext uri="{FF2B5EF4-FFF2-40B4-BE49-F238E27FC236}">
                <a16:creationId xmlns:a16="http://schemas.microsoft.com/office/drawing/2014/main" id="{981F8122-139D-4EAA-8035-21EFFC8008F0}"/>
              </a:ext>
            </a:extLst>
          </p:cNvPr>
          <p:cNvGrpSpPr/>
          <p:nvPr/>
        </p:nvGrpSpPr>
        <p:grpSpPr>
          <a:xfrm>
            <a:off x="3000088" y="2980368"/>
            <a:ext cx="210621" cy="803820"/>
            <a:chOff x="1533767" y="2696891"/>
            <a:chExt cx="383574" cy="1497498"/>
          </a:xfrm>
        </p:grpSpPr>
        <p:sp>
          <p:nvSpPr>
            <p:cNvPr id="243" name="Oval 18">
              <a:extLst>
                <a:ext uri="{FF2B5EF4-FFF2-40B4-BE49-F238E27FC236}">
                  <a16:creationId xmlns:a16="http://schemas.microsoft.com/office/drawing/2014/main" id="{A8275EEA-ECF4-486F-B72D-D4E3D5059045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4" name="Oval 18">
              <a:extLst>
                <a:ext uri="{FF2B5EF4-FFF2-40B4-BE49-F238E27FC236}">
                  <a16:creationId xmlns:a16="http://schemas.microsoft.com/office/drawing/2014/main" id="{F60D80A9-2DB7-4815-B952-980153C6D861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5" name="Oval 18">
              <a:extLst>
                <a:ext uri="{FF2B5EF4-FFF2-40B4-BE49-F238E27FC236}">
                  <a16:creationId xmlns:a16="http://schemas.microsoft.com/office/drawing/2014/main" id="{3880F7B4-6619-4990-A77E-52D737D0ACE4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6" name="Oval 18">
              <a:extLst>
                <a:ext uri="{FF2B5EF4-FFF2-40B4-BE49-F238E27FC236}">
                  <a16:creationId xmlns:a16="http://schemas.microsoft.com/office/drawing/2014/main" id="{F6052CE2-2D2B-4FCD-A491-A64F38D3C88D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7" name="Groupe 246">
            <a:extLst>
              <a:ext uri="{FF2B5EF4-FFF2-40B4-BE49-F238E27FC236}">
                <a16:creationId xmlns:a16="http://schemas.microsoft.com/office/drawing/2014/main" id="{9CBD06FF-FC15-4192-934E-7BC2D06A01B4}"/>
              </a:ext>
            </a:extLst>
          </p:cNvPr>
          <p:cNvGrpSpPr/>
          <p:nvPr/>
        </p:nvGrpSpPr>
        <p:grpSpPr>
          <a:xfrm>
            <a:off x="3671372" y="2995713"/>
            <a:ext cx="210621" cy="803820"/>
            <a:chOff x="1533767" y="2696891"/>
            <a:chExt cx="383574" cy="1497498"/>
          </a:xfrm>
        </p:grpSpPr>
        <p:sp>
          <p:nvSpPr>
            <p:cNvPr id="248" name="Oval 18">
              <a:extLst>
                <a:ext uri="{FF2B5EF4-FFF2-40B4-BE49-F238E27FC236}">
                  <a16:creationId xmlns:a16="http://schemas.microsoft.com/office/drawing/2014/main" id="{FE865BFF-BE0A-4794-BD97-50BE6E215DE0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9" name="Oval 18">
              <a:extLst>
                <a:ext uri="{FF2B5EF4-FFF2-40B4-BE49-F238E27FC236}">
                  <a16:creationId xmlns:a16="http://schemas.microsoft.com/office/drawing/2014/main" id="{B8026B1D-B508-4C1A-B4DF-0886A0BF3FA9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0" name="Oval 18">
              <a:extLst>
                <a:ext uri="{FF2B5EF4-FFF2-40B4-BE49-F238E27FC236}">
                  <a16:creationId xmlns:a16="http://schemas.microsoft.com/office/drawing/2014/main" id="{2C51D57F-4ADD-4FD8-98B0-E70B54BEF78F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1" name="Oval 18">
              <a:extLst>
                <a:ext uri="{FF2B5EF4-FFF2-40B4-BE49-F238E27FC236}">
                  <a16:creationId xmlns:a16="http://schemas.microsoft.com/office/drawing/2014/main" id="{C1717392-620B-4C93-AFEB-17BD8590904A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2" name="Groupe 251">
            <a:extLst>
              <a:ext uri="{FF2B5EF4-FFF2-40B4-BE49-F238E27FC236}">
                <a16:creationId xmlns:a16="http://schemas.microsoft.com/office/drawing/2014/main" id="{A2D1B3CC-633F-403A-A1D3-447A70945168}"/>
              </a:ext>
            </a:extLst>
          </p:cNvPr>
          <p:cNvGrpSpPr/>
          <p:nvPr/>
        </p:nvGrpSpPr>
        <p:grpSpPr>
          <a:xfrm>
            <a:off x="4408934" y="2984793"/>
            <a:ext cx="210621" cy="803820"/>
            <a:chOff x="1533767" y="2696891"/>
            <a:chExt cx="383574" cy="1497498"/>
          </a:xfrm>
        </p:grpSpPr>
        <p:sp>
          <p:nvSpPr>
            <p:cNvPr id="253" name="Oval 18">
              <a:extLst>
                <a:ext uri="{FF2B5EF4-FFF2-40B4-BE49-F238E27FC236}">
                  <a16:creationId xmlns:a16="http://schemas.microsoft.com/office/drawing/2014/main" id="{523A507C-E573-45FD-B133-AC1973C8BAE3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4" name="Oval 18">
              <a:extLst>
                <a:ext uri="{FF2B5EF4-FFF2-40B4-BE49-F238E27FC236}">
                  <a16:creationId xmlns:a16="http://schemas.microsoft.com/office/drawing/2014/main" id="{24825F3F-EBC3-4D4B-BC3C-70B188F9764A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5" name="Oval 18">
              <a:extLst>
                <a:ext uri="{FF2B5EF4-FFF2-40B4-BE49-F238E27FC236}">
                  <a16:creationId xmlns:a16="http://schemas.microsoft.com/office/drawing/2014/main" id="{EDEBD7DC-78CD-4FEB-8E0D-67588F058DB0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6" name="Oval 18">
              <a:extLst>
                <a:ext uri="{FF2B5EF4-FFF2-40B4-BE49-F238E27FC236}">
                  <a16:creationId xmlns:a16="http://schemas.microsoft.com/office/drawing/2014/main" id="{167E4094-8A2D-4110-88D9-5AD0CC03BA77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96" name="ZoneTexte 195">
            <a:extLst>
              <a:ext uri="{FF2B5EF4-FFF2-40B4-BE49-F238E27FC236}">
                <a16:creationId xmlns:a16="http://schemas.microsoft.com/office/drawing/2014/main" id="{0C1D4028-99A5-4623-9EDA-C2D351B0B417}"/>
              </a:ext>
            </a:extLst>
          </p:cNvPr>
          <p:cNvSpPr txBox="1"/>
          <p:nvPr/>
        </p:nvSpPr>
        <p:spPr>
          <a:xfrm>
            <a:off x="4111335" y="1292105"/>
            <a:ext cx="813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X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34EDE78-77B0-4280-9901-2C13A9BBE5C5}"/>
              </a:ext>
            </a:extLst>
          </p:cNvPr>
          <p:cNvSpPr txBox="1"/>
          <p:nvPr/>
        </p:nvSpPr>
        <p:spPr>
          <a:xfrm>
            <a:off x="3413098" y="2849499"/>
            <a:ext cx="813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X</a:t>
            </a:r>
          </a:p>
        </p:txBody>
      </p:sp>
      <p:sp>
        <p:nvSpPr>
          <p:cNvPr id="257" name="ZoneTexte 256">
            <a:extLst>
              <a:ext uri="{FF2B5EF4-FFF2-40B4-BE49-F238E27FC236}">
                <a16:creationId xmlns:a16="http://schemas.microsoft.com/office/drawing/2014/main" id="{1B818BEC-37A6-4BCC-A11E-58B2A40415CB}"/>
              </a:ext>
            </a:extLst>
          </p:cNvPr>
          <p:cNvSpPr txBox="1"/>
          <p:nvPr/>
        </p:nvSpPr>
        <p:spPr>
          <a:xfrm>
            <a:off x="1984598" y="1269304"/>
            <a:ext cx="813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X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070E8C-2E7B-45B2-B812-F6CF73474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pPr/>
              <a:t>35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797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  <p:bldP spid="2" grpId="0"/>
      <p:bldP spid="25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 119">
            <a:extLst>
              <a:ext uri="{FF2B5EF4-FFF2-40B4-BE49-F238E27FC236}">
                <a16:creationId xmlns:a16="http://schemas.microsoft.com/office/drawing/2014/main" id="{C7406F84-908E-491F-A2FB-7FC8C8C37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110" y="4641112"/>
            <a:ext cx="1156884" cy="130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A3A3DF8C-F8CB-4949-8167-4B213E87A230}"/>
              </a:ext>
            </a:extLst>
          </p:cNvPr>
          <p:cNvSpPr/>
          <p:nvPr/>
        </p:nvSpPr>
        <p:spPr bwMode="auto">
          <a:xfrm>
            <a:off x="307663" y="6014378"/>
            <a:ext cx="2931777" cy="526416"/>
          </a:xfrm>
          <a:prstGeom prst="rect">
            <a:avLst/>
          </a:prstGeom>
          <a:solidFill>
            <a:srgbClr val="E7E6E6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SIMULATION THEORY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4" name="Image 124">
            <a:extLst>
              <a:ext uri="{FF2B5EF4-FFF2-40B4-BE49-F238E27FC236}">
                <a16:creationId xmlns:a16="http://schemas.microsoft.com/office/drawing/2014/main" id="{62E439F5-0368-4F9B-AC18-CA0AAF939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373" y="4641112"/>
            <a:ext cx="1352227" cy="1303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A0601B4F-C4E0-4800-A51A-B2F988AF4268}"/>
              </a:ext>
            </a:extLst>
          </p:cNvPr>
          <p:cNvSpPr/>
          <p:nvPr/>
        </p:nvSpPr>
        <p:spPr bwMode="auto">
          <a:xfrm rot="16200000">
            <a:off x="-611420" y="3732370"/>
            <a:ext cx="1859684" cy="34844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44546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Revision</a:t>
            </a:r>
            <a:endParaRPr kumimoji="0" lang="en-US" sz="2400" b="0" i="0" u="none" strike="noStrike" kern="0" cap="none" spc="0" normalizeH="0" baseline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A8045C-1F09-48A8-8CE8-256BF11EC496}"/>
              </a:ext>
            </a:extLst>
          </p:cNvPr>
          <p:cNvSpPr/>
          <p:nvPr/>
        </p:nvSpPr>
        <p:spPr>
          <a:xfrm>
            <a:off x="1863431" y="1377202"/>
            <a:ext cx="3030279" cy="9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FF3259-DB43-4AE7-A9C9-5733D2AF0BC3}"/>
              </a:ext>
            </a:extLst>
          </p:cNvPr>
          <p:cNvSpPr txBox="1"/>
          <p:nvPr/>
        </p:nvSpPr>
        <p:spPr>
          <a:xfrm>
            <a:off x="3156570" y="2256743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F248BC-B65A-449F-A1A4-99BA16C5D578}"/>
              </a:ext>
            </a:extLst>
          </p:cNvPr>
          <p:cNvSpPr/>
          <p:nvPr/>
        </p:nvSpPr>
        <p:spPr>
          <a:xfrm>
            <a:off x="1070109" y="1377202"/>
            <a:ext cx="743781" cy="944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i="1" dirty="0" err="1">
                <a:solidFill>
                  <a:schemeClr val="tx1"/>
                </a:solidFill>
              </a:rPr>
              <a:t>Pow</a:t>
            </a:r>
            <a:r>
              <a:rPr lang="fr-FR" sz="2400" i="1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75" name="Freeform 296">
            <a:extLst>
              <a:ext uri="{FF2B5EF4-FFF2-40B4-BE49-F238E27FC236}">
                <a16:creationId xmlns:a16="http://schemas.microsoft.com/office/drawing/2014/main" id="{A00D7812-D824-473F-B0D5-FB5101E45492}"/>
              </a:ext>
            </a:extLst>
          </p:cNvPr>
          <p:cNvSpPr>
            <a:spLocks/>
          </p:cNvSpPr>
          <p:nvPr/>
        </p:nvSpPr>
        <p:spPr bwMode="auto">
          <a:xfrm rot="10800000">
            <a:off x="3519470" y="5478312"/>
            <a:ext cx="5898850" cy="248780"/>
          </a:xfrm>
          <a:custGeom>
            <a:avLst/>
            <a:gdLst>
              <a:gd name="T0" fmla="*/ 3764 w 3773"/>
              <a:gd name="T1" fmla="*/ 185 h 294"/>
              <a:gd name="T2" fmla="*/ 3769 w 3773"/>
              <a:gd name="T3" fmla="*/ 179 h 294"/>
              <a:gd name="T4" fmla="*/ 3773 w 3773"/>
              <a:gd name="T5" fmla="*/ 166 h 294"/>
              <a:gd name="T6" fmla="*/ 3765 w 3773"/>
              <a:gd name="T7" fmla="*/ 146 h 294"/>
              <a:gd name="T8" fmla="*/ 3752 w 3773"/>
              <a:gd name="T9" fmla="*/ 139 h 294"/>
              <a:gd name="T10" fmla="*/ 3756 w 3773"/>
              <a:gd name="T11" fmla="*/ 124 h 294"/>
              <a:gd name="T12" fmla="*/ 3749 w 3773"/>
              <a:gd name="T13" fmla="*/ 93 h 294"/>
              <a:gd name="T14" fmla="*/ 3733 w 3773"/>
              <a:gd name="T15" fmla="*/ 82 h 294"/>
              <a:gd name="T16" fmla="*/ 3686 w 3773"/>
              <a:gd name="T17" fmla="*/ 54 h 294"/>
              <a:gd name="T18" fmla="*/ 3587 w 3773"/>
              <a:gd name="T19" fmla="*/ 14 h 294"/>
              <a:gd name="T20" fmla="*/ 3535 w 3773"/>
              <a:gd name="T21" fmla="*/ 1 h 294"/>
              <a:gd name="T22" fmla="*/ 3523 w 3773"/>
              <a:gd name="T23" fmla="*/ 0 h 294"/>
              <a:gd name="T24" fmla="*/ 3502 w 3773"/>
              <a:gd name="T25" fmla="*/ 4 h 294"/>
              <a:gd name="T26" fmla="*/ 3485 w 3773"/>
              <a:gd name="T27" fmla="*/ 17 h 294"/>
              <a:gd name="T28" fmla="*/ 3475 w 3773"/>
              <a:gd name="T29" fmla="*/ 35 h 294"/>
              <a:gd name="T30" fmla="*/ 3474 w 3773"/>
              <a:gd name="T31" fmla="*/ 47 h 294"/>
              <a:gd name="T32" fmla="*/ 3474 w 3773"/>
              <a:gd name="T33" fmla="*/ 83 h 294"/>
              <a:gd name="T34" fmla="*/ 3474 w 3773"/>
              <a:gd name="T35" fmla="*/ 119 h 294"/>
              <a:gd name="T36" fmla="*/ 3073 w 3773"/>
              <a:gd name="T37" fmla="*/ 113 h 294"/>
              <a:gd name="T38" fmla="*/ 2272 w 3773"/>
              <a:gd name="T39" fmla="*/ 109 h 294"/>
              <a:gd name="T40" fmla="*/ 1870 w 3773"/>
              <a:gd name="T41" fmla="*/ 110 h 294"/>
              <a:gd name="T42" fmla="*/ 1410 w 3773"/>
              <a:gd name="T43" fmla="*/ 109 h 294"/>
              <a:gd name="T44" fmla="*/ 717 w 3773"/>
              <a:gd name="T45" fmla="*/ 114 h 294"/>
              <a:gd name="T46" fmla="*/ 255 w 3773"/>
              <a:gd name="T47" fmla="*/ 134 h 294"/>
              <a:gd name="T48" fmla="*/ 27 w 3773"/>
              <a:gd name="T49" fmla="*/ 153 h 294"/>
              <a:gd name="T50" fmla="*/ 14 w 3773"/>
              <a:gd name="T51" fmla="*/ 156 h 294"/>
              <a:gd name="T52" fmla="*/ 0 w 3773"/>
              <a:gd name="T53" fmla="*/ 172 h 294"/>
              <a:gd name="T54" fmla="*/ 0 w 3773"/>
              <a:gd name="T55" fmla="*/ 193 h 294"/>
              <a:gd name="T56" fmla="*/ 14 w 3773"/>
              <a:gd name="T57" fmla="*/ 210 h 294"/>
              <a:gd name="T58" fmla="*/ 27 w 3773"/>
              <a:gd name="T59" fmla="*/ 211 h 294"/>
              <a:gd name="T60" fmla="*/ 257 w 3773"/>
              <a:gd name="T61" fmla="*/ 219 h 294"/>
              <a:gd name="T62" fmla="*/ 718 w 3773"/>
              <a:gd name="T63" fmla="*/ 219 h 294"/>
              <a:gd name="T64" fmla="*/ 1410 w 3773"/>
              <a:gd name="T65" fmla="*/ 202 h 294"/>
              <a:gd name="T66" fmla="*/ 1870 w 3773"/>
              <a:gd name="T67" fmla="*/ 197 h 294"/>
              <a:gd name="T68" fmla="*/ 2272 w 3773"/>
              <a:gd name="T69" fmla="*/ 196 h 294"/>
              <a:gd name="T70" fmla="*/ 3073 w 3773"/>
              <a:gd name="T71" fmla="*/ 201 h 294"/>
              <a:gd name="T72" fmla="*/ 3475 w 3773"/>
              <a:gd name="T73" fmla="*/ 206 h 294"/>
              <a:gd name="T74" fmla="*/ 3475 w 3773"/>
              <a:gd name="T75" fmla="*/ 248 h 294"/>
              <a:gd name="T76" fmla="*/ 3475 w 3773"/>
              <a:gd name="T77" fmla="*/ 258 h 294"/>
              <a:gd name="T78" fmla="*/ 3485 w 3773"/>
              <a:gd name="T79" fmla="*/ 277 h 294"/>
              <a:gd name="T80" fmla="*/ 3502 w 3773"/>
              <a:gd name="T81" fmla="*/ 290 h 294"/>
              <a:gd name="T82" fmla="*/ 3523 w 3773"/>
              <a:gd name="T83" fmla="*/ 294 h 294"/>
              <a:gd name="T84" fmla="*/ 3533 w 3773"/>
              <a:gd name="T85" fmla="*/ 293 h 294"/>
              <a:gd name="T86" fmla="*/ 3584 w 3773"/>
              <a:gd name="T87" fmla="*/ 276 h 294"/>
              <a:gd name="T88" fmla="*/ 3686 w 3773"/>
              <a:gd name="T89" fmla="*/ 235 h 294"/>
              <a:gd name="T90" fmla="*/ 3733 w 3773"/>
              <a:gd name="T91" fmla="*/ 207 h 294"/>
              <a:gd name="T92" fmla="*/ 3739 w 3773"/>
              <a:gd name="T93" fmla="*/ 204 h 294"/>
              <a:gd name="T94" fmla="*/ 3745 w 3773"/>
              <a:gd name="T95" fmla="*/ 200 h 294"/>
              <a:gd name="T96" fmla="*/ 3754 w 3773"/>
              <a:gd name="T97" fmla="*/ 192 h 294"/>
              <a:gd name="T98" fmla="*/ 3764 w 3773"/>
              <a:gd name="T99" fmla="*/ 185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73" h="294">
                <a:moveTo>
                  <a:pt x="3764" y="185"/>
                </a:moveTo>
                <a:lnTo>
                  <a:pt x="3769" y="179"/>
                </a:lnTo>
                <a:lnTo>
                  <a:pt x="3773" y="166"/>
                </a:lnTo>
                <a:lnTo>
                  <a:pt x="3765" y="146"/>
                </a:lnTo>
                <a:lnTo>
                  <a:pt x="3752" y="139"/>
                </a:lnTo>
                <a:lnTo>
                  <a:pt x="3756" y="124"/>
                </a:lnTo>
                <a:lnTo>
                  <a:pt x="3749" y="93"/>
                </a:lnTo>
                <a:lnTo>
                  <a:pt x="3733" y="82"/>
                </a:lnTo>
                <a:lnTo>
                  <a:pt x="3686" y="54"/>
                </a:lnTo>
                <a:lnTo>
                  <a:pt x="3587" y="14"/>
                </a:lnTo>
                <a:lnTo>
                  <a:pt x="3535" y="1"/>
                </a:lnTo>
                <a:lnTo>
                  <a:pt x="3523" y="0"/>
                </a:lnTo>
                <a:lnTo>
                  <a:pt x="3502" y="4"/>
                </a:lnTo>
                <a:lnTo>
                  <a:pt x="3485" y="17"/>
                </a:lnTo>
                <a:lnTo>
                  <a:pt x="3475" y="35"/>
                </a:lnTo>
                <a:lnTo>
                  <a:pt x="3474" y="47"/>
                </a:lnTo>
                <a:lnTo>
                  <a:pt x="3474" y="83"/>
                </a:lnTo>
                <a:lnTo>
                  <a:pt x="3474" y="119"/>
                </a:lnTo>
                <a:lnTo>
                  <a:pt x="3073" y="113"/>
                </a:lnTo>
                <a:lnTo>
                  <a:pt x="2272" y="109"/>
                </a:lnTo>
                <a:lnTo>
                  <a:pt x="1870" y="110"/>
                </a:lnTo>
                <a:lnTo>
                  <a:pt x="1410" y="109"/>
                </a:lnTo>
                <a:lnTo>
                  <a:pt x="717" y="114"/>
                </a:lnTo>
                <a:lnTo>
                  <a:pt x="255" y="134"/>
                </a:lnTo>
                <a:lnTo>
                  <a:pt x="27" y="153"/>
                </a:lnTo>
                <a:lnTo>
                  <a:pt x="14" y="156"/>
                </a:lnTo>
                <a:lnTo>
                  <a:pt x="0" y="172"/>
                </a:lnTo>
                <a:lnTo>
                  <a:pt x="0" y="193"/>
                </a:lnTo>
                <a:lnTo>
                  <a:pt x="14" y="210"/>
                </a:lnTo>
                <a:lnTo>
                  <a:pt x="27" y="211"/>
                </a:lnTo>
                <a:lnTo>
                  <a:pt x="257" y="219"/>
                </a:lnTo>
                <a:lnTo>
                  <a:pt x="718" y="219"/>
                </a:lnTo>
                <a:lnTo>
                  <a:pt x="1410" y="202"/>
                </a:lnTo>
                <a:lnTo>
                  <a:pt x="1870" y="197"/>
                </a:lnTo>
                <a:lnTo>
                  <a:pt x="2272" y="196"/>
                </a:lnTo>
                <a:lnTo>
                  <a:pt x="3073" y="201"/>
                </a:lnTo>
                <a:lnTo>
                  <a:pt x="3475" y="206"/>
                </a:lnTo>
                <a:lnTo>
                  <a:pt x="3475" y="248"/>
                </a:lnTo>
                <a:lnTo>
                  <a:pt x="3475" y="258"/>
                </a:lnTo>
                <a:lnTo>
                  <a:pt x="3485" y="277"/>
                </a:lnTo>
                <a:lnTo>
                  <a:pt x="3502" y="290"/>
                </a:lnTo>
                <a:lnTo>
                  <a:pt x="3523" y="294"/>
                </a:lnTo>
                <a:lnTo>
                  <a:pt x="3533" y="293"/>
                </a:lnTo>
                <a:lnTo>
                  <a:pt x="3584" y="276"/>
                </a:lnTo>
                <a:lnTo>
                  <a:pt x="3686" y="235"/>
                </a:lnTo>
                <a:lnTo>
                  <a:pt x="3733" y="207"/>
                </a:lnTo>
                <a:lnTo>
                  <a:pt x="3739" y="204"/>
                </a:lnTo>
                <a:lnTo>
                  <a:pt x="3745" y="200"/>
                </a:lnTo>
                <a:lnTo>
                  <a:pt x="3754" y="192"/>
                </a:lnTo>
                <a:lnTo>
                  <a:pt x="3764" y="18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/>
          </a:p>
        </p:txBody>
      </p:sp>
      <p:sp>
        <p:nvSpPr>
          <p:cNvPr id="174" name="Shape 166">
            <a:extLst>
              <a:ext uri="{FF2B5EF4-FFF2-40B4-BE49-F238E27FC236}">
                <a16:creationId xmlns:a16="http://schemas.microsoft.com/office/drawing/2014/main" id="{39778545-8949-4F9E-8329-3B0F9E998576}"/>
              </a:ext>
            </a:extLst>
          </p:cNvPr>
          <p:cNvSpPr/>
          <p:nvPr/>
        </p:nvSpPr>
        <p:spPr>
          <a:xfrm>
            <a:off x="5497217" y="5293042"/>
            <a:ext cx="2073042" cy="5793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Utterance</a:t>
            </a:r>
            <a:r>
              <a:rPr kumimoji="0" lang="fr-FR" sz="2400" b="1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other</a:t>
            </a:r>
            <a:endParaRPr kumimoji="0" sz="2400" b="1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77" name="Freeform 287">
            <a:extLst>
              <a:ext uri="{FF2B5EF4-FFF2-40B4-BE49-F238E27FC236}">
                <a16:creationId xmlns:a16="http://schemas.microsoft.com/office/drawing/2014/main" id="{4F346139-ED4D-47FC-83EF-8355A2B5F0AB}"/>
              </a:ext>
            </a:extLst>
          </p:cNvPr>
          <p:cNvSpPr>
            <a:spLocks/>
          </p:cNvSpPr>
          <p:nvPr/>
        </p:nvSpPr>
        <p:spPr bwMode="auto">
          <a:xfrm rot="7711772">
            <a:off x="-130906" y="3337970"/>
            <a:ext cx="1796982" cy="1154806"/>
          </a:xfrm>
          <a:custGeom>
            <a:avLst/>
            <a:gdLst>
              <a:gd name="T0" fmla="*/ 2363 w 2429"/>
              <a:gd name="T1" fmla="*/ 15 h 1818"/>
              <a:gd name="T2" fmla="*/ 2259 w 2429"/>
              <a:gd name="T3" fmla="*/ 163 h 1818"/>
              <a:gd name="T4" fmla="*/ 2092 w 2429"/>
              <a:gd name="T5" fmla="*/ 372 h 1818"/>
              <a:gd name="T6" fmla="*/ 1976 w 2429"/>
              <a:gd name="T7" fmla="*/ 507 h 1818"/>
              <a:gd name="T8" fmla="*/ 1854 w 2429"/>
              <a:gd name="T9" fmla="*/ 636 h 1818"/>
              <a:gd name="T10" fmla="*/ 1725 w 2429"/>
              <a:gd name="T11" fmla="*/ 759 h 1818"/>
              <a:gd name="T12" fmla="*/ 1591 w 2429"/>
              <a:gd name="T13" fmla="*/ 877 h 1818"/>
              <a:gd name="T14" fmla="*/ 1451 w 2429"/>
              <a:gd name="T15" fmla="*/ 989 h 1818"/>
              <a:gd name="T16" fmla="*/ 1378 w 2429"/>
              <a:gd name="T17" fmla="*/ 1042 h 1818"/>
              <a:gd name="T18" fmla="*/ 1261 w 2429"/>
              <a:gd name="T19" fmla="*/ 1124 h 1818"/>
              <a:gd name="T20" fmla="*/ 1018 w 2429"/>
              <a:gd name="T21" fmla="*/ 1270 h 1818"/>
              <a:gd name="T22" fmla="*/ 766 w 2429"/>
              <a:gd name="T23" fmla="*/ 1398 h 1818"/>
              <a:gd name="T24" fmla="*/ 507 w 2429"/>
              <a:gd name="T25" fmla="*/ 1511 h 1818"/>
              <a:gd name="T26" fmla="*/ 375 w 2429"/>
              <a:gd name="T27" fmla="*/ 1560 h 1818"/>
              <a:gd name="T28" fmla="*/ 355 w 2429"/>
              <a:gd name="T29" fmla="*/ 1521 h 1818"/>
              <a:gd name="T30" fmla="*/ 336 w 2429"/>
              <a:gd name="T31" fmla="*/ 1481 h 1818"/>
              <a:gd name="T32" fmla="*/ 327 w 2429"/>
              <a:gd name="T33" fmla="*/ 1467 h 1818"/>
              <a:gd name="T34" fmla="*/ 302 w 2429"/>
              <a:gd name="T35" fmla="*/ 1459 h 1818"/>
              <a:gd name="T36" fmla="*/ 278 w 2429"/>
              <a:gd name="T37" fmla="*/ 1471 h 1818"/>
              <a:gd name="T38" fmla="*/ 263 w 2429"/>
              <a:gd name="T39" fmla="*/ 1494 h 1818"/>
              <a:gd name="T40" fmla="*/ 263 w 2429"/>
              <a:gd name="T41" fmla="*/ 1510 h 1818"/>
              <a:gd name="T42" fmla="*/ 144 w 2429"/>
              <a:gd name="T43" fmla="*/ 1590 h 1818"/>
              <a:gd name="T44" fmla="*/ 20 w 2429"/>
              <a:gd name="T45" fmla="*/ 1663 h 1818"/>
              <a:gd name="T46" fmla="*/ 11 w 2429"/>
              <a:gd name="T47" fmla="*/ 1669 h 1818"/>
              <a:gd name="T48" fmla="*/ 1 w 2429"/>
              <a:gd name="T49" fmla="*/ 1689 h 1818"/>
              <a:gd name="T50" fmla="*/ 0 w 2429"/>
              <a:gd name="T51" fmla="*/ 1709 h 1818"/>
              <a:gd name="T52" fmla="*/ 11 w 2429"/>
              <a:gd name="T53" fmla="*/ 1728 h 1818"/>
              <a:gd name="T54" fmla="*/ 20 w 2429"/>
              <a:gd name="T55" fmla="*/ 1734 h 1818"/>
              <a:gd name="T56" fmla="*/ 69 w 2429"/>
              <a:gd name="T57" fmla="*/ 1755 h 1818"/>
              <a:gd name="T58" fmla="*/ 170 w 2429"/>
              <a:gd name="T59" fmla="*/ 1788 h 1818"/>
              <a:gd name="T60" fmla="*/ 272 w 2429"/>
              <a:gd name="T61" fmla="*/ 1809 h 1818"/>
              <a:gd name="T62" fmla="*/ 377 w 2429"/>
              <a:gd name="T63" fmla="*/ 1818 h 1818"/>
              <a:gd name="T64" fmla="*/ 432 w 2429"/>
              <a:gd name="T65" fmla="*/ 1817 h 1818"/>
              <a:gd name="T66" fmla="*/ 443 w 2429"/>
              <a:gd name="T67" fmla="*/ 1816 h 1818"/>
              <a:gd name="T68" fmla="*/ 460 w 2429"/>
              <a:gd name="T69" fmla="*/ 1805 h 1818"/>
              <a:gd name="T70" fmla="*/ 471 w 2429"/>
              <a:gd name="T71" fmla="*/ 1787 h 1818"/>
              <a:gd name="T72" fmla="*/ 471 w 2429"/>
              <a:gd name="T73" fmla="*/ 1766 h 1818"/>
              <a:gd name="T74" fmla="*/ 467 w 2429"/>
              <a:gd name="T75" fmla="*/ 1756 h 1818"/>
              <a:gd name="T76" fmla="*/ 436 w 2429"/>
              <a:gd name="T77" fmla="*/ 1690 h 1818"/>
              <a:gd name="T78" fmla="*/ 405 w 2429"/>
              <a:gd name="T79" fmla="*/ 1624 h 1818"/>
              <a:gd name="T80" fmla="*/ 481 w 2429"/>
              <a:gd name="T81" fmla="*/ 1599 h 1818"/>
              <a:gd name="T82" fmla="*/ 633 w 2429"/>
              <a:gd name="T83" fmla="*/ 1543 h 1818"/>
              <a:gd name="T84" fmla="*/ 783 w 2429"/>
              <a:gd name="T85" fmla="*/ 1481 h 1818"/>
              <a:gd name="T86" fmla="*/ 931 w 2429"/>
              <a:gd name="T87" fmla="*/ 1410 h 1818"/>
              <a:gd name="T88" fmla="*/ 1076 w 2429"/>
              <a:gd name="T89" fmla="*/ 1334 h 1818"/>
              <a:gd name="T90" fmla="*/ 1217 w 2429"/>
              <a:gd name="T91" fmla="*/ 1249 h 1818"/>
              <a:gd name="T92" fmla="*/ 1356 w 2429"/>
              <a:gd name="T93" fmla="*/ 1160 h 1818"/>
              <a:gd name="T94" fmla="*/ 1491 w 2429"/>
              <a:gd name="T95" fmla="*/ 1064 h 1818"/>
              <a:gd name="T96" fmla="*/ 1620 w 2429"/>
              <a:gd name="T97" fmla="*/ 962 h 1818"/>
              <a:gd name="T98" fmla="*/ 1746 w 2429"/>
              <a:gd name="T99" fmla="*/ 855 h 1818"/>
              <a:gd name="T100" fmla="*/ 1867 w 2429"/>
              <a:gd name="T101" fmla="*/ 744 h 1818"/>
              <a:gd name="T102" fmla="*/ 1982 w 2429"/>
              <a:gd name="T103" fmla="*/ 626 h 1818"/>
              <a:gd name="T104" fmla="*/ 2091 w 2429"/>
              <a:gd name="T105" fmla="*/ 505 h 1818"/>
              <a:gd name="T106" fmla="*/ 2195 w 2429"/>
              <a:gd name="T107" fmla="*/ 380 h 1818"/>
              <a:gd name="T108" fmla="*/ 2290 w 2429"/>
              <a:gd name="T109" fmla="*/ 251 h 1818"/>
              <a:gd name="T110" fmla="*/ 2380 w 2429"/>
              <a:gd name="T111" fmla="*/ 118 h 1818"/>
              <a:gd name="T112" fmla="*/ 2423 w 2429"/>
              <a:gd name="T113" fmla="*/ 50 h 1818"/>
              <a:gd name="T114" fmla="*/ 2429 w 2429"/>
              <a:gd name="T115" fmla="*/ 36 h 1818"/>
              <a:gd name="T116" fmla="*/ 2421 w 2429"/>
              <a:gd name="T117" fmla="*/ 13 h 1818"/>
              <a:gd name="T118" fmla="*/ 2399 w 2429"/>
              <a:gd name="T119" fmla="*/ 0 h 1818"/>
              <a:gd name="T120" fmla="*/ 2373 w 2429"/>
              <a:gd name="T121" fmla="*/ 5 h 1818"/>
              <a:gd name="T122" fmla="*/ 2363 w 2429"/>
              <a:gd name="T123" fmla="*/ 15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29" h="1818">
                <a:moveTo>
                  <a:pt x="2363" y="15"/>
                </a:moveTo>
                <a:lnTo>
                  <a:pt x="2259" y="163"/>
                </a:lnTo>
                <a:lnTo>
                  <a:pt x="2092" y="372"/>
                </a:lnTo>
                <a:lnTo>
                  <a:pt x="1976" y="507"/>
                </a:lnTo>
                <a:lnTo>
                  <a:pt x="1854" y="636"/>
                </a:lnTo>
                <a:lnTo>
                  <a:pt x="1725" y="759"/>
                </a:lnTo>
                <a:lnTo>
                  <a:pt x="1591" y="877"/>
                </a:lnTo>
                <a:lnTo>
                  <a:pt x="1451" y="989"/>
                </a:lnTo>
                <a:lnTo>
                  <a:pt x="1378" y="1042"/>
                </a:lnTo>
                <a:lnTo>
                  <a:pt x="1261" y="1124"/>
                </a:lnTo>
                <a:lnTo>
                  <a:pt x="1018" y="1270"/>
                </a:lnTo>
                <a:lnTo>
                  <a:pt x="766" y="1398"/>
                </a:lnTo>
                <a:lnTo>
                  <a:pt x="507" y="1511"/>
                </a:lnTo>
                <a:lnTo>
                  <a:pt x="375" y="1560"/>
                </a:lnTo>
                <a:lnTo>
                  <a:pt x="355" y="1521"/>
                </a:lnTo>
                <a:lnTo>
                  <a:pt x="336" y="1481"/>
                </a:lnTo>
                <a:lnTo>
                  <a:pt x="327" y="1467"/>
                </a:lnTo>
                <a:lnTo>
                  <a:pt x="302" y="1459"/>
                </a:lnTo>
                <a:lnTo>
                  <a:pt x="278" y="1471"/>
                </a:lnTo>
                <a:lnTo>
                  <a:pt x="263" y="1494"/>
                </a:lnTo>
                <a:lnTo>
                  <a:pt x="263" y="1510"/>
                </a:lnTo>
                <a:lnTo>
                  <a:pt x="144" y="1590"/>
                </a:lnTo>
                <a:lnTo>
                  <a:pt x="20" y="1663"/>
                </a:lnTo>
                <a:lnTo>
                  <a:pt x="11" y="1669"/>
                </a:lnTo>
                <a:lnTo>
                  <a:pt x="1" y="1689"/>
                </a:lnTo>
                <a:lnTo>
                  <a:pt x="0" y="1709"/>
                </a:lnTo>
                <a:lnTo>
                  <a:pt x="11" y="1728"/>
                </a:lnTo>
                <a:lnTo>
                  <a:pt x="20" y="1734"/>
                </a:lnTo>
                <a:lnTo>
                  <a:pt x="69" y="1755"/>
                </a:lnTo>
                <a:lnTo>
                  <a:pt x="170" y="1788"/>
                </a:lnTo>
                <a:lnTo>
                  <a:pt x="272" y="1809"/>
                </a:lnTo>
                <a:lnTo>
                  <a:pt x="377" y="1818"/>
                </a:lnTo>
                <a:lnTo>
                  <a:pt x="432" y="1817"/>
                </a:lnTo>
                <a:lnTo>
                  <a:pt x="443" y="1816"/>
                </a:lnTo>
                <a:lnTo>
                  <a:pt x="460" y="1805"/>
                </a:lnTo>
                <a:lnTo>
                  <a:pt x="471" y="1787"/>
                </a:lnTo>
                <a:lnTo>
                  <a:pt x="471" y="1766"/>
                </a:lnTo>
                <a:lnTo>
                  <a:pt x="467" y="1756"/>
                </a:lnTo>
                <a:lnTo>
                  <a:pt x="436" y="1690"/>
                </a:lnTo>
                <a:lnTo>
                  <a:pt x="405" y="1624"/>
                </a:lnTo>
                <a:lnTo>
                  <a:pt x="481" y="1599"/>
                </a:lnTo>
                <a:lnTo>
                  <a:pt x="633" y="1543"/>
                </a:lnTo>
                <a:lnTo>
                  <a:pt x="783" y="1481"/>
                </a:lnTo>
                <a:lnTo>
                  <a:pt x="931" y="1410"/>
                </a:lnTo>
                <a:lnTo>
                  <a:pt x="1076" y="1334"/>
                </a:lnTo>
                <a:lnTo>
                  <a:pt x="1217" y="1249"/>
                </a:lnTo>
                <a:lnTo>
                  <a:pt x="1356" y="1160"/>
                </a:lnTo>
                <a:lnTo>
                  <a:pt x="1491" y="1064"/>
                </a:lnTo>
                <a:lnTo>
                  <a:pt x="1620" y="962"/>
                </a:lnTo>
                <a:lnTo>
                  <a:pt x="1746" y="855"/>
                </a:lnTo>
                <a:lnTo>
                  <a:pt x="1867" y="744"/>
                </a:lnTo>
                <a:lnTo>
                  <a:pt x="1982" y="626"/>
                </a:lnTo>
                <a:lnTo>
                  <a:pt x="2091" y="505"/>
                </a:lnTo>
                <a:lnTo>
                  <a:pt x="2195" y="380"/>
                </a:lnTo>
                <a:lnTo>
                  <a:pt x="2290" y="251"/>
                </a:lnTo>
                <a:lnTo>
                  <a:pt x="2380" y="118"/>
                </a:lnTo>
                <a:lnTo>
                  <a:pt x="2423" y="50"/>
                </a:lnTo>
                <a:lnTo>
                  <a:pt x="2429" y="36"/>
                </a:lnTo>
                <a:lnTo>
                  <a:pt x="2421" y="13"/>
                </a:lnTo>
                <a:lnTo>
                  <a:pt x="2399" y="0"/>
                </a:lnTo>
                <a:lnTo>
                  <a:pt x="2373" y="5"/>
                </a:lnTo>
                <a:lnTo>
                  <a:pt x="2363" y="15"/>
                </a:lnTo>
              </a:path>
            </a:pathLst>
          </a:cu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1" name="Freeform 295">
            <a:extLst>
              <a:ext uri="{FF2B5EF4-FFF2-40B4-BE49-F238E27FC236}">
                <a16:creationId xmlns:a16="http://schemas.microsoft.com/office/drawing/2014/main" id="{C914529C-AC77-4F88-97E4-88BA3F880423}"/>
              </a:ext>
            </a:extLst>
          </p:cNvPr>
          <p:cNvSpPr>
            <a:spLocks/>
          </p:cNvSpPr>
          <p:nvPr/>
        </p:nvSpPr>
        <p:spPr bwMode="auto">
          <a:xfrm>
            <a:off x="5035833" y="2994512"/>
            <a:ext cx="737973" cy="463444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4" name="Freeform 288">
            <a:extLst>
              <a:ext uri="{FF2B5EF4-FFF2-40B4-BE49-F238E27FC236}">
                <a16:creationId xmlns:a16="http://schemas.microsoft.com/office/drawing/2014/main" id="{0EA86D25-E44F-4EAF-909B-0C0A3DD9E8AF}"/>
              </a:ext>
            </a:extLst>
          </p:cNvPr>
          <p:cNvSpPr>
            <a:spLocks/>
          </p:cNvSpPr>
          <p:nvPr/>
        </p:nvSpPr>
        <p:spPr bwMode="auto">
          <a:xfrm rot="11686673">
            <a:off x="4969746" y="1862829"/>
            <a:ext cx="779762" cy="216965"/>
          </a:xfrm>
          <a:custGeom>
            <a:avLst/>
            <a:gdLst>
              <a:gd name="T0" fmla="*/ 1453 w 1482"/>
              <a:gd name="T1" fmla="*/ 0 h 302"/>
              <a:gd name="T2" fmla="*/ 1285 w 1482"/>
              <a:gd name="T3" fmla="*/ 34 h 302"/>
              <a:gd name="T4" fmla="*/ 1033 w 1482"/>
              <a:gd name="T5" fmla="*/ 85 h 302"/>
              <a:gd name="T6" fmla="*/ 865 w 1482"/>
              <a:gd name="T7" fmla="*/ 114 h 302"/>
              <a:gd name="T8" fmla="*/ 779 w 1482"/>
              <a:gd name="T9" fmla="*/ 124 h 302"/>
              <a:gd name="T10" fmla="*/ 658 w 1482"/>
              <a:gd name="T11" fmla="*/ 136 h 302"/>
              <a:gd name="T12" fmla="*/ 415 w 1482"/>
              <a:gd name="T13" fmla="*/ 144 h 302"/>
              <a:gd name="T14" fmla="*/ 293 w 1482"/>
              <a:gd name="T15" fmla="*/ 146 h 302"/>
              <a:gd name="T16" fmla="*/ 296 w 1482"/>
              <a:gd name="T17" fmla="*/ 115 h 302"/>
              <a:gd name="T18" fmla="*/ 297 w 1482"/>
              <a:gd name="T19" fmla="*/ 84 h 302"/>
              <a:gd name="T20" fmla="*/ 297 w 1482"/>
              <a:gd name="T21" fmla="*/ 74 h 302"/>
              <a:gd name="T22" fmla="*/ 289 w 1482"/>
              <a:gd name="T23" fmla="*/ 58 h 302"/>
              <a:gd name="T24" fmla="*/ 277 w 1482"/>
              <a:gd name="T25" fmla="*/ 49 h 302"/>
              <a:gd name="T26" fmla="*/ 260 w 1482"/>
              <a:gd name="T27" fmla="*/ 46 h 302"/>
              <a:gd name="T28" fmla="*/ 251 w 1482"/>
              <a:gd name="T29" fmla="*/ 48 h 302"/>
              <a:gd name="T30" fmla="*/ 226 w 1482"/>
              <a:gd name="T31" fmla="*/ 48 h 302"/>
              <a:gd name="T32" fmla="*/ 175 w 1482"/>
              <a:gd name="T33" fmla="*/ 61 h 302"/>
              <a:gd name="T34" fmla="*/ 153 w 1482"/>
              <a:gd name="T35" fmla="*/ 69 h 302"/>
              <a:gd name="T36" fmla="*/ 83 w 1482"/>
              <a:gd name="T37" fmla="*/ 91 h 302"/>
              <a:gd name="T38" fmla="*/ 15 w 1482"/>
              <a:gd name="T39" fmla="*/ 119 h 302"/>
              <a:gd name="T40" fmla="*/ 4 w 1482"/>
              <a:gd name="T41" fmla="*/ 127 h 302"/>
              <a:gd name="T42" fmla="*/ 0 w 1482"/>
              <a:gd name="T43" fmla="*/ 149 h 302"/>
              <a:gd name="T44" fmla="*/ 4 w 1482"/>
              <a:gd name="T45" fmla="*/ 159 h 302"/>
              <a:gd name="T46" fmla="*/ 2 w 1482"/>
              <a:gd name="T47" fmla="*/ 168 h 302"/>
              <a:gd name="T48" fmla="*/ 7 w 1482"/>
              <a:gd name="T49" fmla="*/ 185 h 302"/>
              <a:gd name="T50" fmla="*/ 15 w 1482"/>
              <a:gd name="T51" fmla="*/ 192 h 302"/>
              <a:gd name="T52" fmla="*/ 121 w 1482"/>
              <a:gd name="T53" fmla="*/ 245 h 302"/>
              <a:gd name="T54" fmla="*/ 229 w 1482"/>
              <a:gd name="T55" fmla="*/ 297 h 302"/>
              <a:gd name="T56" fmla="*/ 238 w 1482"/>
              <a:gd name="T57" fmla="*/ 302 h 302"/>
              <a:gd name="T58" fmla="*/ 257 w 1482"/>
              <a:gd name="T59" fmla="*/ 301 h 302"/>
              <a:gd name="T60" fmla="*/ 273 w 1482"/>
              <a:gd name="T61" fmla="*/ 291 h 302"/>
              <a:gd name="T62" fmla="*/ 283 w 1482"/>
              <a:gd name="T63" fmla="*/ 275 h 302"/>
              <a:gd name="T64" fmla="*/ 284 w 1482"/>
              <a:gd name="T65" fmla="*/ 264 h 302"/>
              <a:gd name="T66" fmla="*/ 286 w 1482"/>
              <a:gd name="T67" fmla="*/ 250 h 302"/>
              <a:gd name="T68" fmla="*/ 287 w 1482"/>
              <a:gd name="T69" fmla="*/ 234 h 302"/>
              <a:gd name="T70" fmla="*/ 352 w 1482"/>
              <a:gd name="T71" fmla="*/ 236 h 302"/>
              <a:gd name="T72" fmla="*/ 481 w 1482"/>
              <a:gd name="T73" fmla="*/ 233 h 302"/>
              <a:gd name="T74" fmla="*/ 674 w 1482"/>
              <a:gd name="T75" fmla="*/ 218 h 302"/>
              <a:gd name="T76" fmla="*/ 800 w 1482"/>
              <a:gd name="T77" fmla="*/ 203 h 302"/>
              <a:gd name="T78" fmla="*/ 884 w 1482"/>
              <a:gd name="T79" fmla="*/ 192 h 302"/>
              <a:gd name="T80" fmla="*/ 1054 w 1482"/>
              <a:gd name="T81" fmla="*/ 164 h 302"/>
              <a:gd name="T82" fmla="*/ 1223 w 1482"/>
              <a:gd name="T83" fmla="*/ 127 h 302"/>
              <a:gd name="T84" fmla="*/ 1386 w 1482"/>
              <a:gd name="T85" fmla="*/ 76 h 302"/>
              <a:gd name="T86" fmla="*/ 1466 w 1482"/>
              <a:gd name="T87" fmla="*/ 45 h 302"/>
              <a:gd name="T88" fmla="*/ 1475 w 1482"/>
              <a:gd name="T89" fmla="*/ 40 h 302"/>
              <a:gd name="T90" fmla="*/ 1482 w 1482"/>
              <a:gd name="T91" fmla="*/ 24 h 302"/>
              <a:gd name="T92" fmla="*/ 1478 w 1482"/>
              <a:gd name="T93" fmla="*/ 9 h 302"/>
              <a:gd name="T94" fmla="*/ 1464 w 1482"/>
              <a:gd name="T95" fmla="*/ 0 h 302"/>
              <a:gd name="T96" fmla="*/ 1453 w 1482"/>
              <a:gd name="T97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82" h="302">
                <a:moveTo>
                  <a:pt x="1453" y="0"/>
                </a:moveTo>
                <a:lnTo>
                  <a:pt x="1285" y="34"/>
                </a:lnTo>
                <a:lnTo>
                  <a:pt x="1033" y="85"/>
                </a:lnTo>
                <a:lnTo>
                  <a:pt x="865" y="114"/>
                </a:lnTo>
                <a:lnTo>
                  <a:pt x="779" y="124"/>
                </a:lnTo>
                <a:lnTo>
                  <a:pt x="658" y="136"/>
                </a:lnTo>
                <a:lnTo>
                  <a:pt x="415" y="144"/>
                </a:lnTo>
                <a:lnTo>
                  <a:pt x="293" y="146"/>
                </a:lnTo>
                <a:lnTo>
                  <a:pt x="296" y="115"/>
                </a:lnTo>
                <a:lnTo>
                  <a:pt x="297" y="84"/>
                </a:lnTo>
                <a:lnTo>
                  <a:pt x="297" y="74"/>
                </a:lnTo>
                <a:lnTo>
                  <a:pt x="289" y="58"/>
                </a:lnTo>
                <a:lnTo>
                  <a:pt x="277" y="49"/>
                </a:lnTo>
                <a:lnTo>
                  <a:pt x="260" y="46"/>
                </a:lnTo>
                <a:lnTo>
                  <a:pt x="251" y="48"/>
                </a:lnTo>
                <a:lnTo>
                  <a:pt x="226" y="48"/>
                </a:lnTo>
                <a:lnTo>
                  <a:pt x="175" y="61"/>
                </a:lnTo>
                <a:lnTo>
                  <a:pt x="153" y="69"/>
                </a:lnTo>
                <a:lnTo>
                  <a:pt x="83" y="91"/>
                </a:lnTo>
                <a:lnTo>
                  <a:pt x="15" y="119"/>
                </a:lnTo>
                <a:lnTo>
                  <a:pt x="4" y="127"/>
                </a:lnTo>
                <a:lnTo>
                  <a:pt x="0" y="149"/>
                </a:lnTo>
                <a:lnTo>
                  <a:pt x="4" y="159"/>
                </a:lnTo>
                <a:lnTo>
                  <a:pt x="2" y="168"/>
                </a:lnTo>
                <a:lnTo>
                  <a:pt x="7" y="185"/>
                </a:lnTo>
                <a:lnTo>
                  <a:pt x="15" y="192"/>
                </a:lnTo>
                <a:lnTo>
                  <a:pt x="121" y="245"/>
                </a:lnTo>
                <a:lnTo>
                  <a:pt x="229" y="297"/>
                </a:lnTo>
                <a:lnTo>
                  <a:pt x="238" y="302"/>
                </a:lnTo>
                <a:lnTo>
                  <a:pt x="257" y="301"/>
                </a:lnTo>
                <a:lnTo>
                  <a:pt x="273" y="291"/>
                </a:lnTo>
                <a:lnTo>
                  <a:pt x="283" y="275"/>
                </a:lnTo>
                <a:lnTo>
                  <a:pt x="284" y="264"/>
                </a:lnTo>
                <a:lnTo>
                  <a:pt x="286" y="250"/>
                </a:lnTo>
                <a:lnTo>
                  <a:pt x="287" y="234"/>
                </a:lnTo>
                <a:lnTo>
                  <a:pt x="352" y="236"/>
                </a:lnTo>
                <a:lnTo>
                  <a:pt x="481" y="233"/>
                </a:lnTo>
                <a:lnTo>
                  <a:pt x="674" y="218"/>
                </a:lnTo>
                <a:lnTo>
                  <a:pt x="800" y="203"/>
                </a:lnTo>
                <a:lnTo>
                  <a:pt x="884" y="192"/>
                </a:lnTo>
                <a:lnTo>
                  <a:pt x="1054" y="164"/>
                </a:lnTo>
                <a:lnTo>
                  <a:pt x="1223" y="127"/>
                </a:lnTo>
                <a:lnTo>
                  <a:pt x="1386" y="76"/>
                </a:lnTo>
                <a:lnTo>
                  <a:pt x="1466" y="45"/>
                </a:lnTo>
                <a:lnTo>
                  <a:pt x="1475" y="40"/>
                </a:lnTo>
                <a:lnTo>
                  <a:pt x="1482" y="24"/>
                </a:lnTo>
                <a:lnTo>
                  <a:pt x="1478" y="9"/>
                </a:lnTo>
                <a:lnTo>
                  <a:pt x="1464" y="0"/>
                </a:lnTo>
                <a:lnTo>
                  <a:pt x="1453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91" name="Titre 1">
            <a:extLst>
              <a:ext uri="{FF2B5EF4-FFF2-40B4-BE49-F238E27FC236}">
                <a16:creationId xmlns:a16="http://schemas.microsoft.com/office/drawing/2014/main" id="{4D80D231-7264-4C9F-810A-75AC5EA54E41}"/>
              </a:ext>
            </a:extLst>
          </p:cNvPr>
          <p:cNvSpPr txBox="1">
            <a:spLocks/>
          </p:cNvSpPr>
          <p:nvPr/>
        </p:nvSpPr>
        <p:spPr>
          <a:xfrm>
            <a:off x="346641" y="182561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>
                <a:solidFill>
                  <a:srgbClr val="FFC000"/>
                </a:solidFill>
                <a:latin typeface="Open Sans" panose="020B0606030504020204" pitchFamily="34" charset="0"/>
              </a:rPr>
              <a:t>Model of the other: </a:t>
            </a:r>
            <a:r>
              <a:rPr lang="en-US" sz="3200" b="1" cap="all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</a:rPr>
              <a:t>Naïve approach</a:t>
            </a:r>
            <a:endParaRPr lang="fr-FR" sz="3200" b="1" cap="all" dirty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</a:endParaRPr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ADFAF2AB-F530-4F77-AB98-DE7BB86032E0}"/>
              </a:ext>
            </a:extLst>
          </p:cNvPr>
          <p:cNvSpPr txBox="1"/>
          <p:nvPr/>
        </p:nvSpPr>
        <p:spPr>
          <a:xfrm>
            <a:off x="1149749" y="2247995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F664A1B-0138-418F-935F-51FBC1F4187C}"/>
              </a:ext>
            </a:extLst>
          </p:cNvPr>
          <p:cNvSpPr/>
          <p:nvPr/>
        </p:nvSpPr>
        <p:spPr bwMode="auto">
          <a:xfrm>
            <a:off x="5848285" y="2130769"/>
            <a:ext cx="1460846" cy="117338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SELF 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DECISIONAL MODEL</a:t>
            </a:r>
          </a:p>
        </p:txBody>
      </p:sp>
      <p:sp>
        <p:nvSpPr>
          <p:cNvPr id="179" name="Freeform 295">
            <a:extLst>
              <a:ext uri="{FF2B5EF4-FFF2-40B4-BE49-F238E27FC236}">
                <a16:creationId xmlns:a16="http://schemas.microsoft.com/office/drawing/2014/main" id="{CEF1E0D5-4719-4E11-A949-B952A5BB6F40}"/>
              </a:ext>
            </a:extLst>
          </p:cNvPr>
          <p:cNvSpPr>
            <a:spLocks/>
          </p:cNvSpPr>
          <p:nvPr/>
        </p:nvSpPr>
        <p:spPr bwMode="auto">
          <a:xfrm rot="20040970" flipV="1">
            <a:off x="7453998" y="2474571"/>
            <a:ext cx="809081" cy="405966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C0D8612-2130-4CE5-9BDD-1FA3204B1809}"/>
              </a:ext>
            </a:extLst>
          </p:cNvPr>
          <p:cNvSpPr/>
          <p:nvPr/>
        </p:nvSpPr>
        <p:spPr>
          <a:xfrm>
            <a:off x="8444435" y="1748951"/>
            <a:ext cx="1240152" cy="7338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>
                <a:solidFill>
                  <a:schemeClr val="tx1"/>
                </a:solidFill>
              </a:rPr>
              <a:t>Utterance</a:t>
            </a:r>
            <a:r>
              <a:rPr lang="fr-FR" i="1" baseline="-25000" dirty="0">
                <a:solidFill>
                  <a:schemeClr val="tx1"/>
                </a:solidFill>
              </a:rPr>
              <a:t>1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5CE2E5D8-A2D8-4B59-A6C5-DB42C5557995}"/>
              </a:ext>
            </a:extLst>
          </p:cNvPr>
          <p:cNvSpPr txBox="1"/>
          <p:nvPr/>
        </p:nvSpPr>
        <p:spPr>
          <a:xfrm>
            <a:off x="8720294" y="2433044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4D162B4F-5447-4338-A8D1-CE2AF59F6E43}"/>
              </a:ext>
            </a:extLst>
          </p:cNvPr>
          <p:cNvSpPr/>
          <p:nvPr/>
        </p:nvSpPr>
        <p:spPr>
          <a:xfrm>
            <a:off x="8423229" y="2960544"/>
            <a:ext cx="1253177" cy="70815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 err="1">
                <a:solidFill>
                  <a:schemeClr val="tx1"/>
                </a:solidFill>
              </a:rPr>
              <a:t>Utterance</a:t>
            </a:r>
            <a:r>
              <a:rPr lang="fr-FR" i="1" baseline="-25000" dirty="0" err="1">
                <a:solidFill>
                  <a:schemeClr val="tx1"/>
                </a:solidFill>
              </a:rPr>
              <a:t>N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188" name="Freeform 295">
            <a:extLst>
              <a:ext uri="{FF2B5EF4-FFF2-40B4-BE49-F238E27FC236}">
                <a16:creationId xmlns:a16="http://schemas.microsoft.com/office/drawing/2014/main" id="{D1F0372C-FFB0-4DD3-9DD7-79BB53B5E6E1}"/>
              </a:ext>
            </a:extLst>
          </p:cNvPr>
          <p:cNvSpPr>
            <a:spLocks/>
          </p:cNvSpPr>
          <p:nvPr/>
        </p:nvSpPr>
        <p:spPr bwMode="auto">
          <a:xfrm rot="19665857" flipV="1">
            <a:off x="9829485" y="2476902"/>
            <a:ext cx="729891" cy="442114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grpSp>
        <p:nvGrpSpPr>
          <p:cNvPr id="192" name="Groupe 191">
            <a:extLst>
              <a:ext uri="{FF2B5EF4-FFF2-40B4-BE49-F238E27FC236}">
                <a16:creationId xmlns:a16="http://schemas.microsoft.com/office/drawing/2014/main" id="{65848367-01B2-4515-A820-38ABD0CA0040}"/>
              </a:ext>
            </a:extLst>
          </p:cNvPr>
          <p:cNvGrpSpPr/>
          <p:nvPr/>
        </p:nvGrpSpPr>
        <p:grpSpPr>
          <a:xfrm>
            <a:off x="10686930" y="2301683"/>
            <a:ext cx="1250892" cy="924551"/>
            <a:chOff x="10902798" y="1599044"/>
            <a:chExt cx="1250892" cy="924551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71619233-FEDD-4840-AF0B-33F2B63C4344}"/>
                </a:ext>
              </a:extLst>
            </p:cNvPr>
            <p:cNvSpPr/>
            <p:nvPr/>
          </p:nvSpPr>
          <p:spPr>
            <a:xfrm>
              <a:off x="10902798" y="1599044"/>
              <a:ext cx="1088884" cy="7338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8608CBF9-289F-4867-BCDC-FB6E4E999DAC}"/>
                </a:ext>
              </a:extLst>
            </p:cNvPr>
            <p:cNvSpPr/>
            <p:nvPr/>
          </p:nvSpPr>
          <p:spPr>
            <a:xfrm>
              <a:off x="10983802" y="1702245"/>
              <a:ext cx="1088884" cy="7338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191E14AA-7039-4EA7-97FE-DF66EB2FDA01}"/>
                </a:ext>
              </a:extLst>
            </p:cNvPr>
            <p:cNvSpPr/>
            <p:nvPr/>
          </p:nvSpPr>
          <p:spPr>
            <a:xfrm>
              <a:off x="11064806" y="1789795"/>
              <a:ext cx="1088884" cy="733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i="1" dirty="0">
                  <a:solidFill>
                    <a:schemeClr val="tx1"/>
                  </a:solidFill>
                </a:rPr>
                <a:t>Possible</a:t>
              </a:r>
            </a:p>
            <a:p>
              <a:pPr algn="ctr"/>
              <a:r>
                <a:rPr lang="fr-FR" sz="2000" b="1" i="1" dirty="0" err="1">
                  <a:solidFill>
                    <a:schemeClr val="tx1"/>
                  </a:solidFill>
                </a:rPr>
                <a:t>pow</a:t>
              </a:r>
              <a:r>
                <a:rPr lang="fr-FR" sz="2000" b="1" i="1" baseline="-25000" dirty="0" err="1">
                  <a:solidFill>
                    <a:schemeClr val="tx1"/>
                  </a:solidFill>
                </a:rPr>
                <a:t>i</a:t>
              </a:r>
              <a:endParaRPr lang="fr-FR" sz="2000" b="1" i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97" name="Image 132">
            <a:extLst>
              <a:ext uri="{FF2B5EF4-FFF2-40B4-BE49-F238E27FC236}">
                <a16:creationId xmlns:a16="http://schemas.microsoft.com/office/drawing/2014/main" id="{23B9257B-906D-44E7-A49E-D43B64391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292" y="3344458"/>
            <a:ext cx="934148" cy="682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" name="Freeform 287">
            <a:extLst>
              <a:ext uri="{FF2B5EF4-FFF2-40B4-BE49-F238E27FC236}">
                <a16:creationId xmlns:a16="http://schemas.microsoft.com/office/drawing/2014/main" id="{E98FCDBB-1F2B-40CB-9608-6710EC791799}"/>
              </a:ext>
            </a:extLst>
          </p:cNvPr>
          <p:cNvSpPr>
            <a:spLocks/>
          </p:cNvSpPr>
          <p:nvPr/>
        </p:nvSpPr>
        <p:spPr bwMode="auto">
          <a:xfrm rot="20277183">
            <a:off x="7413595" y="3839538"/>
            <a:ext cx="1796982" cy="1154806"/>
          </a:xfrm>
          <a:custGeom>
            <a:avLst/>
            <a:gdLst>
              <a:gd name="T0" fmla="*/ 2363 w 2429"/>
              <a:gd name="T1" fmla="*/ 15 h 1818"/>
              <a:gd name="T2" fmla="*/ 2259 w 2429"/>
              <a:gd name="T3" fmla="*/ 163 h 1818"/>
              <a:gd name="T4" fmla="*/ 2092 w 2429"/>
              <a:gd name="T5" fmla="*/ 372 h 1818"/>
              <a:gd name="T6" fmla="*/ 1976 w 2429"/>
              <a:gd name="T7" fmla="*/ 507 h 1818"/>
              <a:gd name="T8" fmla="*/ 1854 w 2429"/>
              <a:gd name="T9" fmla="*/ 636 h 1818"/>
              <a:gd name="T10" fmla="*/ 1725 w 2429"/>
              <a:gd name="T11" fmla="*/ 759 h 1818"/>
              <a:gd name="T12" fmla="*/ 1591 w 2429"/>
              <a:gd name="T13" fmla="*/ 877 h 1818"/>
              <a:gd name="T14" fmla="*/ 1451 w 2429"/>
              <a:gd name="T15" fmla="*/ 989 h 1818"/>
              <a:gd name="T16" fmla="*/ 1378 w 2429"/>
              <a:gd name="T17" fmla="*/ 1042 h 1818"/>
              <a:gd name="T18" fmla="*/ 1261 w 2429"/>
              <a:gd name="T19" fmla="*/ 1124 h 1818"/>
              <a:gd name="T20" fmla="*/ 1018 w 2429"/>
              <a:gd name="T21" fmla="*/ 1270 h 1818"/>
              <a:gd name="T22" fmla="*/ 766 w 2429"/>
              <a:gd name="T23" fmla="*/ 1398 h 1818"/>
              <a:gd name="T24" fmla="*/ 507 w 2429"/>
              <a:gd name="T25" fmla="*/ 1511 h 1818"/>
              <a:gd name="T26" fmla="*/ 375 w 2429"/>
              <a:gd name="T27" fmla="*/ 1560 h 1818"/>
              <a:gd name="T28" fmla="*/ 355 w 2429"/>
              <a:gd name="T29" fmla="*/ 1521 h 1818"/>
              <a:gd name="T30" fmla="*/ 336 w 2429"/>
              <a:gd name="T31" fmla="*/ 1481 h 1818"/>
              <a:gd name="T32" fmla="*/ 327 w 2429"/>
              <a:gd name="T33" fmla="*/ 1467 h 1818"/>
              <a:gd name="T34" fmla="*/ 302 w 2429"/>
              <a:gd name="T35" fmla="*/ 1459 h 1818"/>
              <a:gd name="T36" fmla="*/ 278 w 2429"/>
              <a:gd name="T37" fmla="*/ 1471 h 1818"/>
              <a:gd name="T38" fmla="*/ 263 w 2429"/>
              <a:gd name="T39" fmla="*/ 1494 h 1818"/>
              <a:gd name="T40" fmla="*/ 263 w 2429"/>
              <a:gd name="T41" fmla="*/ 1510 h 1818"/>
              <a:gd name="T42" fmla="*/ 144 w 2429"/>
              <a:gd name="T43" fmla="*/ 1590 h 1818"/>
              <a:gd name="T44" fmla="*/ 20 w 2429"/>
              <a:gd name="T45" fmla="*/ 1663 h 1818"/>
              <a:gd name="T46" fmla="*/ 11 w 2429"/>
              <a:gd name="T47" fmla="*/ 1669 h 1818"/>
              <a:gd name="T48" fmla="*/ 1 w 2429"/>
              <a:gd name="T49" fmla="*/ 1689 h 1818"/>
              <a:gd name="T50" fmla="*/ 0 w 2429"/>
              <a:gd name="T51" fmla="*/ 1709 h 1818"/>
              <a:gd name="T52" fmla="*/ 11 w 2429"/>
              <a:gd name="T53" fmla="*/ 1728 h 1818"/>
              <a:gd name="T54" fmla="*/ 20 w 2429"/>
              <a:gd name="T55" fmla="*/ 1734 h 1818"/>
              <a:gd name="T56" fmla="*/ 69 w 2429"/>
              <a:gd name="T57" fmla="*/ 1755 h 1818"/>
              <a:gd name="T58" fmla="*/ 170 w 2429"/>
              <a:gd name="T59" fmla="*/ 1788 h 1818"/>
              <a:gd name="T60" fmla="*/ 272 w 2429"/>
              <a:gd name="T61" fmla="*/ 1809 h 1818"/>
              <a:gd name="T62" fmla="*/ 377 w 2429"/>
              <a:gd name="T63" fmla="*/ 1818 h 1818"/>
              <a:gd name="T64" fmla="*/ 432 w 2429"/>
              <a:gd name="T65" fmla="*/ 1817 h 1818"/>
              <a:gd name="T66" fmla="*/ 443 w 2429"/>
              <a:gd name="T67" fmla="*/ 1816 h 1818"/>
              <a:gd name="T68" fmla="*/ 460 w 2429"/>
              <a:gd name="T69" fmla="*/ 1805 h 1818"/>
              <a:gd name="T70" fmla="*/ 471 w 2429"/>
              <a:gd name="T71" fmla="*/ 1787 h 1818"/>
              <a:gd name="T72" fmla="*/ 471 w 2429"/>
              <a:gd name="T73" fmla="*/ 1766 h 1818"/>
              <a:gd name="T74" fmla="*/ 467 w 2429"/>
              <a:gd name="T75" fmla="*/ 1756 h 1818"/>
              <a:gd name="T76" fmla="*/ 436 w 2429"/>
              <a:gd name="T77" fmla="*/ 1690 h 1818"/>
              <a:gd name="T78" fmla="*/ 405 w 2429"/>
              <a:gd name="T79" fmla="*/ 1624 h 1818"/>
              <a:gd name="T80" fmla="*/ 481 w 2429"/>
              <a:gd name="T81" fmla="*/ 1599 h 1818"/>
              <a:gd name="T82" fmla="*/ 633 w 2429"/>
              <a:gd name="T83" fmla="*/ 1543 h 1818"/>
              <a:gd name="T84" fmla="*/ 783 w 2429"/>
              <a:gd name="T85" fmla="*/ 1481 h 1818"/>
              <a:gd name="T86" fmla="*/ 931 w 2429"/>
              <a:gd name="T87" fmla="*/ 1410 h 1818"/>
              <a:gd name="T88" fmla="*/ 1076 w 2429"/>
              <a:gd name="T89" fmla="*/ 1334 h 1818"/>
              <a:gd name="T90" fmla="*/ 1217 w 2429"/>
              <a:gd name="T91" fmla="*/ 1249 h 1818"/>
              <a:gd name="T92" fmla="*/ 1356 w 2429"/>
              <a:gd name="T93" fmla="*/ 1160 h 1818"/>
              <a:gd name="T94" fmla="*/ 1491 w 2429"/>
              <a:gd name="T95" fmla="*/ 1064 h 1818"/>
              <a:gd name="T96" fmla="*/ 1620 w 2429"/>
              <a:gd name="T97" fmla="*/ 962 h 1818"/>
              <a:gd name="T98" fmla="*/ 1746 w 2429"/>
              <a:gd name="T99" fmla="*/ 855 h 1818"/>
              <a:gd name="T100" fmla="*/ 1867 w 2429"/>
              <a:gd name="T101" fmla="*/ 744 h 1818"/>
              <a:gd name="T102" fmla="*/ 1982 w 2429"/>
              <a:gd name="T103" fmla="*/ 626 h 1818"/>
              <a:gd name="T104" fmla="*/ 2091 w 2429"/>
              <a:gd name="T105" fmla="*/ 505 h 1818"/>
              <a:gd name="T106" fmla="*/ 2195 w 2429"/>
              <a:gd name="T107" fmla="*/ 380 h 1818"/>
              <a:gd name="T108" fmla="*/ 2290 w 2429"/>
              <a:gd name="T109" fmla="*/ 251 h 1818"/>
              <a:gd name="T110" fmla="*/ 2380 w 2429"/>
              <a:gd name="T111" fmla="*/ 118 h 1818"/>
              <a:gd name="T112" fmla="*/ 2423 w 2429"/>
              <a:gd name="T113" fmla="*/ 50 h 1818"/>
              <a:gd name="T114" fmla="*/ 2429 w 2429"/>
              <a:gd name="T115" fmla="*/ 36 h 1818"/>
              <a:gd name="T116" fmla="*/ 2421 w 2429"/>
              <a:gd name="T117" fmla="*/ 13 h 1818"/>
              <a:gd name="T118" fmla="*/ 2399 w 2429"/>
              <a:gd name="T119" fmla="*/ 0 h 1818"/>
              <a:gd name="T120" fmla="*/ 2373 w 2429"/>
              <a:gd name="T121" fmla="*/ 5 h 1818"/>
              <a:gd name="T122" fmla="*/ 2363 w 2429"/>
              <a:gd name="T123" fmla="*/ 15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29" h="1818">
                <a:moveTo>
                  <a:pt x="2363" y="15"/>
                </a:moveTo>
                <a:lnTo>
                  <a:pt x="2259" y="163"/>
                </a:lnTo>
                <a:lnTo>
                  <a:pt x="2092" y="372"/>
                </a:lnTo>
                <a:lnTo>
                  <a:pt x="1976" y="507"/>
                </a:lnTo>
                <a:lnTo>
                  <a:pt x="1854" y="636"/>
                </a:lnTo>
                <a:lnTo>
                  <a:pt x="1725" y="759"/>
                </a:lnTo>
                <a:lnTo>
                  <a:pt x="1591" y="877"/>
                </a:lnTo>
                <a:lnTo>
                  <a:pt x="1451" y="989"/>
                </a:lnTo>
                <a:lnTo>
                  <a:pt x="1378" y="1042"/>
                </a:lnTo>
                <a:lnTo>
                  <a:pt x="1261" y="1124"/>
                </a:lnTo>
                <a:lnTo>
                  <a:pt x="1018" y="1270"/>
                </a:lnTo>
                <a:lnTo>
                  <a:pt x="766" y="1398"/>
                </a:lnTo>
                <a:lnTo>
                  <a:pt x="507" y="1511"/>
                </a:lnTo>
                <a:lnTo>
                  <a:pt x="375" y="1560"/>
                </a:lnTo>
                <a:lnTo>
                  <a:pt x="355" y="1521"/>
                </a:lnTo>
                <a:lnTo>
                  <a:pt x="336" y="1481"/>
                </a:lnTo>
                <a:lnTo>
                  <a:pt x="327" y="1467"/>
                </a:lnTo>
                <a:lnTo>
                  <a:pt x="302" y="1459"/>
                </a:lnTo>
                <a:lnTo>
                  <a:pt x="278" y="1471"/>
                </a:lnTo>
                <a:lnTo>
                  <a:pt x="263" y="1494"/>
                </a:lnTo>
                <a:lnTo>
                  <a:pt x="263" y="1510"/>
                </a:lnTo>
                <a:lnTo>
                  <a:pt x="144" y="1590"/>
                </a:lnTo>
                <a:lnTo>
                  <a:pt x="20" y="1663"/>
                </a:lnTo>
                <a:lnTo>
                  <a:pt x="11" y="1669"/>
                </a:lnTo>
                <a:lnTo>
                  <a:pt x="1" y="1689"/>
                </a:lnTo>
                <a:lnTo>
                  <a:pt x="0" y="1709"/>
                </a:lnTo>
                <a:lnTo>
                  <a:pt x="11" y="1728"/>
                </a:lnTo>
                <a:lnTo>
                  <a:pt x="20" y="1734"/>
                </a:lnTo>
                <a:lnTo>
                  <a:pt x="69" y="1755"/>
                </a:lnTo>
                <a:lnTo>
                  <a:pt x="170" y="1788"/>
                </a:lnTo>
                <a:lnTo>
                  <a:pt x="272" y="1809"/>
                </a:lnTo>
                <a:lnTo>
                  <a:pt x="377" y="1818"/>
                </a:lnTo>
                <a:lnTo>
                  <a:pt x="432" y="1817"/>
                </a:lnTo>
                <a:lnTo>
                  <a:pt x="443" y="1816"/>
                </a:lnTo>
                <a:lnTo>
                  <a:pt x="460" y="1805"/>
                </a:lnTo>
                <a:lnTo>
                  <a:pt x="471" y="1787"/>
                </a:lnTo>
                <a:lnTo>
                  <a:pt x="471" y="1766"/>
                </a:lnTo>
                <a:lnTo>
                  <a:pt x="467" y="1756"/>
                </a:lnTo>
                <a:lnTo>
                  <a:pt x="436" y="1690"/>
                </a:lnTo>
                <a:lnTo>
                  <a:pt x="405" y="1624"/>
                </a:lnTo>
                <a:lnTo>
                  <a:pt x="481" y="1599"/>
                </a:lnTo>
                <a:lnTo>
                  <a:pt x="633" y="1543"/>
                </a:lnTo>
                <a:lnTo>
                  <a:pt x="783" y="1481"/>
                </a:lnTo>
                <a:lnTo>
                  <a:pt x="931" y="1410"/>
                </a:lnTo>
                <a:lnTo>
                  <a:pt x="1076" y="1334"/>
                </a:lnTo>
                <a:lnTo>
                  <a:pt x="1217" y="1249"/>
                </a:lnTo>
                <a:lnTo>
                  <a:pt x="1356" y="1160"/>
                </a:lnTo>
                <a:lnTo>
                  <a:pt x="1491" y="1064"/>
                </a:lnTo>
                <a:lnTo>
                  <a:pt x="1620" y="962"/>
                </a:lnTo>
                <a:lnTo>
                  <a:pt x="1746" y="855"/>
                </a:lnTo>
                <a:lnTo>
                  <a:pt x="1867" y="744"/>
                </a:lnTo>
                <a:lnTo>
                  <a:pt x="1982" y="626"/>
                </a:lnTo>
                <a:lnTo>
                  <a:pt x="2091" y="505"/>
                </a:lnTo>
                <a:lnTo>
                  <a:pt x="2195" y="380"/>
                </a:lnTo>
                <a:lnTo>
                  <a:pt x="2290" y="251"/>
                </a:lnTo>
                <a:lnTo>
                  <a:pt x="2380" y="118"/>
                </a:lnTo>
                <a:lnTo>
                  <a:pt x="2423" y="50"/>
                </a:lnTo>
                <a:lnTo>
                  <a:pt x="2429" y="36"/>
                </a:lnTo>
                <a:lnTo>
                  <a:pt x="2421" y="13"/>
                </a:lnTo>
                <a:lnTo>
                  <a:pt x="2399" y="0"/>
                </a:lnTo>
                <a:lnTo>
                  <a:pt x="2373" y="5"/>
                </a:lnTo>
                <a:lnTo>
                  <a:pt x="2363" y="15"/>
                </a:lnTo>
              </a:path>
            </a:pathLst>
          </a:cu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26F47BE-651A-4F51-9672-1A720BAB8550}"/>
              </a:ext>
            </a:extLst>
          </p:cNvPr>
          <p:cNvSpPr/>
          <p:nvPr/>
        </p:nvSpPr>
        <p:spPr bwMode="auto">
          <a:xfrm>
            <a:off x="7570259" y="4242718"/>
            <a:ext cx="1859684" cy="34844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44546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</a:t>
            </a:r>
            <a:endParaRPr kumimoji="0" lang="en-US" sz="2400" b="0" i="0" u="none" strike="noStrike" kern="0" cap="none" spc="0" normalizeH="0" baseline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85" name="Groupe 184">
            <a:extLst>
              <a:ext uri="{FF2B5EF4-FFF2-40B4-BE49-F238E27FC236}">
                <a16:creationId xmlns:a16="http://schemas.microsoft.com/office/drawing/2014/main" id="{BC9AE3D2-BF4F-4465-9B16-8630EE09D0F5}"/>
              </a:ext>
            </a:extLst>
          </p:cNvPr>
          <p:cNvGrpSpPr/>
          <p:nvPr/>
        </p:nvGrpSpPr>
        <p:grpSpPr>
          <a:xfrm>
            <a:off x="2271445" y="1457687"/>
            <a:ext cx="210621" cy="819088"/>
            <a:chOff x="1533767" y="2696891"/>
            <a:chExt cx="383574" cy="1497498"/>
          </a:xfrm>
        </p:grpSpPr>
        <p:sp>
          <p:nvSpPr>
            <p:cNvPr id="189" name="Oval 18">
              <a:extLst>
                <a:ext uri="{FF2B5EF4-FFF2-40B4-BE49-F238E27FC236}">
                  <a16:creationId xmlns:a16="http://schemas.microsoft.com/office/drawing/2014/main" id="{6C88D506-3B57-48C8-A2C1-9722C7429B15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0" name="Oval 18">
              <a:extLst>
                <a:ext uri="{FF2B5EF4-FFF2-40B4-BE49-F238E27FC236}">
                  <a16:creationId xmlns:a16="http://schemas.microsoft.com/office/drawing/2014/main" id="{5A826C7D-94B5-4F0D-BE56-8D1517B5E104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8" name="Oval 18">
              <a:extLst>
                <a:ext uri="{FF2B5EF4-FFF2-40B4-BE49-F238E27FC236}">
                  <a16:creationId xmlns:a16="http://schemas.microsoft.com/office/drawing/2014/main" id="{DB0F6963-9AC8-4B51-A549-89CF73196BEB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9" name="Oval 18">
              <a:extLst>
                <a:ext uri="{FF2B5EF4-FFF2-40B4-BE49-F238E27FC236}">
                  <a16:creationId xmlns:a16="http://schemas.microsoft.com/office/drawing/2014/main" id="{46D27679-7471-4963-A43E-89B6AFF1C579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0" name="Groupe 209">
            <a:extLst>
              <a:ext uri="{FF2B5EF4-FFF2-40B4-BE49-F238E27FC236}">
                <a16:creationId xmlns:a16="http://schemas.microsoft.com/office/drawing/2014/main" id="{AD4F173C-66FB-484B-82B8-F7ABDD71074A}"/>
              </a:ext>
            </a:extLst>
          </p:cNvPr>
          <p:cNvGrpSpPr/>
          <p:nvPr/>
        </p:nvGrpSpPr>
        <p:grpSpPr>
          <a:xfrm>
            <a:off x="2994794" y="1442342"/>
            <a:ext cx="210621" cy="803820"/>
            <a:chOff x="1533767" y="2696891"/>
            <a:chExt cx="383574" cy="1497498"/>
          </a:xfrm>
        </p:grpSpPr>
        <p:sp>
          <p:nvSpPr>
            <p:cNvPr id="211" name="Oval 18">
              <a:extLst>
                <a:ext uri="{FF2B5EF4-FFF2-40B4-BE49-F238E27FC236}">
                  <a16:creationId xmlns:a16="http://schemas.microsoft.com/office/drawing/2014/main" id="{960DC691-602B-4DDD-9016-167325DD269C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2" name="Oval 18">
              <a:extLst>
                <a:ext uri="{FF2B5EF4-FFF2-40B4-BE49-F238E27FC236}">
                  <a16:creationId xmlns:a16="http://schemas.microsoft.com/office/drawing/2014/main" id="{80CB9CE5-21F2-44A0-A9E2-8708CE5FD928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3" name="Oval 18">
              <a:extLst>
                <a:ext uri="{FF2B5EF4-FFF2-40B4-BE49-F238E27FC236}">
                  <a16:creationId xmlns:a16="http://schemas.microsoft.com/office/drawing/2014/main" id="{3AF04A73-7CB7-4F3D-A5EE-B0FC181718C8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4" name="Oval 18">
              <a:extLst>
                <a:ext uri="{FF2B5EF4-FFF2-40B4-BE49-F238E27FC236}">
                  <a16:creationId xmlns:a16="http://schemas.microsoft.com/office/drawing/2014/main" id="{6AD2D93B-7201-435E-A7DB-49A6E9726B63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5" name="Groupe 224">
            <a:extLst>
              <a:ext uri="{FF2B5EF4-FFF2-40B4-BE49-F238E27FC236}">
                <a16:creationId xmlns:a16="http://schemas.microsoft.com/office/drawing/2014/main" id="{D14ED982-ACCF-4609-BE25-FD25D52C411B}"/>
              </a:ext>
            </a:extLst>
          </p:cNvPr>
          <p:cNvGrpSpPr/>
          <p:nvPr/>
        </p:nvGrpSpPr>
        <p:grpSpPr>
          <a:xfrm>
            <a:off x="3666078" y="1457687"/>
            <a:ext cx="210621" cy="803820"/>
            <a:chOff x="1533767" y="2696891"/>
            <a:chExt cx="383574" cy="1497498"/>
          </a:xfrm>
        </p:grpSpPr>
        <p:sp>
          <p:nvSpPr>
            <p:cNvPr id="226" name="Oval 18">
              <a:extLst>
                <a:ext uri="{FF2B5EF4-FFF2-40B4-BE49-F238E27FC236}">
                  <a16:creationId xmlns:a16="http://schemas.microsoft.com/office/drawing/2014/main" id="{847DA5CB-FADC-442B-B389-5273771C402E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7" name="Oval 18">
              <a:extLst>
                <a:ext uri="{FF2B5EF4-FFF2-40B4-BE49-F238E27FC236}">
                  <a16:creationId xmlns:a16="http://schemas.microsoft.com/office/drawing/2014/main" id="{34506AAC-955B-470D-A888-85AAC15C095F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8" name="Oval 18">
              <a:extLst>
                <a:ext uri="{FF2B5EF4-FFF2-40B4-BE49-F238E27FC236}">
                  <a16:creationId xmlns:a16="http://schemas.microsoft.com/office/drawing/2014/main" id="{36C36AD9-6828-42DF-9ACC-C503354B3425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9" name="Oval 18">
              <a:extLst>
                <a:ext uri="{FF2B5EF4-FFF2-40B4-BE49-F238E27FC236}">
                  <a16:creationId xmlns:a16="http://schemas.microsoft.com/office/drawing/2014/main" id="{BF0FF612-FD9D-4F1F-9939-B8B4FCBCB338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0" name="Groupe 229">
            <a:extLst>
              <a:ext uri="{FF2B5EF4-FFF2-40B4-BE49-F238E27FC236}">
                <a16:creationId xmlns:a16="http://schemas.microsoft.com/office/drawing/2014/main" id="{8FE8D0D5-D08C-4971-9930-94757F1C14D0}"/>
              </a:ext>
            </a:extLst>
          </p:cNvPr>
          <p:cNvGrpSpPr/>
          <p:nvPr/>
        </p:nvGrpSpPr>
        <p:grpSpPr>
          <a:xfrm>
            <a:off x="4403640" y="1446767"/>
            <a:ext cx="210621" cy="803820"/>
            <a:chOff x="1533767" y="2696891"/>
            <a:chExt cx="383574" cy="1497498"/>
          </a:xfrm>
        </p:grpSpPr>
        <p:sp>
          <p:nvSpPr>
            <p:cNvPr id="231" name="Oval 18">
              <a:extLst>
                <a:ext uri="{FF2B5EF4-FFF2-40B4-BE49-F238E27FC236}">
                  <a16:creationId xmlns:a16="http://schemas.microsoft.com/office/drawing/2014/main" id="{D415D0D0-D702-4D99-8CAA-3321794BB4F5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2" name="Oval 18">
              <a:extLst>
                <a:ext uri="{FF2B5EF4-FFF2-40B4-BE49-F238E27FC236}">
                  <a16:creationId xmlns:a16="http://schemas.microsoft.com/office/drawing/2014/main" id="{0933B547-919F-403A-8862-42E2732B3970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3" name="Oval 18">
              <a:extLst>
                <a:ext uri="{FF2B5EF4-FFF2-40B4-BE49-F238E27FC236}">
                  <a16:creationId xmlns:a16="http://schemas.microsoft.com/office/drawing/2014/main" id="{9F90BF5E-BFE0-49A9-A4A9-BE1085F9ADA2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4" name="Oval 18">
              <a:extLst>
                <a:ext uri="{FF2B5EF4-FFF2-40B4-BE49-F238E27FC236}">
                  <a16:creationId xmlns:a16="http://schemas.microsoft.com/office/drawing/2014/main" id="{E35E7FD4-715C-45CC-80B8-26B65369F6EA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35" name="Rectangle 234">
            <a:extLst>
              <a:ext uri="{FF2B5EF4-FFF2-40B4-BE49-F238E27FC236}">
                <a16:creationId xmlns:a16="http://schemas.microsoft.com/office/drawing/2014/main" id="{A403D0EA-7B09-4A00-ACFA-EE045D3D188F}"/>
              </a:ext>
            </a:extLst>
          </p:cNvPr>
          <p:cNvSpPr/>
          <p:nvPr/>
        </p:nvSpPr>
        <p:spPr>
          <a:xfrm>
            <a:off x="1868725" y="2915228"/>
            <a:ext cx="3030279" cy="9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73B9ABA4-06FE-48FD-B3A0-7B19692D8EFA}"/>
              </a:ext>
            </a:extLst>
          </p:cNvPr>
          <p:cNvSpPr/>
          <p:nvPr/>
        </p:nvSpPr>
        <p:spPr>
          <a:xfrm>
            <a:off x="1075403" y="2915228"/>
            <a:ext cx="743781" cy="944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i="1" dirty="0" err="1">
                <a:solidFill>
                  <a:schemeClr val="tx1"/>
                </a:solidFill>
              </a:rPr>
              <a:t>Pow</a:t>
            </a:r>
            <a:r>
              <a:rPr lang="fr-FR" sz="2400" i="1" dirty="0">
                <a:solidFill>
                  <a:schemeClr val="tx1"/>
                </a:solidFill>
              </a:rPr>
              <a:t> N</a:t>
            </a:r>
          </a:p>
        </p:txBody>
      </p:sp>
      <p:grpSp>
        <p:nvGrpSpPr>
          <p:cNvPr id="237" name="Groupe 236">
            <a:extLst>
              <a:ext uri="{FF2B5EF4-FFF2-40B4-BE49-F238E27FC236}">
                <a16:creationId xmlns:a16="http://schemas.microsoft.com/office/drawing/2014/main" id="{E93CF6F3-F57E-46CC-B034-7F3CDFF30899}"/>
              </a:ext>
            </a:extLst>
          </p:cNvPr>
          <p:cNvGrpSpPr/>
          <p:nvPr/>
        </p:nvGrpSpPr>
        <p:grpSpPr>
          <a:xfrm>
            <a:off x="2276739" y="2995713"/>
            <a:ext cx="210621" cy="819088"/>
            <a:chOff x="1533767" y="2696891"/>
            <a:chExt cx="383574" cy="1497498"/>
          </a:xfrm>
        </p:grpSpPr>
        <p:sp>
          <p:nvSpPr>
            <p:cNvPr id="238" name="Oval 18">
              <a:extLst>
                <a:ext uri="{FF2B5EF4-FFF2-40B4-BE49-F238E27FC236}">
                  <a16:creationId xmlns:a16="http://schemas.microsoft.com/office/drawing/2014/main" id="{5086B412-FC6A-4F74-89A4-8B00B1E16E36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9" name="Oval 18">
              <a:extLst>
                <a:ext uri="{FF2B5EF4-FFF2-40B4-BE49-F238E27FC236}">
                  <a16:creationId xmlns:a16="http://schemas.microsoft.com/office/drawing/2014/main" id="{27CCDC0B-36DA-4D3D-99B9-F0F50A59BC40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0" name="Oval 18">
              <a:extLst>
                <a:ext uri="{FF2B5EF4-FFF2-40B4-BE49-F238E27FC236}">
                  <a16:creationId xmlns:a16="http://schemas.microsoft.com/office/drawing/2014/main" id="{802D7AA4-7037-456A-8FD4-0BB16D05D262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1" name="Oval 18">
              <a:extLst>
                <a:ext uri="{FF2B5EF4-FFF2-40B4-BE49-F238E27FC236}">
                  <a16:creationId xmlns:a16="http://schemas.microsoft.com/office/drawing/2014/main" id="{B835D4ED-B97F-4CBB-BC8A-F5F976712721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2" name="Groupe 241">
            <a:extLst>
              <a:ext uri="{FF2B5EF4-FFF2-40B4-BE49-F238E27FC236}">
                <a16:creationId xmlns:a16="http://schemas.microsoft.com/office/drawing/2014/main" id="{981F8122-139D-4EAA-8035-21EFFC8008F0}"/>
              </a:ext>
            </a:extLst>
          </p:cNvPr>
          <p:cNvGrpSpPr/>
          <p:nvPr/>
        </p:nvGrpSpPr>
        <p:grpSpPr>
          <a:xfrm>
            <a:off x="3000088" y="2980368"/>
            <a:ext cx="210621" cy="803820"/>
            <a:chOff x="1533767" y="2696891"/>
            <a:chExt cx="383574" cy="1497498"/>
          </a:xfrm>
        </p:grpSpPr>
        <p:sp>
          <p:nvSpPr>
            <p:cNvPr id="243" name="Oval 18">
              <a:extLst>
                <a:ext uri="{FF2B5EF4-FFF2-40B4-BE49-F238E27FC236}">
                  <a16:creationId xmlns:a16="http://schemas.microsoft.com/office/drawing/2014/main" id="{A8275EEA-ECF4-486F-B72D-D4E3D5059045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4" name="Oval 18">
              <a:extLst>
                <a:ext uri="{FF2B5EF4-FFF2-40B4-BE49-F238E27FC236}">
                  <a16:creationId xmlns:a16="http://schemas.microsoft.com/office/drawing/2014/main" id="{F60D80A9-2DB7-4815-B952-980153C6D861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5" name="Oval 18">
              <a:extLst>
                <a:ext uri="{FF2B5EF4-FFF2-40B4-BE49-F238E27FC236}">
                  <a16:creationId xmlns:a16="http://schemas.microsoft.com/office/drawing/2014/main" id="{3880F7B4-6619-4990-A77E-52D737D0ACE4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6" name="Oval 18">
              <a:extLst>
                <a:ext uri="{FF2B5EF4-FFF2-40B4-BE49-F238E27FC236}">
                  <a16:creationId xmlns:a16="http://schemas.microsoft.com/office/drawing/2014/main" id="{F6052CE2-2D2B-4FCD-A491-A64F38D3C88D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7" name="Groupe 246">
            <a:extLst>
              <a:ext uri="{FF2B5EF4-FFF2-40B4-BE49-F238E27FC236}">
                <a16:creationId xmlns:a16="http://schemas.microsoft.com/office/drawing/2014/main" id="{9CBD06FF-FC15-4192-934E-7BC2D06A01B4}"/>
              </a:ext>
            </a:extLst>
          </p:cNvPr>
          <p:cNvGrpSpPr/>
          <p:nvPr/>
        </p:nvGrpSpPr>
        <p:grpSpPr>
          <a:xfrm>
            <a:off x="3671372" y="2995713"/>
            <a:ext cx="210621" cy="803820"/>
            <a:chOff x="1533767" y="2696891"/>
            <a:chExt cx="383574" cy="1497498"/>
          </a:xfrm>
        </p:grpSpPr>
        <p:sp>
          <p:nvSpPr>
            <p:cNvPr id="248" name="Oval 18">
              <a:extLst>
                <a:ext uri="{FF2B5EF4-FFF2-40B4-BE49-F238E27FC236}">
                  <a16:creationId xmlns:a16="http://schemas.microsoft.com/office/drawing/2014/main" id="{FE865BFF-BE0A-4794-BD97-50BE6E215DE0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9" name="Oval 18">
              <a:extLst>
                <a:ext uri="{FF2B5EF4-FFF2-40B4-BE49-F238E27FC236}">
                  <a16:creationId xmlns:a16="http://schemas.microsoft.com/office/drawing/2014/main" id="{B8026B1D-B508-4C1A-B4DF-0886A0BF3FA9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0" name="Oval 18">
              <a:extLst>
                <a:ext uri="{FF2B5EF4-FFF2-40B4-BE49-F238E27FC236}">
                  <a16:creationId xmlns:a16="http://schemas.microsoft.com/office/drawing/2014/main" id="{2C51D57F-4ADD-4FD8-98B0-E70B54BEF78F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1" name="Oval 18">
              <a:extLst>
                <a:ext uri="{FF2B5EF4-FFF2-40B4-BE49-F238E27FC236}">
                  <a16:creationId xmlns:a16="http://schemas.microsoft.com/office/drawing/2014/main" id="{C1717392-620B-4C93-AFEB-17BD8590904A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2" name="Groupe 251">
            <a:extLst>
              <a:ext uri="{FF2B5EF4-FFF2-40B4-BE49-F238E27FC236}">
                <a16:creationId xmlns:a16="http://schemas.microsoft.com/office/drawing/2014/main" id="{A2D1B3CC-633F-403A-A1D3-447A70945168}"/>
              </a:ext>
            </a:extLst>
          </p:cNvPr>
          <p:cNvGrpSpPr/>
          <p:nvPr/>
        </p:nvGrpSpPr>
        <p:grpSpPr>
          <a:xfrm>
            <a:off x="4408934" y="2984793"/>
            <a:ext cx="210621" cy="803820"/>
            <a:chOff x="1533767" y="2696891"/>
            <a:chExt cx="383574" cy="1497498"/>
          </a:xfrm>
        </p:grpSpPr>
        <p:sp>
          <p:nvSpPr>
            <p:cNvPr id="253" name="Oval 18">
              <a:extLst>
                <a:ext uri="{FF2B5EF4-FFF2-40B4-BE49-F238E27FC236}">
                  <a16:creationId xmlns:a16="http://schemas.microsoft.com/office/drawing/2014/main" id="{523A507C-E573-45FD-B133-AC1973C8BAE3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4" name="Oval 18">
              <a:extLst>
                <a:ext uri="{FF2B5EF4-FFF2-40B4-BE49-F238E27FC236}">
                  <a16:creationId xmlns:a16="http://schemas.microsoft.com/office/drawing/2014/main" id="{24825F3F-EBC3-4D4B-BC3C-70B188F9764A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5" name="Oval 18">
              <a:extLst>
                <a:ext uri="{FF2B5EF4-FFF2-40B4-BE49-F238E27FC236}">
                  <a16:creationId xmlns:a16="http://schemas.microsoft.com/office/drawing/2014/main" id="{EDEBD7DC-78CD-4FEB-8E0D-67588F058DB0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6" name="Oval 18">
              <a:extLst>
                <a:ext uri="{FF2B5EF4-FFF2-40B4-BE49-F238E27FC236}">
                  <a16:creationId xmlns:a16="http://schemas.microsoft.com/office/drawing/2014/main" id="{167E4094-8A2D-4110-88D9-5AD0CC03BA77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96" name="ZoneTexte 195">
            <a:extLst>
              <a:ext uri="{FF2B5EF4-FFF2-40B4-BE49-F238E27FC236}">
                <a16:creationId xmlns:a16="http://schemas.microsoft.com/office/drawing/2014/main" id="{0C1D4028-99A5-4623-9EDA-C2D351B0B417}"/>
              </a:ext>
            </a:extLst>
          </p:cNvPr>
          <p:cNvSpPr txBox="1"/>
          <p:nvPr/>
        </p:nvSpPr>
        <p:spPr>
          <a:xfrm>
            <a:off x="4111335" y="1292105"/>
            <a:ext cx="813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X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34EDE78-77B0-4280-9901-2C13A9BBE5C5}"/>
              </a:ext>
            </a:extLst>
          </p:cNvPr>
          <p:cNvSpPr txBox="1"/>
          <p:nvPr/>
        </p:nvSpPr>
        <p:spPr>
          <a:xfrm>
            <a:off x="3413098" y="2849499"/>
            <a:ext cx="813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X</a:t>
            </a:r>
          </a:p>
        </p:txBody>
      </p:sp>
      <p:sp>
        <p:nvSpPr>
          <p:cNvPr id="257" name="ZoneTexte 256">
            <a:extLst>
              <a:ext uri="{FF2B5EF4-FFF2-40B4-BE49-F238E27FC236}">
                <a16:creationId xmlns:a16="http://schemas.microsoft.com/office/drawing/2014/main" id="{1B818BEC-37A6-4BCC-A11E-58B2A40415CB}"/>
              </a:ext>
            </a:extLst>
          </p:cNvPr>
          <p:cNvSpPr txBox="1"/>
          <p:nvPr/>
        </p:nvSpPr>
        <p:spPr>
          <a:xfrm>
            <a:off x="1984598" y="1269304"/>
            <a:ext cx="813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X</a:t>
            </a:r>
          </a:p>
        </p:txBody>
      </p:sp>
      <p:sp>
        <p:nvSpPr>
          <p:cNvPr id="76" name="Signe de multiplication 75">
            <a:extLst>
              <a:ext uri="{FF2B5EF4-FFF2-40B4-BE49-F238E27FC236}">
                <a16:creationId xmlns:a16="http://schemas.microsoft.com/office/drawing/2014/main" id="{B544F0DA-ADF0-474C-A1F3-764647249DAE}"/>
              </a:ext>
            </a:extLst>
          </p:cNvPr>
          <p:cNvSpPr/>
          <p:nvPr/>
        </p:nvSpPr>
        <p:spPr>
          <a:xfrm>
            <a:off x="3360953" y="4130673"/>
            <a:ext cx="873686" cy="92560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B40BF6B-AAFD-4B87-B348-C7B01F14611B}"/>
              </a:ext>
            </a:extLst>
          </p:cNvPr>
          <p:cNvSpPr/>
          <p:nvPr/>
        </p:nvSpPr>
        <p:spPr>
          <a:xfrm>
            <a:off x="4319211" y="4104000"/>
            <a:ext cx="4457589" cy="920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COMBINATORY EXPLOSION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7F2081-F939-4EF1-969B-AF11CF5B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pPr/>
              <a:t>36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93165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B329964-C7DE-4029-8EC0-3AF4CE42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1511616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Model of the other: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reasoning with uncertainty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F8B8C64-2E80-476E-9B03-8FBBD8E95CD3}"/>
              </a:ext>
            </a:extLst>
          </p:cNvPr>
          <p:cNvSpPr txBox="1"/>
          <p:nvPr/>
        </p:nvSpPr>
        <p:spPr>
          <a:xfrm>
            <a:off x="581499" y="1344304"/>
            <a:ext cx="3238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Total </a:t>
            </a:r>
            <a:r>
              <a:rPr lang="fr-FR" sz="2000" b="1" dirty="0" err="1"/>
              <a:t>order</a:t>
            </a:r>
            <a:r>
              <a:rPr lang="fr-FR" sz="2000" b="1" dirty="0"/>
              <a:t> on </a:t>
            </a:r>
            <a:r>
              <a:rPr lang="fr-FR" sz="2000" b="1" dirty="0" err="1"/>
              <a:t>preferences</a:t>
            </a:r>
            <a:r>
              <a:rPr lang="fr-FR" sz="2000" b="1" dirty="0"/>
              <a:t> 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967C4AA-75B2-4257-8443-BBCB579D3523}"/>
              </a:ext>
            </a:extLst>
          </p:cNvPr>
          <p:cNvSpPr txBox="1"/>
          <p:nvPr/>
        </p:nvSpPr>
        <p:spPr>
          <a:xfrm>
            <a:off x="5209811" y="1344304"/>
            <a:ext cx="2025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For </a:t>
            </a:r>
            <a:r>
              <a:rPr lang="fr-FR" sz="2000" b="1" dirty="0" err="1"/>
              <a:t>each</a:t>
            </a:r>
            <a:r>
              <a:rPr lang="fr-FR" sz="2000" b="1" dirty="0"/>
              <a:t> </a:t>
            </a:r>
            <a:r>
              <a:rPr lang="fr-FR" sz="2000" b="1" dirty="0" err="1"/>
              <a:t>Pow</a:t>
            </a:r>
            <a:r>
              <a:rPr lang="fr-FR" sz="2000" b="1" baseline="-25000" dirty="0" err="1"/>
              <a:t>i</a:t>
            </a:r>
            <a:r>
              <a:rPr lang="fr-FR" sz="2000" b="1" dirty="0"/>
              <a:t> 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6E6F95C0-1361-4E8E-8C1A-4EF482DCC338}"/>
              </a:ext>
            </a:extLst>
          </p:cNvPr>
          <p:cNvSpPr txBox="1"/>
          <p:nvPr/>
        </p:nvSpPr>
        <p:spPr>
          <a:xfrm>
            <a:off x="5245662" y="2121601"/>
            <a:ext cx="2672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Compute</a:t>
            </a:r>
            <a:r>
              <a:rPr lang="fr-FR" sz="2000" dirty="0"/>
              <a:t> nb </a:t>
            </a:r>
            <a:r>
              <a:rPr lang="fr-FR" sz="2000" dirty="0" err="1"/>
              <a:t>Sat</a:t>
            </a:r>
            <a:r>
              <a:rPr lang="fr-FR" sz="2000" dirty="0"/>
              <a:t> values</a:t>
            </a:r>
          </a:p>
          <a:p>
            <a:r>
              <a:rPr lang="fr-FR" sz="2000" dirty="0" err="1"/>
              <a:t>Pow</a:t>
            </a:r>
            <a:r>
              <a:rPr lang="fr-FR" sz="2000" dirty="0"/>
              <a:t> = 0.6 </a:t>
            </a:r>
          </a:p>
          <a:p>
            <a:r>
              <a:rPr lang="fr-FR" sz="2000" dirty="0"/>
              <a:t>|S| = 4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DD6F2464-899F-47A9-ADC2-2446D628DF9E}"/>
              </a:ext>
            </a:extLst>
          </p:cNvPr>
          <p:cNvSpPr txBox="1"/>
          <p:nvPr/>
        </p:nvSpPr>
        <p:spPr>
          <a:xfrm>
            <a:off x="8799799" y="1339702"/>
            <a:ext cx="2521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Extract hypotheses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3AB61ED6-1451-4AAC-835D-0E9044152469}"/>
              </a:ext>
            </a:extLst>
          </p:cNvPr>
          <p:cNvSpPr txBox="1"/>
          <p:nvPr/>
        </p:nvSpPr>
        <p:spPr>
          <a:xfrm>
            <a:off x="8849814" y="1984839"/>
            <a:ext cx="29259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</a:rPr>
              <a:t>Set of possible </a:t>
            </a:r>
            <a:r>
              <a:rPr lang="fr-FR" sz="2000" dirty="0" err="1">
                <a:solidFill>
                  <a:srgbClr val="FF0000"/>
                </a:solidFill>
              </a:rPr>
              <a:t>sat</a:t>
            </a:r>
            <a:r>
              <a:rPr lang="fr-FR" sz="2000" dirty="0">
                <a:solidFill>
                  <a:srgbClr val="FF0000"/>
                </a:solidFill>
              </a:rPr>
              <a:t> values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rgbClr val="FF0000"/>
                </a:solidFill>
              </a:rPr>
              <a:t>S = {</a:t>
            </a:r>
            <a:r>
              <a:rPr lang="fr-FR" sz="2000" dirty="0" err="1">
                <a:solidFill>
                  <a:srgbClr val="FF0000"/>
                </a:solidFill>
              </a:rPr>
              <a:t>Jap,It</a:t>
            </a:r>
            <a:r>
              <a:rPr lang="fr-FR" sz="2000" dirty="0">
                <a:solidFill>
                  <a:srgbClr val="FF0000"/>
                </a:solidFill>
              </a:rPr>
              <a:t> ,</a:t>
            </a:r>
            <a:r>
              <a:rPr lang="fr-FR" sz="2000" dirty="0" err="1">
                <a:solidFill>
                  <a:srgbClr val="FF0000"/>
                </a:solidFill>
              </a:rPr>
              <a:t>Ch</a:t>
            </a:r>
            <a:r>
              <a:rPr lang="fr-FR" sz="2000" dirty="0">
                <a:solidFill>
                  <a:srgbClr val="FF0000"/>
                </a:solidFill>
              </a:rPr>
              <a:t>, Fr}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rgbClr val="FF0000"/>
                </a:solidFill>
              </a:rPr>
              <a:t>S= {</a:t>
            </a:r>
            <a:r>
              <a:rPr lang="fr-FR" sz="2000" dirty="0" err="1">
                <a:solidFill>
                  <a:srgbClr val="FF0000"/>
                </a:solidFill>
              </a:rPr>
              <a:t>Ind</a:t>
            </a:r>
            <a:r>
              <a:rPr lang="fr-FR" sz="2000" dirty="0">
                <a:solidFill>
                  <a:srgbClr val="FF0000"/>
                </a:solidFill>
              </a:rPr>
              <a:t>, Mex, </a:t>
            </a:r>
            <a:r>
              <a:rPr lang="fr-FR" sz="2000" dirty="0" err="1">
                <a:solidFill>
                  <a:srgbClr val="FF0000"/>
                </a:solidFill>
              </a:rPr>
              <a:t>Kor</a:t>
            </a:r>
            <a:r>
              <a:rPr lang="fr-FR" sz="2000" dirty="0">
                <a:solidFill>
                  <a:srgbClr val="FF0000"/>
                </a:solidFill>
              </a:rPr>
              <a:t>, </a:t>
            </a:r>
            <a:r>
              <a:rPr lang="fr-FR" sz="2000" dirty="0" err="1">
                <a:solidFill>
                  <a:srgbClr val="FF0000"/>
                </a:solidFill>
              </a:rPr>
              <a:t>Ch</a:t>
            </a:r>
            <a:r>
              <a:rPr lang="fr-FR" sz="2000" dirty="0">
                <a:solidFill>
                  <a:srgbClr val="FF0000"/>
                </a:solidFill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rgbClr val="FF0000"/>
                </a:solidFill>
              </a:rPr>
              <a:t>S ={ Fr, It, </a:t>
            </a:r>
            <a:r>
              <a:rPr lang="fr-FR" sz="2000" dirty="0" err="1">
                <a:solidFill>
                  <a:srgbClr val="FF0000"/>
                </a:solidFill>
              </a:rPr>
              <a:t>Ch</a:t>
            </a:r>
            <a:r>
              <a:rPr lang="fr-FR" sz="2000" dirty="0">
                <a:solidFill>
                  <a:srgbClr val="FF0000"/>
                </a:solidFill>
              </a:rPr>
              <a:t>, Jap}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rgbClr val="FF0000"/>
                </a:solidFill>
              </a:rPr>
              <a:t>. . .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62D3A8CC-9A94-49DD-BC94-FB639D86301E}"/>
              </a:ext>
            </a:extLst>
          </p:cNvPr>
          <p:cNvSpPr txBox="1"/>
          <p:nvPr/>
        </p:nvSpPr>
        <p:spPr>
          <a:xfrm>
            <a:off x="8959555" y="5066011"/>
            <a:ext cx="2989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Adapt decisional model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2571464-3243-41CA-A999-0CDCCCFA0CED}"/>
              </a:ext>
            </a:extLst>
          </p:cNvPr>
          <p:cNvGrpSpPr/>
          <p:nvPr/>
        </p:nvGrpSpPr>
        <p:grpSpPr>
          <a:xfrm>
            <a:off x="9119887" y="5588877"/>
            <a:ext cx="2114441" cy="1201838"/>
            <a:chOff x="9092963" y="2498266"/>
            <a:chExt cx="2114441" cy="1201838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F579C1DB-2BBB-449C-835E-D19BFEE3DDBC}"/>
                </a:ext>
              </a:extLst>
            </p:cNvPr>
            <p:cNvSpPr/>
            <p:nvPr/>
          </p:nvSpPr>
          <p:spPr>
            <a:xfrm>
              <a:off x="9092963" y="3362656"/>
              <a:ext cx="269659" cy="269659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2" name="Oval 30">
              <a:extLst>
                <a:ext uri="{FF2B5EF4-FFF2-40B4-BE49-F238E27FC236}">
                  <a16:creationId xmlns:a16="http://schemas.microsoft.com/office/drawing/2014/main" id="{FF51FAED-6C94-4EA0-BD10-7BFDD00437D1}"/>
                </a:ext>
              </a:extLst>
            </p:cNvPr>
            <p:cNvSpPr/>
            <p:nvPr/>
          </p:nvSpPr>
          <p:spPr>
            <a:xfrm>
              <a:off x="9092963" y="2970241"/>
              <a:ext cx="269659" cy="269659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3" name="Oval 31">
              <a:extLst>
                <a:ext uri="{FF2B5EF4-FFF2-40B4-BE49-F238E27FC236}">
                  <a16:creationId xmlns:a16="http://schemas.microsoft.com/office/drawing/2014/main" id="{D50AA7B9-000E-4E87-A602-1270C2F6BD63}"/>
                </a:ext>
              </a:extLst>
            </p:cNvPr>
            <p:cNvSpPr/>
            <p:nvPr/>
          </p:nvSpPr>
          <p:spPr>
            <a:xfrm>
              <a:off x="9092963" y="2562265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4" name="TextBox 32">
              <a:extLst>
                <a:ext uri="{FF2B5EF4-FFF2-40B4-BE49-F238E27FC236}">
                  <a16:creationId xmlns:a16="http://schemas.microsoft.com/office/drawing/2014/main" id="{636AEEA4-32C2-4AD8-AFE4-EEF350799438}"/>
                </a:ext>
              </a:extLst>
            </p:cNvPr>
            <p:cNvSpPr txBox="1"/>
            <p:nvPr/>
          </p:nvSpPr>
          <p:spPr>
            <a:xfrm>
              <a:off x="9460259" y="2498266"/>
              <a:ext cx="144469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000" dirty="0"/>
                <a:t>Satisfiability</a:t>
              </a:r>
            </a:p>
          </p:txBody>
        </p:sp>
        <p:sp>
          <p:nvSpPr>
            <p:cNvPr id="95" name="TextBox 33">
              <a:extLst>
                <a:ext uri="{FF2B5EF4-FFF2-40B4-BE49-F238E27FC236}">
                  <a16:creationId xmlns:a16="http://schemas.microsoft.com/office/drawing/2014/main" id="{91CEBCBD-7B31-4468-8C15-EEB1D75765C9}"/>
                </a:ext>
              </a:extLst>
            </p:cNvPr>
            <p:cNvSpPr txBox="1"/>
            <p:nvPr/>
          </p:nvSpPr>
          <p:spPr>
            <a:xfrm>
              <a:off x="9460259" y="2899130"/>
              <a:ext cx="153490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000" dirty="0"/>
                <a:t>Acceptability</a:t>
              </a:r>
            </a:p>
          </p:txBody>
        </p:sp>
        <p:sp>
          <p:nvSpPr>
            <p:cNvPr id="96" name="TextBox 34">
              <a:extLst>
                <a:ext uri="{FF2B5EF4-FFF2-40B4-BE49-F238E27FC236}">
                  <a16:creationId xmlns:a16="http://schemas.microsoft.com/office/drawing/2014/main" id="{DB4C7E1E-9C31-4CE7-B5B1-E68FD1282CF6}"/>
                </a:ext>
              </a:extLst>
            </p:cNvPr>
            <p:cNvSpPr txBox="1"/>
            <p:nvPr/>
          </p:nvSpPr>
          <p:spPr>
            <a:xfrm>
              <a:off x="9460259" y="3299994"/>
              <a:ext cx="174714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000" dirty="0"/>
                <a:t>Utterance type</a:t>
              </a:r>
            </a:p>
          </p:txBody>
        </p:sp>
      </p:grpSp>
      <p:sp>
        <p:nvSpPr>
          <p:cNvPr id="98" name="ZoneTexte 97">
            <a:extLst>
              <a:ext uri="{FF2B5EF4-FFF2-40B4-BE49-F238E27FC236}">
                <a16:creationId xmlns:a16="http://schemas.microsoft.com/office/drawing/2014/main" id="{863DB910-7548-45C0-A2F8-442EDD9B6D88}"/>
              </a:ext>
            </a:extLst>
          </p:cNvPr>
          <p:cNvSpPr txBox="1"/>
          <p:nvPr/>
        </p:nvSpPr>
        <p:spPr>
          <a:xfrm>
            <a:off x="840353" y="5070470"/>
            <a:ext cx="2989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Revision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973F258-A57F-4974-9927-0FC9FEC3B1B2}"/>
              </a:ext>
            </a:extLst>
          </p:cNvPr>
          <p:cNvSpPr/>
          <p:nvPr/>
        </p:nvSpPr>
        <p:spPr>
          <a:xfrm>
            <a:off x="224683" y="1352555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/>
              <a:t>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7A10167-2C1D-4F7D-9659-08F584C6E4E2}"/>
              </a:ext>
            </a:extLst>
          </p:cNvPr>
          <p:cNvSpPr/>
          <p:nvPr/>
        </p:nvSpPr>
        <p:spPr>
          <a:xfrm>
            <a:off x="4806000" y="1352555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/>
              <a:t>2</a:t>
            </a:r>
            <a:endParaRPr lang="en-US" sz="2100" b="1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7F10496-9A3D-4040-8537-A9855426B335}"/>
              </a:ext>
            </a:extLst>
          </p:cNvPr>
          <p:cNvSpPr/>
          <p:nvPr/>
        </p:nvSpPr>
        <p:spPr>
          <a:xfrm>
            <a:off x="8438300" y="1352555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/>
              <a:t>3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597120E-35C7-4EDC-A0F7-ACD2D60AE76E}"/>
              </a:ext>
            </a:extLst>
          </p:cNvPr>
          <p:cNvSpPr/>
          <p:nvPr/>
        </p:nvSpPr>
        <p:spPr>
          <a:xfrm>
            <a:off x="8585151" y="5078864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/>
              <a:t>4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6591298-1B0F-45AF-BD6D-15A8C82C7196}"/>
              </a:ext>
            </a:extLst>
          </p:cNvPr>
          <p:cNvSpPr/>
          <p:nvPr/>
        </p:nvSpPr>
        <p:spPr>
          <a:xfrm>
            <a:off x="411885" y="5083323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/>
              <a:t>5</a:t>
            </a:r>
          </a:p>
        </p:txBody>
      </p: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C978C4F1-22B7-40DE-8139-FEF6A6FC8DB5}"/>
              </a:ext>
            </a:extLst>
          </p:cNvPr>
          <p:cNvGrpSpPr/>
          <p:nvPr/>
        </p:nvGrpSpPr>
        <p:grpSpPr>
          <a:xfrm>
            <a:off x="5079671" y="3480227"/>
            <a:ext cx="2160634" cy="2396226"/>
            <a:chOff x="5232400" y="2328174"/>
            <a:chExt cx="2160634" cy="2396226"/>
          </a:xfrm>
        </p:grpSpPr>
        <p:grpSp>
          <p:nvGrpSpPr>
            <p:cNvPr id="110" name="Groupe 109">
              <a:extLst>
                <a:ext uri="{FF2B5EF4-FFF2-40B4-BE49-F238E27FC236}">
                  <a16:creationId xmlns:a16="http://schemas.microsoft.com/office/drawing/2014/main" id="{E685C946-8D33-43B0-BC22-D452F2335DF3}"/>
                </a:ext>
              </a:extLst>
            </p:cNvPr>
            <p:cNvGrpSpPr/>
            <p:nvPr/>
          </p:nvGrpSpPr>
          <p:grpSpPr>
            <a:xfrm>
              <a:off x="5232400" y="3073400"/>
              <a:ext cx="1835150" cy="1651000"/>
              <a:chOff x="5232400" y="3073400"/>
              <a:chExt cx="1835150" cy="1651000"/>
            </a:xfrm>
          </p:grpSpPr>
          <p:pic>
            <p:nvPicPr>
              <p:cNvPr id="113" name="Image 119">
                <a:extLst>
                  <a:ext uri="{FF2B5EF4-FFF2-40B4-BE49-F238E27FC236}">
                    <a16:creationId xmlns:a16="http://schemas.microsoft.com/office/drawing/2014/main" id="{F8FCA28D-3A61-435B-B564-78E48543FC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0170" y="3073400"/>
                <a:ext cx="931660" cy="1050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2A5CE5A9-8739-4AC9-8447-B6B9FB4A3A79}"/>
                  </a:ext>
                </a:extLst>
              </p:cNvPr>
              <p:cNvSpPr/>
              <p:nvPr/>
            </p:nvSpPr>
            <p:spPr bwMode="auto">
              <a:xfrm>
                <a:off x="5232400" y="4070350"/>
                <a:ext cx="1835150" cy="654050"/>
              </a:xfrm>
              <a:prstGeom prst="rect">
                <a:avLst/>
              </a:prstGeom>
              <a:solidFill>
                <a:srgbClr val="E7E6E6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SIMULATION THEORY</a:t>
                </a:r>
                <a:endParaRPr kumimoji="0" lang="fr-F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pic>
          <p:nvPicPr>
            <p:cNvPr id="111" name="Image 124">
              <a:extLst>
                <a:ext uri="{FF2B5EF4-FFF2-40B4-BE49-F238E27FC236}">
                  <a16:creationId xmlns:a16="http://schemas.microsoft.com/office/drawing/2014/main" id="{CF62D163-1F1F-4415-8579-68AB0F78C9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7980" y="2516329"/>
              <a:ext cx="558904" cy="673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" name="Phylactère : pensées 111">
              <a:extLst>
                <a:ext uri="{FF2B5EF4-FFF2-40B4-BE49-F238E27FC236}">
                  <a16:creationId xmlns:a16="http://schemas.microsoft.com/office/drawing/2014/main" id="{CE31E31F-FBBD-416C-AB61-CFBC512C781A}"/>
                </a:ext>
              </a:extLst>
            </p:cNvPr>
            <p:cNvSpPr/>
            <p:nvPr/>
          </p:nvSpPr>
          <p:spPr>
            <a:xfrm>
              <a:off x="6561830" y="2328174"/>
              <a:ext cx="831204" cy="1050026"/>
            </a:xfrm>
            <a:prstGeom prst="cloudCallout">
              <a:avLst>
                <a:gd name="adj1" fmla="val -51771"/>
                <a:gd name="adj2" fmla="val 73370"/>
              </a:avLst>
            </a:prstGeom>
            <a:noFill/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5" name="ZoneTexte 114">
            <a:extLst>
              <a:ext uri="{FF2B5EF4-FFF2-40B4-BE49-F238E27FC236}">
                <a16:creationId xmlns:a16="http://schemas.microsoft.com/office/drawing/2014/main" id="{F6CD5D36-6784-49A2-8BC2-341C885BF341}"/>
              </a:ext>
            </a:extLst>
          </p:cNvPr>
          <p:cNvSpPr txBox="1"/>
          <p:nvPr/>
        </p:nvSpPr>
        <p:spPr>
          <a:xfrm>
            <a:off x="767766" y="5548743"/>
            <a:ext cx="2378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Highest number of accurate hypotheses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020807B-BE67-48D0-AF5B-AECCD7E141A2}"/>
              </a:ext>
            </a:extLst>
          </p:cNvPr>
          <p:cNvSpPr/>
          <p:nvPr/>
        </p:nvSpPr>
        <p:spPr>
          <a:xfrm>
            <a:off x="204220" y="1897372"/>
            <a:ext cx="3574030" cy="1660223"/>
          </a:xfrm>
          <a:prstGeom prst="rect">
            <a:avLst/>
          </a:prstGeom>
          <a:solidFill>
            <a:schemeClr val="accent6">
              <a:alpha val="32000"/>
            </a:schemeClr>
          </a:solidFill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20" name="Groupe 119">
            <a:extLst>
              <a:ext uri="{FF2B5EF4-FFF2-40B4-BE49-F238E27FC236}">
                <a16:creationId xmlns:a16="http://schemas.microsoft.com/office/drawing/2014/main" id="{0296D8D4-35E6-4294-B503-B9F72100151C}"/>
              </a:ext>
            </a:extLst>
          </p:cNvPr>
          <p:cNvGrpSpPr/>
          <p:nvPr/>
        </p:nvGrpSpPr>
        <p:grpSpPr>
          <a:xfrm>
            <a:off x="346276" y="1932645"/>
            <a:ext cx="3274715" cy="2880739"/>
            <a:chOff x="1705271" y="2147293"/>
            <a:chExt cx="3274715" cy="3286856"/>
          </a:xfrm>
        </p:grpSpPr>
        <p:grpSp>
          <p:nvGrpSpPr>
            <p:cNvPr id="121" name="Groupe 120">
              <a:extLst>
                <a:ext uri="{FF2B5EF4-FFF2-40B4-BE49-F238E27FC236}">
                  <a16:creationId xmlns:a16="http://schemas.microsoft.com/office/drawing/2014/main" id="{B2B206ED-74A0-454B-9635-D0DA6C7F524D}"/>
                </a:ext>
              </a:extLst>
            </p:cNvPr>
            <p:cNvGrpSpPr/>
            <p:nvPr/>
          </p:nvGrpSpPr>
          <p:grpSpPr>
            <a:xfrm>
              <a:off x="1705271" y="2147293"/>
              <a:ext cx="3274715" cy="3286856"/>
              <a:chOff x="843246" y="2203238"/>
              <a:chExt cx="3926613" cy="4464123"/>
            </a:xfrm>
          </p:grpSpPr>
          <p:sp>
            <p:nvSpPr>
              <p:cNvPr id="126" name="Oval 18">
                <a:extLst>
                  <a:ext uri="{FF2B5EF4-FFF2-40B4-BE49-F238E27FC236}">
                    <a16:creationId xmlns:a16="http://schemas.microsoft.com/office/drawing/2014/main" id="{148E42EE-BF6A-4EC1-94DF-B06F1D79CCE6}"/>
                  </a:ext>
                </a:extLst>
              </p:cNvPr>
              <p:cNvSpPr/>
              <p:nvPr/>
            </p:nvSpPr>
            <p:spPr>
              <a:xfrm>
                <a:off x="2157609" y="4730035"/>
                <a:ext cx="1107559" cy="559192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Oval 18">
                <a:extLst>
                  <a:ext uri="{FF2B5EF4-FFF2-40B4-BE49-F238E27FC236}">
                    <a16:creationId xmlns:a16="http://schemas.microsoft.com/office/drawing/2014/main" id="{9D2C2410-4EA7-4905-8254-AE7E6F220F9A}"/>
                  </a:ext>
                </a:extLst>
              </p:cNvPr>
              <p:cNvSpPr/>
              <p:nvPr/>
            </p:nvSpPr>
            <p:spPr>
              <a:xfrm>
                <a:off x="3507443" y="5514987"/>
                <a:ext cx="1100485" cy="569386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Oval 18">
                <a:extLst>
                  <a:ext uri="{FF2B5EF4-FFF2-40B4-BE49-F238E27FC236}">
                    <a16:creationId xmlns:a16="http://schemas.microsoft.com/office/drawing/2014/main" id="{69FBF859-D8DF-4939-B4C8-3A4FB3821999}"/>
                  </a:ext>
                </a:extLst>
              </p:cNvPr>
              <p:cNvSpPr/>
              <p:nvPr/>
            </p:nvSpPr>
            <p:spPr>
              <a:xfrm>
                <a:off x="869823" y="5471080"/>
                <a:ext cx="1107561" cy="569386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Oval 18">
                <a:extLst>
                  <a:ext uri="{FF2B5EF4-FFF2-40B4-BE49-F238E27FC236}">
                    <a16:creationId xmlns:a16="http://schemas.microsoft.com/office/drawing/2014/main" id="{82D2643B-1ECD-4109-8A21-C04B2F08D4ED}"/>
                  </a:ext>
                </a:extLst>
              </p:cNvPr>
              <p:cNvSpPr/>
              <p:nvPr/>
            </p:nvSpPr>
            <p:spPr>
              <a:xfrm>
                <a:off x="871524" y="4016812"/>
                <a:ext cx="1107561" cy="559552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Oval 18">
                <a:extLst>
                  <a:ext uri="{FF2B5EF4-FFF2-40B4-BE49-F238E27FC236}">
                    <a16:creationId xmlns:a16="http://schemas.microsoft.com/office/drawing/2014/main" id="{278EDDBB-6D61-4520-8C31-20BCA03A4455}"/>
                  </a:ext>
                </a:extLst>
              </p:cNvPr>
              <p:cNvSpPr/>
              <p:nvPr/>
            </p:nvSpPr>
            <p:spPr>
              <a:xfrm>
                <a:off x="3507443" y="4015765"/>
                <a:ext cx="1107561" cy="537808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Oval 18">
                <a:extLst>
                  <a:ext uri="{FF2B5EF4-FFF2-40B4-BE49-F238E27FC236}">
                    <a16:creationId xmlns:a16="http://schemas.microsoft.com/office/drawing/2014/main" id="{E028A175-7095-4CAE-AE50-17269E270086}"/>
                  </a:ext>
                </a:extLst>
              </p:cNvPr>
              <p:cNvSpPr/>
              <p:nvPr/>
            </p:nvSpPr>
            <p:spPr>
              <a:xfrm>
                <a:off x="2130213" y="2203238"/>
                <a:ext cx="1107562" cy="570482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Oval 18">
                <a:extLst>
                  <a:ext uri="{FF2B5EF4-FFF2-40B4-BE49-F238E27FC236}">
                    <a16:creationId xmlns:a16="http://schemas.microsoft.com/office/drawing/2014/main" id="{23FE1FB4-1483-4CC9-9423-A774F302280F}"/>
                  </a:ext>
                </a:extLst>
              </p:cNvPr>
              <p:cNvSpPr/>
              <p:nvPr/>
            </p:nvSpPr>
            <p:spPr>
              <a:xfrm>
                <a:off x="2127579" y="3234132"/>
                <a:ext cx="1107561" cy="558099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3" name="Connecteur droit avec flèche 132">
                <a:extLst>
                  <a:ext uri="{FF2B5EF4-FFF2-40B4-BE49-F238E27FC236}">
                    <a16:creationId xmlns:a16="http://schemas.microsoft.com/office/drawing/2014/main" id="{19C4F8A3-4BA8-4D37-8BB9-CB60D41A5CE3}"/>
                  </a:ext>
                </a:extLst>
              </p:cNvPr>
              <p:cNvCxnSpPr>
                <a:cxnSpLocks/>
                <a:stCxn id="127" idx="1"/>
                <a:endCxn id="126" idx="5"/>
              </p:cNvCxnSpPr>
              <p:nvPr/>
            </p:nvCxnSpPr>
            <p:spPr>
              <a:xfrm flipH="1" flipV="1">
                <a:off x="3102970" y="5207336"/>
                <a:ext cx="565635" cy="39103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avec flèche 133">
                <a:extLst>
                  <a:ext uri="{FF2B5EF4-FFF2-40B4-BE49-F238E27FC236}">
                    <a16:creationId xmlns:a16="http://schemas.microsoft.com/office/drawing/2014/main" id="{FD3F0CBD-0508-4321-9A2B-D4336BBC0F77}"/>
                  </a:ext>
                </a:extLst>
              </p:cNvPr>
              <p:cNvCxnSpPr>
                <a:cxnSpLocks/>
                <a:stCxn id="126" idx="1"/>
                <a:endCxn id="129" idx="5"/>
              </p:cNvCxnSpPr>
              <p:nvPr/>
            </p:nvCxnSpPr>
            <p:spPr>
              <a:xfrm flipH="1" flipV="1">
                <a:off x="1816886" y="4494420"/>
                <a:ext cx="502921" cy="31750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avec flèche 134">
                <a:extLst>
                  <a:ext uri="{FF2B5EF4-FFF2-40B4-BE49-F238E27FC236}">
                    <a16:creationId xmlns:a16="http://schemas.microsoft.com/office/drawing/2014/main" id="{7B54C334-37EF-4A4E-BE0B-73235FE32C4F}"/>
                  </a:ext>
                </a:extLst>
              </p:cNvPr>
              <p:cNvCxnSpPr>
                <a:cxnSpLocks/>
                <a:stCxn id="128" idx="0"/>
                <a:endCxn id="129" idx="4"/>
              </p:cNvCxnSpPr>
              <p:nvPr/>
            </p:nvCxnSpPr>
            <p:spPr>
              <a:xfrm flipV="1">
                <a:off x="1423604" y="4576364"/>
                <a:ext cx="1701" cy="89471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avec flèche 135">
                <a:extLst>
                  <a:ext uri="{FF2B5EF4-FFF2-40B4-BE49-F238E27FC236}">
                    <a16:creationId xmlns:a16="http://schemas.microsoft.com/office/drawing/2014/main" id="{DE1D9A09-23B8-4901-A550-1C08050663C0}"/>
                  </a:ext>
                </a:extLst>
              </p:cNvPr>
              <p:cNvCxnSpPr>
                <a:cxnSpLocks/>
                <a:stCxn id="126" idx="7"/>
                <a:endCxn id="130" idx="3"/>
              </p:cNvCxnSpPr>
              <p:nvPr/>
            </p:nvCxnSpPr>
            <p:spPr>
              <a:xfrm flipV="1">
                <a:off x="3102971" y="4474813"/>
                <a:ext cx="566671" cy="33711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necteur droit avec flèche 136">
                <a:extLst>
                  <a:ext uri="{FF2B5EF4-FFF2-40B4-BE49-F238E27FC236}">
                    <a16:creationId xmlns:a16="http://schemas.microsoft.com/office/drawing/2014/main" id="{C4921C28-9D89-470D-8A9C-5BE8C804F924}"/>
                  </a:ext>
                </a:extLst>
              </p:cNvPr>
              <p:cNvCxnSpPr>
                <a:cxnSpLocks/>
                <a:stCxn id="130" idx="1"/>
                <a:endCxn id="132" idx="4"/>
              </p:cNvCxnSpPr>
              <p:nvPr/>
            </p:nvCxnSpPr>
            <p:spPr>
              <a:xfrm flipH="1" flipV="1">
                <a:off x="2681360" y="3792231"/>
                <a:ext cx="988282" cy="30229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avec flèche 137">
                <a:extLst>
                  <a:ext uri="{FF2B5EF4-FFF2-40B4-BE49-F238E27FC236}">
                    <a16:creationId xmlns:a16="http://schemas.microsoft.com/office/drawing/2014/main" id="{46BEBE1F-9CE0-480D-83E1-65EAF42C7185}"/>
                  </a:ext>
                </a:extLst>
              </p:cNvPr>
              <p:cNvCxnSpPr>
                <a:cxnSpLocks/>
                <a:stCxn id="129" idx="7"/>
                <a:endCxn id="132" idx="4"/>
              </p:cNvCxnSpPr>
              <p:nvPr/>
            </p:nvCxnSpPr>
            <p:spPr>
              <a:xfrm flipV="1">
                <a:off x="1816886" y="3792231"/>
                <a:ext cx="864474" cy="30652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avec flèche 138">
                <a:extLst>
                  <a:ext uri="{FF2B5EF4-FFF2-40B4-BE49-F238E27FC236}">
                    <a16:creationId xmlns:a16="http://schemas.microsoft.com/office/drawing/2014/main" id="{230AB4EF-7D8D-4A25-851E-BA8AF4773706}"/>
                  </a:ext>
                </a:extLst>
              </p:cNvPr>
              <p:cNvCxnSpPr>
                <a:cxnSpLocks/>
                <a:stCxn id="132" idx="0"/>
                <a:endCxn id="131" idx="4"/>
              </p:cNvCxnSpPr>
              <p:nvPr/>
            </p:nvCxnSpPr>
            <p:spPr>
              <a:xfrm flipV="1">
                <a:off x="2681360" y="2773720"/>
                <a:ext cx="2634" cy="46041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ZoneTexte 139">
                <a:extLst>
                  <a:ext uri="{FF2B5EF4-FFF2-40B4-BE49-F238E27FC236}">
                    <a16:creationId xmlns:a16="http://schemas.microsoft.com/office/drawing/2014/main" id="{5EB5F06E-C92C-41FF-933C-5519B6852468}"/>
                  </a:ext>
                </a:extLst>
              </p:cNvPr>
              <p:cNvSpPr txBox="1"/>
              <p:nvPr/>
            </p:nvSpPr>
            <p:spPr>
              <a:xfrm>
                <a:off x="3792056" y="6142722"/>
                <a:ext cx="711003" cy="524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latin typeface="+mj-lt"/>
                    <a:cs typeface="Arabic Typesetting" panose="03020402040406030203" pitchFamily="66" charset="-78"/>
                  </a:rPr>
                  <a:t>0.16</a:t>
                </a:r>
              </a:p>
            </p:txBody>
          </p:sp>
          <p:sp>
            <p:nvSpPr>
              <p:cNvPr id="141" name="ZoneTexte 140">
                <a:extLst>
                  <a:ext uri="{FF2B5EF4-FFF2-40B4-BE49-F238E27FC236}">
                    <a16:creationId xmlns:a16="http://schemas.microsoft.com/office/drawing/2014/main" id="{C0E0C02D-0CA7-456F-AC72-441C8F2F3DC0}"/>
                  </a:ext>
                </a:extLst>
              </p:cNvPr>
              <p:cNvSpPr txBox="1"/>
              <p:nvPr/>
            </p:nvSpPr>
            <p:spPr>
              <a:xfrm>
                <a:off x="1169284" y="6139976"/>
                <a:ext cx="571209" cy="524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latin typeface="+mj-lt"/>
                    <a:cs typeface="Arabic Typesetting" panose="03020402040406030203" pitchFamily="66" charset="-78"/>
                  </a:rPr>
                  <a:t>0</a:t>
                </a:r>
              </a:p>
            </p:txBody>
          </p:sp>
          <p:sp>
            <p:nvSpPr>
              <p:cNvPr id="142" name="ZoneTexte 141">
                <a:extLst>
                  <a:ext uri="{FF2B5EF4-FFF2-40B4-BE49-F238E27FC236}">
                    <a16:creationId xmlns:a16="http://schemas.microsoft.com/office/drawing/2014/main" id="{F825E83F-A51B-40AF-8BF7-40105AC283D9}"/>
                  </a:ext>
                </a:extLst>
              </p:cNvPr>
              <p:cNvSpPr txBox="1"/>
              <p:nvPr/>
            </p:nvSpPr>
            <p:spPr>
              <a:xfrm>
                <a:off x="2355886" y="5313581"/>
                <a:ext cx="711003" cy="794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latin typeface="+mj-lt"/>
                    <a:cs typeface="Arabic Typesetting" panose="03020402040406030203" pitchFamily="66" charset="-78"/>
                  </a:rPr>
                  <a:t>0.33</a:t>
                </a:r>
              </a:p>
            </p:txBody>
          </p:sp>
          <p:sp>
            <p:nvSpPr>
              <p:cNvPr id="143" name="ZoneTexte 142">
                <a:extLst>
                  <a:ext uri="{FF2B5EF4-FFF2-40B4-BE49-F238E27FC236}">
                    <a16:creationId xmlns:a16="http://schemas.microsoft.com/office/drawing/2014/main" id="{EFF3AD44-0504-41EE-AB84-E9BE807B284E}"/>
                  </a:ext>
                </a:extLst>
              </p:cNvPr>
              <p:cNvSpPr txBox="1"/>
              <p:nvPr/>
            </p:nvSpPr>
            <p:spPr>
              <a:xfrm>
                <a:off x="843246" y="4593623"/>
                <a:ext cx="711003" cy="794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latin typeface="+mj-lt"/>
                    <a:cs typeface="Arabic Typesetting" panose="03020402040406030203" pitchFamily="66" charset="-78"/>
                  </a:rPr>
                  <a:t>0.66</a:t>
                </a:r>
              </a:p>
            </p:txBody>
          </p:sp>
          <p:sp>
            <p:nvSpPr>
              <p:cNvPr id="144" name="ZoneTexte 143">
                <a:extLst>
                  <a:ext uri="{FF2B5EF4-FFF2-40B4-BE49-F238E27FC236}">
                    <a16:creationId xmlns:a16="http://schemas.microsoft.com/office/drawing/2014/main" id="{3FC1FE30-1CF0-4C1A-9ED5-A2601CB00A45}"/>
                  </a:ext>
                </a:extLst>
              </p:cNvPr>
              <p:cNvSpPr txBox="1"/>
              <p:nvPr/>
            </p:nvSpPr>
            <p:spPr>
              <a:xfrm>
                <a:off x="4058856" y="4495000"/>
                <a:ext cx="711003" cy="524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latin typeface="+mj-lt"/>
                    <a:cs typeface="Arabic Typesetting" panose="03020402040406030203" pitchFamily="66" charset="-78"/>
                  </a:rPr>
                  <a:t>0.5</a:t>
                </a:r>
              </a:p>
            </p:txBody>
          </p:sp>
          <p:sp>
            <p:nvSpPr>
              <p:cNvPr id="145" name="ZoneTexte 144">
                <a:extLst>
                  <a:ext uri="{FF2B5EF4-FFF2-40B4-BE49-F238E27FC236}">
                    <a16:creationId xmlns:a16="http://schemas.microsoft.com/office/drawing/2014/main" id="{F61013ED-9203-4F98-8982-663F8497659F}"/>
                  </a:ext>
                </a:extLst>
              </p:cNvPr>
              <p:cNvSpPr txBox="1"/>
              <p:nvPr/>
            </p:nvSpPr>
            <p:spPr>
              <a:xfrm>
                <a:off x="2414927" y="3876161"/>
                <a:ext cx="711003" cy="794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latin typeface="+mj-lt"/>
                    <a:cs typeface="Arabic Typesetting" panose="03020402040406030203" pitchFamily="66" charset="-78"/>
                  </a:rPr>
                  <a:t>0.83</a:t>
                </a:r>
              </a:p>
            </p:txBody>
          </p:sp>
          <p:sp>
            <p:nvSpPr>
              <p:cNvPr id="146" name="ZoneTexte 145">
                <a:extLst>
                  <a:ext uri="{FF2B5EF4-FFF2-40B4-BE49-F238E27FC236}">
                    <a16:creationId xmlns:a16="http://schemas.microsoft.com/office/drawing/2014/main" id="{5714AF42-81BC-4AD3-B4CC-82F17F0D09F9}"/>
                  </a:ext>
                </a:extLst>
              </p:cNvPr>
              <p:cNvSpPr txBox="1"/>
              <p:nvPr/>
            </p:nvSpPr>
            <p:spPr>
              <a:xfrm>
                <a:off x="2370895" y="2699079"/>
                <a:ext cx="201057" cy="459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>
                  <a:defRPr b="1">
                    <a:solidFill>
                      <a:schemeClr val="tx1"/>
                    </a:solidFill>
                    <a:latin typeface="+mj-lt"/>
                    <a:cs typeface="Arabic Typesetting" panose="03020402040406030203" pitchFamily="66" charset="-78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fr-FR" sz="1600" dirty="0"/>
                  <a:t>1</a:t>
                </a:r>
              </a:p>
            </p:txBody>
          </p:sp>
          <p:sp>
            <p:nvSpPr>
              <p:cNvPr id="147" name="ZoneTexte 146">
                <a:extLst>
                  <a:ext uri="{FF2B5EF4-FFF2-40B4-BE49-F238E27FC236}">
                    <a16:creationId xmlns:a16="http://schemas.microsoft.com/office/drawing/2014/main" id="{8F887970-344C-4C5E-8CDC-FDBA5A5733E8}"/>
                  </a:ext>
                </a:extLst>
              </p:cNvPr>
              <p:cNvSpPr txBox="1"/>
              <p:nvPr/>
            </p:nvSpPr>
            <p:spPr>
              <a:xfrm>
                <a:off x="2221394" y="2228641"/>
                <a:ext cx="1020487" cy="459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French</a:t>
                </a:r>
                <a:endParaRPr lang="fr-FR" sz="1600" dirty="0"/>
              </a:p>
            </p:txBody>
          </p:sp>
          <p:sp>
            <p:nvSpPr>
              <p:cNvPr id="148" name="ZoneTexte 147">
                <a:extLst>
                  <a:ext uri="{FF2B5EF4-FFF2-40B4-BE49-F238E27FC236}">
                    <a16:creationId xmlns:a16="http://schemas.microsoft.com/office/drawing/2014/main" id="{0A30640B-A983-4346-A451-D6B59140346C}"/>
                  </a:ext>
                </a:extLst>
              </p:cNvPr>
              <p:cNvSpPr txBox="1"/>
              <p:nvPr/>
            </p:nvSpPr>
            <p:spPr>
              <a:xfrm>
                <a:off x="2249123" y="3242753"/>
                <a:ext cx="965028" cy="459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Italian</a:t>
                </a:r>
                <a:endParaRPr lang="fr-FR" sz="1600" dirty="0"/>
              </a:p>
            </p:txBody>
          </p:sp>
          <p:sp>
            <p:nvSpPr>
              <p:cNvPr id="149" name="ZoneTexte 148">
                <a:extLst>
                  <a:ext uri="{FF2B5EF4-FFF2-40B4-BE49-F238E27FC236}">
                    <a16:creationId xmlns:a16="http://schemas.microsoft.com/office/drawing/2014/main" id="{B1607380-E190-4393-93EC-F281F47846B8}"/>
                  </a:ext>
                </a:extLst>
              </p:cNvPr>
              <p:cNvSpPr txBox="1"/>
              <p:nvPr/>
            </p:nvSpPr>
            <p:spPr>
              <a:xfrm>
                <a:off x="3652409" y="4022138"/>
                <a:ext cx="967695" cy="459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Indian</a:t>
                </a:r>
              </a:p>
            </p:txBody>
          </p:sp>
          <p:sp>
            <p:nvSpPr>
              <p:cNvPr id="150" name="ZoneTexte 149">
                <a:extLst>
                  <a:ext uri="{FF2B5EF4-FFF2-40B4-BE49-F238E27FC236}">
                    <a16:creationId xmlns:a16="http://schemas.microsoft.com/office/drawing/2014/main" id="{079A33D9-ABB7-41F6-A4A7-76FBC35D1DCA}"/>
                  </a:ext>
                </a:extLst>
              </p:cNvPr>
              <p:cNvSpPr txBox="1"/>
              <p:nvPr/>
            </p:nvSpPr>
            <p:spPr>
              <a:xfrm>
                <a:off x="2261742" y="4767236"/>
                <a:ext cx="959396" cy="459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Korean</a:t>
                </a:r>
                <a:endParaRPr lang="fr-FR" sz="1600" dirty="0"/>
              </a:p>
            </p:txBody>
          </p:sp>
          <p:sp>
            <p:nvSpPr>
              <p:cNvPr id="151" name="ZoneTexte 150">
                <a:extLst>
                  <a:ext uri="{FF2B5EF4-FFF2-40B4-BE49-F238E27FC236}">
                    <a16:creationId xmlns:a16="http://schemas.microsoft.com/office/drawing/2014/main" id="{BC9EFAFE-6234-4599-88BE-8F9A4D9F27CA}"/>
                  </a:ext>
                </a:extLst>
              </p:cNvPr>
              <p:cNvSpPr txBox="1"/>
              <p:nvPr/>
            </p:nvSpPr>
            <p:spPr>
              <a:xfrm>
                <a:off x="927026" y="4051659"/>
                <a:ext cx="1124190" cy="459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Mexican</a:t>
                </a:r>
                <a:endParaRPr lang="fr-FR" sz="1600" dirty="0"/>
              </a:p>
            </p:txBody>
          </p:sp>
          <p:sp>
            <p:nvSpPr>
              <p:cNvPr id="152" name="ZoneTexte 151">
                <a:extLst>
                  <a:ext uri="{FF2B5EF4-FFF2-40B4-BE49-F238E27FC236}">
                    <a16:creationId xmlns:a16="http://schemas.microsoft.com/office/drawing/2014/main" id="{69F0BB03-D7F2-46E3-8BF5-4B525CDC27C5}"/>
                  </a:ext>
                </a:extLst>
              </p:cNvPr>
              <p:cNvSpPr txBox="1"/>
              <p:nvPr/>
            </p:nvSpPr>
            <p:spPr>
              <a:xfrm>
                <a:off x="3510982" y="5532863"/>
                <a:ext cx="1153365" cy="459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Japanese</a:t>
                </a:r>
                <a:endParaRPr lang="fr-FR" sz="1600" dirty="0"/>
              </a:p>
            </p:txBody>
          </p:sp>
          <p:sp>
            <p:nvSpPr>
              <p:cNvPr id="153" name="ZoneTexte 152">
                <a:extLst>
                  <a:ext uri="{FF2B5EF4-FFF2-40B4-BE49-F238E27FC236}">
                    <a16:creationId xmlns:a16="http://schemas.microsoft.com/office/drawing/2014/main" id="{B3DA227B-4821-4DA6-AE4B-B363A4C93460}"/>
                  </a:ext>
                </a:extLst>
              </p:cNvPr>
              <p:cNvSpPr txBox="1"/>
              <p:nvPr/>
            </p:nvSpPr>
            <p:spPr>
              <a:xfrm>
                <a:off x="873692" y="5543305"/>
                <a:ext cx="1076350" cy="459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Chinese</a:t>
                </a:r>
                <a:endParaRPr lang="fr-FR" sz="1600" dirty="0"/>
              </a:p>
            </p:txBody>
          </p:sp>
        </p:grpSp>
        <p:cxnSp>
          <p:nvCxnSpPr>
            <p:cNvPr id="123" name="Connecteur droit avec flèche 122">
              <a:extLst>
                <a:ext uri="{FF2B5EF4-FFF2-40B4-BE49-F238E27FC236}">
                  <a16:creationId xmlns:a16="http://schemas.microsoft.com/office/drawing/2014/main" id="{C8A2B4E7-E35A-4DAA-9D10-28EB55419045}"/>
                </a:ext>
              </a:extLst>
            </p:cNvPr>
            <p:cNvCxnSpPr>
              <a:cxnSpLocks/>
              <a:stCxn id="128" idx="6"/>
              <a:endCxn id="152" idx="1"/>
            </p:cNvCxnSpPr>
            <p:nvPr/>
          </p:nvCxnSpPr>
          <p:spPr>
            <a:xfrm>
              <a:off x="2651119" y="4762963"/>
              <a:ext cx="1278989" cy="51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4" name="Connecteur droit avec flèche 123">
              <a:extLst>
                <a:ext uri="{FF2B5EF4-FFF2-40B4-BE49-F238E27FC236}">
                  <a16:creationId xmlns:a16="http://schemas.microsoft.com/office/drawing/2014/main" id="{A89459B7-584D-490B-907F-A8E5A026CD47}"/>
                </a:ext>
              </a:extLst>
            </p:cNvPr>
            <p:cNvCxnSpPr>
              <a:cxnSpLocks/>
              <a:stCxn id="128" idx="7"/>
              <a:endCxn id="126" idx="3"/>
            </p:cNvCxnSpPr>
            <p:nvPr/>
          </p:nvCxnSpPr>
          <p:spPr>
            <a:xfrm flipV="1">
              <a:off x="2515849" y="4359158"/>
              <a:ext cx="420844" cy="2555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5" name="Connecteur droit avec flèche 124">
              <a:extLst>
                <a:ext uri="{FF2B5EF4-FFF2-40B4-BE49-F238E27FC236}">
                  <a16:creationId xmlns:a16="http://schemas.microsoft.com/office/drawing/2014/main" id="{34932540-0EF4-45A7-B30C-E49BE513F07B}"/>
                </a:ext>
              </a:extLst>
            </p:cNvPr>
            <p:cNvCxnSpPr>
              <a:cxnSpLocks/>
              <a:stCxn id="130" idx="2"/>
              <a:endCxn id="129" idx="6"/>
            </p:cNvCxnSpPr>
            <p:nvPr/>
          </p:nvCxnSpPr>
          <p:spPr>
            <a:xfrm flipH="1">
              <a:off x="2652538" y="3679815"/>
              <a:ext cx="1274619" cy="87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20B3217-550A-479F-85B3-62CE4C87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pPr/>
              <a:t>37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390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0" grpId="0"/>
      <p:bldP spid="62" grpId="0"/>
      <p:bldP spid="84" grpId="0"/>
      <p:bldP spid="86" grpId="0"/>
      <p:bldP spid="88" grpId="0"/>
      <p:bldP spid="98" grpId="0"/>
      <p:bldP spid="103" grpId="0" animBg="1"/>
      <p:bldP spid="104" grpId="0" animBg="1"/>
      <p:bldP spid="105" grpId="0" animBg="1"/>
      <p:bldP spid="106" grpId="0" animBg="1"/>
      <p:bldP spid="107" grpId="0" animBg="1"/>
      <p:bldP spid="115" grpId="0"/>
      <p:bldP spid="6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>
            <a:extLst>
              <a:ext uri="{FF2B5EF4-FFF2-40B4-BE49-F238E27FC236}">
                <a16:creationId xmlns:a16="http://schemas.microsoft.com/office/drawing/2014/main" id="{C7554A57-51DF-4C94-BBA9-1D887C79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26" y="210929"/>
            <a:ext cx="11511616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Evaluation: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reasoning with uncertainty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20E04C6-AF48-44A7-99F3-12E3AF2AEC9D}"/>
              </a:ext>
            </a:extLst>
          </p:cNvPr>
          <p:cNvSpPr txBox="1"/>
          <p:nvPr/>
        </p:nvSpPr>
        <p:spPr>
          <a:xfrm>
            <a:off x="889399" y="1724728"/>
            <a:ext cx="638343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Goal</a:t>
            </a:r>
          </a:p>
          <a:p>
            <a:pPr marL="800100" lvl="1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200" b="1" dirty="0"/>
              <a:t>Evaluate the accuracy of predictions</a:t>
            </a:r>
          </a:p>
          <a:p>
            <a:pPr marL="800100" lvl="1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200" b="1" dirty="0"/>
              <a:t>Time execution for each prediction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9FD3A345-D3F1-4B4D-9282-1819136B7970}"/>
              </a:ext>
            </a:extLst>
          </p:cNvPr>
          <p:cNvGrpSpPr/>
          <p:nvPr/>
        </p:nvGrpSpPr>
        <p:grpSpPr>
          <a:xfrm>
            <a:off x="6812450" y="1525389"/>
            <a:ext cx="4864556" cy="1928506"/>
            <a:chOff x="4191558" y="2674858"/>
            <a:chExt cx="3924361" cy="1928506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C6DC980-D1AD-4E89-B0B6-C3634409D971}"/>
                </a:ext>
              </a:extLst>
            </p:cNvPr>
            <p:cNvGrpSpPr/>
            <p:nvPr/>
          </p:nvGrpSpPr>
          <p:grpSpPr>
            <a:xfrm>
              <a:off x="4412176" y="2674858"/>
              <a:ext cx="3703743" cy="1714060"/>
              <a:chOff x="4967760" y="1419240"/>
              <a:chExt cx="3703743" cy="1714060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750A17C0-96F5-4104-BB44-B83D73293697}"/>
                  </a:ext>
                </a:extLst>
              </p:cNvPr>
              <p:cNvGrpSpPr/>
              <p:nvPr/>
            </p:nvGrpSpPr>
            <p:grpSpPr>
              <a:xfrm>
                <a:off x="4967760" y="1419240"/>
                <a:ext cx="1245424" cy="1570239"/>
                <a:chOff x="1782205" y="1419240"/>
                <a:chExt cx="1245424" cy="1570239"/>
              </a:xfrm>
            </p:grpSpPr>
            <p:pic>
              <p:nvPicPr>
                <p:cNvPr id="10" name="Image 119">
                  <a:extLst>
                    <a:ext uri="{FF2B5EF4-FFF2-40B4-BE49-F238E27FC236}">
                      <a16:creationId xmlns:a16="http://schemas.microsoft.com/office/drawing/2014/main" id="{3C146A18-BFD5-4454-A888-FE35AFA6D5A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78615" y="1574087"/>
                  <a:ext cx="384615" cy="4539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" name="Groupe 1">
                  <a:extLst>
                    <a:ext uri="{FF2B5EF4-FFF2-40B4-BE49-F238E27FC236}">
                      <a16:creationId xmlns:a16="http://schemas.microsoft.com/office/drawing/2014/main" id="{8461097D-B9F4-4B92-908D-D196B5BC8B0A}"/>
                    </a:ext>
                  </a:extLst>
                </p:cNvPr>
                <p:cNvGrpSpPr/>
                <p:nvPr/>
              </p:nvGrpSpPr>
              <p:grpSpPr>
                <a:xfrm>
                  <a:off x="1782205" y="1419240"/>
                  <a:ext cx="1245424" cy="1570239"/>
                  <a:chOff x="1782205" y="1419240"/>
                  <a:chExt cx="1245424" cy="1570239"/>
                </a:xfrm>
              </p:grpSpPr>
              <p:pic>
                <p:nvPicPr>
                  <p:cNvPr id="3" name="Image 119">
                    <a:extLst>
                      <a:ext uri="{FF2B5EF4-FFF2-40B4-BE49-F238E27FC236}">
                        <a16:creationId xmlns:a16="http://schemas.microsoft.com/office/drawing/2014/main" id="{E4CAD769-F2A5-4510-A5FE-E75A36DD777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782205" y="2164466"/>
                    <a:ext cx="732013" cy="8250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" name="Phylactère : pensées 3">
                    <a:extLst>
                      <a:ext uri="{FF2B5EF4-FFF2-40B4-BE49-F238E27FC236}">
                        <a16:creationId xmlns:a16="http://schemas.microsoft.com/office/drawing/2014/main" id="{80329696-1605-45B5-9B61-FCA82235803B}"/>
                      </a:ext>
                    </a:extLst>
                  </p:cNvPr>
                  <p:cNvSpPr/>
                  <p:nvPr/>
                </p:nvSpPr>
                <p:spPr>
                  <a:xfrm>
                    <a:off x="2514218" y="1419240"/>
                    <a:ext cx="513411" cy="825014"/>
                  </a:xfrm>
                  <a:prstGeom prst="cloudCallout">
                    <a:avLst>
                      <a:gd name="adj1" fmla="val -51771"/>
                      <a:gd name="adj2" fmla="val 73370"/>
                    </a:avLst>
                  </a:prstGeom>
                  <a:noFill/>
                  <a:ln w="1905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12" name="Groupe 11">
                <a:extLst>
                  <a:ext uri="{FF2B5EF4-FFF2-40B4-BE49-F238E27FC236}">
                    <a16:creationId xmlns:a16="http://schemas.microsoft.com/office/drawing/2014/main" id="{181B7E5B-C349-4E24-A432-2C17A1EC92AC}"/>
                  </a:ext>
                </a:extLst>
              </p:cNvPr>
              <p:cNvGrpSpPr/>
              <p:nvPr/>
            </p:nvGrpSpPr>
            <p:grpSpPr>
              <a:xfrm>
                <a:off x="7405672" y="1419240"/>
                <a:ext cx="1265831" cy="1570239"/>
                <a:chOff x="7525177" y="1419240"/>
                <a:chExt cx="1265831" cy="1570239"/>
              </a:xfrm>
            </p:grpSpPr>
            <p:pic>
              <p:nvPicPr>
                <p:cNvPr id="9" name="Image 119">
                  <a:extLst>
                    <a:ext uri="{FF2B5EF4-FFF2-40B4-BE49-F238E27FC236}">
                      <a16:creationId xmlns:a16="http://schemas.microsoft.com/office/drawing/2014/main" id="{D2BED25B-BD70-45FC-AC3D-77FE5A134E8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12512" y="1604779"/>
                  <a:ext cx="402765" cy="4539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7" name="Groupe 6">
                  <a:extLst>
                    <a:ext uri="{FF2B5EF4-FFF2-40B4-BE49-F238E27FC236}">
                      <a16:creationId xmlns:a16="http://schemas.microsoft.com/office/drawing/2014/main" id="{673E6754-F1E3-41B9-B240-77FC4B4699CA}"/>
                    </a:ext>
                  </a:extLst>
                </p:cNvPr>
                <p:cNvGrpSpPr/>
                <p:nvPr/>
              </p:nvGrpSpPr>
              <p:grpSpPr>
                <a:xfrm>
                  <a:off x="7525177" y="1419240"/>
                  <a:ext cx="1265831" cy="1570239"/>
                  <a:chOff x="7525177" y="1419240"/>
                  <a:chExt cx="1265831" cy="1570239"/>
                </a:xfrm>
              </p:grpSpPr>
              <p:pic>
                <p:nvPicPr>
                  <p:cNvPr id="5" name="Image 119">
                    <a:extLst>
                      <a:ext uri="{FF2B5EF4-FFF2-40B4-BE49-F238E27FC236}">
                        <a16:creationId xmlns:a16="http://schemas.microsoft.com/office/drawing/2014/main" id="{04FCE152-B934-4723-9663-82BEE9BB129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525177" y="2164466"/>
                    <a:ext cx="732013" cy="8250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6" name="Phylactère : pensées 5">
                    <a:extLst>
                      <a:ext uri="{FF2B5EF4-FFF2-40B4-BE49-F238E27FC236}">
                        <a16:creationId xmlns:a16="http://schemas.microsoft.com/office/drawing/2014/main" id="{8696171D-E00D-4A35-A838-0B35402B2768}"/>
                      </a:ext>
                    </a:extLst>
                  </p:cNvPr>
                  <p:cNvSpPr/>
                  <p:nvPr/>
                </p:nvSpPr>
                <p:spPr>
                  <a:xfrm>
                    <a:off x="8257190" y="1419240"/>
                    <a:ext cx="533818" cy="825014"/>
                  </a:xfrm>
                  <a:prstGeom prst="cloudCallout">
                    <a:avLst>
                      <a:gd name="adj1" fmla="val -51771"/>
                      <a:gd name="adj2" fmla="val 73370"/>
                    </a:avLst>
                  </a:prstGeom>
                  <a:noFill/>
                  <a:ln w="190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</p:grpSp>
          <p:sp>
            <p:nvSpPr>
              <p:cNvPr id="14" name="Shape 166">
                <a:extLst>
                  <a:ext uri="{FF2B5EF4-FFF2-40B4-BE49-F238E27FC236}">
                    <a16:creationId xmlns:a16="http://schemas.microsoft.com/office/drawing/2014/main" id="{A32207DA-3FAB-442A-A5B3-99725592C22F}"/>
                  </a:ext>
                </a:extLst>
              </p:cNvPr>
              <p:cNvSpPr/>
              <p:nvPr/>
            </p:nvSpPr>
            <p:spPr>
              <a:xfrm>
                <a:off x="6331277" y="2896393"/>
                <a:ext cx="613920" cy="23690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 cap="flat" cmpd="sng">
                <a:noFill/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Utt1</a:t>
                </a:r>
                <a:endParaRPr kumimoji="0" sz="1700" b="1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Freeform 295">
                <a:extLst>
                  <a:ext uri="{FF2B5EF4-FFF2-40B4-BE49-F238E27FC236}">
                    <a16:creationId xmlns:a16="http://schemas.microsoft.com/office/drawing/2014/main" id="{06E395A2-7BA7-4D0F-8615-A61ECE19641C}"/>
                  </a:ext>
                </a:extLst>
              </p:cNvPr>
              <p:cNvSpPr>
                <a:spLocks/>
              </p:cNvSpPr>
              <p:nvPr/>
            </p:nvSpPr>
            <p:spPr bwMode="auto">
              <a:xfrm rot="20349791" flipH="1">
                <a:off x="5958659" y="2520065"/>
                <a:ext cx="1207739" cy="487177"/>
              </a:xfrm>
              <a:custGeom>
                <a:avLst/>
                <a:gdLst>
                  <a:gd name="T0" fmla="*/ 1392 w 1460"/>
                  <a:gd name="T1" fmla="*/ 10 h 959"/>
                  <a:gd name="T2" fmla="*/ 1384 w 1460"/>
                  <a:gd name="T3" fmla="*/ 10 h 959"/>
                  <a:gd name="T4" fmla="*/ 1377 w 1460"/>
                  <a:gd name="T5" fmla="*/ 11 h 959"/>
                  <a:gd name="T6" fmla="*/ 1370 w 1460"/>
                  <a:gd name="T7" fmla="*/ 6 h 959"/>
                  <a:gd name="T8" fmla="*/ 1359 w 1460"/>
                  <a:gd name="T9" fmla="*/ 6 h 959"/>
                  <a:gd name="T10" fmla="*/ 1233 w 1460"/>
                  <a:gd name="T11" fmla="*/ 23 h 959"/>
                  <a:gd name="T12" fmla="*/ 1109 w 1460"/>
                  <a:gd name="T13" fmla="*/ 48 h 959"/>
                  <a:gd name="T14" fmla="*/ 1100 w 1460"/>
                  <a:gd name="T15" fmla="*/ 50 h 959"/>
                  <a:gd name="T16" fmla="*/ 1086 w 1460"/>
                  <a:gd name="T17" fmla="*/ 65 h 959"/>
                  <a:gd name="T18" fmla="*/ 1078 w 1460"/>
                  <a:gd name="T19" fmla="*/ 83 h 959"/>
                  <a:gd name="T20" fmla="*/ 1079 w 1460"/>
                  <a:gd name="T21" fmla="*/ 102 h 959"/>
                  <a:gd name="T22" fmla="*/ 1083 w 1460"/>
                  <a:gd name="T23" fmla="*/ 111 h 959"/>
                  <a:gd name="T24" fmla="*/ 1106 w 1460"/>
                  <a:gd name="T25" fmla="*/ 145 h 959"/>
                  <a:gd name="T26" fmla="*/ 1130 w 1460"/>
                  <a:gd name="T27" fmla="*/ 180 h 959"/>
                  <a:gd name="T28" fmla="*/ 996 w 1460"/>
                  <a:gd name="T29" fmla="*/ 282 h 959"/>
                  <a:gd name="T30" fmla="*/ 723 w 1460"/>
                  <a:gd name="T31" fmla="*/ 474 h 959"/>
                  <a:gd name="T32" fmla="*/ 443 w 1460"/>
                  <a:gd name="T33" fmla="*/ 656 h 959"/>
                  <a:gd name="T34" fmla="*/ 156 w 1460"/>
                  <a:gd name="T35" fmla="*/ 829 h 959"/>
                  <a:gd name="T36" fmla="*/ 11 w 1460"/>
                  <a:gd name="T37" fmla="*/ 915 h 959"/>
                  <a:gd name="T38" fmla="*/ 2 w 1460"/>
                  <a:gd name="T39" fmla="*/ 921 h 959"/>
                  <a:gd name="T40" fmla="*/ 0 w 1460"/>
                  <a:gd name="T41" fmla="*/ 938 h 959"/>
                  <a:gd name="T42" fmla="*/ 7 w 1460"/>
                  <a:gd name="T43" fmla="*/ 952 h 959"/>
                  <a:gd name="T44" fmla="*/ 24 w 1460"/>
                  <a:gd name="T45" fmla="*/ 959 h 959"/>
                  <a:gd name="T46" fmla="*/ 34 w 1460"/>
                  <a:gd name="T47" fmla="*/ 956 h 959"/>
                  <a:gd name="T48" fmla="*/ 111 w 1460"/>
                  <a:gd name="T49" fmla="*/ 923 h 959"/>
                  <a:gd name="T50" fmla="*/ 263 w 1460"/>
                  <a:gd name="T51" fmla="*/ 849 h 959"/>
                  <a:gd name="T52" fmla="*/ 484 w 1460"/>
                  <a:gd name="T53" fmla="*/ 728 h 959"/>
                  <a:gd name="T54" fmla="*/ 769 w 1460"/>
                  <a:gd name="T55" fmla="*/ 549 h 959"/>
                  <a:gd name="T56" fmla="*/ 1044 w 1460"/>
                  <a:gd name="T57" fmla="*/ 352 h 959"/>
                  <a:gd name="T58" fmla="*/ 1176 w 1460"/>
                  <a:gd name="T59" fmla="*/ 249 h 959"/>
                  <a:gd name="T60" fmla="*/ 1182 w 1460"/>
                  <a:gd name="T61" fmla="*/ 256 h 959"/>
                  <a:gd name="T62" fmla="*/ 1185 w 1460"/>
                  <a:gd name="T63" fmla="*/ 263 h 959"/>
                  <a:gd name="T64" fmla="*/ 1201 w 1460"/>
                  <a:gd name="T65" fmla="*/ 285 h 959"/>
                  <a:gd name="T66" fmla="*/ 1231 w 1460"/>
                  <a:gd name="T67" fmla="*/ 308 h 959"/>
                  <a:gd name="T68" fmla="*/ 1254 w 1460"/>
                  <a:gd name="T69" fmla="*/ 316 h 959"/>
                  <a:gd name="T70" fmla="*/ 1268 w 1460"/>
                  <a:gd name="T71" fmla="*/ 315 h 959"/>
                  <a:gd name="T72" fmla="*/ 1284 w 1460"/>
                  <a:gd name="T73" fmla="*/ 312 h 959"/>
                  <a:gd name="T74" fmla="*/ 1310 w 1460"/>
                  <a:gd name="T75" fmla="*/ 295 h 959"/>
                  <a:gd name="T76" fmla="*/ 1340 w 1460"/>
                  <a:gd name="T77" fmla="*/ 259 h 959"/>
                  <a:gd name="T78" fmla="*/ 1357 w 1460"/>
                  <a:gd name="T79" fmla="*/ 233 h 959"/>
                  <a:gd name="T80" fmla="*/ 1384 w 1460"/>
                  <a:gd name="T81" fmla="*/ 192 h 959"/>
                  <a:gd name="T82" fmla="*/ 1433 w 1460"/>
                  <a:gd name="T83" fmla="*/ 103 h 959"/>
                  <a:gd name="T84" fmla="*/ 1455 w 1460"/>
                  <a:gd name="T85" fmla="*/ 59 h 959"/>
                  <a:gd name="T86" fmla="*/ 1460 w 1460"/>
                  <a:gd name="T87" fmla="*/ 43 h 959"/>
                  <a:gd name="T88" fmla="*/ 1451 w 1460"/>
                  <a:gd name="T89" fmla="*/ 17 h 959"/>
                  <a:gd name="T90" fmla="*/ 1429 w 1460"/>
                  <a:gd name="T91" fmla="*/ 0 h 959"/>
                  <a:gd name="T92" fmla="*/ 1403 w 1460"/>
                  <a:gd name="T93" fmla="*/ 0 h 959"/>
                  <a:gd name="T94" fmla="*/ 1392 w 1460"/>
                  <a:gd name="T95" fmla="*/ 10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60" h="959">
                    <a:moveTo>
                      <a:pt x="1392" y="10"/>
                    </a:moveTo>
                    <a:lnTo>
                      <a:pt x="1384" y="10"/>
                    </a:lnTo>
                    <a:lnTo>
                      <a:pt x="1377" y="11"/>
                    </a:lnTo>
                    <a:lnTo>
                      <a:pt x="1370" y="6"/>
                    </a:lnTo>
                    <a:lnTo>
                      <a:pt x="1359" y="6"/>
                    </a:lnTo>
                    <a:lnTo>
                      <a:pt x="1233" y="23"/>
                    </a:lnTo>
                    <a:lnTo>
                      <a:pt x="1109" y="48"/>
                    </a:lnTo>
                    <a:lnTo>
                      <a:pt x="1100" y="50"/>
                    </a:lnTo>
                    <a:lnTo>
                      <a:pt x="1086" y="65"/>
                    </a:lnTo>
                    <a:lnTo>
                      <a:pt x="1078" y="83"/>
                    </a:lnTo>
                    <a:lnTo>
                      <a:pt x="1079" y="102"/>
                    </a:lnTo>
                    <a:lnTo>
                      <a:pt x="1083" y="111"/>
                    </a:lnTo>
                    <a:lnTo>
                      <a:pt x="1106" y="145"/>
                    </a:lnTo>
                    <a:lnTo>
                      <a:pt x="1130" y="180"/>
                    </a:lnTo>
                    <a:lnTo>
                      <a:pt x="996" y="282"/>
                    </a:lnTo>
                    <a:lnTo>
                      <a:pt x="723" y="474"/>
                    </a:lnTo>
                    <a:lnTo>
                      <a:pt x="443" y="656"/>
                    </a:lnTo>
                    <a:lnTo>
                      <a:pt x="156" y="829"/>
                    </a:lnTo>
                    <a:lnTo>
                      <a:pt x="11" y="915"/>
                    </a:lnTo>
                    <a:lnTo>
                      <a:pt x="2" y="921"/>
                    </a:lnTo>
                    <a:lnTo>
                      <a:pt x="0" y="938"/>
                    </a:lnTo>
                    <a:lnTo>
                      <a:pt x="7" y="952"/>
                    </a:lnTo>
                    <a:lnTo>
                      <a:pt x="24" y="959"/>
                    </a:lnTo>
                    <a:lnTo>
                      <a:pt x="34" y="956"/>
                    </a:lnTo>
                    <a:lnTo>
                      <a:pt x="111" y="923"/>
                    </a:lnTo>
                    <a:lnTo>
                      <a:pt x="263" y="849"/>
                    </a:lnTo>
                    <a:lnTo>
                      <a:pt x="484" y="728"/>
                    </a:lnTo>
                    <a:lnTo>
                      <a:pt x="769" y="549"/>
                    </a:lnTo>
                    <a:lnTo>
                      <a:pt x="1044" y="352"/>
                    </a:lnTo>
                    <a:lnTo>
                      <a:pt x="1176" y="249"/>
                    </a:lnTo>
                    <a:lnTo>
                      <a:pt x="1182" y="256"/>
                    </a:lnTo>
                    <a:lnTo>
                      <a:pt x="1185" y="263"/>
                    </a:lnTo>
                    <a:lnTo>
                      <a:pt x="1201" y="285"/>
                    </a:lnTo>
                    <a:lnTo>
                      <a:pt x="1231" y="308"/>
                    </a:lnTo>
                    <a:lnTo>
                      <a:pt x="1254" y="316"/>
                    </a:lnTo>
                    <a:lnTo>
                      <a:pt x="1268" y="315"/>
                    </a:lnTo>
                    <a:lnTo>
                      <a:pt x="1284" y="312"/>
                    </a:lnTo>
                    <a:lnTo>
                      <a:pt x="1310" y="295"/>
                    </a:lnTo>
                    <a:lnTo>
                      <a:pt x="1340" y="259"/>
                    </a:lnTo>
                    <a:lnTo>
                      <a:pt x="1357" y="233"/>
                    </a:lnTo>
                    <a:lnTo>
                      <a:pt x="1384" y="192"/>
                    </a:lnTo>
                    <a:lnTo>
                      <a:pt x="1433" y="103"/>
                    </a:lnTo>
                    <a:lnTo>
                      <a:pt x="1455" y="59"/>
                    </a:lnTo>
                    <a:lnTo>
                      <a:pt x="1460" y="43"/>
                    </a:lnTo>
                    <a:lnTo>
                      <a:pt x="1451" y="17"/>
                    </a:lnTo>
                    <a:lnTo>
                      <a:pt x="1429" y="0"/>
                    </a:lnTo>
                    <a:lnTo>
                      <a:pt x="1403" y="0"/>
                    </a:lnTo>
                    <a:lnTo>
                      <a:pt x="1392" y="1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6" name="Freeform 295">
                <a:extLst>
                  <a:ext uri="{FF2B5EF4-FFF2-40B4-BE49-F238E27FC236}">
                    <a16:creationId xmlns:a16="http://schemas.microsoft.com/office/drawing/2014/main" id="{569743D0-7357-4F98-A56F-92737C14C4F2}"/>
                  </a:ext>
                </a:extLst>
              </p:cNvPr>
              <p:cNvSpPr>
                <a:spLocks/>
              </p:cNvSpPr>
              <p:nvPr/>
            </p:nvSpPr>
            <p:spPr bwMode="auto">
              <a:xfrm rot="19815642" flipV="1">
                <a:off x="6164141" y="2205087"/>
                <a:ext cx="1027334" cy="566919"/>
              </a:xfrm>
              <a:custGeom>
                <a:avLst/>
                <a:gdLst>
                  <a:gd name="T0" fmla="*/ 1392 w 1460"/>
                  <a:gd name="T1" fmla="*/ 10 h 959"/>
                  <a:gd name="T2" fmla="*/ 1384 w 1460"/>
                  <a:gd name="T3" fmla="*/ 10 h 959"/>
                  <a:gd name="T4" fmla="*/ 1377 w 1460"/>
                  <a:gd name="T5" fmla="*/ 11 h 959"/>
                  <a:gd name="T6" fmla="*/ 1370 w 1460"/>
                  <a:gd name="T7" fmla="*/ 6 h 959"/>
                  <a:gd name="T8" fmla="*/ 1359 w 1460"/>
                  <a:gd name="T9" fmla="*/ 6 h 959"/>
                  <a:gd name="T10" fmla="*/ 1233 w 1460"/>
                  <a:gd name="T11" fmla="*/ 23 h 959"/>
                  <a:gd name="T12" fmla="*/ 1109 w 1460"/>
                  <a:gd name="T13" fmla="*/ 48 h 959"/>
                  <a:gd name="T14" fmla="*/ 1100 w 1460"/>
                  <a:gd name="T15" fmla="*/ 50 h 959"/>
                  <a:gd name="T16" fmla="*/ 1086 w 1460"/>
                  <a:gd name="T17" fmla="*/ 65 h 959"/>
                  <a:gd name="T18" fmla="*/ 1078 w 1460"/>
                  <a:gd name="T19" fmla="*/ 83 h 959"/>
                  <a:gd name="T20" fmla="*/ 1079 w 1460"/>
                  <a:gd name="T21" fmla="*/ 102 h 959"/>
                  <a:gd name="T22" fmla="*/ 1083 w 1460"/>
                  <a:gd name="T23" fmla="*/ 111 h 959"/>
                  <a:gd name="T24" fmla="*/ 1106 w 1460"/>
                  <a:gd name="T25" fmla="*/ 145 h 959"/>
                  <a:gd name="T26" fmla="*/ 1130 w 1460"/>
                  <a:gd name="T27" fmla="*/ 180 h 959"/>
                  <a:gd name="T28" fmla="*/ 996 w 1460"/>
                  <a:gd name="T29" fmla="*/ 282 h 959"/>
                  <a:gd name="T30" fmla="*/ 723 w 1460"/>
                  <a:gd name="T31" fmla="*/ 474 h 959"/>
                  <a:gd name="T32" fmla="*/ 443 w 1460"/>
                  <a:gd name="T33" fmla="*/ 656 h 959"/>
                  <a:gd name="T34" fmla="*/ 156 w 1460"/>
                  <a:gd name="T35" fmla="*/ 829 h 959"/>
                  <a:gd name="T36" fmla="*/ 11 w 1460"/>
                  <a:gd name="T37" fmla="*/ 915 h 959"/>
                  <a:gd name="T38" fmla="*/ 2 w 1460"/>
                  <a:gd name="T39" fmla="*/ 921 h 959"/>
                  <a:gd name="T40" fmla="*/ 0 w 1460"/>
                  <a:gd name="T41" fmla="*/ 938 h 959"/>
                  <a:gd name="T42" fmla="*/ 7 w 1460"/>
                  <a:gd name="T43" fmla="*/ 952 h 959"/>
                  <a:gd name="T44" fmla="*/ 24 w 1460"/>
                  <a:gd name="T45" fmla="*/ 959 h 959"/>
                  <a:gd name="T46" fmla="*/ 34 w 1460"/>
                  <a:gd name="T47" fmla="*/ 956 h 959"/>
                  <a:gd name="T48" fmla="*/ 111 w 1460"/>
                  <a:gd name="T49" fmla="*/ 923 h 959"/>
                  <a:gd name="T50" fmla="*/ 263 w 1460"/>
                  <a:gd name="T51" fmla="*/ 849 h 959"/>
                  <a:gd name="T52" fmla="*/ 484 w 1460"/>
                  <a:gd name="T53" fmla="*/ 728 h 959"/>
                  <a:gd name="T54" fmla="*/ 769 w 1460"/>
                  <a:gd name="T55" fmla="*/ 549 h 959"/>
                  <a:gd name="T56" fmla="*/ 1044 w 1460"/>
                  <a:gd name="T57" fmla="*/ 352 h 959"/>
                  <a:gd name="T58" fmla="*/ 1176 w 1460"/>
                  <a:gd name="T59" fmla="*/ 249 h 959"/>
                  <a:gd name="T60" fmla="*/ 1182 w 1460"/>
                  <a:gd name="T61" fmla="*/ 256 h 959"/>
                  <a:gd name="T62" fmla="*/ 1185 w 1460"/>
                  <a:gd name="T63" fmla="*/ 263 h 959"/>
                  <a:gd name="T64" fmla="*/ 1201 w 1460"/>
                  <a:gd name="T65" fmla="*/ 285 h 959"/>
                  <a:gd name="T66" fmla="*/ 1231 w 1460"/>
                  <a:gd name="T67" fmla="*/ 308 h 959"/>
                  <a:gd name="T68" fmla="*/ 1254 w 1460"/>
                  <a:gd name="T69" fmla="*/ 316 h 959"/>
                  <a:gd name="T70" fmla="*/ 1268 w 1460"/>
                  <a:gd name="T71" fmla="*/ 315 h 959"/>
                  <a:gd name="T72" fmla="*/ 1284 w 1460"/>
                  <a:gd name="T73" fmla="*/ 312 h 959"/>
                  <a:gd name="T74" fmla="*/ 1310 w 1460"/>
                  <a:gd name="T75" fmla="*/ 295 h 959"/>
                  <a:gd name="T76" fmla="*/ 1340 w 1460"/>
                  <a:gd name="T77" fmla="*/ 259 h 959"/>
                  <a:gd name="T78" fmla="*/ 1357 w 1460"/>
                  <a:gd name="T79" fmla="*/ 233 h 959"/>
                  <a:gd name="T80" fmla="*/ 1384 w 1460"/>
                  <a:gd name="T81" fmla="*/ 192 h 959"/>
                  <a:gd name="T82" fmla="*/ 1433 w 1460"/>
                  <a:gd name="T83" fmla="*/ 103 h 959"/>
                  <a:gd name="T84" fmla="*/ 1455 w 1460"/>
                  <a:gd name="T85" fmla="*/ 59 h 959"/>
                  <a:gd name="T86" fmla="*/ 1460 w 1460"/>
                  <a:gd name="T87" fmla="*/ 43 h 959"/>
                  <a:gd name="T88" fmla="*/ 1451 w 1460"/>
                  <a:gd name="T89" fmla="*/ 17 h 959"/>
                  <a:gd name="T90" fmla="*/ 1429 w 1460"/>
                  <a:gd name="T91" fmla="*/ 0 h 959"/>
                  <a:gd name="T92" fmla="*/ 1403 w 1460"/>
                  <a:gd name="T93" fmla="*/ 0 h 959"/>
                  <a:gd name="T94" fmla="*/ 1392 w 1460"/>
                  <a:gd name="T95" fmla="*/ 10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60" h="959">
                    <a:moveTo>
                      <a:pt x="1392" y="10"/>
                    </a:moveTo>
                    <a:lnTo>
                      <a:pt x="1384" y="10"/>
                    </a:lnTo>
                    <a:lnTo>
                      <a:pt x="1377" y="11"/>
                    </a:lnTo>
                    <a:lnTo>
                      <a:pt x="1370" y="6"/>
                    </a:lnTo>
                    <a:lnTo>
                      <a:pt x="1359" y="6"/>
                    </a:lnTo>
                    <a:lnTo>
                      <a:pt x="1233" y="23"/>
                    </a:lnTo>
                    <a:lnTo>
                      <a:pt x="1109" y="48"/>
                    </a:lnTo>
                    <a:lnTo>
                      <a:pt x="1100" y="50"/>
                    </a:lnTo>
                    <a:lnTo>
                      <a:pt x="1086" y="65"/>
                    </a:lnTo>
                    <a:lnTo>
                      <a:pt x="1078" y="83"/>
                    </a:lnTo>
                    <a:lnTo>
                      <a:pt x="1079" y="102"/>
                    </a:lnTo>
                    <a:lnTo>
                      <a:pt x="1083" y="111"/>
                    </a:lnTo>
                    <a:lnTo>
                      <a:pt x="1106" y="145"/>
                    </a:lnTo>
                    <a:lnTo>
                      <a:pt x="1130" y="180"/>
                    </a:lnTo>
                    <a:lnTo>
                      <a:pt x="996" y="282"/>
                    </a:lnTo>
                    <a:lnTo>
                      <a:pt x="723" y="474"/>
                    </a:lnTo>
                    <a:lnTo>
                      <a:pt x="443" y="656"/>
                    </a:lnTo>
                    <a:lnTo>
                      <a:pt x="156" y="829"/>
                    </a:lnTo>
                    <a:lnTo>
                      <a:pt x="11" y="915"/>
                    </a:lnTo>
                    <a:lnTo>
                      <a:pt x="2" y="921"/>
                    </a:lnTo>
                    <a:lnTo>
                      <a:pt x="0" y="938"/>
                    </a:lnTo>
                    <a:lnTo>
                      <a:pt x="7" y="952"/>
                    </a:lnTo>
                    <a:lnTo>
                      <a:pt x="24" y="959"/>
                    </a:lnTo>
                    <a:lnTo>
                      <a:pt x="34" y="956"/>
                    </a:lnTo>
                    <a:lnTo>
                      <a:pt x="111" y="923"/>
                    </a:lnTo>
                    <a:lnTo>
                      <a:pt x="263" y="849"/>
                    </a:lnTo>
                    <a:lnTo>
                      <a:pt x="484" y="728"/>
                    </a:lnTo>
                    <a:lnTo>
                      <a:pt x="769" y="549"/>
                    </a:lnTo>
                    <a:lnTo>
                      <a:pt x="1044" y="352"/>
                    </a:lnTo>
                    <a:lnTo>
                      <a:pt x="1176" y="249"/>
                    </a:lnTo>
                    <a:lnTo>
                      <a:pt x="1182" y="256"/>
                    </a:lnTo>
                    <a:lnTo>
                      <a:pt x="1185" y="263"/>
                    </a:lnTo>
                    <a:lnTo>
                      <a:pt x="1201" y="285"/>
                    </a:lnTo>
                    <a:lnTo>
                      <a:pt x="1231" y="308"/>
                    </a:lnTo>
                    <a:lnTo>
                      <a:pt x="1254" y="316"/>
                    </a:lnTo>
                    <a:lnTo>
                      <a:pt x="1268" y="315"/>
                    </a:lnTo>
                    <a:lnTo>
                      <a:pt x="1284" y="312"/>
                    </a:lnTo>
                    <a:lnTo>
                      <a:pt x="1310" y="295"/>
                    </a:lnTo>
                    <a:lnTo>
                      <a:pt x="1340" y="259"/>
                    </a:lnTo>
                    <a:lnTo>
                      <a:pt x="1357" y="233"/>
                    </a:lnTo>
                    <a:lnTo>
                      <a:pt x="1384" y="192"/>
                    </a:lnTo>
                    <a:lnTo>
                      <a:pt x="1433" y="103"/>
                    </a:lnTo>
                    <a:lnTo>
                      <a:pt x="1455" y="59"/>
                    </a:lnTo>
                    <a:lnTo>
                      <a:pt x="1460" y="43"/>
                    </a:lnTo>
                    <a:lnTo>
                      <a:pt x="1451" y="17"/>
                    </a:lnTo>
                    <a:lnTo>
                      <a:pt x="1429" y="0"/>
                    </a:lnTo>
                    <a:lnTo>
                      <a:pt x="1403" y="0"/>
                    </a:lnTo>
                    <a:lnTo>
                      <a:pt x="1392" y="1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7" name="Shape 166">
                <a:extLst>
                  <a:ext uri="{FF2B5EF4-FFF2-40B4-BE49-F238E27FC236}">
                    <a16:creationId xmlns:a16="http://schemas.microsoft.com/office/drawing/2014/main" id="{25C4DAA4-C68C-4C7C-8069-E990601A1D36}"/>
                  </a:ext>
                </a:extLst>
              </p:cNvPr>
              <p:cNvSpPr/>
              <p:nvPr/>
            </p:nvSpPr>
            <p:spPr>
              <a:xfrm>
                <a:off x="6331277" y="2050825"/>
                <a:ext cx="613920" cy="26668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9050" cap="flat" cmpd="sng">
                <a:noFill/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Utt2</a:t>
                </a:r>
                <a:endParaRPr kumimoji="0" sz="1700" b="1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D13842-787B-4491-992A-FCDF081DF542}"/>
                </a:ext>
              </a:extLst>
            </p:cNvPr>
            <p:cNvSpPr/>
            <p:nvPr/>
          </p:nvSpPr>
          <p:spPr>
            <a:xfrm>
              <a:off x="4191558" y="4320095"/>
              <a:ext cx="1173247" cy="28326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Dominant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22A4F4D-D0C4-4588-AB1A-256AD62E7DC8}"/>
                </a:ext>
              </a:extLst>
            </p:cNvPr>
            <p:cNvSpPr/>
            <p:nvPr/>
          </p:nvSpPr>
          <p:spPr>
            <a:xfrm>
              <a:off x="6630596" y="4282231"/>
              <a:ext cx="1173247" cy="25129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Submissive</a:t>
              </a:r>
              <a:endParaRPr lang="fr-FR" dirty="0"/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57EA8BCA-E4B6-4DE6-8100-ACC9CF2E6B64}"/>
              </a:ext>
            </a:extLst>
          </p:cNvPr>
          <p:cNvSpPr txBox="1"/>
          <p:nvPr/>
        </p:nvSpPr>
        <p:spPr>
          <a:xfrm>
            <a:off x="969522" y="3223559"/>
            <a:ext cx="6383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Conditions: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977ACC-2D5B-4F9E-B71F-B086E1080F37}"/>
              </a:ext>
            </a:extLst>
          </p:cNvPr>
          <p:cNvSpPr/>
          <p:nvPr/>
        </p:nvSpPr>
        <p:spPr>
          <a:xfrm>
            <a:off x="453950" y="1768359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4122DF-B7DF-4A49-B453-92E5D3182777}"/>
              </a:ext>
            </a:extLst>
          </p:cNvPr>
          <p:cNvSpPr/>
          <p:nvPr/>
        </p:nvSpPr>
        <p:spPr>
          <a:xfrm>
            <a:off x="514995" y="3266693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2</a:t>
            </a:r>
          </a:p>
        </p:txBody>
      </p:sp>
      <p:sp>
        <p:nvSpPr>
          <p:cNvPr id="29" name="Oval 14">
            <a:extLst>
              <a:ext uri="{FF2B5EF4-FFF2-40B4-BE49-F238E27FC236}">
                <a16:creationId xmlns:a16="http://schemas.microsoft.com/office/drawing/2014/main" id="{65DA8092-C7F6-4643-A2DA-104BAD3E5BF0}"/>
              </a:ext>
            </a:extLst>
          </p:cNvPr>
          <p:cNvSpPr/>
          <p:nvPr/>
        </p:nvSpPr>
        <p:spPr>
          <a:xfrm>
            <a:off x="836080" y="4012454"/>
            <a:ext cx="269659" cy="269659"/>
          </a:xfrm>
          <a:prstGeom prst="ellipse">
            <a:avLst/>
          </a:prstGeom>
          <a:gradFill rotWithShape="1">
            <a:gsLst>
              <a:gs pos="0">
                <a:schemeClr val="accent4">
                  <a:lumMod val="60000"/>
                  <a:lumOff val="40000"/>
                </a:schemeClr>
              </a:gs>
              <a:gs pos="80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15">
            <a:extLst>
              <a:ext uri="{FF2B5EF4-FFF2-40B4-BE49-F238E27FC236}">
                <a16:creationId xmlns:a16="http://schemas.microsoft.com/office/drawing/2014/main" id="{D7FC69E5-EB17-4C06-A4B9-D12300FCF724}"/>
              </a:ext>
            </a:extLst>
          </p:cNvPr>
          <p:cNvSpPr txBox="1"/>
          <p:nvPr/>
        </p:nvSpPr>
        <p:spPr>
          <a:xfrm>
            <a:off x="1207763" y="3859107"/>
            <a:ext cx="296638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b="1" dirty="0">
                <a:solidFill>
                  <a:prstClr val="black"/>
                </a:solidFill>
              </a:rPr>
              <a:t>Initial value of power </a:t>
            </a:r>
            <a:endParaRPr lang="fr-FR" sz="2000" dirty="0">
              <a:solidFill>
                <a:prstClr val="black"/>
              </a:solidFill>
            </a:endParaRPr>
          </a:p>
        </p:txBody>
      </p:sp>
      <p:graphicFrame>
        <p:nvGraphicFramePr>
          <p:cNvPr id="31" name="Tableau 30">
            <a:extLst>
              <a:ext uri="{FF2B5EF4-FFF2-40B4-BE49-F238E27FC236}">
                <a16:creationId xmlns:a16="http://schemas.microsoft.com/office/drawing/2014/main" id="{18AD3B63-1515-4785-9518-656FE3E41A8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54962" y="4449324"/>
          <a:ext cx="4835298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8617">
                  <a:extLst>
                    <a:ext uri="{9D8B030D-6E8A-4147-A177-3AD203B41FA5}">
                      <a16:colId xmlns:a16="http://schemas.microsoft.com/office/drawing/2014/main" val="842695176"/>
                    </a:ext>
                  </a:extLst>
                </a:gridCol>
                <a:gridCol w="3246681">
                  <a:extLst>
                    <a:ext uri="{9D8B030D-6E8A-4147-A177-3AD203B41FA5}">
                      <a16:colId xmlns:a16="http://schemas.microsoft.com/office/drawing/2014/main" val="1883303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noProof="0" dirty="0"/>
                        <a:t>Dominant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 0.3         0.4        0.5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32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noProof="0" dirty="0"/>
                        <a:t>Submissive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0.6         0.7       0.8       0.9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517541"/>
                  </a:ext>
                </a:extLst>
              </a:tr>
            </a:tbl>
          </a:graphicData>
        </a:graphic>
      </p:graphicFrame>
      <p:grpSp>
        <p:nvGrpSpPr>
          <p:cNvPr id="34" name="Groupe 33">
            <a:extLst>
              <a:ext uri="{FF2B5EF4-FFF2-40B4-BE49-F238E27FC236}">
                <a16:creationId xmlns:a16="http://schemas.microsoft.com/office/drawing/2014/main" id="{4C5C3F98-86F1-497A-9696-3BD81247A465}"/>
              </a:ext>
            </a:extLst>
          </p:cNvPr>
          <p:cNvGrpSpPr/>
          <p:nvPr/>
        </p:nvGrpSpPr>
        <p:grpSpPr>
          <a:xfrm>
            <a:off x="6404645" y="3891587"/>
            <a:ext cx="2899063" cy="461665"/>
            <a:chOff x="1051400" y="4833681"/>
            <a:chExt cx="2899063" cy="461665"/>
          </a:xfrm>
        </p:grpSpPr>
        <p:sp>
          <p:nvSpPr>
            <p:cNvPr id="32" name="Oval 14">
              <a:extLst>
                <a:ext uri="{FF2B5EF4-FFF2-40B4-BE49-F238E27FC236}">
                  <a16:creationId xmlns:a16="http://schemas.microsoft.com/office/drawing/2014/main" id="{61E3F2E5-2658-4FDC-89F8-44A7247021FE}"/>
                </a:ext>
              </a:extLst>
            </p:cNvPr>
            <p:cNvSpPr/>
            <p:nvPr/>
          </p:nvSpPr>
          <p:spPr>
            <a:xfrm>
              <a:off x="1051400" y="4936663"/>
              <a:ext cx="269659" cy="269659"/>
            </a:xfrm>
            <a:prstGeom prst="ellipse">
              <a:avLst/>
            </a:prstGeom>
            <a:gradFill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8000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15">
              <a:extLst>
                <a:ext uri="{FF2B5EF4-FFF2-40B4-BE49-F238E27FC236}">
                  <a16:creationId xmlns:a16="http://schemas.microsoft.com/office/drawing/2014/main" id="{DDC84DF0-5ECB-4573-A45A-FFE897D92159}"/>
                </a:ext>
              </a:extLst>
            </p:cNvPr>
            <p:cNvSpPr txBox="1"/>
            <p:nvPr/>
          </p:nvSpPr>
          <p:spPr>
            <a:xfrm>
              <a:off x="1459204" y="4833681"/>
              <a:ext cx="2491259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sz="2400" b="1" dirty="0">
                  <a:solidFill>
                    <a:prstClr val="black"/>
                  </a:solidFill>
                </a:rPr>
                <a:t>Initial preferences</a:t>
              </a:r>
              <a:endParaRPr lang="fr-FR" sz="2000" dirty="0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36" name="Tableau 35">
            <a:extLst>
              <a:ext uri="{FF2B5EF4-FFF2-40B4-BE49-F238E27FC236}">
                <a16:creationId xmlns:a16="http://schemas.microsoft.com/office/drawing/2014/main" id="{FE8AEA01-5CF5-46AC-B9B9-B1C9769842A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13947" y="4491608"/>
          <a:ext cx="4767868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4147">
                  <a:extLst>
                    <a:ext uri="{9D8B030D-6E8A-4147-A177-3AD203B41FA5}">
                      <a16:colId xmlns:a16="http://schemas.microsoft.com/office/drawing/2014/main" val="3707696596"/>
                    </a:ext>
                  </a:extLst>
                </a:gridCol>
                <a:gridCol w="3093721">
                  <a:extLst>
                    <a:ext uri="{9D8B030D-6E8A-4147-A177-3AD203B41FA5}">
                      <a16:colId xmlns:a16="http://schemas.microsoft.com/office/drawing/2014/main" val="1551804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000" b="1" dirty="0"/>
                        <a:t>Domain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/>
                        <a:t>Nb possible </a:t>
                      </a:r>
                      <a:r>
                        <a:rPr lang="en-US" sz="2000" b="1" noProof="0" dirty="0"/>
                        <a:t>hypotheses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72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0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/>
                        <a:t>1296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768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/>
                        <a:t>4.14 x 10</a:t>
                      </a:r>
                      <a:r>
                        <a:rPr lang="fr-FR" sz="2200" b="1" baseline="30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18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0" dirty="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/>
                        <a:t>2.6 x 10</a:t>
                      </a:r>
                      <a:r>
                        <a:rPr lang="fr-FR" sz="2200" b="1" baseline="300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58152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6B6E5DF4-D18D-406A-AA23-FE27B413E05E}"/>
              </a:ext>
            </a:extLst>
          </p:cNvPr>
          <p:cNvSpPr/>
          <p:nvPr/>
        </p:nvSpPr>
        <p:spPr>
          <a:xfrm>
            <a:off x="1694235" y="5618566"/>
            <a:ext cx="3292463" cy="9160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Total dialogues : 1080</a:t>
            </a:r>
          </a:p>
        </p:txBody>
      </p:sp>
      <p:sp>
        <p:nvSpPr>
          <p:cNvPr id="38" name="Espace réservé du numéro de diapositive 3">
            <a:extLst>
              <a:ext uri="{FF2B5EF4-FFF2-40B4-BE49-F238E27FC236}">
                <a16:creationId xmlns:a16="http://schemas.microsoft.com/office/drawing/2014/main" id="{A43ED19B-08B3-483E-89FE-806F433A4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887" y="182562"/>
            <a:ext cx="2743200" cy="365125"/>
          </a:xfrm>
        </p:spPr>
        <p:txBody>
          <a:bodyPr/>
          <a:lstStyle/>
          <a:p>
            <a:r>
              <a:rPr lang="fr-FR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5726193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3B79D026-250A-401C-A7E3-F9B315976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26" y="210929"/>
            <a:ext cx="11511616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Results: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accuracy of predictions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E4DC9F3F-FCFB-43C5-A3FB-DCBB92581A0C}"/>
              </a:ext>
            </a:extLst>
          </p:cNvPr>
          <p:cNvGrpSpPr/>
          <p:nvPr/>
        </p:nvGrpSpPr>
        <p:grpSpPr>
          <a:xfrm>
            <a:off x="6671490" y="1419030"/>
            <a:ext cx="4869074" cy="2151358"/>
            <a:chOff x="7813087" y="1445602"/>
            <a:chExt cx="4086490" cy="173099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704CCBF-2CDE-4660-9762-C72694FECD21}"/>
                </a:ext>
              </a:extLst>
            </p:cNvPr>
            <p:cNvGrpSpPr/>
            <p:nvPr/>
          </p:nvGrpSpPr>
          <p:grpSpPr>
            <a:xfrm>
              <a:off x="7813087" y="1525389"/>
              <a:ext cx="3746145" cy="1651208"/>
              <a:chOff x="5554383" y="1419240"/>
              <a:chExt cx="3022111" cy="1651208"/>
            </a:xfrm>
          </p:grpSpPr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FEAF7BB9-A48B-4D2F-AFE3-4FAE9E6D12D5}"/>
                  </a:ext>
                </a:extLst>
              </p:cNvPr>
              <p:cNvGrpSpPr/>
              <p:nvPr/>
            </p:nvGrpSpPr>
            <p:grpSpPr>
              <a:xfrm>
                <a:off x="5554383" y="1419240"/>
                <a:ext cx="1264285" cy="1613989"/>
                <a:chOff x="2368828" y="1419240"/>
                <a:chExt cx="1264285" cy="1613989"/>
              </a:xfrm>
            </p:grpSpPr>
            <p:pic>
              <p:nvPicPr>
                <p:cNvPr id="22" name="Image 119">
                  <a:extLst>
                    <a:ext uri="{FF2B5EF4-FFF2-40B4-BE49-F238E27FC236}">
                      <a16:creationId xmlns:a16="http://schemas.microsoft.com/office/drawing/2014/main" id="{196E79AC-B3A8-4D28-994D-E78E527333C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68828" y="2208216"/>
                  <a:ext cx="732013" cy="8250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3" name="Phylactère : pensées 22">
                  <a:extLst>
                    <a:ext uri="{FF2B5EF4-FFF2-40B4-BE49-F238E27FC236}">
                      <a16:creationId xmlns:a16="http://schemas.microsoft.com/office/drawing/2014/main" id="{A30D289F-41B1-49A3-8F57-620E7D085DE9}"/>
                    </a:ext>
                  </a:extLst>
                </p:cNvPr>
                <p:cNvSpPr/>
                <p:nvPr/>
              </p:nvSpPr>
              <p:spPr>
                <a:xfrm>
                  <a:off x="2514217" y="1419240"/>
                  <a:ext cx="1118896" cy="670228"/>
                </a:xfrm>
                <a:prstGeom prst="cloudCallout">
                  <a:avLst>
                    <a:gd name="adj1" fmla="val 1672"/>
                    <a:gd name="adj2" fmla="val 97245"/>
                  </a:avLst>
                </a:prstGeom>
                <a:noFill/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  <p:pic>
            <p:nvPicPr>
              <p:cNvPr id="18" name="Image 119">
                <a:extLst>
                  <a:ext uri="{FF2B5EF4-FFF2-40B4-BE49-F238E27FC236}">
                    <a16:creationId xmlns:a16="http://schemas.microsoft.com/office/drawing/2014/main" id="{76896D39-8C45-495D-916C-C3406D2A37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4481" y="2245435"/>
                <a:ext cx="732013" cy="825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Freeform 295">
                <a:extLst>
                  <a:ext uri="{FF2B5EF4-FFF2-40B4-BE49-F238E27FC236}">
                    <a16:creationId xmlns:a16="http://schemas.microsoft.com/office/drawing/2014/main" id="{BCB7D9C2-318B-42E5-89C6-AE1577038472}"/>
                  </a:ext>
                </a:extLst>
              </p:cNvPr>
              <p:cNvSpPr>
                <a:spLocks/>
              </p:cNvSpPr>
              <p:nvPr/>
            </p:nvSpPr>
            <p:spPr bwMode="auto">
              <a:xfrm rot="20349791" flipH="1">
                <a:off x="6706696" y="2295721"/>
                <a:ext cx="1207739" cy="487177"/>
              </a:xfrm>
              <a:custGeom>
                <a:avLst/>
                <a:gdLst>
                  <a:gd name="T0" fmla="*/ 1392 w 1460"/>
                  <a:gd name="T1" fmla="*/ 10 h 959"/>
                  <a:gd name="T2" fmla="*/ 1384 w 1460"/>
                  <a:gd name="T3" fmla="*/ 10 h 959"/>
                  <a:gd name="T4" fmla="*/ 1377 w 1460"/>
                  <a:gd name="T5" fmla="*/ 11 h 959"/>
                  <a:gd name="T6" fmla="*/ 1370 w 1460"/>
                  <a:gd name="T7" fmla="*/ 6 h 959"/>
                  <a:gd name="T8" fmla="*/ 1359 w 1460"/>
                  <a:gd name="T9" fmla="*/ 6 h 959"/>
                  <a:gd name="T10" fmla="*/ 1233 w 1460"/>
                  <a:gd name="T11" fmla="*/ 23 h 959"/>
                  <a:gd name="T12" fmla="*/ 1109 w 1460"/>
                  <a:gd name="T13" fmla="*/ 48 h 959"/>
                  <a:gd name="T14" fmla="*/ 1100 w 1460"/>
                  <a:gd name="T15" fmla="*/ 50 h 959"/>
                  <a:gd name="T16" fmla="*/ 1086 w 1460"/>
                  <a:gd name="T17" fmla="*/ 65 h 959"/>
                  <a:gd name="T18" fmla="*/ 1078 w 1460"/>
                  <a:gd name="T19" fmla="*/ 83 h 959"/>
                  <a:gd name="T20" fmla="*/ 1079 w 1460"/>
                  <a:gd name="T21" fmla="*/ 102 h 959"/>
                  <a:gd name="T22" fmla="*/ 1083 w 1460"/>
                  <a:gd name="T23" fmla="*/ 111 h 959"/>
                  <a:gd name="T24" fmla="*/ 1106 w 1460"/>
                  <a:gd name="T25" fmla="*/ 145 h 959"/>
                  <a:gd name="T26" fmla="*/ 1130 w 1460"/>
                  <a:gd name="T27" fmla="*/ 180 h 959"/>
                  <a:gd name="T28" fmla="*/ 996 w 1460"/>
                  <a:gd name="T29" fmla="*/ 282 h 959"/>
                  <a:gd name="T30" fmla="*/ 723 w 1460"/>
                  <a:gd name="T31" fmla="*/ 474 h 959"/>
                  <a:gd name="T32" fmla="*/ 443 w 1460"/>
                  <a:gd name="T33" fmla="*/ 656 h 959"/>
                  <a:gd name="T34" fmla="*/ 156 w 1460"/>
                  <a:gd name="T35" fmla="*/ 829 h 959"/>
                  <a:gd name="T36" fmla="*/ 11 w 1460"/>
                  <a:gd name="T37" fmla="*/ 915 h 959"/>
                  <a:gd name="T38" fmla="*/ 2 w 1460"/>
                  <a:gd name="T39" fmla="*/ 921 h 959"/>
                  <a:gd name="T40" fmla="*/ 0 w 1460"/>
                  <a:gd name="T41" fmla="*/ 938 h 959"/>
                  <a:gd name="T42" fmla="*/ 7 w 1460"/>
                  <a:gd name="T43" fmla="*/ 952 h 959"/>
                  <a:gd name="T44" fmla="*/ 24 w 1460"/>
                  <a:gd name="T45" fmla="*/ 959 h 959"/>
                  <a:gd name="T46" fmla="*/ 34 w 1460"/>
                  <a:gd name="T47" fmla="*/ 956 h 959"/>
                  <a:gd name="T48" fmla="*/ 111 w 1460"/>
                  <a:gd name="T49" fmla="*/ 923 h 959"/>
                  <a:gd name="T50" fmla="*/ 263 w 1460"/>
                  <a:gd name="T51" fmla="*/ 849 h 959"/>
                  <a:gd name="T52" fmla="*/ 484 w 1460"/>
                  <a:gd name="T53" fmla="*/ 728 h 959"/>
                  <a:gd name="T54" fmla="*/ 769 w 1460"/>
                  <a:gd name="T55" fmla="*/ 549 h 959"/>
                  <a:gd name="T56" fmla="*/ 1044 w 1460"/>
                  <a:gd name="T57" fmla="*/ 352 h 959"/>
                  <a:gd name="T58" fmla="*/ 1176 w 1460"/>
                  <a:gd name="T59" fmla="*/ 249 h 959"/>
                  <a:gd name="T60" fmla="*/ 1182 w 1460"/>
                  <a:gd name="T61" fmla="*/ 256 h 959"/>
                  <a:gd name="T62" fmla="*/ 1185 w 1460"/>
                  <a:gd name="T63" fmla="*/ 263 h 959"/>
                  <a:gd name="T64" fmla="*/ 1201 w 1460"/>
                  <a:gd name="T65" fmla="*/ 285 h 959"/>
                  <a:gd name="T66" fmla="*/ 1231 w 1460"/>
                  <a:gd name="T67" fmla="*/ 308 h 959"/>
                  <a:gd name="T68" fmla="*/ 1254 w 1460"/>
                  <a:gd name="T69" fmla="*/ 316 h 959"/>
                  <a:gd name="T70" fmla="*/ 1268 w 1460"/>
                  <a:gd name="T71" fmla="*/ 315 h 959"/>
                  <a:gd name="T72" fmla="*/ 1284 w 1460"/>
                  <a:gd name="T73" fmla="*/ 312 h 959"/>
                  <a:gd name="T74" fmla="*/ 1310 w 1460"/>
                  <a:gd name="T75" fmla="*/ 295 h 959"/>
                  <a:gd name="T76" fmla="*/ 1340 w 1460"/>
                  <a:gd name="T77" fmla="*/ 259 h 959"/>
                  <a:gd name="T78" fmla="*/ 1357 w 1460"/>
                  <a:gd name="T79" fmla="*/ 233 h 959"/>
                  <a:gd name="T80" fmla="*/ 1384 w 1460"/>
                  <a:gd name="T81" fmla="*/ 192 h 959"/>
                  <a:gd name="T82" fmla="*/ 1433 w 1460"/>
                  <a:gd name="T83" fmla="*/ 103 h 959"/>
                  <a:gd name="T84" fmla="*/ 1455 w 1460"/>
                  <a:gd name="T85" fmla="*/ 59 h 959"/>
                  <a:gd name="T86" fmla="*/ 1460 w 1460"/>
                  <a:gd name="T87" fmla="*/ 43 h 959"/>
                  <a:gd name="T88" fmla="*/ 1451 w 1460"/>
                  <a:gd name="T89" fmla="*/ 17 h 959"/>
                  <a:gd name="T90" fmla="*/ 1429 w 1460"/>
                  <a:gd name="T91" fmla="*/ 0 h 959"/>
                  <a:gd name="T92" fmla="*/ 1403 w 1460"/>
                  <a:gd name="T93" fmla="*/ 0 h 959"/>
                  <a:gd name="T94" fmla="*/ 1392 w 1460"/>
                  <a:gd name="T95" fmla="*/ 10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60" h="959">
                    <a:moveTo>
                      <a:pt x="1392" y="10"/>
                    </a:moveTo>
                    <a:lnTo>
                      <a:pt x="1384" y="10"/>
                    </a:lnTo>
                    <a:lnTo>
                      <a:pt x="1377" y="11"/>
                    </a:lnTo>
                    <a:lnTo>
                      <a:pt x="1370" y="6"/>
                    </a:lnTo>
                    <a:lnTo>
                      <a:pt x="1359" y="6"/>
                    </a:lnTo>
                    <a:lnTo>
                      <a:pt x="1233" y="23"/>
                    </a:lnTo>
                    <a:lnTo>
                      <a:pt x="1109" y="48"/>
                    </a:lnTo>
                    <a:lnTo>
                      <a:pt x="1100" y="50"/>
                    </a:lnTo>
                    <a:lnTo>
                      <a:pt x="1086" y="65"/>
                    </a:lnTo>
                    <a:lnTo>
                      <a:pt x="1078" y="83"/>
                    </a:lnTo>
                    <a:lnTo>
                      <a:pt x="1079" y="102"/>
                    </a:lnTo>
                    <a:lnTo>
                      <a:pt x="1083" y="111"/>
                    </a:lnTo>
                    <a:lnTo>
                      <a:pt x="1106" y="145"/>
                    </a:lnTo>
                    <a:lnTo>
                      <a:pt x="1130" y="180"/>
                    </a:lnTo>
                    <a:lnTo>
                      <a:pt x="996" y="282"/>
                    </a:lnTo>
                    <a:lnTo>
                      <a:pt x="723" y="474"/>
                    </a:lnTo>
                    <a:lnTo>
                      <a:pt x="443" y="656"/>
                    </a:lnTo>
                    <a:lnTo>
                      <a:pt x="156" y="829"/>
                    </a:lnTo>
                    <a:lnTo>
                      <a:pt x="11" y="915"/>
                    </a:lnTo>
                    <a:lnTo>
                      <a:pt x="2" y="921"/>
                    </a:lnTo>
                    <a:lnTo>
                      <a:pt x="0" y="938"/>
                    </a:lnTo>
                    <a:lnTo>
                      <a:pt x="7" y="952"/>
                    </a:lnTo>
                    <a:lnTo>
                      <a:pt x="24" y="959"/>
                    </a:lnTo>
                    <a:lnTo>
                      <a:pt x="34" y="956"/>
                    </a:lnTo>
                    <a:lnTo>
                      <a:pt x="111" y="923"/>
                    </a:lnTo>
                    <a:lnTo>
                      <a:pt x="263" y="849"/>
                    </a:lnTo>
                    <a:lnTo>
                      <a:pt x="484" y="728"/>
                    </a:lnTo>
                    <a:lnTo>
                      <a:pt x="769" y="549"/>
                    </a:lnTo>
                    <a:lnTo>
                      <a:pt x="1044" y="352"/>
                    </a:lnTo>
                    <a:lnTo>
                      <a:pt x="1176" y="249"/>
                    </a:lnTo>
                    <a:lnTo>
                      <a:pt x="1182" y="256"/>
                    </a:lnTo>
                    <a:lnTo>
                      <a:pt x="1185" y="263"/>
                    </a:lnTo>
                    <a:lnTo>
                      <a:pt x="1201" y="285"/>
                    </a:lnTo>
                    <a:lnTo>
                      <a:pt x="1231" y="308"/>
                    </a:lnTo>
                    <a:lnTo>
                      <a:pt x="1254" y="316"/>
                    </a:lnTo>
                    <a:lnTo>
                      <a:pt x="1268" y="315"/>
                    </a:lnTo>
                    <a:lnTo>
                      <a:pt x="1284" y="312"/>
                    </a:lnTo>
                    <a:lnTo>
                      <a:pt x="1310" y="295"/>
                    </a:lnTo>
                    <a:lnTo>
                      <a:pt x="1340" y="259"/>
                    </a:lnTo>
                    <a:lnTo>
                      <a:pt x="1357" y="233"/>
                    </a:lnTo>
                    <a:lnTo>
                      <a:pt x="1384" y="192"/>
                    </a:lnTo>
                    <a:lnTo>
                      <a:pt x="1433" y="103"/>
                    </a:lnTo>
                    <a:lnTo>
                      <a:pt x="1455" y="59"/>
                    </a:lnTo>
                    <a:lnTo>
                      <a:pt x="1460" y="43"/>
                    </a:lnTo>
                    <a:lnTo>
                      <a:pt x="1451" y="17"/>
                    </a:lnTo>
                    <a:lnTo>
                      <a:pt x="1429" y="0"/>
                    </a:lnTo>
                    <a:lnTo>
                      <a:pt x="1403" y="0"/>
                    </a:lnTo>
                    <a:lnTo>
                      <a:pt x="1392" y="1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4" name="Freeform 295">
                <a:extLst>
                  <a:ext uri="{FF2B5EF4-FFF2-40B4-BE49-F238E27FC236}">
                    <a16:creationId xmlns:a16="http://schemas.microsoft.com/office/drawing/2014/main" id="{B5762045-1882-4DAE-88C8-4A95FAF39981}"/>
                  </a:ext>
                </a:extLst>
              </p:cNvPr>
              <p:cNvSpPr>
                <a:spLocks/>
              </p:cNvSpPr>
              <p:nvPr/>
            </p:nvSpPr>
            <p:spPr bwMode="auto">
              <a:xfrm rot="19815642" flipV="1">
                <a:off x="6827117" y="1762455"/>
                <a:ext cx="1027334" cy="566919"/>
              </a:xfrm>
              <a:custGeom>
                <a:avLst/>
                <a:gdLst>
                  <a:gd name="T0" fmla="*/ 1392 w 1460"/>
                  <a:gd name="T1" fmla="*/ 10 h 959"/>
                  <a:gd name="T2" fmla="*/ 1384 w 1460"/>
                  <a:gd name="T3" fmla="*/ 10 h 959"/>
                  <a:gd name="T4" fmla="*/ 1377 w 1460"/>
                  <a:gd name="T5" fmla="*/ 11 h 959"/>
                  <a:gd name="T6" fmla="*/ 1370 w 1460"/>
                  <a:gd name="T7" fmla="*/ 6 h 959"/>
                  <a:gd name="T8" fmla="*/ 1359 w 1460"/>
                  <a:gd name="T9" fmla="*/ 6 h 959"/>
                  <a:gd name="T10" fmla="*/ 1233 w 1460"/>
                  <a:gd name="T11" fmla="*/ 23 h 959"/>
                  <a:gd name="T12" fmla="*/ 1109 w 1460"/>
                  <a:gd name="T13" fmla="*/ 48 h 959"/>
                  <a:gd name="T14" fmla="*/ 1100 w 1460"/>
                  <a:gd name="T15" fmla="*/ 50 h 959"/>
                  <a:gd name="T16" fmla="*/ 1086 w 1460"/>
                  <a:gd name="T17" fmla="*/ 65 h 959"/>
                  <a:gd name="T18" fmla="*/ 1078 w 1460"/>
                  <a:gd name="T19" fmla="*/ 83 h 959"/>
                  <a:gd name="T20" fmla="*/ 1079 w 1460"/>
                  <a:gd name="T21" fmla="*/ 102 h 959"/>
                  <a:gd name="T22" fmla="*/ 1083 w 1460"/>
                  <a:gd name="T23" fmla="*/ 111 h 959"/>
                  <a:gd name="T24" fmla="*/ 1106 w 1460"/>
                  <a:gd name="T25" fmla="*/ 145 h 959"/>
                  <a:gd name="T26" fmla="*/ 1130 w 1460"/>
                  <a:gd name="T27" fmla="*/ 180 h 959"/>
                  <a:gd name="T28" fmla="*/ 996 w 1460"/>
                  <a:gd name="T29" fmla="*/ 282 h 959"/>
                  <a:gd name="T30" fmla="*/ 723 w 1460"/>
                  <a:gd name="T31" fmla="*/ 474 h 959"/>
                  <a:gd name="T32" fmla="*/ 443 w 1460"/>
                  <a:gd name="T33" fmla="*/ 656 h 959"/>
                  <a:gd name="T34" fmla="*/ 156 w 1460"/>
                  <a:gd name="T35" fmla="*/ 829 h 959"/>
                  <a:gd name="T36" fmla="*/ 11 w 1460"/>
                  <a:gd name="T37" fmla="*/ 915 h 959"/>
                  <a:gd name="T38" fmla="*/ 2 w 1460"/>
                  <a:gd name="T39" fmla="*/ 921 h 959"/>
                  <a:gd name="T40" fmla="*/ 0 w 1460"/>
                  <a:gd name="T41" fmla="*/ 938 h 959"/>
                  <a:gd name="T42" fmla="*/ 7 w 1460"/>
                  <a:gd name="T43" fmla="*/ 952 h 959"/>
                  <a:gd name="T44" fmla="*/ 24 w 1460"/>
                  <a:gd name="T45" fmla="*/ 959 h 959"/>
                  <a:gd name="T46" fmla="*/ 34 w 1460"/>
                  <a:gd name="T47" fmla="*/ 956 h 959"/>
                  <a:gd name="T48" fmla="*/ 111 w 1460"/>
                  <a:gd name="T49" fmla="*/ 923 h 959"/>
                  <a:gd name="T50" fmla="*/ 263 w 1460"/>
                  <a:gd name="T51" fmla="*/ 849 h 959"/>
                  <a:gd name="T52" fmla="*/ 484 w 1460"/>
                  <a:gd name="T53" fmla="*/ 728 h 959"/>
                  <a:gd name="T54" fmla="*/ 769 w 1460"/>
                  <a:gd name="T55" fmla="*/ 549 h 959"/>
                  <a:gd name="T56" fmla="*/ 1044 w 1460"/>
                  <a:gd name="T57" fmla="*/ 352 h 959"/>
                  <a:gd name="T58" fmla="*/ 1176 w 1460"/>
                  <a:gd name="T59" fmla="*/ 249 h 959"/>
                  <a:gd name="T60" fmla="*/ 1182 w 1460"/>
                  <a:gd name="T61" fmla="*/ 256 h 959"/>
                  <a:gd name="T62" fmla="*/ 1185 w 1460"/>
                  <a:gd name="T63" fmla="*/ 263 h 959"/>
                  <a:gd name="T64" fmla="*/ 1201 w 1460"/>
                  <a:gd name="T65" fmla="*/ 285 h 959"/>
                  <a:gd name="T66" fmla="*/ 1231 w 1460"/>
                  <a:gd name="T67" fmla="*/ 308 h 959"/>
                  <a:gd name="T68" fmla="*/ 1254 w 1460"/>
                  <a:gd name="T69" fmla="*/ 316 h 959"/>
                  <a:gd name="T70" fmla="*/ 1268 w 1460"/>
                  <a:gd name="T71" fmla="*/ 315 h 959"/>
                  <a:gd name="T72" fmla="*/ 1284 w 1460"/>
                  <a:gd name="T73" fmla="*/ 312 h 959"/>
                  <a:gd name="T74" fmla="*/ 1310 w 1460"/>
                  <a:gd name="T75" fmla="*/ 295 h 959"/>
                  <a:gd name="T76" fmla="*/ 1340 w 1460"/>
                  <a:gd name="T77" fmla="*/ 259 h 959"/>
                  <a:gd name="T78" fmla="*/ 1357 w 1460"/>
                  <a:gd name="T79" fmla="*/ 233 h 959"/>
                  <a:gd name="T80" fmla="*/ 1384 w 1460"/>
                  <a:gd name="T81" fmla="*/ 192 h 959"/>
                  <a:gd name="T82" fmla="*/ 1433 w 1460"/>
                  <a:gd name="T83" fmla="*/ 103 h 959"/>
                  <a:gd name="T84" fmla="*/ 1455 w 1460"/>
                  <a:gd name="T85" fmla="*/ 59 h 959"/>
                  <a:gd name="T86" fmla="*/ 1460 w 1460"/>
                  <a:gd name="T87" fmla="*/ 43 h 959"/>
                  <a:gd name="T88" fmla="*/ 1451 w 1460"/>
                  <a:gd name="T89" fmla="*/ 17 h 959"/>
                  <a:gd name="T90" fmla="*/ 1429 w 1460"/>
                  <a:gd name="T91" fmla="*/ 0 h 959"/>
                  <a:gd name="T92" fmla="*/ 1403 w 1460"/>
                  <a:gd name="T93" fmla="*/ 0 h 959"/>
                  <a:gd name="T94" fmla="*/ 1392 w 1460"/>
                  <a:gd name="T95" fmla="*/ 10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60" h="959">
                    <a:moveTo>
                      <a:pt x="1392" y="10"/>
                    </a:moveTo>
                    <a:lnTo>
                      <a:pt x="1384" y="10"/>
                    </a:lnTo>
                    <a:lnTo>
                      <a:pt x="1377" y="11"/>
                    </a:lnTo>
                    <a:lnTo>
                      <a:pt x="1370" y="6"/>
                    </a:lnTo>
                    <a:lnTo>
                      <a:pt x="1359" y="6"/>
                    </a:lnTo>
                    <a:lnTo>
                      <a:pt x="1233" y="23"/>
                    </a:lnTo>
                    <a:lnTo>
                      <a:pt x="1109" y="48"/>
                    </a:lnTo>
                    <a:lnTo>
                      <a:pt x="1100" y="50"/>
                    </a:lnTo>
                    <a:lnTo>
                      <a:pt x="1086" y="65"/>
                    </a:lnTo>
                    <a:lnTo>
                      <a:pt x="1078" y="83"/>
                    </a:lnTo>
                    <a:lnTo>
                      <a:pt x="1079" y="102"/>
                    </a:lnTo>
                    <a:lnTo>
                      <a:pt x="1083" y="111"/>
                    </a:lnTo>
                    <a:lnTo>
                      <a:pt x="1106" y="145"/>
                    </a:lnTo>
                    <a:lnTo>
                      <a:pt x="1130" y="180"/>
                    </a:lnTo>
                    <a:lnTo>
                      <a:pt x="996" y="282"/>
                    </a:lnTo>
                    <a:lnTo>
                      <a:pt x="723" y="474"/>
                    </a:lnTo>
                    <a:lnTo>
                      <a:pt x="443" y="656"/>
                    </a:lnTo>
                    <a:lnTo>
                      <a:pt x="156" y="829"/>
                    </a:lnTo>
                    <a:lnTo>
                      <a:pt x="11" y="915"/>
                    </a:lnTo>
                    <a:lnTo>
                      <a:pt x="2" y="921"/>
                    </a:lnTo>
                    <a:lnTo>
                      <a:pt x="0" y="938"/>
                    </a:lnTo>
                    <a:lnTo>
                      <a:pt x="7" y="952"/>
                    </a:lnTo>
                    <a:lnTo>
                      <a:pt x="24" y="959"/>
                    </a:lnTo>
                    <a:lnTo>
                      <a:pt x="34" y="956"/>
                    </a:lnTo>
                    <a:lnTo>
                      <a:pt x="111" y="923"/>
                    </a:lnTo>
                    <a:lnTo>
                      <a:pt x="263" y="849"/>
                    </a:lnTo>
                    <a:lnTo>
                      <a:pt x="484" y="728"/>
                    </a:lnTo>
                    <a:lnTo>
                      <a:pt x="769" y="549"/>
                    </a:lnTo>
                    <a:lnTo>
                      <a:pt x="1044" y="352"/>
                    </a:lnTo>
                    <a:lnTo>
                      <a:pt x="1176" y="249"/>
                    </a:lnTo>
                    <a:lnTo>
                      <a:pt x="1182" y="256"/>
                    </a:lnTo>
                    <a:lnTo>
                      <a:pt x="1185" y="263"/>
                    </a:lnTo>
                    <a:lnTo>
                      <a:pt x="1201" y="285"/>
                    </a:lnTo>
                    <a:lnTo>
                      <a:pt x="1231" y="308"/>
                    </a:lnTo>
                    <a:lnTo>
                      <a:pt x="1254" y="316"/>
                    </a:lnTo>
                    <a:lnTo>
                      <a:pt x="1268" y="315"/>
                    </a:lnTo>
                    <a:lnTo>
                      <a:pt x="1284" y="312"/>
                    </a:lnTo>
                    <a:lnTo>
                      <a:pt x="1310" y="295"/>
                    </a:lnTo>
                    <a:lnTo>
                      <a:pt x="1340" y="259"/>
                    </a:lnTo>
                    <a:lnTo>
                      <a:pt x="1357" y="233"/>
                    </a:lnTo>
                    <a:lnTo>
                      <a:pt x="1384" y="192"/>
                    </a:lnTo>
                    <a:lnTo>
                      <a:pt x="1433" y="103"/>
                    </a:lnTo>
                    <a:lnTo>
                      <a:pt x="1455" y="59"/>
                    </a:lnTo>
                    <a:lnTo>
                      <a:pt x="1460" y="43"/>
                    </a:lnTo>
                    <a:lnTo>
                      <a:pt x="1451" y="17"/>
                    </a:lnTo>
                    <a:lnTo>
                      <a:pt x="1429" y="0"/>
                    </a:lnTo>
                    <a:lnTo>
                      <a:pt x="1403" y="0"/>
                    </a:lnTo>
                    <a:lnTo>
                      <a:pt x="1392" y="1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69BF77C5-CEAA-414F-B085-EFCF6022207B}"/>
                </a:ext>
              </a:extLst>
            </p:cNvPr>
            <p:cNvSpPr txBox="1"/>
            <p:nvPr/>
          </p:nvSpPr>
          <p:spPr>
            <a:xfrm>
              <a:off x="8197601" y="1565589"/>
              <a:ext cx="934110" cy="3714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2000" b="1" dirty="0" err="1">
                  <a:solidFill>
                    <a:schemeClr val="tx2">
                      <a:lumMod val="50000"/>
                    </a:schemeClr>
                  </a:solidFill>
                </a:rPr>
                <a:t>Pow</a:t>
              </a:r>
              <a:r>
                <a:rPr lang="fr-FR" sz="2400" b="1" baseline="-25000" dirty="0" err="1">
                  <a:solidFill>
                    <a:schemeClr val="tx2">
                      <a:lumMod val="50000"/>
                    </a:schemeClr>
                  </a:solidFill>
                </a:rPr>
                <a:t>other</a:t>
              </a:r>
              <a:endParaRPr lang="fr-FR" sz="20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DFBD5CC1-535C-40B5-BC0C-D78D2D67201A}"/>
                </a:ext>
              </a:extLst>
            </p:cNvPr>
            <p:cNvGrpSpPr/>
            <p:nvPr/>
          </p:nvGrpSpPr>
          <p:grpSpPr>
            <a:xfrm>
              <a:off x="10955698" y="1445602"/>
              <a:ext cx="943879" cy="707887"/>
              <a:chOff x="10789919" y="1417337"/>
              <a:chExt cx="943879" cy="707887"/>
            </a:xfrm>
          </p:grpSpPr>
          <p:sp>
            <p:nvSpPr>
              <p:cNvPr id="25" name="Freeform 191">
                <a:extLst>
                  <a:ext uri="{FF2B5EF4-FFF2-40B4-BE49-F238E27FC236}">
                    <a16:creationId xmlns:a16="http://schemas.microsoft.com/office/drawing/2014/main" id="{ACF7C291-64B8-4E33-BC7B-553455658F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9919" y="1417337"/>
                <a:ext cx="943879" cy="679571"/>
              </a:xfrm>
              <a:custGeom>
                <a:avLst/>
                <a:gdLst>
                  <a:gd name="T0" fmla="*/ 4017 w 4210"/>
                  <a:gd name="T1" fmla="*/ 53 h 1948"/>
                  <a:gd name="T2" fmla="*/ 3974 w 4210"/>
                  <a:gd name="T3" fmla="*/ 58 h 1948"/>
                  <a:gd name="T4" fmla="*/ 3956 w 4210"/>
                  <a:gd name="T5" fmla="*/ 49 h 1948"/>
                  <a:gd name="T6" fmla="*/ 3788 w 4210"/>
                  <a:gd name="T7" fmla="*/ 27 h 1948"/>
                  <a:gd name="T8" fmla="*/ 3503 w 4210"/>
                  <a:gd name="T9" fmla="*/ 17 h 1948"/>
                  <a:gd name="T10" fmla="*/ 3017 w 4210"/>
                  <a:gd name="T11" fmla="*/ 2 h 1948"/>
                  <a:gd name="T12" fmla="*/ 2302 w 4210"/>
                  <a:gd name="T13" fmla="*/ 6 h 1948"/>
                  <a:gd name="T14" fmla="*/ 1829 w 4210"/>
                  <a:gd name="T15" fmla="*/ 27 h 1948"/>
                  <a:gd name="T16" fmla="*/ 882 w 4210"/>
                  <a:gd name="T17" fmla="*/ 104 h 1948"/>
                  <a:gd name="T18" fmla="*/ 299 w 4210"/>
                  <a:gd name="T19" fmla="*/ 199 h 1948"/>
                  <a:gd name="T20" fmla="*/ 174 w 4210"/>
                  <a:gd name="T21" fmla="*/ 228 h 1948"/>
                  <a:gd name="T22" fmla="*/ 166 w 4210"/>
                  <a:gd name="T23" fmla="*/ 264 h 1948"/>
                  <a:gd name="T24" fmla="*/ 191 w 4210"/>
                  <a:gd name="T25" fmla="*/ 277 h 1948"/>
                  <a:gd name="T26" fmla="*/ 1360 w 4210"/>
                  <a:gd name="T27" fmla="*/ 153 h 1948"/>
                  <a:gd name="T28" fmla="*/ 2064 w 4210"/>
                  <a:gd name="T29" fmla="*/ 101 h 1948"/>
                  <a:gd name="T30" fmla="*/ 2763 w 4210"/>
                  <a:gd name="T31" fmla="*/ 84 h 1948"/>
                  <a:gd name="T32" fmla="*/ 3228 w 4210"/>
                  <a:gd name="T33" fmla="*/ 91 h 1948"/>
                  <a:gd name="T34" fmla="*/ 3578 w 4210"/>
                  <a:gd name="T35" fmla="*/ 107 h 1948"/>
                  <a:gd name="T36" fmla="*/ 3875 w 4210"/>
                  <a:gd name="T37" fmla="*/ 124 h 1948"/>
                  <a:gd name="T38" fmla="*/ 3959 w 4210"/>
                  <a:gd name="T39" fmla="*/ 220 h 1948"/>
                  <a:gd name="T40" fmla="*/ 4002 w 4210"/>
                  <a:gd name="T41" fmla="*/ 610 h 1948"/>
                  <a:gd name="T42" fmla="*/ 3983 w 4210"/>
                  <a:gd name="T43" fmla="*/ 1100 h 1948"/>
                  <a:gd name="T44" fmla="*/ 3965 w 4210"/>
                  <a:gd name="T45" fmla="*/ 1593 h 1948"/>
                  <a:gd name="T46" fmla="*/ 3965 w 4210"/>
                  <a:gd name="T47" fmla="*/ 1690 h 1948"/>
                  <a:gd name="T48" fmla="*/ 3862 w 4210"/>
                  <a:gd name="T49" fmla="*/ 1684 h 1948"/>
                  <a:gd name="T50" fmla="*/ 3680 w 4210"/>
                  <a:gd name="T51" fmla="*/ 1662 h 1948"/>
                  <a:gd name="T52" fmla="*/ 3267 w 4210"/>
                  <a:gd name="T53" fmla="*/ 1611 h 1948"/>
                  <a:gd name="T54" fmla="*/ 2598 w 4210"/>
                  <a:gd name="T55" fmla="*/ 1592 h 1948"/>
                  <a:gd name="T56" fmla="*/ 2218 w 4210"/>
                  <a:gd name="T57" fmla="*/ 1582 h 1948"/>
                  <a:gd name="T58" fmla="*/ 1529 w 4210"/>
                  <a:gd name="T59" fmla="*/ 1547 h 1948"/>
                  <a:gd name="T60" fmla="*/ 330 w 4210"/>
                  <a:gd name="T61" fmla="*/ 1514 h 1948"/>
                  <a:gd name="T62" fmla="*/ 89 w 4210"/>
                  <a:gd name="T63" fmla="*/ 1441 h 1948"/>
                  <a:gd name="T64" fmla="*/ 113 w 4210"/>
                  <a:gd name="T65" fmla="*/ 1050 h 1948"/>
                  <a:gd name="T66" fmla="*/ 140 w 4210"/>
                  <a:gd name="T67" fmla="*/ 722 h 1948"/>
                  <a:gd name="T68" fmla="*/ 159 w 4210"/>
                  <a:gd name="T69" fmla="*/ 473 h 1948"/>
                  <a:gd name="T70" fmla="*/ 160 w 4210"/>
                  <a:gd name="T71" fmla="*/ 281 h 1948"/>
                  <a:gd name="T72" fmla="*/ 152 w 4210"/>
                  <a:gd name="T73" fmla="*/ 238 h 1948"/>
                  <a:gd name="T74" fmla="*/ 127 w 4210"/>
                  <a:gd name="T75" fmla="*/ 234 h 1948"/>
                  <a:gd name="T76" fmla="*/ 108 w 4210"/>
                  <a:gd name="T77" fmla="*/ 282 h 1948"/>
                  <a:gd name="T78" fmla="*/ 78 w 4210"/>
                  <a:gd name="T79" fmla="*/ 490 h 1948"/>
                  <a:gd name="T80" fmla="*/ 55 w 4210"/>
                  <a:gd name="T81" fmla="*/ 753 h 1948"/>
                  <a:gd name="T82" fmla="*/ 25 w 4210"/>
                  <a:gd name="T83" fmla="*/ 1108 h 1948"/>
                  <a:gd name="T84" fmla="*/ 4 w 4210"/>
                  <a:gd name="T85" fmla="*/ 1350 h 1948"/>
                  <a:gd name="T86" fmla="*/ 12 w 4210"/>
                  <a:gd name="T87" fmla="*/ 1527 h 1948"/>
                  <a:gd name="T88" fmla="*/ 24 w 4210"/>
                  <a:gd name="T89" fmla="*/ 1569 h 1948"/>
                  <a:gd name="T90" fmla="*/ 37 w 4210"/>
                  <a:gd name="T91" fmla="*/ 1599 h 1948"/>
                  <a:gd name="T92" fmla="*/ 159 w 4210"/>
                  <a:gd name="T93" fmla="*/ 1693 h 1948"/>
                  <a:gd name="T94" fmla="*/ 353 w 4210"/>
                  <a:gd name="T95" fmla="*/ 1757 h 1948"/>
                  <a:gd name="T96" fmla="*/ 724 w 4210"/>
                  <a:gd name="T97" fmla="*/ 1783 h 1948"/>
                  <a:gd name="T98" fmla="*/ 1368 w 4210"/>
                  <a:gd name="T99" fmla="*/ 1814 h 1948"/>
                  <a:gd name="T100" fmla="*/ 2992 w 4210"/>
                  <a:gd name="T101" fmla="*/ 1897 h 1948"/>
                  <a:gd name="T102" fmla="*/ 4087 w 4210"/>
                  <a:gd name="T103" fmla="*/ 1948 h 1948"/>
                  <a:gd name="T104" fmla="*/ 4138 w 4210"/>
                  <a:gd name="T105" fmla="*/ 1913 h 1948"/>
                  <a:gd name="T106" fmla="*/ 4152 w 4210"/>
                  <a:gd name="T107" fmla="*/ 1868 h 1948"/>
                  <a:gd name="T108" fmla="*/ 4192 w 4210"/>
                  <a:gd name="T109" fmla="*/ 767 h 1948"/>
                  <a:gd name="T110" fmla="*/ 4208 w 4210"/>
                  <a:gd name="T111" fmla="*/ 531 h 1948"/>
                  <a:gd name="T112" fmla="*/ 4203 w 4210"/>
                  <a:gd name="T113" fmla="*/ 326 h 1948"/>
                  <a:gd name="T114" fmla="*/ 4151 w 4210"/>
                  <a:gd name="T115" fmla="*/ 170 h 1948"/>
                  <a:gd name="T116" fmla="*/ 4094 w 4210"/>
                  <a:gd name="T117" fmla="*/ 100 h 1948"/>
                  <a:gd name="T118" fmla="*/ 4033 w 4210"/>
                  <a:gd name="T119" fmla="*/ 59 h 1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210" h="1948">
                    <a:moveTo>
                      <a:pt x="4033" y="59"/>
                    </a:moveTo>
                    <a:lnTo>
                      <a:pt x="4017" y="53"/>
                    </a:lnTo>
                    <a:lnTo>
                      <a:pt x="3987" y="53"/>
                    </a:lnTo>
                    <a:lnTo>
                      <a:pt x="3974" y="58"/>
                    </a:lnTo>
                    <a:lnTo>
                      <a:pt x="3968" y="53"/>
                    </a:lnTo>
                    <a:lnTo>
                      <a:pt x="3956" y="49"/>
                    </a:lnTo>
                    <a:lnTo>
                      <a:pt x="3902" y="39"/>
                    </a:lnTo>
                    <a:lnTo>
                      <a:pt x="3788" y="27"/>
                    </a:lnTo>
                    <a:lnTo>
                      <a:pt x="3617" y="21"/>
                    </a:lnTo>
                    <a:lnTo>
                      <a:pt x="3503" y="17"/>
                    </a:lnTo>
                    <a:lnTo>
                      <a:pt x="3260" y="6"/>
                    </a:lnTo>
                    <a:lnTo>
                      <a:pt x="3017" y="2"/>
                    </a:lnTo>
                    <a:lnTo>
                      <a:pt x="2778" y="0"/>
                    </a:lnTo>
                    <a:lnTo>
                      <a:pt x="2302" y="6"/>
                    </a:lnTo>
                    <a:lnTo>
                      <a:pt x="2064" y="15"/>
                    </a:lnTo>
                    <a:lnTo>
                      <a:pt x="1829" y="27"/>
                    </a:lnTo>
                    <a:lnTo>
                      <a:pt x="1355" y="57"/>
                    </a:lnTo>
                    <a:lnTo>
                      <a:pt x="882" y="104"/>
                    </a:lnTo>
                    <a:lnTo>
                      <a:pt x="531" y="155"/>
                    </a:lnTo>
                    <a:lnTo>
                      <a:pt x="299" y="199"/>
                    </a:lnTo>
                    <a:lnTo>
                      <a:pt x="183" y="224"/>
                    </a:lnTo>
                    <a:lnTo>
                      <a:pt x="174" y="228"/>
                    </a:lnTo>
                    <a:lnTo>
                      <a:pt x="165" y="245"/>
                    </a:lnTo>
                    <a:lnTo>
                      <a:pt x="166" y="264"/>
                    </a:lnTo>
                    <a:lnTo>
                      <a:pt x="181" y="277"/>
                    </a:lnTo>
                    <a:lnTo>
                      <a:pt x="191" y="277"/>
                    </a:lnTo>
                    <a:lnTo>
                      <a:pt x="659" y="229"/>
                    </a:lnTo>
                    <a:lnTo>
                      <a:pt x="1360" y="153"/>
                    </a:lnTo>
                    <a:lnTo>
                      <a:pt x="1828" y="113"/>
                    </a:lnTo>
                    <a:lnTo>
                      <a:pt x="2064" y="101"/>
                    </a:lnTo>
                    <a:lnTo>
                      <a:pt x="2297" y="92"/>
                    </a:lnTo>
                    <a:lnTo>
                      <a:pt x="2763" y="84"/>
                    </a:lnTo>
                    <a:lnTo>
                      <a:pt x="2996" y="87"/>
                    </a:lnTo>
                    <a:lnTo>
                      <a:pt x="3228" y="91"/>
                    </a:lnTo>
                    <a:lnTo>
                      <a:pt x="3461" y="100"/>
                    </a:lnTo>
                    <a:lnTo>
                      <a:pt x="3578" y="107"/>
                    </a:lnTo>
                    <a:lnTo>
                      <a:pt x="3757" y="120"/>
                    </a:lnTo>
                    <a:lnTo>
                      <a:pt x="3875" y="124"/>
                    </a:lnTo>
                    <a:lnTo>
                      <a:pt x="3934" y="123"/>
                    </a:lnTo>
                    <a:lnTo>
                      <a:pt x="3959" y="220"/>
                    </a:lnTo>
                    <a:lnTo>
                      <a:pt x="3990" y="415"/>
                    </a:lnTo>
                    <a:lnTo>
                      <a:pt x="4002" y="610"/>
                    </a:lnTo>
                    <a:lnTo>
                      <a:pt x="4000" y="806"/>
                    </a:lnTo>
                    <a:lnTo>
                      <a:pt x="3983" y="1100"/>
                    </a:lnTo>
                    <a:lnTo>
                      <a:pt x="3967" y="1396"/>
                    </a:lnTo>
                    <a:lnTo>
                      <a:pt x="3965" y="1593"/>
                    </a:lnTo>
                    <a:lnTo>
                      <a:pt x="3971" y="1691"/>
                    </a:lnTo>
                    <a:lnTo>
                      <a:pt x="3965" y="1690"/>
                    </a:lnTo>
                    <a:lnTo>
                      <a:pt x="3960" y="1690"/>
                    </a:lnTo>
                    <a:lnTo>
                      <a:pt x="3862" y="1684"/>
                    </a:lnTo>
                    <a:lnTo>
                      <a:pt x="3762" y="1676"/>
                    </a:lnTo>
                    <a:lnTo>
                      <a:pt x="3680" y="1662"/>
                    </a:lnTo>
                    <a:lnTo>
                      <a:pt x="3516" y="1637"/>
                    </a:lnTo>
                    <a:lnTo>
                      <a:pt x="3267" y="1611"/>
                    </a:lnTo>
                    <a:lnTo>
                      <a:pt x="2932" y="1594"/>
                    </a:lnTo>
                    <a:lnTo>
                      <a:pt x="2598" y="1592"/>
                    </a:lnTo>
                    <a:lnTo>
                      <a:pt x="2431" y="1593"/>
                    </a:lnTo>
                    <a:lnTo>
                      <a:pt x="2218" y="1582"/>
                    </a:lnTo>
                    <a:lnTo>
                      <a:pt x="2007" y="1572"/>
                    </a:lnTo>
                    <a:lnTo>
                      <a:pt x="1529" y="1547"/>
                    </a:lnTo>
                    <a:lnTo>
                      <a:pt x="809" y="1519"/>
                    </a:lnTo>
                    <a:lnTo>
                      <a:pt x="330" y="1514"/>
                    </a:lnTo>
                    <a:lnTo>
                      <a:pt x="91" y="1519"/>
                    </a:lnTo>
                    <a:lnTo>
                      <a:pt x="89" y="1441"/>
                    </a:lnTo>
                    <a:lnTo>
                      <a:pt x="94" y="1284"/>
                    </a:lnTo>
                    <a:lnTo>
                      <a:pt x="113" y="1050"/>
                    </a:lnTo>
                    <a:lnTo>
                      <a:pt x="127" y="893"/>
                    </a:lnTo>
                    <a:lnTo>
                      <a:pt x="140" y="722"/>
                    </a:lnTo>
                    <a:lnTo>
                      <a:pt x="152" y="549"/>
                    </a:lnTo>
                    <a:lnTo>
                      <a:pt x="159" y="473"/>
                    </a:lnTo>
                    <a:lnTo>
                      <a:pt x="164" y="358"/>
                    </a:lnTo>
                    <a:lnTo>
                      <a:pt x="160" y="281"/>
                    </a:lnTo>
                    <a:lnTo>
                      <a:pt x="155" y="245"/>
                    </a:lnTo>
                    <a:lnTo>
                      <a:pt x="152" y="238"/>
                    </a:lnTo>
                    <a:lnTo>
                      <a:pt x="143" y="232"/>
                    </a:lnTo>
                    <a:lnTo>
                      <a:pt x="127" y="234"/>
                    </a:lnTo>
                    <a:lnTo>
                      <a:pt x="121" y="245"/>
                    </a:lnTo>
                    <a:lnTo>
                      <a:pt x="108" y="282"/>
                    </a:lnTo>
                    <a:lnTo>
                      <a:pt x="91" y="364"/>
                    </a:lnTo>
                    <a:lnTo>
                      <a:pt x="78" y="490"/>
                    </a:lnTo>
                    <a:lnTo>
                      <a:pt x="72" y="571"/>
                    </a:lnTo>
                    <a:lnTo>
                      <a:pt x="55" y="753"/>
                    </a:lnTo>
                    <a:lnTo>
                      <a:pt x="39" y="936"/>
                    </a:lnTo>
                    <a:lnTo>
                      <a:pt x="25" y="1108"/>
                    </a:lnTo>
                    <a:lnTo>
                      <a:pt x="11" y="1279"/>
                    </a:lnTo>
                    <a:lnTo>
                      <a:pt x="4" y="1350"/>
                    </a:lnTo>
                    <a:lnTo>
                      <a:pt x="0" y="1457"/>
                    </a:lnTo>
                    <a:lnTo>
                      <a:pt x="12" y="1527"/>
                    </a:lnTo>
                    <a:lnTo>
                      <a:pt x="26" y="1559"/>
                    </a:lnTo>
                    <a:lnTo>
                      <a:pt x="24" y="1569"/>
                    </a:lnTo>
                    <a:lnTo>
                      <a:pt x="29" y="1590"/>
                    </a:lnTo>
                    <a:lnTo>
                      <a:pt x="37" y="1599"/>
                    </a:lnTo>
                    <a:lnTo>
                      <a:pt x="73" y="1636"/>
                    </a:lnTo>
                    <a:lnTo>
                      <a:pt x="159" y="1693"/>
                    </a:lnTo>
                    <a:lnTo>
                      <a:pt x="252" y="1732"/>
                    </a:lnTo>
                    <a:lnTo>
                      <a:pt x="353" y="1757"/>
                    </a:lnTo>
                    <a:lnTo>
                      <a:pt x="512" y="1777"/>
                    </a:lnTo>
                    <a:lnTo>
                      <a:pt x="724" y="1783"/>
                    </a:lnTo>
                    <a:lnTo>
                      <a:pt x="824" y="1786"/>
                    </a:lnTo>
                    <a:lnTo>
                      <a:pt x="1368" y="1814"/>
                    </a:lnTo>
                    <a:lnTo>
                      <a:pt x="1912" y="1843"/>
                    </a:lnTo>
                    <a:lnTo>
                      <a:pt x="2992" y="1897"/>
                    </a:lnTo>
                    <a:lnTo>
                      <a:pt x="4070" y="1948"/>
                    </a:lnTo>
                    <a:lnTo>
                      <a:pt x="4087" y="1948"/>
                    </a:lnTo>
                    <a:lnTo>
                      <a:pt x="4116" y="1935"/>
                    </a:lnTo>
                    <a:lnTo>
                      <a:pt x="4138" y="1913"/>
                    </a:lnTo>
                    <a:lnTo>
                      <a:pt x="4151" y="1883"/>
                    </a:lnTo>
                    <a:lnTo>
                      <a:pt x="4152" y="1868"/>
                    </a:lnTo>
                    <a:lnTo>
                      <a:pt x="4171" y="1317"/>
                    </a:lnTo>
                    <a:lnTo>
                      <a:pt x="4192" y="767"/>
                    </a:lnTo>
                    <a:lnTo>
                      <a:pt x="4197" y="680"/>
                    </a:lnTo>
                    <a:lnTo>
                      <a:pt x="4208" y="531"/>
                    </a:lnTo>
                    <a:lnTo>
                      <a:pt x="4210" y="428"/>
                    </a:lnTo>
                    <a:lnTo>
                      <a:pt x="4203" y="326"/>
                    </a:lnTo>
                    <a:lnTo>
                      <a:pt x="4180" y="233"/>
                    </a:lnTo>
                    <a:lnTo>
                      <a:pt x="4151" y="170"/>
                    </a:lnTo>
                    <a:lnTo>
                      <a:pt x="4125" y="132"/>
                    </a:lnTo>
                    <a:lnTo>
                      <a:pt x="4094" y="100"/>
                    </a:lnTo>
                    <a:lnTo>
                      <a:pt x="4055" y="71"/>
                    </a:lnTo>
                    <a:lnTo>
                      <a:pt x="4033" y="59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>
                <a:solidFill>
                  <a:schemeClr val="accent4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 dirty="0"/>
              </a:p>
            </p:txBody>
          </p: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D4E7E847-0273-4961-A332-A1E5FFF83240}"/>
                  </a:ext>
                </a:extLst>
              </p:cNvPr>
              <p:cNvSpPr txBox="1"/>
              <p:nvPr/>
            </p:nvSpPr>
            <p:spPr>
              <a:xfrm>
                <a:off x="10939762" y="1417338"/>
                <a:ext cx="71493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b="1" dirty="0" err="1"/>
                  <a:t>True</a:t>
                </a:r>
                <a:r>
                  <a:rPr lang="fr-FR" sz="2000" b="1" dirty="0"/>
                  <a:t> </a:t>
                </a:r>
              </a:p>
              <a:p>
                <a:r>
                  <a:rPr lang="fr-FR" sz="2000" b="1" dirty="0" err="1"/>
                  <a:t>Pow</a:t>
                </a:r>
                <a:endParaRPr lang="fr-FR" sz="2000" b="1" dirty="0"/>
              </a:p>
            </p:txBody>
          </p:sp>
        </p:grp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977595D-5BC7-42FA-88C9-3E0366391F26}"/>
                </a:ext>
              </a:extLst>
            </p:cNvPr>
            <p:cNvSpPr txBox="1"/>
            <p:nvPr/>
          </p:nvSpPr>
          <p:spPr>
            <a:xfrm>
              <a:off x="9370882" y="2195617"/>
              <a:ext cx="14638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Comparison</a:t>
              </a:r>
              <a:endParaRPr lang="en-US" b="1" dirty="0"/>
            </a:p>
          </p:txBody>
        </p:sp>
      </p:grpSp>
      <p:sp>
        <p:nvSpPr>
          <p:cNvPr id="34" name="ZoneTexte 33">
            <a:extLst>
              <a:ext uri="{FF2B5EF4-FFF2-40B4-BE49-F238E27FC236}">
                <a16:creationId xmlns:a16="http://schemas.microsoft.com/office/drawing/2014/main" id="{2E5EC41F-0200-4B61-9FCD-67DD46461129}"/>
              </a:ext>
            </a:extLst>
          </p:cNvPr>
          <p:cNvSpPr txBox="1"/>
          <p:nvPr/>
        </p:nvSpPr>
        <p:spPr>
          <a:xfrm>
            <a:off x="694914" y="1613986"/>
            <a:ext cx="6858000" cy="961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aphicFrame>
        <p:nvGraphicFramePr>
          <p:cNvPr id="35" name="Tableau 34">
            <a:extLst>
              <a:ext uri="{FF2B5EF4-FFF2-40B4-BE49-F238E27FC236}">
                <a16:creationId xmlns:a16="http://schemas.microsoft.com/office/drawing/2014/main" id="{332FC08B-FD18-47CE-8F49-0311283F75F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12686" y="2343020"/>
          <a:ext cx="4226401" cy="93384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298702">
                  <a:extLst>
                    <a:ext uri="{9D8B030D-6E8A-4147-A177-3AD203B41FA5}">
                      <a16:colId xmlns:a16="http://schemas.microsoft.com/office/drawing/2014/main" val="1218044714"/>
                    </a:ext>
                  </a:extLst>
                </a:gridCol>
                <a:gridCol w="927699">
                  <a:extLst>
                    <a:ext uri="{9D8B030D-6E8A-4147-A177-3AD203B41FA5}">
                      <a16:colId xmlns:a16="http://schemas.microsoft.com/office/drawing/2014/main" val="2864711047"/>
                    </a:ext>
                  </a:extLst>
                </a:gridCol>
              </a:tblGrid>
              <a:tr h="466924"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Root mean square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90767"/>
                  </a:ext>
                </a:extLst>
              </a:tr>
              <a:tr h="466924"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Residual variation </a:t>
                      </a:r>
                      <a:r>
                        <a:rPr lang="en-US" sz="2200" i="1" noProof="0" dirty="0"/>
                        <a:t>(</a:t>
                      </a:r>
                      <a:r>
                        <a:rPr lang="en-US" sz="2200" i="1" noProof="0" dirty="0" err="1"/>
                        <a:t>rv</a:t>
                      </a:r>
                      <a:r>
                        <a:rPr lang="en-US" sz="2200" i="1" noProof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0.015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00389"/>
                  </a:ext>
                </a:extLst>
              </a:tr>
            </a:tbl>
          </a:graphicData>
        </a:graphic>
      </p:graphicFrame>
      <p:sp>
        <p:nvSpPr>
          <p:cNvPr id="36" name="ZoneTexte 35">
            <a:extLst>
              <a:ext uri="{FF2B5EF4-FFF2-40B4-BE49-F238E27FC236}">
                <a16:creationId xmlns:a16="http://schemas.microsoft.com/office/drawing/2014/main" id="{C2A5B55C-B183-4FDD-89B3-E3F3D9020CEF}"/>
              </a:ext>
            </a:extLst>
          </p:cNvPr>
          <p:cNvSpPr txBox="1"/>
          <p:nvPr/>
        </p:nvSpPr>
        <p:spPr>
          <a:xfrm>
            <a:off x="855222" y="1774295"/>
            <a:ext cx="6383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Accuracy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35708D8-BCE5-4090-81A6-56571E61F3FE}"/>
              </a:ext>
            </a:extLst>
          </p:cNvPr>
          <p:cNvSpPr/>
          <p:nvPr/>
        </p:nvSpPr>
        <p:spPr>
          <a:xfrm>
            <a:off x="400695" y="1817429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1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23D96D4-762E-47F9-831A-4D3923F65371}"/>
              </a:ext>
            </a:extLst>
          </p:cNvPr>
          <p:cNvSpPr txBox="1"/>
          <p:nvPr/>
        </p:nvSpPr>
        <p:spPr>
          <a:xfrm>
            <a:off x="7228179" y="4203489"/>
            <a:ext cx="4891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Frequency of correct predictions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1A0658-3194-43B9-93F1-12925365CACD}"/>
              </a:ext>
            </a:extLst>
          </p:cNvPr>
          <p:cNvSpPr/>
          <p:nvPr/>
        </p:nvSpPr>
        <p:spPr>
          <a:xfrm>
            <a:off x="6809826" y="4203489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3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D1CF530-2FBA-43E8-A658-F876F8A56E58}"/>
              </a:ext>
            </a:extLst>
          </p:cNvPr>
          <p:cNvSpPr txBox="1"/>
          <p:nvPr/>
        </p:nvSpPr>
        <p:spPr>
          <a:xfrm>
            <a:off x="868300" y="4203489"/>
            <a:ext cx="5255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Number of dialogue turns to reach a correct prediction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1EE75C-6C6E-4261-BE27-C3AC1D0E05D8}"/>
              </a:ext>
            </a:extLst>
          </p:cNvPr>
          <p:cNvSpPr/>
          <p:nvPr/>
        </p:nvSpPr>
        <p:spPr>
          <a:xfrm>
            <a:off x="421529" y="4193784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2</a:t>
            </a:r>
          </a:p>
        </p:txBody>
      </p:sp>
      <p:graphicFrame>
        <p:nvGraphicFramePr>
          <p:cNvPr id="43" name="Tableau 42">
            <a:extLst>
              <a:ext uri="{FF2B5EF4-FFF2-40B4-BE49-F238E27FC236}">
                <a16:creationId xmlns:a16="http://schemas.microsoft.com/office/drawing/2014/main" id="{E81A83AC-69DC-4FE3-B2F2-D06C22EDFFE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19886" y="5321192"/>
          <a:ext cx="5628798" cy="8534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320712">
                  <a:extLst>
                    <a:ext uri="{9D8B030D-6E8A-4147-A177-3AD203B41FA5}">
                      <a16:colId xmlns:a16="http://schemas.microsoft.com/office/drawing/2014/main" val="2141322839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3583342488"/>
                    </a:ext>
                  </a:extLst>
                </a:gridCol>
                <a:gridCol w="2124744">
                  <a:extLst>
                    <a:ext uri="{9D8B030D-6E8A-4147-A177-3AD203B41FA5}">
                      <a16:colId xmlns:a16="http://schemas.microsoft.com/office/drawing/2014/main" val="2559626843"/>
                    </a:ext>
                  </a:extLst>
                </a:gridCol>
              </a:tblGrid>
              <a:tr h="280777">
                <a:tc>
                  <a:txBody>
                    <a:bodyPr/>
                    <a:lstStyle/>
                    <a:p>
                      <a:r>
                        <a:rPr lang="en-US" sz="2200" noProof="0"/>
                        <a:t>Correct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 dirty="0" err="1"/>
                        <a:t>Rv</a:t>
                      </a:r>
                      <a:r>
                        <a:rPr lang="en-US" sz="2200" noProof="0" dirty="0"/>
                        <a:t>&lt; 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Best 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576738"/>
                  </a:ext>
                </a:extLst>
              </a:tr>
              <a:tr h="280777"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2.53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3.25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3.79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528226"/>
                  </a:ext>
                </a:extLst>
              </a:tr>
            </a:tbl>
          </a:graphicData>
        </a:graphic>
      </p:graphicFrame>
      <p:sp>
        <p:nvSpPr>
          <p:cNvPr id="46" name="ZoneTexte 45">
            <a:extLst>
              <a:ext uri="{FF2B5EF4-FFF2-40B4-BE49-F238E27FC236}">
                <a16:creationId xmlns:a16="http://schemas.microsoft.com/office/drawing/2014/main" id="{4101767B-097C-4D47-A31D-61C51403B46D}"/>
              </a:ext>
            </a:extLst>
          </p:cNvPr>
          <p:cNvSpPr txBox="1"/>
          <p:nvPr/>
        </p:nvSpPr>
        <p:spPr>
          <a:xfrm>
            <a:off x="6601880" y="4957905"/>
            <a:ext cx="55901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2130 correct predictions over 2160 predictions </a:t>
            </a:r>
          </a:p>
          <a:p>
            <a:pPr algn="ctr"/>
            <a:r>
              <a:rPr lang="en-US" sz="2200" b="1" dirty="0"/>
              <a:t> 97.4%</a:t>
            </a:r>
          </a:p>
          <a:p>
            <a:endParaRPr lang="fr-FR" sz="22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1645D98-81C9-4341-8A9E-E4997E3F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pPr/>
              <a:t>39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5324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0C5014E0-D46C-44A8-8F12-77DA586FC1AD}"/>
              </a:ext>
            </a:extLst>
          </p:cNvPr>
          <p:cNvSpPr txBox="1">
            <a:spLocks/>
          </p:cNvSpPr>
          <p:nvPr/>
        </p:nvSpPr>
        <p:spPr>
          <a:xfrm>
            <a:off x="348761" y="177483"/>
            <a:ext cx="11520853" cy="798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Context: </a:t>
            </a:r>
            <a:r>
              <a:rPr lang="en-US" sz="40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CONCEPT OF DOMINANCE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33" name="TextBox 86">
            <a:extLst>
              <a:ext uri="{FF2B5EF4-FFF2-40B4-BE49-F238E27FC236}">
                <a16:creationId xmlns:a16="http://schemas.microsoft.com/office/drawing/2014/main" id="{3B00F4A1-FCAC-4649-AAEB-C020322DE881}"/>
              </a:ext>
            </a:extLst>
          </p:cNvPr>
          <p:cNvSpPr txBox="1"/>
          <p:nvPr/>
        </p:nvSpPr>
        <p:spPr>
          <a:xfrm>
            <a:off x="8466890" y="1839433"/>
            <a:ext cx="187965" cy="388395"/>
          </a:xfrm>
          <a:prstGeom prst="rect">
            <a:avLst/>
          </a:prstGeom>
          <a:noFill/>
        </p:spPr>
        <p:txBody>
          <a:bodyPr wrap="none" lIns="0" rtlCol="0" anchor="ctr">
            <a:spAutoFit/>
          </a:bodyPr>
          <a:lstStyle/>
          <a:p>
            <a:endParaRPr lang="en-US" sz="2200" b="1" dirty="0">
              <a:solidFill>
                <a:srgbClr val="393950"/>
              </a:solidFill>
            </a:endParaRPr>
          </a:p>
        </p:txBody>
      </p:sp>
      <p:grpSp>
        <p:nvGrpSpPr>
          <p:cNvPr id="39" name="Group 109">
            <a:extLst>
              <a:ext uri="{FF2B5EF4-FFF2-40B4-BE49-F238E27FC236}">
                <a16:creationId xmlns:a16="http://schemas.microsoft.com/office/drawing/2014/main" id="{522ADAB7-1E38-4E33-BDE2-A85305EB4EE8}"/>
              </a:ext>
            </a:extLst>
          </p:cNvPr>
          <p:cNvGrpSpPr/>
          <p:nvPr/>
        </p:nvGrpSpPr>
        <p:grpSpPr>
          <a:xfrm>
            <a:off x="5173708" y="5388108"/>
            <a:ext cx="2953637" cy="1231107"/>
            <a:chOff x="554941" y="1707384"/>
            <a:chExt cx="1605398" cy="1231107"/>
          </a:xfrm>
        </p:grpSpPr>
        <p:sp>
          <p:nvSpPr>
            <p:cNvPr id="40" name="TextBox 110">
              <a:extLst>
                <a:ext uri="{FF2B5EF4-FFF2-40B4-BE49-F238E27FC236}">
                  <a16:creationId xmlns:a16="http://schemas.microsoft.com/office/drawing/2014/main" id="{EC6F666C-C7F2-495D-BA1B-D5FE905CD97F}"/>
                </a:ext>
              </a:extLst>
            </p:cNvPr>
            <p:cNvSpPr txBox="1"/>
            <p:nvPr/>
          </p:nvSpPr>
          <p:spPr>
            <a:xfrm>
              <a:off x="663950" y="1707384"/>
              <a:ext cx="50221" cy="430887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endParaRPr lang="en-US" sz="2200" b="1" dirty="0">
                <a:solidFill>
                  <a:schemeClr val="accent1"/>
                </a:solidFill>
              </a:endParaRPr>
            </a:p>
          </p:txBody>
        </p:sp>
        <p:sp>
          <p:nvSpPr>
            <p:cNvPr id="41" name="TextBox 111">
              <a:extLst>
                <a:ext uri="{FF2B5EF4-FFF2-40B4-BE49-F238E27FC236}">
                  <a16:creationId xmlns:a16="http://schemas.microsoft.com/office/drawing/2014/main" id="{9C7F9413-126C-47DB-AD35-4F71160A06A8}"/>
                </a:ext>
              </a:extLst>
            </p:cNvPr>
            <p:cNvSpPr txBox="1"/>
            <p:nvPr/>
          </p:nvSpPr>
          <p:spPr>
            <a:xfrm>
              <a:off x="554941" y="1922828"/>
              <a:ext cx="1605398" cy="1015663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Lorem ipsum dolor sit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amet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, at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pede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luctus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vel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gravida,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nonummy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massa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rutrum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lorem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volutpat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, a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nunc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ornare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etiam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eleifend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fusce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id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mauris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phasellus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fusce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ultriciesi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</a:p>
          </p:txBody>
        </p: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1AE59344-74A1-462D-A17C-F919B050B9DA}"/>
              </a:ext>
            </a:extLst>
          </p:cNvPr>
          <p:cNvSpPr txBox="1"/>
          <p:nvPr/>
        </p:nvSpPr>
        <p:spPr>
          <a:xfrm>
            <a:off x="2226522" y="2033630"/>
            <a:ext cx="23656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Individual trait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Ability to exert power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Want to control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Desire of celebrity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FE176172-3F0E-4320-9FF9-BDBF9B00FB35}"/>
              </a:ext>
            </a:extLst>
          </p:cNvPr>
          <p:cNvCxnSpPr>
            <a:cxnSpLocks/>
            <a:stCxn id="64" idx="1"/>
            <a:endCxn id="62" idx="3"/>
          </p:cNvCxnSpPr>
          <p:nvPr/>
        </p:nvCxnSpPr>
        <p:spPr>
          <a:xfrm flipH="1" flipV="1">
            <a:off x="4684182" y="1621520"/>
            <a:ext cx="711837" cy="1097177"/>
          </a:xfrm>
          <a:prstGeom prst="lin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887AF689-4550-4E23-B13E-5FEB8C1BB549}"/>
              </a:ext>
            </a:extLst>
          </p:cNvPr>
          <p:cNvGrpSpPr/>
          <p:nvPr/>
        </p:nvGrpSpPr>
        <p:grpSpPr>
          <a:xfrm>
            <a:off x="2031001" y="1263069"/>
            <a:ext cx="2653181" cy="716901"/>
            <a:chOff x="1691403" y="1317115"/>
            <a:chExt cx="2653181" cy="716901"/>
          </a:xfrm>
        </p:grpSpPr>
        <p:sp>
          <p:nvSpPr>
            <p:cNvPr id="55" name="Organigramme : Terminateur 54">
              <a:extLst>
                <a:ext uri="{FF2B5EF4-FFF2-40B4-BE49-F238E27FC236}">
                  <a16:creationId xmlns:a16="http://schemas.microsoft.com/office/drawing/2014/main" id="{1A9E5455-FF62-4CA2-869F-7D3F4B341E67}"/>
                </a:ext>
              </a:extLst>
            </p:cNvPr>
            <p:cNvSpPr/>
            <p:nvPr/>
          </p:nvSpPr>
          <p:spPr>
            <a:xfrm>
              <a:off x="1778496" y="1379181"/>
              <a:ext cx="2490651" cy="578016"/>
            </a:xfrm>
            <a:prstGeom prst="flowChartTerminator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Personality trait</a:t>
              </a:r>
            </a:p>
          </p:txBody>
        </p:sp>
        <p:sp>
          <p:nvSpPr>
            <p:cNvPr id="62" name="Organigramme : Terminateur 61">
              <a:extLst>
                <a:ext uri="{FF2B5EF4-FFF2-40B4-BE49-F238E27FC236}">
                  <a16:creationId xmlns:a16="http://schemas.microsoft.com/office/drawing/2014/main" id="{93C0875B-39B4-4905-863F-DDD15E50DBF8}"/>
                </a:ext>
              </a:extLst>
            </p:cNvPr>
            <p:cNvSpPr/>
            <p:nvPr/>
          </p:nvSpPr>
          <p:spPr>
            <a:xfrm>
              <a:off x="1691403" y="1317115"/>
              <a:ext cx="2653181" cy="716901"/>
            </a:xfrm>
            <a:prstGeom prst="flowChartTerminator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4D1A89D7-8849-4EDA-93A6-286D435E7C7D}"/>
              </a:ext>
            </a:extLst>
          </p:cNvPr>
          <p:cNvGrpSpPr/>
          <p:nvPr/>
        </p:nvGrpSpPr>
        <p:grpSpPr>
          <a:xfrm>
            <a:off x="5205185" y="2559697"/>
            <a:ext cx="1781626" cy="1819473"/>
            <a:chOff x="5205185" y="2559697"/>
            <a:chExt cx="1781626" cy="1819473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2D25F223-02F6-46C9-A064-8C1A8F059EF1}"/>
                </a:ext>
              </a:extLst>
            </p:cNvPr>
            <p:cNvSpPr txBox="1"/>
            <p:nvPr/>
          </p:nvSpPr>
          <p:spPr>
            <a:xfrm>
              <a:off x="5325960" y="3228945"/>
              <a:ext cx="1566454" cy="400110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fr-FR" sz="2000" b="1" dirty="0">
                  <a:solidFill>
                    <a:schemeClr val="tx2">
                      <a:lumMod val="50000"/>
                    </a:schemeClr>
                  </a:solidFill>
                </a:rPr>
                <a:t>DOMINANCE</a:t>
              </a:r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31B3D915-E168-4FFE-88B7-358DCA68F16E}"/>
                </a:ext>
              </a:extLst>
            </p:cNvPr>
            <p:cNvSpPr/>
            <p:nvPr/>
          </p:nvSpPr>
          <p:spPr>
            <a:xfrm>
              <a:off x="5205185" y="2559697"/>
              <a:ext cx="1781626" cy="1763015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Oval 29">
              <a:extLst>
                <a:ext uri="{FF2B5EF4-FFF2-40B4-BE49-F238E27FC236}">
                  <a16:creationId xmlns:a16="http://schemas.microsoft.com/office/drawing/2014/main" id="{A13CC831-EB7A-497F-B579-AAB6D510A883}"/>
                </a:ext>
              </a:extLst>
            </p:cNvPr>
            <p:cNvSpPr/>
            <p:nvPr/>
          </p:nvSpPr>
          <p:spPr>
            <a:xfrm>
              <a:off x="6631643" y="2703859"/>
              <a:ext cx="121774" cy="12678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ysDash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Oval 29">
              <a:extLst>
                <a:ext uri="{FF2B5EF4-FFF2-40B4-BE49-F238E27FC236}">
                  <a16:creationId xmlns:a16="http://schemas.microsoft.com/office/drawing/2014/main" id="{7805530A-D308-4FF2-B726-2D8C4BDBC4F6}"/>
                </a:ext>
              </a:extLst>
            </p:cNvPr>
            <p:cNvSpPr/>
            <p:nvPr/>
          </p:nvSpPr>
          <p:spPr>
            <a:xfrm>
              <a:off x="5409923" y="2725966"/>
              <a:ext cx="121774" cy="126784"/>
            </a:xfrm>
            <a:prstGeom prst="ellipse">
              <a:avLst/>
            </a:prstGeom>
            <a:ln>
              <a:prstDash val="sysDash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58" name="Oval 29">
              <a:extLst>
                <a:ext uri="{FF2B5EF4-FFF2-40B4-BE49-F238E27FC236}">
                  <a16:creationId xmlns:a16="http://schemas.microsoft.com/office/drawing/2014/main" id="{EE38AAFF-29B6-4515-B4D0-39D716881051}"/>
                </a:ext>
              </a:extLst>
            </p:cNvPr>
            <p:cNvSpPr/>
            <p:nvPr/>
          </p:nvSpPr>
          <p:spPr>
            <a:xfrm>
              <a:off x="6035111" y="4252386"/>
              <a:ext cx="121774" cy="126784"/>
            </a:xfrm>
            <a:prstGeom prst="ellipse">
              <a:avLst/>
            </a:prstGeom>
            <a:ln>
              <a:prstDash val="sysDash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 dirty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sp>
        <p:nvSpPr>
          <p:cNvPr id="64" name="Ellipse 63">
            <a:extLst>
              <a:ext uri="{FF2B5EF4-FFF2-40B4-BE49-F238E27FC236}">
                <a16:creationId xmlns:a16="http://schemas.microsoft.com/office/drawing/2014/main" id="{1070DD5C-168E-4954-89BE-8DF2A0BFA255}"/>
              </a:ext>
            </a:extLst>
          </p:cNvPr>
          <p:cNvSpPr/>
          <p:nvPr/>
        </p:nvSpPr>
        <p:spPr>
          <a:xfrm>
            <a:off x="5367525" y="2687206"/>
            <a:ext cx="194569" cy="215032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9B1C705D-34DE-41EF-AE41-7BE37B710006}"/>
              </a:ext>
            </a:extLst>
          </p:cNvPr>
          <p:cNvSpPr/>
          <p:nvPr/>
        </p:nvSpPr>
        <p:spPr>
          <a:xfrm>
            <a:off x="6595246" y="2659735"/>
            <a:ext cx="194569" cy="215032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34E27716-4A11-4C42-ABE0-8F9C4A6AECBA}"/>
              </a:ext>
            </a:extLst>
          </p:cNvPr>
          <p:cNvSpPr/>
          <p:nvPr/>
        </p:nvSpPr>
        <p:spPr>
          <a:xfrm>
            <a:off x="5998713" y="4208262"/>
            <a:ext cx="194569" cy="215032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72A51DBF-F9CF-47E2-BB7A-712EA8EE68B1}"/>
              </a:ext>
            </a:extLst>
          </p:cNvPr>
          <p:cNvCxnSpPr>
            <a:cxnSpLocks/>
            <a:stCxn id="65" idx="7"/>
            <a:endCxn id="73" idx="1"/>
          </p:cNvCxnSpPr>
          <p:nvPr/>
        </p:nvCxnSpPr>
        <p:spPr>
          <a:xfrm flipV="1">
            <a:off x="6761321" y="1606965"/>
            <a:ext cx="820962" cy="1084261"/>
          </a:xfrm>
          <a:prstGeom prst="lin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4990E263-52EF-4F83-B173-B35C0123BA75}"/>
              </a:ext>
            </a:extLst>
          </p:cNvPr>
          <p:cNvGrpSpPr/>
          <p:nvPr/>
        </p:nvGrpSpPr>
        <p:grpSpPr>
          <a:xfrm>
            <a:off x="7582283" y="1248514"/>
            <a:ext cx="2653181" cy="716901"/>
            <a:chOff x="8237171" y="1317115"/>
            <a:chExt cx="2653181" cy="716901"/>
          </a:xfrm>
        </p:grpSpPr>
        <p:sp>
          <p:nvSpPr>
            <p:cNvPr id="16" name="Organigramme : Terminateur 15">
              <a:extLst>
                <a:ext uri="{FF2B5EF4-FFF2-40B4-BE49-F238E27FC236}">
                  <a16:creationId xmlns:a16="http://schemas.microsoft.com/office/drawing/2014/main" id="{5790E39C-1E54-48FE-9087-4D80898D209B}"/>
                </a:ext>
              </a:extLst>
            </p:cNvPr>
            <p:cNvSpPr/>
            <p:nvPr/>
          </p:nvSpPr>
          <p:spPr>
            <a:xfrm>
              <a:off x="8325236" y="1379181"/>
              <a:ext cx="2490651" cy="578016"/>
            </a:xfrm>
            <a:prstGeom prst="flowChartTerminator">
              <a:avLst/>
            </a:prstGeom>
            <a:solidFill>
              <a:schemeClr val="tx2"/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Interpersonal relation</a:t>
              </a:r>
            </a:p>
          </p:txBody>
        </p:sp>
        <p:sp>
          <p:nvSpPr>
            <p:cNvPr id="73" name="Organigramme : Terminateur 72">
              <a:extLst>
                <a:ext uri="{FF2B5EF4-FFF2-40B4-BE49-F238E27FC236}">
                  <a16:creationId xmlns:a16="http://schemas.microsoft.com/office/drawing/2014/main" id="{9D7FAC67-69C2-42FE-A044-A70BFAA2E835}"/>
                </a:ext>
              </a:extLst>
            </p:cNvPr>
            <p:cNvSpPr/>
            <p:nvPr/>
          </p:nvSpPr>
          <p:spPr>
            <a:xfrm>
              <a:off x="8237171" y="1317115"/>
              <a:ext cx="2653181" cy="716901"/>
            </a:xfrm>
            <a:prstGeom prst="flowChartTerminator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1C517F92-95AD-409D-BBF3-49313496354F}"/>
              </a:ext>
            </a:extLst>
          </p:cNvPr>
          <p:cNvGrpSpPr/>
          <p:nvPr/>
        </p:nvGrpSpPr>
        <p:grpSpPr>
          <a:xfrm>
            <a:off x="4769409" y="4727665"/>
            <a:ext cx="2653181" cy="716901"/>
            <a:chOff x="4769409" y="4600204"/>
            <a:chExt cx="2653181" cy="716901"/>
          </a:xfrm>
        </p:grpSpPr>
        <p:sp>
          <p:nvSpPr>
            <p:cNvPr id="56" name="Organigramme : Terminateur 55">
              <a:extLst>
                <a:ext uri="{FF2B5EF4-FFF2-40B4-BE49-F238E27FC236}">
                  <a16:creationId xmlns:a16="http://schemas.microsoft.com/office/drawing/2014/main" id="{92F328BD-2004-4CE0-8B17-707E446FF48F}"/>
                </a:ext>
              </a:extLst>
            </p:cNvPr>
            <p:cNvSpPr/>
            <p:nvPr/>
          </p:nvSpPr>
          <p:spPr>
            <a:xfrm>
              <a:off x="4863861" y="4669647"/>
              <a:ext cx="2490651" cy="578016"/>
            </a:xfrm>
            <a:prstGeom prst="flowChartTerminator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Social status</a:t>
              </a:r>
            </a:p>
          </p:txBody>
        </p:sp>
        <p:sp>
          <p:nvSpPr>
            <p:cNvPr id="76" name="Organigramme : Terminateur 75">
              <a:extLst>
                <a:ext uri="{FF2B5EF4-FFF2-40B4-BE49-F238E27FC236}">
                  <a16:creationId xmlns:a16="http://schemas.microsoft.com/office/drawing/2014/main" id="{F3E59950-ED7A-4678-B2BC-AEF4DA3152A3}"/>
                </a:ext>
              </a:extLst>
            </p:cNvPr>
            <p:cNvSpPr/>
            <p:nvPr/>
          </p:nvSpPr>
          <p:spPr>
            <a:xfrm>
              <a:off x="4769409" y="4600204"/>
              <a:ext cx="2653181" cy="716901"/>
            </a:xfrm>
            <a:prstGeom prst="flowChartTerminator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2E4F44E0-64C1-4E3D-B3E1-17A3D3DF0849}"/>
              </a:ext>
            </a:extLst>
          </p:cNvPr>
          <p:cNvCxnSpPr>
            <a:cxnSpLocks/>
            <a:stCxn id="66" idx="4"/>
            <a:endCxn id="76" idx="0"/>
          </p:cNvCxnSpPr>
          <p:nvPr/>
        </p:nvCxnSpPr>
        <p:spPr>
          <a:xfrm>
            <a:off x="6095998" y="4423294"/>
            <a:ext cx="2" cy="304371"/>
          </a:xfrm>
          <a:prstGeom prst="line">
            <a:avLst/>
          </a:prstGeom>
          <a:ln w="12700" cap="rnd">
            <a:prstDash val="solid"/>
            <a:rou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6610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AF6271-CED5-4005-BC69-0BF9B1D0EE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02A09FFD-81D6-4FF6-B8B5-EF8A1664DBCA}"/>
              </a:ext>
            </a:extLst>
          </p:cNvPr>
          <p:cNvSpPr txBox="1">
            <a:spLocks/>
          </p:cNvSpPr>
          <p:nvPr/>
        </p:nvSpPr>
        <p:spPr>
          <a:xfrm>
            <a:off x="800268" y="2098836"/>
            <a:ext cx="10664489" cy="2158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500" b="1" kern="1200" cap="all" normalizeH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Model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 of collaborative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negotiation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: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Simulate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 an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inteprersonal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 relation of dominance</a:t>
            </a:r>
            <a:endParaRPr kumimoji="0" lang="fr-FR" sz="4000" b="1" i="0" u="none" strike="noStrike" kern="1200" cap="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Open Sans" panose="020B0606030504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936740F-35E9-40EE-8F1E-47C69E1E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6594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4CDC8C6-78D1-4BF9-B9FE-8C489DABA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26" y="151952"/>
            <a:ext cx="11868874" cy="1064475"/>
          </a:xfrm>
        </p:spPr>
        <p:txBody>
          <a:bodyPr>
            <a:normAutofit/>
          </a:bodyPr>
          <a:lstStyle/>
          <a:p>
            <a:r>
              <a:rPr lang="en-US" sz="28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STUDY:</a:t>
            </a:r>
            <a:r>
              <a:rPr lang="en-US" sz="28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COMPLEMENTARITY VS SIMILARITY IN NEGOTIATION</a:t>
            </a:r>
            <a:endParaRPr lang="fr-FR" sz="28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24" name="Shape 586">
            <a:extLst>
              <a:ext uri="{FF2B5EF4-FFF2-40B4-BE49-F238E27FC236}">
                <a16:creationId xmlns:a16="http://schemas.microsoft.com/office/drawing/2014/main" id="{B4D74D91-715B-4057-AF17-D7D9CE2A9212}"/>
              </a:ext>
            </a:extLst>
          </p:cNvPr>
          <p:cNvSpPr/>
          <p:nvPr/>
        </p:nvSpPr>
        <p:spPr>
          <a:xfrm>
            <a:off x="722376" y="1366983"/>
            <a:ext cx="4663440" cy="5076890"/>
          </a:xfrm>
          <a:prstGeom prst="roundRect">
            <a:avLst>
              <a:gd name="adj" fmla="val 3918"/>
            </a:avLst>
          </a:prstGeom>
          <a:solidFill>
            <a:srgbClr val="FFFFFF"/>
          </a:solidFill>
          <a:ln w="3175" cap="flat">
            <a:solidFill>
              <a:srgbClr val="D9D9D9"/>
            </a:solidFill>
            <a:prstDash val="solid"/>
            <a:miter lim="400000"/>
          </a:ln>
          <a:effectLst>
            <a:outerShdw blurRad="76200" dir="18900000" rotWithShape="0">
              <a:srgbClr val="000000">
                <a:alpha val="20000"/>
              </a:srgbClr>
            </a:outerShdw>
          </a:effectLst>
        </p:spPr>
        <p:txBody>
          <a:bodyPr wrap="square" lIns="34289" tIns="34289" rIns="34289" bIns="34289" numCol="1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3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5" name="Shape 587">
            <a:extLst>
              <a:ext uri="{FF2B5EF4-FFF2-40B4-BE49-F238E27FC236}">
                <a16:creationId xmlns:a16="http://schemas.microsoft.com/office/drawing/2014/main" id="{3621B3C6-B0B7-4270-9C9F-63C068F2B421}"/>
              </a:ext>
            </a:extLst>
          </p:cNvPr>
          <p:cNvSpPr/>
          <p:nvPr/>
        </p:nvSpPr>
        <p:spPr>
          <a:xfrm>
            <a:off x="722376" y="5477725"/>
            <a:ext cx="4663440" cy="536654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COMPLEMENTARITY</a:t>
            </a:r>
          </a:p>
        </p:txBody>
      </p:sp>
      <p:sp>
        <p:nvSpPr>
          <p:cNvPr id="26" name="Shape 589">
            <a:extLst>
              <a:ext uri="{FF2B5EF4-FFF2-40B4-BE49-F238E27FC236}">
                <a16:creationId xmlns:a16="http://schemas.microsoft.com/office/drawing/2014/main" id="{A47C9DBC-ECE8-457C-A1B5-1C4D7CA8D923}"/>
              </a:ext>
            </a:extLst>
          </p:cNvPr>
          <p:cNvSpPr/>
          <p:nvPr/>
        </p:nvSpPr>
        <p:spPr>
          <a:xfrm>
            <a:off x="1202788" y="2553929"/>
            <a:ext cx="4014216" cy="33932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wrap="square" lIns="137160" tIns="34289" rIns="137160" bIns="34289" numCol="1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R="0" lvl="0" algn="just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Increase coordination</a:t>
            </a:r>
          </a:p>
          <a:p>
            <a:pPr marR="0" lvl="0" algn="just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R="0" lvl="0" algn="just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value creation is better</a:t>
            </a:r>
          </a:p>
          <a:p>
            <a:pPr marL="285750" marR="0" lvl="0" indent="-285750" algn="just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R="0" lvl="0" algn="just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Better common gain</a:t>
            </a:r>
          </a:p>
          <a:p>
            <a:pPr marL="285750" marR="0" lvl="0" indent="-285750" algn="just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R="0" lvl="0" algn="just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Improver the comfort felt and create mutual liking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285750" marR="0" lvl="0" indent="-285750" algn="just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marR="0" lvl="0" indent="-285750" algn="just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3" name="Shape 586">
            <a:extLst>
              <a:ext uri="{FF2B5EF4-FFF2-40B4-BE49-F238E27FC236}">
                <a16:creationId xmlns:a16="http://schemas.microsoft.com/office/drawing/2014/main" id="{8FD9F769-DC2F-4EFC-B435-576A39B59EF9}"/>
              </a:ext>
            </a:extLst>
          </p:cNvPr>
          <p:cNvSpPr/>
          <p:nvPr/>
        </p:nvSpPr>
        <p:spPr>
          <a:xfrm>
            <a:off x="6811024" y="1366982"/>
            <a:ext cx="4663440" cy="5076890"/>
          </a:xfrm>
          <a:prstGeom prst="roundRect">
            <a:avLst>
              <a:gd name="adj" fmla="val 3918"/>
            </a:avLst>
          </a:prstGeom>
          <a:solidFill>
            <a:srgbClr val="FFFFFF"/>
          </a:solidFill>
          <a:ln w="3175" cap="flat">
            <a:solidFill>
              <a:srgbClr val="D9D9D9"/>
            </a:solidFill>
            <a:prstDash val="solid"/>
            <a:miter lim="400000"/>
          </a:ln>
          <a:effectLst>
            <a:outerShdw blurRad="76200" dir="18900000" rotWithShape="0">
              <a:srgbClr val="000000">
                <a:alpha val="20000"/>
              </a:srgbClr>
            </a:outerShdw>
          </a:effectLst>
        </p:spPr>
        <p:txBody>
          <a:bodyPr wrap="square" lIns="34289" tIns="34289" rIns="34289" bIns="34289" numCol="1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4" name="Shape 587">
            <a:extLst>
              <a:ext uri="{FF2B5EF4-FFF2-40B4-BE49-F238E27FC236}">
                <a16:creationId xmlns:a16="http://schemas.microsoft.com/office/drawing/2014/main" id="{F7395A93-A36D-4954-8A2B-AAC8E0EC83C4}"/>
              </a:ext>
            </a:extLst>
          </p:cNvPr>
          <p:cNvSpPr/>
          <p:nvPr/>
        </p:nvSpPr>
        <p:spPr>
          <a:xfrm>
            <a:off x="6806186" y="5477725"/>
            <a:ext cx="4663438" cy="536654"/>
          </a:xfrm>
          <a:prstGeom prst="rect">
            <a:avLst/>
          </a:prstGeom>
          <a:solidFill>
            <a:srgbClr val="063951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SIMILARITY</a:t>
            </a:r>
          </a:p>
        </p:txBody>
      </p:sp>
      <p:sp>
        <p:nvSpPr>
          <p:cNvPr id="35" name="Shape 589">
            <a:extLst>
              <a:ext uri="{FF2B5EF4-FFF2-40B4-BE49-F238E27FC236}">
                <a16:creationId xmlns:a16="http://schemas.microsoft.com/office/drawing/2014/main" id="{1219AD23-6422-4939-BF1E-3729308DDC91}"/>
              </a:ext>
            </a:extLst>
          </p:cNvPr>
          <p:cNvSpPr/>
          <p:nvPr/>
        </p:nvSpPr>
        <p:spPr>
          <a:xfrm>
            <a:off x="7059169" y="3085941"/>
            <a:ext cx="4059936" cy="21005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wrap="square" lIns="137160" tIns="34289" rIns="137160" bIns="34289" numCol="1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just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People are attracted to partners who express similar behaviors</a:t>
            </a:r>
          </a:p>
          <a:p>
            <a:pPr marL="0" marR="0" lvl="0" indent="0" algn="just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0" marR="0" lvl="0" indent="0" algn="just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Increase value creation</a:t>
            </a:r>
          </a:p>
          <a:p>
            <a:pPr marL="0" marR="0" lvl="0" indent="0" algn="just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0" marR="0" lvl="0" indent="0" algn="just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Improve attractiveness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D73C4FC6-F89A-49DF-B5CA-5EC7BA8B6D0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573" y="1491410"/>
            <a:ext cx="1139410" cy="1057753"/>
          </a:xfrm>
          <a:prstGeom prst="rect">
            <a:avLst/>
          </a:prstGeom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B1B1E054-5A68-459F-8DF9-EE85CCFA495B}"/>
              </a:ext>
            </a:extLst>
          </p:cNvPr>
          <p:cNvGrpSpPr/>
          <p:nvPr/>
        </p:nvGrpSpPr>
        <p:grpSpPr>
          <a:xfrm>
            <a:off x="8351770" y="1426248"/>
            <a:ext cx="1572269" cy="1101161"/>
            <a:chOff x="8036744" y="1469705"/>
            <a:chExt cx="1572269" cy="1101161"/>
          </a:xfrm>
        </p:grpSpPr>
        <p:pic>
          <p:nvPicPr>
            <p:cNvPr id="61" name="Image 60">
              <a:extLst>
                <a:ext uri="{FF2B5EF4-FFF2-40B4-BE49-F238E27FC236}">
                  <a16:creationId xmlns:a16="http://schemas.microsoft.com/office/drawing/2014/main" id="{83295F66-66B1-4DFE-86F6-B9BDA5262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6744" y="1469705"/>
              <a:ext cx="1101161" cy="1101161"/>
            </a:xfrm>
            <a:prstGeom prst="rect">
              <a:avLst/>
            </a:prstGeom>
          </p:spPr>
        </p:pic>
        <p:pic>
          <p:nvPicPr>
            <p:cNvPr id="62" name="Image 61">
              <a:extLst>
                <a:ext uri="{FF2B5EF4-FFF2-40B4-BE49-F238E27FC236}">
                  <a16:creationId xmlns:a16="http://schemas.microsoft.com/office/drawing/2014/main" id="{C3CF49F8-2D54-43BC-87C3-34D652471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7852" y="1469705"/>
              <a:ext cx="1101161" cy="1101161"/>
            </a:xfrm>
            <a:prstGeom prst="rect">
              <a:avLst/>
            </a:prstGeom>
          </p:spPr>
        </p:pic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D6624AE8-B856-4A61-879A-C2DB782198E0}"/>
              </a:ext>
            </a:extLst>
          </p:cNvPr>
          <p:cNvGrpSpPr/>
          <p:nvPr/>
        </p:nvGrpSpPr>
        <p:grpSpPr>
          <a:xfrm>
            <a:off x="2349935" y="1491410"/>
            <a:ext cx="1432198" cy="1101161"/>
            <a:chOff x="2349935" y="1491410"/>
            <a:chExt cx="1432198" cy="1101161"/>
          </a:xfrm>
        </p:grpSpPr>
        <p:pic>
          <p:nvPicPr>
            <p:cNvPr id="63" name="Image 62">
              <a:extLst>
                <a:ext uri="{FF2B5EF4-FFF2-40B4-BE49-F238E27FC236}">
                  <a16:creationId xmlns:a16="http://schemas.microsoft.com/office/drawing/2014/main" id="{45910986-6D64-4F69-9CBD-D67E55D72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0972" y="1491410"/>
              <a:ext cx="1101161" cy="1101161"/>
            </a:xfrm>
            <a:prstGeom prst="rect">
              <a:avLst/>
            </a:prstGeom>
          </p:spPr>
        </p:pic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37FCAC86-0E49-466D-BB46-D313EA43E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9935" y="1626686"/>
              <a:ext cx="778268" cy="778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635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4CDC8C6-78D1-4BF9-B9FE-8C489DABA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26" y="151952"/>
            <a:ext cx="11868874" cy="1064475"/>
          </a:xfrm>
        </p:spPr>
        <p:txBody>
          <a:bodyPr>
            <a:normAutofit/>
          </a:bodyPr>
          <a:lstStyle/>
          <a:p>
            <a:r>
              <a:rPr lang="en-US" sz="28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STUDY:</a:t>
            </a:r>
            <a:r>
              <a:rPr lang="en-US" sz="28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COMPLEMENTARITY VS SIMILARITY IN NEGOTIATION</a:t>
            </a:r>
            <a:endParaRPr lang="fr-FR" sz="28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5CF135D-B053-4976-B401-782EF816F506}"/>
              </a:ext>
            </a:extLst>
          </p:cNvPr>
          <p:cNvSpPr txBox="1"/>
          <p:nvPr/>
        </p:nvSpPr>
        <p:spPr>
          <a:xfrm>
            <a:off x="766618" y="1145309"/>
            <a:ext cx="1822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4"/>
                </a:solidFill>
              </a:rPr>
              <a:t>CONDITIONS</a:t>
            </a:r>
          </a:p>
        </p:txBody>
      </p:sp>
      <p:cxnSp>
        <p:nvCxnSpPr>
          <p:cNvPr id="37" name="Straight Connector 74">
            <a:extLst>
              <a:ext uri="{FF2B5EF4-FFF2-40B4-BE49-F238E27FC236}">
                <a16:creationId xmlns:a16="http://schemas.microsoft.com/office/drawing/2014/main" id="{EA127B4D-DA7A-4281-92EF-16D4F766B639}"/>
              </a:ext>
            </a:extLst>
          </p:cNvPr>
          <p:cNvCxnSpPr>
            <a:cxnSpLocks/>
          </p:cNvCxnSpPr>
          <p:nvPr/>
        </p:nvCxnSpPr>
        <p:spPr>
          <a:xfrm>
            <a:off x="1780423" y="5010991"/>
            <a:ext cx="2033616" cy="950934"/>
          </a:xfrm>
          <a:prstGeom prst="line">
            <a:avLst/>
          </a:prstGeom>
          <a:ln w="1524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>
            <a:extLst>
              <a:ext uri="{FF2B5EF4-FFF2-40B4-BE49-F238E27FC236}">
                <a16:creationId xmlns:a16="http://schemas.microsoft.com/office/drawing/2014/main" id="{49ADC3D4-90CF-4E0E-A6E1-54AB69ABDE7D}"/>
              </a:ext>
            </a:extLst>
          </p:cNvPr>
          <p:cNvGrpSpPr/>
          <p:nvPr/>
        </p:nvGrpSpPr>
        <p:grpSpPr>
          <a:xfrm>
            <a:off x="143609" y="2548729"/>
            <a:ext cx="2052487" cy="3279256"/>
            <a:chOff x="789853" y="2347420"/>
            <a:chExt cx="2052487" cy="3279256"/>
          </a:xfrm>
        </p:grpSpPr>
        <p:pic>
          <p:nvPicPr>
            <p:cNvPr id="58" name="Image 119">
              <a:extLst>
                <a:ext uri="{FF2B5EF4-FFF2-40B4-BE49-F238E27FC236}">
                  <a16:creationId xmlns:a16="http://schemas.microsoft.com/office/drawing/2014/main" id="{EDF978FD-7C9E-43C6-9A69-BBA41DD4B4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853" y="3517450"/>
              <a:ext cx="1126527" cy="1024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EA7C26BB-BD7E-45A4-8195-7E30554EB1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950" y="2347420"/>
              <a:ext cx="1651390" cy="3279256"/>
            </a:xfrm>
            <a:custGeom>
              <a:avLst/>
              <a:gdLst>
                <a:gd name="T0" fmla="*/ 0 w 3034"/>
                <a:gd name="T1" fmla="*/ 0 h 6068"/>
                <a:gd name="T2" fmla="*/ 3034 w 3034"/>
                <a:gd name="T3" fmla="*/ 3034 h 6068"/>
                <a:gd name="T4" fmla="*/ 0 w 3034"/>
                <a:gd name="T5" fmla="*/ 6068 h 6068"/>
                <a:gd name="T6" fmla="*/ 0 w 3034"/>
                <a:gd name="T7" fmla="*/ 5543 h 6068"/>
                <a:gd name="T8" fmla="*/ 2510 w 3034"/>
                <a:gd name="T9" fmla="*/ 3034 h 6068"/>
                <a:gd name="T10" fmla="*/ 0 w 3034"/>
                <a:gd name="T11" fmla="*/ 525 h 6068"/>
                <a:gd name="T12" fmla="*/ 0 w 3034"/>
                <a:gd name="T13" fmla="*/ 0 h 6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4" h="6068">
                  <a:moveTo>
                    <a:pt x="0" y="0"/>
                  </a:moveTo>
                  <a:cubicBezTo>
                    <a:pt x="1676" y="0"/>
                    <a:pt x="3034" y="1359"/>
                    <a:pt x="3034" y="3034"/>
                  </a:cubicBezTo>
                  <a:cubicBezTo>
                    <a:pt x="3034" y="4710"/>
                    <a:pt x="1676" y="6068"/>
                    <a:pt x="0" y="6068"/>
                  </a:cubicBezTo>
                  <a:lnTo>
                    <a:pt x="0" y="5543"/>
                  </a:lnTo>
                  <a:cubicBezTo>
                    <a:pt x="1386" y="5543"/>
                    <a:pt x="2510" y="4420"/>
                    <a:pt x="2510" y="3034"/>
                  </a:cubicBezTo>
                  <a:cubicBezTo>
                    <a:pt x="2510" y="1649"/>
                    <a:pt x="1386" y="525"/>
                    <a:pt x="0" y="5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F97732AB-0082-4ABC-918C-961553734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950" y="2884846"/>
              <a:ext cx="1140621" cy="2229861"/>
            </a:xfrm>
            <a:custGeom>
              <a:avLst/>
              <a:gdLst>
                <a:gd name="T0" fmla="*/ 0 w 1985"/>
                <a:gd name="T1" fmla="*/ 0 h 3968"/>
                <a:gd name="T2" fmla="*/ 1985 w 1985"/>
                <a:gd name="T3" fmla="*/ 1984 h 3968"/>
                <a:gd name="T4" fmla="*/ 0 w 1985"/>
                <a:gd name="T5" fmla="*/ 3968 h 3968"/>
                <a:gd name="T6" fmla="*/ 0 w 1985"/>
                <a:gd name="T7" fmla="*/ 3443 h 3968"/>
                <a:gd name="T8" fmla="*/ 1460 w 1985"/>
                <a:gd name="T9" fmla="*/ 1984 h 3968"/>
                <a:gd name="T10" fmla="*/ 0 w 1985"/>
                <a:gd name="T11" fmla="*/ 525 h 3968"/>
                <a:gd name="T12" fmla="*/ 0 w 1985"/>
                <a:gd name="T13" fmla="*/ 0 h 3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5" h="3968">
                  <a:moveTo>
                    <a:pt x="0" y="0"/>
                  </a:moveTo>
                  <a:cubicBezTo>
                    <a:pt x="1096" y="0"/>
                    <a:pt x="1985" y="888"/>
                    <a:pt x="1985" y="1984"/>
                  </a:cubicBezTo>
                  <a:cubicBezTo>
                    <a:pt x="1985" y="3080"/>
                    <a:pt x="1096" y="3968"/>
                    <a:pt x="0" y="3968"/>
                  </a:cubicBezTo>
                  <a:lnTo>
                    <a:pt x="0" y="3443"/>
                  </a:lnTo>
                  <a:cubicBezTo>
                    <a:pt x="806" y="3443"/>
                    <a:pt x="1460" y="2790"/>
                    <a:pt x="1460" y="1984"/>
                  </a:cubicBezTo>
                  <a:cubicBezTo>
                    <a:pt x="1460" y="1178"/>
                    <a:pt x="806" y="525"/>
                    <a:pt x="0" y="5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 dirty="0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DF55AE38-FEB3-455F-AE93-9D14B69F9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950" y="2622699"/>
              <a:ext cx="1396601" cy="2747993"/>
            </a:xfrm>
            <a:custGeom>
              <a:avLst/>
              <a:gdLst>
                <a:gd name="T0" fmla="*/ 0 w 2510"/>
                <a:gd name="T1" fmla="*/ 0 h 5018"/>
                <a:gd name="T2" fmla="*/ 2510 w 2510"/>
                <a:gd name="T3" fmla="*/ 2509 h 5018"/>
                <a:gd name="T4" fmla="*/ 0 w 2510"/>
                <a:gd name="T5" fmla="*/ 5018 h 5018"/>
                <a:gd name="T6" fmla="*/ 0 w 2510"/>
                <a:gd name="T7" fmla="*/ 4493 h 5018"/>
                <a:gd name="T8" fmla="*/ 1985 w 2510"/>
                <a:gd name="T9" fmla="*/ 2509 h 5018"/>
                <a:gd name="T10" fmla="*/ 0 w 2510"/>
                <a:gd name="T11" fmla="*/ 525 h 5018"/>
                <a:gd name="T12" fmla="*/ 0 w 2510"/>
                <a:gd name="T13" fmla="*/ 0 h 5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0" h="5018">
                  <a:moveTo>
                    <a:pt x="0" y="0"/>
                  </a:moveTo>
                  <a:cubicBezTo>
                    <a:pt x="1386" y="0"/>
                    <a:pt x="2510" y="1124"/>
                    <a:pt x="2510" y="2509"/>
                  </a:cubicBezTo>
                  <a:cubicBezTo>
                    <a:pt x="2510" y="3895"/>
                    <a:pt x="1386" y="5018"/>
                    <a:pt x="0" y="5018"/>
                  </a:cubicBezTo>
                  <a:lnTo>
                    <a:pt x="0" y="4493"/>
                  </a:lnTo>
                  <a:cubicBezTo>
                    <a:pt x="1096" y="4493"/>
                    <a:pt x="1985" y="3605"/>
                    <a:pt x="1985" y="2509"/>
                  </a:cubicBezTo>
                  <a:cubicBezTo>
                    <a:pt x="1985" y="1413"/>
                    <a:pt x="1096" y="525"/>
                    <a:pt x="0" y="5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 dirty="0"/>
            </a:p>
          </p:txBody>
        </p:sp>
      </p:grpSp>
      <p:cxnSp>
        <p:nvCxnSpPr>
          <p:cNvPr id="47" name="Straight Connector 83">
            <a:extLst>
              <a:ext uri="{FF2B5EF4-FFF2-40B4-BE49-F238E27FC236}">
                <a16:creationId xmlns:a16="http://schemas.microsoft.com/office/drawing/2014/main" id="{D59AB366-6FCA-4986-9A98-D97C21D4BE47}"/>
              </a:ext>
            </a:extLst>
          </p:cNvPr>
          <p:cNvCxnSpPr>
            <a:cxnSpLocks/>
          </p:cNvCxnSpPr>
          <p:nvPr/>
        </p:nvCxnSpPr>
        <p:spPr>
          <a:xfrm flipV="1">
            <a:off x="1439078" y="2694500"/>
            <a:ext cx="1842455" cy="1024259"/>
          </a:xfrm>
          <a:prstGeom prst="line">
            <a:avLst/>
          </a:prstGeom>
          <a:ln w="152400">
            <a:solidFill>
              <a:schemeClr val="tx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83D49E7-F436-48EE-8AB4-05BFF667BA25}"/>
              </a:ext>
            </a:extLst>
          </p:cNvPr>
          <p:cNvSpPr/>
          <p:nvPr/>
        </p:nvSpPr>
        <p:spPr>
          <a:xfrm>
            <a:off x="3629118" y="1898200"/>
            <a:ext cx="1612683" cy="6893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 dirty="0"/>
          </a:p>
        </p:txBody>
      </p:sp>
      <p:sp>
        <p:nvSpPr>
          <p:cNvPr id="48" name="Oval 84">
            <a:extLst>
              <a:ext uri="{FF2B5EF4-FFF2-40B4-BE49-F238E27FC236}">
                <a16:creationId xmlns:a16="http://schemas.microsoft.com/office/drawing/2014/main" id="{7C1699F5-1DC8-4113-B588-236A240CA6C4}"/>
              </a:ext>
            </a:extLst>
          </p:cNvPr>
          <p:cNvSpPr/>
          <p:nvPr/>
        </p:nvSpPr>
        <p:spPr>
          <a:xfrm>
            <a:off x="3062808" y="1865603"/>
            <a:ext cx="914185" cy="95073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33BB6FE3-E8B9-495D-9F77-D119ADA5A036}"/>
              </a:ext>
            </a:extLst>
          </p:cNvPr>
          <p:cNvGrpSpPr/>
          <p:nvPr/>
        </p:nvGrpSpPr>
        <p:grpSpPr>
          <a:xfrm>
            <a:off x="3060347" y="1953946"/>
            <a:ext cx="914185" cy="779693"/>
            <a:chOff x="8036744" y="1469705"/>
            <a:chExt cx="1572269" cy="1101161"/>
          </a:xfrm>
        </p:grpSpPr>
        <p:pic>
          <p:nvPicPr>
            <p:cNvPr id="62" name="Image 61">
              <a:extLst>
                <a:ext uri="{FF2B5EF4-FFF2-40B4-BE49-F238E27FC236}">
                  <a16:creationId xmlns:a16="http://schemas.microsoft.com/office/drawing/2014/main" id="{1A1385E0-5552-4C0D-AAAC-B0DEAEE29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6744" y="1469705"/>
              <a:ext cx="1101161" cy="1101161"/>
            </a:xfrm>
            <a:prstGeom prst="rect">
              <a:avLst/>
            </a:prstGeom>
          </p:spPr>
        </p:pic>
        <p:pic>
          <p:nvPicPr>
            <p:cNvPr id="63" name="Image 62">
              <a:extLst>
                <a:ext uri="{FF2B5EF4-FFF2-40B4-BE49-F238E27FC236}">
                  <a16:creationId xmlns:a16="http://schemas.microsoft.com/office/drawing/2014/main" id="{269E2C95-8CA6-486A-856C-5F35EA942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7852" y="1469705"/>
              <a:ext cx="1101161" cy="1101161"/>
            </a:xfrm>
            <a:prstGeom prst="rect">
              <a:avLst/>
            </a:prstGeom>
          </p:spPr>
        </p:pic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16C91132-6551-4F23-9EC5-747A662C3A68}"/>
              </a:ext>
            </a:extLst>
          </p:cNvPr>
          <p:cNvSpPr/>
          <p:nvPr/>
        </p:nvSpPr>
        <p:spPr>
          <a:xfrm>
            <a:off x="4175905" y="3843558"/>
            <a:ext cx="2438911" cy="6893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0C626E2-687B-4DE9-920A-76D8A792657D}"/>
              </a:ext>
            </a:extLst>
          </p:cNvPr>
          <p:cNvSpPr/>
          <p:nvPr/>
        </p:nvSpPr>
        <p:spPr>
          <a:xfrm>
            <a:off x="3839883" y="5604503"/>
            <a:ext cx="1401918" cy="6893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 dirty="0"/>
          </a:p>
        </p:txBody>
      </p:sp>
      <p:sp>
        <p:nvSpPr>
          <p:cNvPr id="88" name="Oval 84">
            <a:extLst>
              <a:ext uri="{FF2B5EF4-FFF2-40B4-BE49-F238E27FC236}">
                <a16:creationId xmlns:a16="http://schemas.microsoft.com/office/drawing/2014/main" id="{EE0601FD-3EA8-4DA9-9913-928764AA0E72}"/>
              </a:ext>
            </a:extLst>
          </p:cNvPr>
          <p:cNvSpPr/>
          <p:nvPr/>
        </p:nvSpPr>
        <p:spPr>
          <a:xfrm>
            <a:off x="3060347" y="5443473"/>
            <a:ext cx="914185" cy="95073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0" name="Image 89">
            <a:extLst>
              <a:ext uri="{FF2B5EF4-FFF2-40B4-BE49-F238E27FC236}">
                <a16:creationId xmlns:a16="http://schemas.microsoft.com/office/drawing/2014/main" id="{F95C2779-7D58-495B-A9BC-634071036F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52" y="5507885"/>
            <a:ext cx="794045" cy="823157"/>
          </a:xfrm>
          <a:prstGeom prst="rect">
            <a:avLst/>
          </a:prstGeom>
        </p:spPr>
      </p:pic>
      <p:sp>
        <p:nvSpPr>
          <p:cNvPr id="91" name="ZoneTexte 90">
            <a:extLst>
              <a:ext uri="{FF2B5EF4-FFF2-40B4-BE49-F238E27FC236}">
                <a16:creationId xmlns:a16="http://schemas.microsoft.com/office/drawing/2014/main" id="{2EFFBCD3-B58F-47FA-8ABF-70664645A493}"/>
              </a:ext>
            </a:extLst>
          </p:cNvPr>
          <p:cNvSpPr txBox="1"/>
          <p:nvPr/>
        </p:nvSpPr>
        <p:spPr>
          <a:xfrm>
            <a:off x="4080853" y="2044324"/>
            <a:ext cx="919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Similar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82FFC966-F45F-4008-A3EC-FDA6958DFB9D}"/>
              </a:ext>
            </a:extLst>
          </p:cNvPr>
          <p:cNvSpPr txBox="1"/>
          <p:nvPr/>
        </p:nvSpPr>
        <p:spPr>
          <a:xfrm>
            <a:off x="4567197" y="4004987"/>
            <a:ext cx="1929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</a:rPr>
              <a:t>Complementary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5C3EF2F3-D23C-4098-B2D0-EA3DE996C14D}"/>
              </a:ext>
            </a:extLst>
          </p:cNvPr>
          <p:cNvSpPr txBox="1"/>
          <p:nvPr/>
        </p:nvSpPr>
        <p:spPr>
          <a:xfrm>
            <a:off x="4071475" y="5749099"/>
            <a:ext cx="1084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Neutral</a:t>
            </a:r>
          </a:p>
        </p:txBody>
      </p:sp>
      <p:cxnSp>
        <p:nvCxnSpPr>
          <p:cNvPr id="96" name="Straight Connector 74">
            <a:extLst>
              <a:ext uri="{FF2B5EF4-FFF2-40B4-BE49-F238E27FC236}">
                <a16:creationId xmlns:a16="http://schemas.microsoft.com/office/drawing/2014/main" id="{2F27FA0E-1559-43B0-8075-8B6A985C7F9B}"/>
              </a:ext>
            </a:extLst>
          </p:cNvPr>
          <p:cNvCxnSpPr>
            <a:cxnSpLocks/>
            <a:stCxn id="46" idx="1"/>
            <a:endCxn id="73" idx="2"/>
          </p:cNvCxnSpPr>
          <p:nvPr/>
        </p:nvCxnSpPr>
        <p:spPr>
          <a:xfrm>
            <a:off x="1941307" y="4198005"/>
            <a:ext cx="1644299" cy="10291"/>
          </a:xfrm>
          <a:prstGeom prst="line">
            <a:avLst/>
          </a:prstGeom>
          <a:ln w="152400">
            <a:solidFill>
              <a:schemeClr val="accent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84">
            <a:extLst>
              <a:ext uri="{FF2B5EF4-FFF2-40B4-BE49-F238E27FC236}">
                <a16:creationId xmlns:a16="http://schemas.microsoft.com/office/drawing/2014/main" id="{3B1C5F55-AAF2-485A-9501-9A40414918B4}"/>
              </a:ext>
            </a:extLst>
          </p:cNvPr>
          <p:cNvSpPr/>
          <p:nvPr/>
        </p:nvSpPr>
        <p:spPr>
          <a:xfrm>
            <a:off x="3585606" y="3732926"/>
            <a:ext cx="914185" cy="95073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A856A89C-F6C6-4FE1-9D51-9B677F6CA5FB}"/>
              </a:ext>
            </a:extLst>
          </p:cNvPr>
          <p:cNvGrpSpPr/>
          <p:nvPr/>
        </p:nvGrpSpPr>
        <p:grpSpPr>
          <a:xfrm>
            <a:off x="3584077" y="3772499"/>
            <a:ext cx="958230" cy="823157"/>
            <a:chOff x="5761605" y="2446907"/>
            <a:chExt cx="958230" cy="823157"/>
          </a:xfrm>
        </p:grpSpPr>
        <p:pic>
          <p:nvPicPr>
            <p:cNvPr id="65" name="Image 64">
              <a:extLst>
                <a:ext uri="{FF2B5EF4-FFF2-40B4-BE49-F238E27FC236}">
                  <a16:creationId xmlns:a16="http://schemas.microsoft.com/office/drawing/2014/main" id="{740C33E9-3350-412F-A682-C6915885A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5790" y="2446907"/>
              <a:ext cx="794045" cy="823157"/>
            </a:xfrm>
            <a:prstGeom prst="rect">
              <a:avLst/>
            </a:prstGeom>
          </p:spPr>
        </p:pic>
        <p:pic>
          <p:nvPicPr>
            <p:cNvPr id="66" name="Image 65">
              <a:extLst>
                <a:ext uri="{FF2B5EF4-FFF2-40B4-BE49-F238E27FC236}">
                  <a16:creationId xmlns:a16="http://schemas.microsoft.com/office/drawing/2014/main" id="{BCBDFC4D-18C4-4018-A1F3-33F2A9FC3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1605" y="2548729"/>
              <a:ext cx="561207" cy="581783"/>
            </a:xfrm>
            <a:prstGeom prst="rect">
              <a:avLst/>
            </a:prstGeom>
          </p:spPr>
        </p:pic>
      </p:grpSp>
      <p:sp>
        <p:nvSpPr>
          <p:cNvPr id="107" name="Shape 586">
            <a:extLst>
              <a:ext uri="{FF2B5EF4-FFF2-40B4-BE49-F238E27FC236}">
                <a16:creationId xmlns:a16="http://schemas.microsoft.com/office/drawing/2014/main" id="{42BA936E-C858-4D9C-ACDE-D67EBD48A3A6}"/>
              </a:ext>
            </a:extLst>
          </p:cNvPr>
          <p:cNvSpPr/>
          <p:nvPr/>
        </p:nvSpPr>
        <p:spPr>
          <a:xfrm>
            <a:off x="6828605" y="2098824"/>
            <a:ext cx="4663440" cy="4313942"/>
          </a:xfrm>
          <a:prstGeom prst="roundRect">
            <a:avLst>
              <a:gd name="adj" fmla="val 3918"/>
            </a:avLst>
          </a:prstGeom>
          <a:solidFill>
            <a:schemeClr val="accent3">
              <a:lumMod val="20000"/>
              <a:lumOff val="80000"/>
            </a:schemeClr>
          </a:solidFill>
          <a:ln w="3175" cap="flat">
            <a:solidFill>
              <a:srgbClr val="D9D9D9"/>
            </a:solidFill>
            <a:prstDash val="solid"/>
            <a:miter lim="400000"/>
          </a:ln>
          <a:effectLst>
            <a:outerShdw blurRad="76200" dir="18900000" rotWithShape="0">
              <a:srgbClr val="000000">
                <a:alpha val="20000"/>
              </a:srgbClr>
            </a:outerShdw>
          </a:effectLst>
        </p:spPr>
        <p:txBody>
          <a:bodyPr wrap="square" lIns="34289" tIns="34289" rIns="34289" bIns="34289" numCol="1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3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1040D32-61FE-458B-8327-142901DE0C0B}"/>
              </a:ext>
            </a:extLst>
          </p:cNvPr>
          <p:cNvSpPr/>
          <p:nvPr/>
        </p:nvSpPr>
        <p:spPr>
          <a:xfrm>
            <a:off x="6826144" y="1726525"/>
            <a:ext cx="4663441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5978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4CDC8C6-78D1-4BF9-B9FE-8C489DABA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26" y="151952"/>
            <a:ext cx="11868874" cy="1064475"/>
          </a:xfrm>
        </p:spPr>
        <p:txBody>
          <a:bodyPr>
            <a:normAutofit/>
          </a:bodyPr>
          <a:lstStyle/>
          <a:p>
            <a:r>
              <a:rPr lang="en-US" sz="28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STUDY:</a:t>
            </a:r>
            <a:r>
              <a:rPr lang="en-US" sz="28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COMPLEMENTARITY VS SIMILARITY IN NEGOTIATION</a:t>
            </a:r>
            <a:endParaRPr lang="fr-FR" sz="28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C46F388-7E2C-451F-A21D-3A00748C3BE7}"/>
              </a:ext>
            </a:extLst>
          </p:cNvPr>
          <p:cNvSpPr/>
          <p:nvPr/>
        </p:nvSpPr>
        <p:spPr>
          <a:xfrm>
            <a:off x="687330" y="4687966"/>
            <a:ext cx="11178374" cy="8090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0D1097-1B47-418D-A8BA-172EFD13C191}"/>
              </a:ext>
            </a:extLst>
          </p:cNvPr>
          <p:cNvSpPr/>
          <p:nvPr/>
        </p:nvSpPr>
        <p:spPr>
          <a:xfrm>
            <a:off x="687334" y="1492898"/>
            <a:ext cx="11178372" cy="8090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D99A3C-348B-4812-A8DC-88F0744F409F}"/>
              </a:ext>
            </a:extLst>
          </p:cNvPr>
          <p:cNvSpPr/>
          <p:nvPr/>
        </p:nvSpPr>
        <p:spPr>
          <a:xfrm>
            <a:off x="687331" y="2638130"/>
            <a:ext cx="11178372" cy="8090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8981F7-8597-4AE7-ABE5-757E95A6F658}"/>
              </a:ext>
            </a:extLst>
          </p:cNvPr>
          <p:cNvSpPr/>
          <p:nvPr/>
        </p:nvSpPr>
        <p:spPr>
          <a:xfrm>
            <a:off x="687332" y="3684227"/>
            <a:ext cx="11178374" cy="8090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4FF5A6-36DA-493A-A2DB-8EEFCBB2C91A}"/>
              </a:ext>
            </a:extLst>
          </p:cNvPr>
          <p:cNvSpPr/>
          <p:nvPr/>
        </p:nvSpPr>
        <p:spPr>
          <a:xfrm>
            <a:off x="1093665" y="1392462"/>
            <a:ext cx="10645753" cy="809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6">
            <a:extLst>
              <a:ext uri="{FF2B5EF4-FFF2-40B4-BE49-F238E27FC236}">
                <a16:creationId xmlns:a16="http://schemas.microsoft.com/office/drawing/2014/main" id="{D0449174-EECD-4746-8CE6-704408637401}"/>
              </a:ext>
            </a:extLst>
          </p:cNvPr>
          <p:cNvGrpSpPr/>
          <p:nvPr/>
        </p:nvGrpSpPr>
        <p:grpSpPr>
          <a:xfrm>
            <a:off x="323125" y="1417597"/>
            <a:ext cx="1054369" cy="809097"/>
            <a:chOff x="3347870" y="1321249"/>
            <a:chExt cx="857972" cy="78312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9324912-C695-47E8-AE4B-8B4514F9E1C9}"/>
                </a:ext>
              </a:extLst>
            </p:cNvPr>
            <p:cNvSpPr/>
            <p:nvPr/>
          </p:nvSpPr>
          <p:spPr>
            <a:xfrm>
              <a:off x="3347870" y="1321249"/>
              <a:ext cx="627012" cy="78312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H1</a:t>
              </a:r>
            </a:p>
          </p:txBody>
        </p:sp>
        <p:sp>
          <p:nvSpPr>
            <p:cNvPr id="23" name="Isosceles Triangle 5">
              <a:extLst>
                <a:ext uri="{FF2B5EF4-FFF2-40B4-BE49-F238E27FC236}">
                  <a16:creationId xmlns:a16="http://schemas.microsoft.com/office/drawing/2014/main" id="{08431E13-A599-423E-B417-73EB7C12B467}"/>
                </a:ext>
              </a:extLst>
            </p:cNvPr>
            <p:cNvSpPr/>
            <p:nvPr/>
          </p:nvSpPr>
          <p:spPr>
            <a:xfrm rot="5400000">
              <a:off x="3921452" y="1597332"/>
              <a:ext cx="337819" cy="230960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6DD42443-331B-4B78-882F-C85AD4337824}"/>
              </a:ext>
            </a:extLst>
          </p:cNvPr>
          <p:cNvSpPr/>
          <p:nvPr/>
        </p:nvSpPr>
        <p:spPr>
          <a:xfrm>
            <a:off x="1069782" y="2525200"/>
            <a:ext cx="10669636" cy="807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grpSp>
        <p:nvGrpSpPr>
          <p:cNvPr id="26" name="Group 10">
            <a:extLst>
              <a:ext uri="{FF2B5EF4-FFF2-40B4-BE49-F238E27FC236}">
                <a16:creationId xmlns:a16="http://schemas.microsoft.com/office/drawing/2014/main" id="{1D3AC739-5CC5-4E41-8180-327D713449E4}"/>
              </a:ext>
            </a:extLst>
          </p:cNvPr>
          <p:cNvGrpSpPr/>
          <p:nvPr/>
        </p:nvGrpSpPr>
        <p:grpSpPr>
          <a:xfrm>
            <a:off x="323126" y="2531043"/>
            <a:ext cx="1030487" cy="809097"/>
            <a:chOff x="3367305" y="1321249"/>
            <a:chExt cx="838538" cy="78312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5CEDAC3-8C8B-4B00-BD7E-60C91B5AC75B}"/>
                </a:ext>
              </a:extLst>
            </p:cNvPr>
            <p:cNvSpPr/>
            <p:nvPr/>
          </p:nvSpPr>
          <p:spPr>
            <a:xfrm>
              <a:off x="3367305" y="1321249"/>
              <a:ext cx="613236" cy="7831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H2</a:t>
              </a:r>
            </a:p>
          </p:txBody>
        </p:sp>
        <p:sp>
          <p:nvSpPr>
            <p:cNvPr id="28" name="Isosceles Triangle 12">
              <a:extLst>
                <a:ext uri="{FF2B5EF4-FFF2-40B4-BE49-F238E27FC236}">
                  <a16:creationId xmlns:a16="http://schemas.microsoft.com/office/drawing/2014/main" id="{FF1BC946-46C1-4E8A-88D4-647C2E287A17}"/>
                </a:ext>
              </a:extLst>
            </p:cNvPr>
            <p:cNvSpPr/>
            <p:nvPr/>
          </p:nvSpPr>
          <p:spPr>
            <a:xfrm rot="5400000">
              <a:off x="3920629" y="1596508"/>
              <a:ext cx="339467" cy="23096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C21A5C9-5517-407B-8001-B53310161F38}"/>
              </a:ext>
            </a:extLst>
          </p:cNvPr>
          <p:cNvSpPr/>
          <p:nvPr/>
        </p:nvSpPr>
        <p:spPr>
          <a:xfrm>
            <a:off x="1076737" y="3563048"/>
            <a:ext cx="10662682" cy="80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15">
            <a:extLst>
              <a:ext uri="{FF2B5EF4-FFF2-40B4-BE49-F238E27FC236}">
                <a16:creationId xmlns:a16="http://schemas.microsoft.com/office/drawing/2014/main" id="{D9DD13D6-08E6-428E-94F6-95BB0DC4DCF7}"/>
              </a:ext>
            </a:extLst>
          </p:cNvPr>
          <p:cNvGrpSpPr/>
          <p:nvPr/>
        </p:nvGrpSpPr>
        <p:grpSpPr>
          <a:xfrm>
            <a:off x="323126" y="3565493"/>
            <a:ext cx="1030489" cy="809097"/>
            <a:chOff x="3367304" y="1321250"/>
            <a:chExt cx="838539" cy="78312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CAE4C06-C9B8-4198-B6E0-553576E582DB}"/>
                </a:ext>
              </a:extLst>
            </p:cNvPr>
            <p:cNvSpPr/>
            <p:nvPr/>
          </p:nvSpPr>
          <p:spPr>
            <a:xfrm>
              <a:off x="3367304" y="1321250"/>
              <a:ext cx="613236" cy="7831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H3</a:t>
              </a:r>
            </a:p>
          </p:txBody>
        </p:sp>
        <p:sp>
          <p:nvSpPr>
            <p:cNvPr id="33" name="Isosceles Triangle 17">
              <a:extLst>
                <a:ext uri="{FF2B5EF4-FFF2-40B4-BE49-F238E27FC236}">
                  <a16:creationId xmlns:a16="http://schemas.microsoft.com/office/drawing/2014/main" id="{715D6E2D-4703-4B29-B67E-77238503FE59}"/>
                </a:ext>
              </a:extLst>
            </p:cNvPr>
            <p:cNvSpPr/>
            <p:nvPr/>
          </p:nvSpPr>
          <p:spPr>
            <a:xfrm rot="5400000">
              <a:off x="3927931" y="1603808"/>
              <a:ext cx="324863" cy="23096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9D7F2A4E-1D5D-4542-AA94-A37FF9F8F16E}"/>
              </a:ext>
            </a:extLst>
          </p:cNvPr>
          <p:cNvSpPr/>
          <p:nvPr/>
        </p:nvSpPr>
        <p:spPr>
          <a:xfrm>
            <a:off x="1069783" y="4580894"/>
            <a:ext cx="10669636" cy="809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20">
            <a:extLst>
              <a:ext uri="{FF2B5EF4-FFF2-40B4-BE49-F238E27FC236}">
                <a16:creationId xmlns:a16="http://schemas.microsoft.com/office/drawing/2014/main" id="{7D6115BF-0FCB-4A06-AF8D-B9BDEEE97889}"/>
              </a:ext>
            </a:extLst>
          </p:cNvPr>
          <p:cNvGrpSpPr/>
          <p:nvPr/>
        </p:nvGrpSpPr>
        <p:grpSpPr>
          <a:xfrm>
            <a:off x="311797" y="4584910"/>
            <a:ext cx="1054364" cy="809435"/>
            <a:chOff x="3347871" y="1321249"/>
            <a:chExt cx="857968" cy="78312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77E1C4B-9EDF-4E93-A782-3B372B3AB54E}"/>
                </a:ext>
              </a:extLst>
            </p:cNvPr>
            <p:cNvSpPr/>
            <p:nvPr/>
          </p:nvSpPr>
          <p:spPr>
            <a:xfrm>
              <a:off x="3347871" y="1321249"/>
              <a:ext cx="627012" cy="78312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H4</a:t>
              </a:r>
            </a:p>
          </p:txBody>
        </p:sp>
        <p:sp>
          <p:nvSpPr>
            <p:cNvPr id="38" name="Isosceles Triangle 22">
              <a:extLst>
                <a:ext uri="{FF2B5EF4-FFF2-40B4-BE49-F238E27FC236}">
                  <a16:creationId xmlns:a16="http://schemas.microsoft.com/office/drawing/2014/main" id="{0051C1B8-9165-4100-AFD1-5C500F0FB7FB}"/>
                </a:ext>
              </a:extLst>
            </p:cNvPr>
            <p:cNvSpPr/>
            <p:nvPr/>
          </p:nvSpPr>
          <p:spPr>
            <a:xfrm rot="5400000">
              <a:off x="3888516" y="1628968"/>
              <a:ext cx="403687" cy="23095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26">
            <a:extLst>
              <a:ext uri="{FF2B5EF4-FFF2-40B4-BE49-F238E27FC236}">
                <a16:creationId xmlns:a16="http://schemas.microsoft.com/office/drawing/2014/main" id="{E291BD6B-6110-45F7-9325-7AD498085021}"/>
              </a:ext>
            </a:extLst>
          </p:cNvPr>
          <p:cNvSpPr txBox="1"/>
          <p:nvPr/>
        </p:nvSpPr>
        <p:spPr>
          <a:xfrm>
            <a:off x="1072953" y="1466332"/>
            <a:ext cx="10666466" cy="76944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lvl="1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behaviors of dominance expressed by the agent; whether complementary or similar; are correctly perceived by the participants</a:t>
            </a:r>
          </a:p>
        </p:txBody>
      </p:sp>
      <p:sp>
        <p:nvSpPr>
          <p:cNvPr id="41" name="TextBox 26">
            <a:extLst>
              <a:ext uri="{FF2B5EF4-FFF2-40B4-BE49-F238E27FC236}">
                <a16:creationId xmlns:a16="http://schemas.microsoft.com/office/drawing/2014/main" id="{68ABB317-4098-452A-85F7-7D86DEF52273}"/>
              </a:ext>
            </a:extLst>
          </p:cNvPr>
          <p:cNvSpPr txBox="1"/>
          <p:nvPr/>
        </p:nvSpPr>
        <p:spPr>
          <a:xfrm>
            <a:off x="1076736" y="3643916"/>
            <a:ext cx="10552714" cy="76944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lvl="1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Negotiation converges more quickly when negotiators establish a complementary relation of dominance</a:t>
            </a:r>
          </a:p>
        </p:txBody>
      </p:sp>
      <p:sp>
        <p:nvSpPr>
          <p:cNvPr id="42" name="TextBox 26">
            <a:extLst>
              <a:ext uri="{FF2B5EF4-FFF2-40B4-BE49-F238E27FC236}">
                <a16:creationId xmlns:a16="http://schemas.microsoft.com/office/drawing/2014/main" id="{EF2E8707-BDA1-422B-9687-9C0CE8F6A70B}"/>
              </a:ext>
            </a:extLst>
          </p:cNvPr>
          <p:cNvSpPr txBox="1"/>
          <p:nvPr/>
        </p:nvSpPr>
        <p:spPr>
          <a:xfrm>
            <a:off x="1072952" y="4671212"/>
            <a:ext cx="10605593" cy="76944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lvl="1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Participants feel more comfortable with a partner who expresses complementary behaviors of dominance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DCBACE3-7915-4353-B9A7-5954AEAA2D8B}"/>
              </a:ext>
            </a:extLst>
          </p:cNvPr>
          <p:cNvSpPr/>
          <p:nvPr/>
        </p:nvSpPr>
        <p:spPr>
          <a:xfrm>
            <a:off x="687331" y="5675341"/>
            <a:ext cx="11178374" cy="8090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B0EBE84-5DDF-444E-928C-CFEF5B7999B5}"/>
              </a:ext>
            </a:extLst>
          </p:cNvPr>
          <p:cNvSpPr/>
          <p:nvPr/>
        </p:nvSpPr>
        <p:spPr>
          <a:xfrm>
            <a:off x="1093665" y="5568269"/>
            <a:ext cx="10645753" cy="809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26">
            <a:extLst>
              <a:ext uri="{FF2B5EF4-FFF2-40B4-BE49-F238E27FC236}">
                <a16:creationId xmlns:a16="http://schemas.microsoft.com/office/drawing/2014/main" id="{D0E5BFB0-1C8B-4ACB-B95C-18E5895B292A}"/>
              </a:ext>
            </a:extLst>
          </p:cNvPr>
          <p:cNvSpPr txBox="1"/>
          <p:nvPr/>
        </p:nvSpPr>
        <p:spPr>
          <a:xfrm>
            <a:off x="1086235" y="5640176"/>
            <a:ext cx="10592310" cy="76944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lvl="1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Complementarity in the dominance relation increases appreciation and comfort between negotiators</a:t>
            </a:r>
          </a:p>
        </p:txBody>
      </p:sp>
      <p:grpSp>
        <p:nvGrpSpPr>
          <p:cNvPr id="44" name="Group 20">
            <a:extLst>
              <a:ext uri="{FF2B5EF4-FFF2-40B4-BE49-F238E27FC236}">
                <a16:creationId xmlns:a16="http://schemas.microsoft.com/office/drawing/2014/main" id="{F8FBD695-FD06-40E1-9769-FF0B659AF1F1}"/>
              </a:ext>
            </a:extLst>
          </p:cNvPr>
          <p:cNvGrpSpPr/>
          <p:nvPr/>
        </p:nvGrpSpPr>
        <p:grpSpPr>
          <a:xfrm>
            <a:off x="323126" y="5648070"/>
            <a:ext cx="1048829" cy="757809"/>
            <a:chOff x="3347871" y="1321249"/>
            <a:chExt cx="853464" cy="73348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A3FD2B3-157D-4C71-9438-F8269A6F40E7}"/>
                </a:ext>
              </a:extLst>
            </p:cNvPr>
            <p:cNvSpPr/>
            <p:nvPr/>
          </p:nvSpPr>
          <p:spPr>
            <a:xfrm>
              <a:off x="3347871" y="1321249"/>
              <a:ext cx="627012" cy="733483"/>
            </a:xfrm>
            <a:prstGeom prst="rect">
              <a:avLst/>
            </a:prstGeom>
            <a:solidFill>
              <a:srgbClr val="673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H5</a:t>
              </a:r>
            </a:p>
          </p:txBody>
        </p:sp>
        <p:sp>
          <p:nvSpPr>
            <p:cNvPr id="46" name="Isosceles Triangle 22">
              <a:extLst>
                <a:ext uri="{FF2B5EF4-FFF2-40B4-BE49-F238E27FC236}">
                  <a16:creationId xmlns:a16="http://schemas.microsoft.com/office/drawing/2014/main" id="{FBAD35C5-0CE6-4119-BCF5-A88061E4B843}"/>
                </a:ext>
              </a:extLst>
            </p:cNvPr>
            <p:cNvSpPr/>
            <p:nvPr/>
          </p:nvSpPr>
          <p:spPr>
            <a:xfrm rot="5400000">
              <a:off x="3884012" y="1558073"/>
              <a:ext cx="403687" cy="230959"/>
            </a:xfrm>
            <a:prstGeom prst="triangle">
              <a:avLst/>
            </a:prstGeom>
            <a:solidFill>
              <a:srgbClr val="673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26">
            <a:extLst>
              <a:ext uri="{FF2B5EF4-FFF2-40B4-BE49-F238E27FC236}">
                <a16:creationId xmlns:a16="http://schemas.microsoft.com/office/drawing/2014/main" id="{980E96A7-54C4-4C6E-8FD4-A6AA9ECB1FB7}"/>
              </a:ext>
            </a:extLst>
          </p:cNvPr>
          <p:cNvSpPr txBox="1"/>
          <p:nvPr/>
        </p:nvSpPr>
        <p:spPr>
          <a:xfrm>
            <a:off x="1093665" y="2628200"/>
            <a:ext cx="10584880" cy="76944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lvl="1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Negotiators achieve a greater common gain when negotiators establish a complementary relation of dominance</a:t>
            </a:r>
          </a:p>
        </p:txBody>
      </p:sp>
    </p:spTree>
    <p:extLst>
      <p:ext uri="{BB962C8B-B14F-4D97-AF65-F5344CB8AC3E}">
        <p14:creationId xmlns:p14="http://schemas.microsoft.com/office/powerpoint/2010/main" val="36360301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3725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28FD4BDA-A229-4EB4-A68F-F8FD6F732A1D}"/>
              </a:ext>
            </a:extLst>
          </p:cNvPr>
          <p:cNvSpPr txBox="1">
            <a:spLocks/>
          </p:cNvSpPr>
          <p:nvPr/>
        </p:nvSpPr>
        <p:spPr>
          <a:xfrm>
            <a:off x="348761" y="177483"/>
            <a:ext cx="11520853" cy="798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Context: </a:t>
            </a:r>
            <a:r>
              <a:rPr lang="en-US" sz="40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CONCEPT OF DOMINANCE</a:t>
            </a:r>
            <a:endParaRPr lang="en-US" sz="4000" dirty="0">
              <a:solidFill>
                <a:srgbClr val="FFC000"/>
              </a:solidFill>
            </a:endParaRPr>
          </a:p>
        </p:txBody>
      </p:sp>
      <p:pic>
        <p:nvPicPr>
          <p:cNvPr id="72" name="Image 71">
            <a:extLst>
              <a:ext uri="{FF2B5EF4-FFF2-40B4-BE49-F238E27FC236}">
                <a16:creationId xmlns:a16="http://schemas.microsoft.com/office/drawing/2014/main" id="{554ABCFF-13B3-4496-A436-AB1B6F0822B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356" y="2380964"/>
            <a:ext cx="1818716" cy="1818716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15CF6B8-E3AC-4643-9E26-552D39F3FE87}"/>
              </a:ext>
            </a:extLst>
          </p:cNvPr>
          <p:cNvCxnSpPr>
            <a:cxnSpLocks/>
          </p:cNvCxnSpPr>
          <p:nvPr/>
        </p:nvCxnSpPr>
        <p:spPr>
          <a:xfrm>
            <a:off x="4023428" y="4328451"/>
            <a:ext cx="1135421" cy="0"/>
          </a:xfrm>
          <a:prstGeom prst="lin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FCE277AC-2CB8-4E1F-9EE3-98C30AF847E2}"/>
              </a:ext>
            </a:extLst>
          </p:cNvPr>
          <p:cNvGrpSpPr/>
          <p:nvPr/>
        </p:nvGrpSpPr>
        <p:grpSpPr>
          <a:xfrm>
            <a:off x="5496782" y="2818426"/>
            <a:ext cx="3291618" cy="798004"/>
            <a:chOff x="1691404" y="1317116"/>
            <a:chExt cx="2026648" cy="585734"/>
          </a:xfrm>
        </p:grpSpPr>
        <p:sp>
          <p:nvSpPr>
            <p:cNvPr id="64" name="Organigramme : Terminateur 63">
              <a:extLst>
                <a:ext uri="{FF2B5EF4-FFF2-40B4-BE49-F238E27FC236}">
                  <a16:creationId xmlns:a16="http://schemas.microsoft.com/office/drawing/2014/main" id="{98FF7A68-002F-4299-B671-7719C49E23E8}"/>
                </a:ext>
              </a:extLst>
            </p:cNvPr>
            <p:cNvSpPr/>
            <p:nvPr/>
          </p:nvSpPr>
          <p:spPr>
            <a:xfrm>
              <a:off x="1778496" y="1379181"/>
              <a:ext cx="1872881" cy="437943"/>
            </a:xfrm>
            <a:prstGeom prst="flowChartTerminator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Personality trait</a:t>
              </a:r>
            </a:p>
          </p:txBody>
        </p:sp>
        <p:sp>
          <p:nvSpPr>
            <p:cNvPr id="65" name="Organigramme : Terminateur 64">
              <a:extLst>
                <a:ext uri="{FF2B5EF4-FFF2-40B4-BE49-F238E27FC236}">
                  <a16:creationId xmlns:a16="http://schemas.microsoft.com/office/drawing/2014/main" id="{3E2862D1-464F-416E-9FEA-57B5A84B375C}"/>
                </a:ext>
              </a:extLst>
            </p:cNvPr>
            <p:cNvSpPr/>
            <p:nvPr/>
          </p:nvSpPr>
          <p:spPr>
            <a:xfrm>
              <a:off x="1691404" y="1317116"/>
              <a:ext cx="2026648" cy="585734"/>
            </a:xfrm>
            <a:prstGeom prst="flowChartTerminator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157D1D8E-8197-40E3-87DC-D5C19B2BD016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5158849" y="3217428"/>
            <a:ext cx="337933" cy="1111023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D8444728-C4C0-4695-90E1-CECC57BD190D}"/>
              </a:ext>
            </a:extLst>
          </p:cNvPr>
          <p:cNvGrpSpPr/>
          <p:nvPr/>
        </p:nvGrpSpPr>
        <p:grpSpPr>
          <a:xfrm>
            <a:off x="5638239" y="3700986"/>
            <a:ext cx="3422128" cy="2034885"/>
            <a:chOff x="6975106" y="3641501"/>
            <a:chExt cx="2824819" cy="1357159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D9A497A-2C92-4C39-9244-D13688BC26CA}"/>
                </a:ext>
              </a:extLst>
            </p:cNvPr>
            <p:cNvSpPr/>
            <p:nvPr/>
          </p:nvSpPr>
          <p:spPr>
            <a:xfrm>
              <a:off x="6997524" y="3641501"/>
              <a:ext cx="2717089" cy="13571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BA41EFAD-3AFF-4E14-B1AA-1F2A642616AF}"/>
                </a:ext>
              </a:extLst>
            </p:cNvPr>
            <p:cNvSpPr txBox="1"/>
            <p:nvPr/>
          </p:nvSpPr>
          <p:spPr>
            <a:xfrm>
              <a:off x="6975106" y="3799989"/>
              <a:ext cx="2824819" cy="1046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Individual trait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Ability to exert power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Want to control others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Desire of celebrity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3320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28FD4BDA-A229-4EB4-A68F-F8FD6F732A1D}"/>
              </a:ext>
            </a:extLst>
          </p:cNvPr>
          <p:cNvSpPr txBox="1">
            <a:spLocks/>
          </p:cNvSpPr>
          <p:nvPr/>
        </p:nvSpPr>
        <p:spPr>
          <a:xfrm>
            <a:off x="348761" y="177483"/>
            <a:ext cx="11520853" cy="798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Context: </a:t>
            </a:r>
            <a:r>
              <a:rPr lang="en-US" sz="40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CONCEPT OF DOMINANCE</a:t>
            </a:r>
            <a:endParaRPr lang="en-US" sz="4000" dirty="0">
              <a:solidFill>
                <a:srgbClr val="FFC000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7C47C5F-C7B2-4386-B9E4-BCF996DCFE8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961" y="3324392"/>
            <a:ext cx="1004888" cy="1004888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4DF5E2C7-7C4E-4B98-83D7-22387A2EE2B3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661" y="3371474"/>
            <a:ext cx="1004888" cy="100488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52E25C-4B40-414F-B490-67C871C6477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160" y="4859397"/>
            <a:ext cx="1004888" cy="1004888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6D71504B-39C4-4A58-BA8A-D0A9452C4CF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546" y="4859392"/>
            <a:ext cx="1004888" cy="1004888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FA1F2AD4-4425-4BBF-AF1F-B8330BC65DD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060" y="4874425"/>
            <a:ext cx="1004888" cy="1004888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A222DB1C-1A8D-4F6F-BC2A-7645E1CAF1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258" y="1699019"/>
            <a:ext cx="1004888" cy="1004888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1DEB6FFC-8689-4E5E-A55E-A700C7881EA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260" y="4860331"/>
            <a:ext cx="1004888" cy="1004888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A688E604-FDED-4C8B-806B-8A1DA269ECD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239" y="4874425"/>
            <a:ext cx="1004888" cy="1004888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8B057FA9-515F-44D6-9FC1-80FC4901D5E6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523" y="3297488"/>
            <a:ext cx="1004888" cy="1004888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FC7BC274-E2AF-461D-BF4F-759A5E70809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139" y="4874424"/>
            <a:ext cx="1004888" cy="1004888"/>
          </a:xfrm>
          <a:prstGeom prst="rect">
            <a:avLst/>
          </a:prstGeom>
        </p:spPr>
      </p:pic>
      <p:grpSp>
        <p:nvGrpSpPr>
          <p:cNvPr id="59" name="Groupe 58">
            <a:extLst>
              <a:ext uri="{FF2B5EF4-FFF2-40B4-BE49-F238E27FC236}">
                <a16:creationId xmlns:a16="http://schemas.microsoft.com/office/drawing/2014/main" id="{61F4F207-6AE7-4245-82CB-E3B8C3FCEC28}"/>
              </a:ext>
            </a:extLst>
          </p:cNvPr>
          <p:cNvGrpSpPr/>
          <p:nvPr/>
        </p:nvGrpSpPr>
        <p:grpSpPr>
          <a:xfrm>
            <a:off x="7654284" y="1158166"/>
            <a:ext cx="3724916" cy="716901"/>
            <a:chOff x="4769409" y="4600204"/>
            <a:chExt cx="2653181" cy="716901"/>
          </a:xfrm>
        </p:grpSpPr>
        <p:sp>
          <p:nvSpPr>
            <p:cNvPr id="60" name="Organigramme : Terminateur 59">
              <a:extLst>
                <a:ext uri="{FF2B5EF4-FFF2-40B4-BE49-F238E27FC236}">
                  <a16:creationId xmlns:a16="http://schemas.microsoft.com/office/drawing/2014/main" id="{47C7C291-4B35-4598-B536-04CB5220ABEA}"/>
                </a:ext>
              </a:extLst>
            </p:cNvPr>
            <p:cNvSpPr/>
            <p:nvPr/>
          </p:nvSpPr>
          <p:spPr>
            <a:xfrm>
              <a:off x="4863861" y="4669647"/>
              <a:ext cx="2490651" cy="578016"/>
            </a:xfrm>
            <a:prstGeom prst="flowChartTerminator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Social status</a:t>
              </a:r>
            </a:p>
          </p:txBody>
        </p:sp>
        <p:sp>
          <p:nvSpPr>
            <p:cNvPr id="61" name="Organigramme : Terminateur 60">
              <a:extLst>
                <a:ext uri="{FF2B5EF4-FFF2-40B4-BE49-F238E27FC236}">
                  <a16:creationId xmlns:a16="http://schemas.microsoft.com/office/drawing/2014/main" id="{EF9A6D11-0066-4615-9F0B-90D7F602536D}"/>
                </a:ext>
              </a:extLst>
            </p:cNvPr>
            <p:cNvSpPr/>
            <p:nvPr/>
          </p:nvSpPr>
          <p:spPr>
            <a:xfrm>
              <a:off x="4769409" y="4600204"/>
              <a:ext cx="2653181" cy="716901"/>
            </a:xfrm>
            <a:prstGeom prst="flowChartTerminator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62" name="Image 61">
            <a:extLst>
              <a:ext uri="{FF2B5EF4-FFF2-40B4-BE49-F238E27FC236}">
                <a16:creationId xmlns:a16="http://schemas.microsoft.com/office/drawing/2014/main" id="{397C21B3-7CBE-4F6A-96E8-C66FAA70129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801" y="4859392"/>
            <a:ext cx="1004888" cy="1004888"/>
          </a:xfrm>
          <a:prstGeom prst="rect">
            <a:avLst/>
          </a:prstGeom>
        </p:spPr>
      </p:pic>
      <p:sp>
        <p:nvSpPr>
          <p:cNvPr id="63" name="Parenthèse fermante 62">
            <a:extLst>
              <a:ext uri="{FF2B5EF4-FFF2-40B4-BE49-F238E27FC236}">
                <a16:creationId xmlns:a16="http://schemas.microsoft.com/office/drawing/2014/main" id="{96D4617B-7E5D-49C0-8F93-222BE85CECE4}"/>
              </a:ext>
            </a:extLst>
          </p:cNvPr>
          <p:cNvSpPr/>
          <p:nvPr/>
        </p:nvSpPr>
        <p:spPr>
          <a:xfrm rot="16200000">
            <a:off x="4634721" y="1648315"/>
            <a:ext cx="104133" cy="3034287"/>
          </a:xfrm>
          <a:prstGeom prst="rightBracket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B472C62F-0ACE-4E62-B6E5-74C8685398C4}"/>
              </a:ext>
            </a:extLst>
          </p:cNvPr>
          <p:cNvCxnSpPr>
            <a:cxnSpLocks/>
          </p:cNvCxnSpPr>
          <p:nvPr/>
        </p:nvCxnSpPr>
        <p:spPr>
          <a:xfrm>
            <a:off x="4710114" y="2935301"/>
            <a:ext cx="1" cy="29205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Parenthèse fermante 71">
            <a:extLst>
              <a:ext uri="{FF2B5EF4-FFF2-40B4-BE49-F238E27FC236}">
                <a16:creationId xmlns:a16="http://schemas.microsoft.com/office/drawing/2014/main" id="{DBE98437-69F8-445F-AEF5-50EC448D7D65}"/>
              </a:ext>
            </a:extLst>
          </p:cNvPr>
          <p:cNvSpPr/>
          <p:nvPr/>
        </p:nvSpPr>
        <p:spPr>
          <a:xfrm rot="16200000">
            <a:off x="4612345" y="3958475"/>
            <a:ext cx="102047" cy="1398469"/>
          </a:xfrm>
          <a:prstGeom prst="rightBracket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Parenthèse fermante 73">
            <a:extLst>
              <a:ext uri="{FF2B5EF4-FFF2-40B4-BE49-F238E27FC236}">
                <a16:creationId xmlns:a16="http://schemas.microsoft.com/office/drawing/2014/main" id="{1B5E499E-7839-4D6B-BB2F-F80EAA936720}"/>
              </a:ext>
            </a:extLst>
          </p:cNvPr>
          <p:cNvSpPr/>
          <p:nvPr/>
        </p:nvSpPr>
        <p:spPr>
          <a:xfrm rot="16200000">
            <a:off x="6093870" y="3950812"/>
            <a:ext cx="102047" cy="1409621"/>
          </a:xfrm>
          <a:prstGeom prst="rightBracket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Parenthèse fermante 75">
            <a:extLst>
              <a:ext uri="{FF2B5EF4-FFF2-40B4-BE49-F238E27FC236}">
                <a16:creationId xmlns:a16="http://schemas.microsoft.com/office/drawing/2014/main" id="{14DB882E-BE2D-48E9-8A97-E5C96FFD9483}"/>
              </a:ext>
            </a:extLst>
          </p:cNvPr>
          <p:cNvSpPr/>
          <p:nvPr/>
        </p:nvSpPr>
        <p:spPr>
          <a:xfrm rot="16200000">
            <a:off x="3141973" y="3950811"/>
            <a:ext cx="102047" cy="1409621"/>
          </a:xfrm>
          <a:prstGeom prst="rightBracket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64C544CA-AB9A-425A-9CD3-38588A146025}"/>
              </a:ext>
            </a:extLst>
          </p:cNvPr>
          <p:cNvCxnSpPr>
            <a:cxnSpLocks/>
          </p:cNvCxnSpPr>
          <p:nvPr/>
        </p:nvCxnSpPr>
        <p:spPr>
          <a:xfrm>
            <a:off x="6113036" y="4419647"/>
            <a:ext cx="1" cy="29205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55E3A558-5335-4C20-8FDB-7DF5D531A34E}"/>
              </a:ext>
            </a:extLst>
          </p:cNvPr>
          <p:cNvCxnSpPr>
            <a:cxnSpLocks/>
          </p:cNvCxnSpPr>
          <p:nvPr/>
        </p:nvCxnSpPr>
        <p:spPr>
          <a:xfrm>
            <a:off x="4703416" y="4414591"/>
            <a:ext cx="1" cy="29205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0568422-5AB3-4A97-B490-0AD87292EB9D}"/>
              </a:ext>
            </a:extLst>
          </p:cNvPr>
          <p:cNvCxnSpPr>
            <a:cxnSpLocks/>
          </p:cNvCxnSpPr>
          <p:nvPr/>
        </p:nvCxnSpPr>
        <p:spPr>
          <a:xfrm>
            <a:off x="3227466" y="4428827"/>
            <a:ext cx="1" cy="29205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rganigramme : Alternative 82">
            <a:extLst>
              <a:ext uri="{FF2B5EF4-FFF2-40B4-BE49-F238E27FC236}">
                <a16:creationId xmlns:a16="http://schemas.microsoft.com/office/drawing/2014/main" id="{393CCAB3-98C3-4350-8A4E-FC8DADA301FD}"/>
              </a:ext>
            </a:extLst>
          </p:cNvPr>
          <p:cNvSpPr/>
          <p:nvPr/>
        </p:nvSpPr>
        <p:spPr>
          <a:xfrm>
            <a:off x="2000800" y="1524000"/>
            <a:ext cx="5351347" cy="4893733"/>
          </a:xfrm>
          <a:prstGeom prst="flowChartAlternateProcess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254FC22C-10E2-4508-AEA4-F9D34EA29DCF}"/>
              </a:ext>
            </a:extLst>
          </p:cNvPr>
          <p:cNvCxnSpPr>
            <a:cxnSpLocks/>
          </p:cNvCxnSpPr>
          <p:nvPr/>
        </p:nvCxnSpPr>
        <p:spPr>
          <a:xfrm>
            <a:off x="6849704" y="1227609"/>
            <a:ext cx="995987" cy="0"/>
          </a:xfrm>
          <a:prstGeom prst="lin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134B1993-7365-4D9F-9637-9658B138E73B}"/>
              </a:ext>
            </a:extLst>
          </p:cNvPr>
          <p:cNvCxnSpPr>
            <a:cxnSpLocks/>
          </p:cNvCxnSpPr>
          <p:nvPr/>
        </p:nvCxnSpPr>
        <p:spPr>
          <a:xfrm flipV="1">
            <a:off x="6347260" y="1218390"/>
            <a:ext cx="502444" cy="30561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A442BBC-DA0D-4477-8C1F-D1791D6ABDE1}"/>
              </a:ext>
            </a:extLst>
          </p:cNvPr>
          <p:cNvSpPr/>
          <p:nvPr/>
        </p:nvSpPr>
        <p:spPr>
          <a:xfrm>
            <a:off x="7725697" y="1975372"/>
            <a:ext cx="3557925" cy="36550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4E6CF25A-DF5C-4842-9B9F-5D69C702FBA3}"/>
              </a:ext>
            </a:extLst>
          </p:cNvPr>
          <p:cNvSpPr txBox="1"/>
          <p:nvPr/>
        </p:nvSpPr>
        <p:spPr>
          <a:xfrm>
            <a:off x="7855788" y="2201463"/>
            <a:ext cx="32355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Position in social hierarchy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Dominance acquiesce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Dominance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gagnée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2221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28FD4BDA-A229-4EB4-A68F-F8FD6F732A1D}"/>
              </a:ext>
            </a:extLst>
          </p:cNvPr>
          <p:cNvSpPr txBox="1">
            <a:spLocks/>
          </p:cNvSpPr>
          <p:nvPr/>
        </p:nvSpPr>
        <p:spPr>
          <a:xfrm>
            <a:off x="348761" y="177483"/>
            <a:ext cx="11520853" cy="798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Context: </a:t>
            </a:r>
            <a:r>
              <a:rPr lang="en-US" sz="40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CONCEPT OF DOMINANCE</a:t>
            </a:r>
            <a:endParaRPr lang="en-US" sz="4000" dirty="0">
              <a:solidFill>
                <a:srgbClr val="FFC000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7C47C5F-C7B2-4386-B9E4-BCF996DCFE8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961" y="3324392"/>
            <a:ext cx="1004888" cy="1004888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4DF5E2C7-7C4E-4B98-83D7-22387A2EE2B3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661" y="3371474"/>
            <a:ext cx="1004888" cy="100488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52E25C-4B40-414F-B490-67C871C6477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160" y="4859397"/>
            <a:ext cx="1004888" cy="1004888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6D71504B-39C4-4A58-BA8A-D0A9452C4CF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546" y="4859392"/>
            <a:ext cx="1004888" cy="1004888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FA1F2AD4-4425-4BBF-AF1F-B8330BC65DD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060" y="4874425"/>
            <a:ext cx="1004888" cy="1004888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A222DB1C-1A8D-4F6F-BC2A-7645E1CAF1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258" y="1699019"/>
            <a:ext cx="1004888" cy="1004888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A688E604-FDED-4C8B-806B-8A1DA269ECD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239" y="4874425"/>
            <a:ext cx="1004888" cy="1004888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8B057FA9-515F-44D6-9FC1-80FC4901D5E6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523" y="3297488"/>
            <a:ext cx="1004888" cy="1004888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FC7BC274-E2AF-461D-BF4F-759A5E70809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139" y="4874424"/>
            <a:ext cx="1004888" cy="1004888"/>
          </a:xfrm>
          <a:prstGeom prst="rect">
            <a:avLst/>
          </a:prstGeom>
        </p:spPr>
      </p:pic>
      <p:grpSp>
        <p:nvGrpSpPr>
          <p:cNvPr id="59" name="Groupe 58">
            <a:extLst>
              <a:ext uri="{FF2B5EF4-FFF2-40B4-BE49-F238E27FC236}">
                <a16:creationId xmlns:a16="http://schemas.microsoft.com/office/drawing/2014/main" id="{61F4F207-6AE7-4245-82CB-E3B8C3FCEC28}"/>
              </a:ext>
            </a:extLst>
          </p:cNvPr>
          <p:cNvGrpSpPr/>
          <p:nvPr/>
        </p:nvGrpSpPr>
        <p:grpSpPr>
          <a:xfrm>
            <a:off x="7654284" y="1158166"/>
            <a:ext cx="3724916" cy="716901"/>
            <a:chOff x="4769409" y="4600204"/>
            <a:chExt cx="2653181" cy="716901"/>
          </a:xfrm>
        </p:grpSpPr>
        <p:sp>
          <p:nvSpPr>
            <p:cNvPr id="60" name="Organigramme : Terminateur 59">
              <a:extLst>
                <a:ext uri="{FF2B5EF4-FFF2-40B4-BE49-F238E27FC236}">
                  <a16:creationId xmlns:a16="http://schemas.microsoft.com/office/drawing/2014/main" id="{47C7C291-4B35-4598-B536-04CB5220ABEA}"/>
                </a:ext>
              </a:extLst>
            </p:cNvPr>
            <p:cNvSpPr/>
            <p:nvPr/>
          </p:nvSpPr>
          <p:spPr>
            <a:xfrm>
              <a:off x="4863861" y="4669647"/>
              <a:ext cx="2490651" cy="578016"/>
            </a:xfrm>
            <a:prstGeom prst="flowChartTerminator">
              <a:avLst/>
            </a:prstGeom>
            <a:gradFill>
              <a:gsLst>
                <a:gs pos="0">
                  <a:schemeClr val="tx2">
                    <a:lumMod val="75000"/>
                  </a:schemeClr>
                </a:gs>
                <a:gs pos="50000">
                  <a:schemeClr val="tx2">
                    <a:lumMod val="75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</a:gra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Interpersonal relation</a:t>
              </a:r>
            </a:p>
          </p:txBody>
        </p:sp>
        <p:sp>
          <p:nvSpPr>
            <p:cNvPr id="61" name="Organigramme : Terminateur 60">
              <a:extLst>
                <a:ext uri="{FF2B5EF4-FFF2-40B4-BE49-F238E27FC236}">
                  <a16:creationId xmlns:a16="http://schemas.microsoft.com/office/drawing/2014/main" id="{EF9A6D11-0066-4615-9F0B-90D7F602536D}"/>
                </a:ext>
              </a:extLst>
            </p:cNvPr>
            <p:cNvSpPr/>
            <p:nvPr/>
          </p:nvSpPr>
          <p:spPr>
            <a:xfrm>
              <a:off x="4769409" y="4600204"/>
              <a:ext cx="2653181" cy="716901"/>
            </a:xfrm>
            <a:prstGeom prst="flowChartTerminator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83" name="Organigramme : Alternative 82">
            <a:extLst>
              <a:ext uri="{FF2B5EF4-FFF2-40B4-BE49-F238E27FC236}">
                <a16:creationId xmlns:a16="http://schemas.microsoft.com/office/drawing/2014/main" id="{393CCAB3-98C3-4350-8A4E-FC8DADA301FD}"/>
              </a:ext>
            </a:extLst>
          </p:cNvPr>
          <p:cNvSpPr/>
          <p:nvPr/>
        </p:nvSpPr>
        <p:spPr>
          <a:xfrm>
            <a:off x="2000800" y="1524000"/>
            <a:ext cx="5351347" cy="4893733"/>
          </a:xfrm>
          <a:prstGeom prst="flowChartAlternateProcess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254FC22C-10E2-4508-AEA4-F9D34EA29DCF}"/>
              </a:ext>
            </a:extLst>
          </p:cNvPr>
          <p:cNvCxnSpPr>
            <a:cxnSpLocks/>
          </p:cNvCxnSpPr>
          <p:nvPr/>
        </p:nvCxnSpPr>
        <p:spPr>
          <a:xfrm>
            <a:off x="6849704" y="1227609"/>
            <a:ext cx="995987" cy="0"/>
          </a:xfrm>
          <a:prstGeom prst="lin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134B1993-7365-4D9F-9637-9658B138E73B}"/>
              </a:ext>
            </a:extLst>
          </p:cNvPr>
          <p:cNvCxnSpPr>
            <a:cxnSpLocks/>
          </p:cNvCxnSpPr>
          <p:nvPr/>
        </p:nvCxnSpPr>
        <p:spPr>
          <a:xfrm flipV="1">
            <a:off x="6347260" y="1218390"/>
            <a:ext cx="502444" cy="30561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A442BBC-DA0D-4477-8C1F-D1791D6ABDE1}"/>
              </a:ext>
            </a:extLst>
          </p:cNvPr>
          <p:cNvSpPr/>
          <p:nvPr/>
        </p:nvSpPr>
        <p:spPr>
          <a:xfrm>
            <a:off x="7725697" y="1975372"/>
            <a:ext cx="3557925" cy="36550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2587C66A-1A0D-4372-AD6A-E080E878BB77}"/>
              </a:ext>
            </a:extLst>
          </p:cNvPr>
          <p:cNvCxnSpPr>
            <a:cxnSpLocks/>
          </p:cNvCxnSpPr>
          <p:nvPr/>
        </p:nvCxnSpPr>
        <p:spPr>
          <a:xfrm flipH="1">
            <a:off x="3936036" y="4324519"/>
            <a:ext cx="502444" cy="49806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5923BA63-A4F0-4778-B571-53C7FA6F228F}"/>
              </a:ext>
            </a:extLst>
          </p:cNvPr>
          <p:cNvCxnSpPr>
            <a:cxnSpLocks/>
            <a:stCxn id="9" idx="2"/>
            <a:endCxn id="39" idx="0"/>
          </p:cNvCxnSpPr>
          <p:nvPr/>
        </p:nvCxnSpPr>
        <p:spPr>
          <a:xfrm flipH="1">
            <a:off x="4621990" y="4329280"/>
            <a:ext cx="34415" cy="53011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C3AEDE1C-E1DC-432A-B5E3-DB6C0AAEA828}"/>
              </a:ext>
            </a:extLst>
          </p:cNvPr>
          <p:cNvCxnSpPr>
            <a:cxnSpLocks/>
          </p:cNvCxnSpPr>
          <p:nvPr/>
        </p:nvCxnSpPr>
        <p:spPr>
          <a:xfrm flipH="1">
            <a:off x="3253003" y="4147699"/>
            <a:ext cx="952923" cy="67488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45ACE3BF-C3E9-4092-94D1-44A46E746E79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4873439" y="4154094"/>
            <a:ext cx="482065" cy="72033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BEBCCE53-57ED-4D96-999C-4CA8ECE498EE}"/>
              </a:ext>
            </a:extLst>
          </p:cNvPr>
          <p:cNvCxnSpPr>
            <a:cxnSpLocks/>
          </p:cNvCxnSpPr>
          <p:nvPr/>
        </p:nvCxnSpPr>
        <p:spPr>
          <a:xfrm>
            <a:off x="4927792" y="3942678"/>
            <a:ext cx="1070141" cy="91578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8C30F79A-D8EF-4013-B045-C85D25D087B5}"/>
              </a:ext>
            </a:extLst>
          </p:cNvPr>
          <p:cNvCxnSpPr>
            <a:cxnSpLocks/>
          </p:cNvCxnSpPr>
          <p:nvPr/>
        </p:nvCxnSpPr>
        <p:spPr>
          <a:xfrm>
            <a:off x="5114471" y="3763277"/>
            <a:ext cx="7929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C5A6D17F-7395-49A9-8637-1D14958AD2F2}"/>
              </a:ext>
            </a:extLst>
          </p:cNvPr>
          <p:cNvCxnSpPr>
            <a:cxnSpLocks/>
          </p:cNvCxnSpPr>
          <p:nvPr/>
        </p:nvCxnSpPr>
        <p:spPr>
          <a:xfrm>
            <a:off x="3485233" y="3733487"/>
            <a:ext cx="7929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EA069D24-9284-4595-9293-90D98FFB7AC2}"/>
              </a:ext>
            </a:extLst>
          </p:cNvPr>
          <p:cNvCxnSpPr>
            <a:cxnSpLocks/>
          </p:cNvCxnSpPr>
          <p:nvPr/>
        </p:nvCxnSpPr>
        <p:spPr>
          <a:xfrm flipH="1">
            <a:off x="4668526" y="2663664"/>
            <a:ext cx="7947" cy="71492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463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4F2253C6-E440-43F3-A0B1-15FCB9EF6AFE}"/>
              </a:ext>
            </a:extLst>
          </p:cNvPr>
          <p:cNvSpPr txBox="1">
            <a:spLocks/>
          </p:cNvSpPr>
          <p:nvPr/>
        </p:nvSpPr>
        <p:spPr>
          <a:xfrm>
            <a:off x="348761" y="177483"/>
            <a:ext cx="11520853" cy="798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Context: </a:t>
            </a:r>
            <a:r>
              <a:rPr lang="en-US" sz="40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expression of dominance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80D176-8072-4C85-8136-D478BCAAA9E7}"/>
              </a:ext>
            </a:extLst>
          </p:cNvPr>
          <p:cNvSpPr/>
          <p:nvPr/>
        </p:nvSpPr>
        <p:spPr>
          <a:xfrm>
            <a:off x="482576" y="1254512"/>
            <a:ext cx="5394117" cy="79800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atin typeface="Open"/>
              </a:rPr>
              <a:t>Verbal </a:t>
            </a:r>
            <a:r>
              <a:rPr lang="fr-FR" sz="2800" b="1" dirty="0" err="1">
                <a:latin typeface="Open"/>
              </a:rPr>
              <a:t>behaviors</a:t>
            </a:r>
            <a:endParaRPr lang="fr-FR" sz="2800" b="1" dirty="0">
              <a:latin typeface="Open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8F8916-9CC2-4BF5-9DD2-0FD75A97EA93}"/>
              </a:ext>
            </a:extLst>
          </p:cNvPr>
          <p:cNvSpPr/>
          <p:nvPr/>
        </p:nvSpPr>
        <p:spPr>
          <a:xfrm>
            <a:off x="6269200" y="1254512"/>
            <a:ext cx="5394117" cy="79800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2800" b="1" dirty="0">
                <a:solidFill>
                  <a:prstClr val="white"/>
                </a:solidFill>
                <a:latin typeface="Open"/>
              </a:rPr>
              <a:t>Non-verbal </a:t>
            </a:r>
            <a:r>
              <a:rPr lang="fr-FR" sz="2800" b="1" dirty="0" err="1">
                <a:solidFill>
                  <a:prstClr val="white"/>
                </a:solidFill>
                <a:latin typeface="Open"/>
              </a:rPr>
              <a:t>behaviors</a:t>
            </a:r>
            <a:endParaRPr lang="fr-FR" sz="2800" b="1" dirty="0">
              <a:solidFill>
                <a:prstClr val="white"/>
              </a:solidFill>
              <a:latin typeface="Ope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0546E2-2D02-4F9D-A9C2-6F48BF14F8CD}"/>
              </a:ext>
            </a:extLst>
          </p:cNvPr>
          <p:cNvSpPr/>
          <p:nvPr/>
        </p:nvSpPr>
        <p:spPr>
          <a:xfrm>
            <a:off x="6269200" y="2152185"/>
            <a:ext cx="5394117" cy="4120376"/>
          </a:xfrm>
          <a:prstGeom prst="rect">
            <a:avLst/>
          </a:prstGeom>
          <a:noFill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B91C9A3-B8B4-423A-B280-69FF0BFEDAF9}"/>
              </a:ext>
            </a:extLst>
          </p:cNvPr>
          <p:cNvSpPr txBox="1"/>
          <p:nvPr/>
        </p:nvSpPr>
        <p:spPr>
          <a:xfrm>
            <a:off x="2597595" y="28014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790C782-13CB-47A6-9BC7-74CD0B2C5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76" y="3571819"/>
            <a:ext cx="755493" cy="114525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7382E30-8B45-4004-8C89-E55938E82960}"/>
              </a:ext>
            </a:extLst>
          </p:cNvPr>
          <p:cNvSpPr txBox="1"/>
          <p:nvPr/>
        </p:nvSpPr>
        <p:spPr>
          <a:xfrm>
            <a:off x="7478097" y="2562394"/>
            <a:ext cx="4106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kinesic</a:t>
            </a:r>
            <a:r>
              <a:rPr lang="fr-FR" dirty="0"/>
              <a:t> </a:t>
            </a:r>
            <a:r>
              <a:rPr lang="fr-FR" dirty="0" err="1"/>
              <a:t>cues</a:t>
            </a:r>
            <a:r>
              <a:rPr lang="fr-FR" dirty="0"/>
              <a:t> (Posture, body </a:t>
            </a:r>
            <a:r>
              <a:rPr lang="fr-FR" dirty="0" err="1"/>
              <a:t>movement</a:t>
            </a:r>
            <a:r>
              <a:rPr lang="fr-FR" dirty="0"/>
              <a:t>, </a:t>
            </a:r>
            <a:r>
              <a:rPr lang="fr-FR" dirty="0" err="1"/>
              <a:t>gestures</a:t>
            </a:r>
            <a:r>
              <a:rPr lang="fr-FR" dirty="0"/>
              <a:t>, facial expressions)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1D18520-2E02-4E78-84B6-5631B40C4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98166" y="2394034"/>
            <a:ext cx="1027335" cy="107811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0F72C2D-7D79-497F-AF48-C459CF90A6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329" y="3571819"/>
            <a:ext cx="1185768" cy="118576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0B6C606-D065-44B5-AB5B-CE3D68FA63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048" y="4757587"/>
            <a:ext cx="940609" cy="94060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0898B91B-32D0-486A-B651-5ED11EC679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329" y="5726196"/>
            <a:ext cx="1131804" cy="1131804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5E236A89-4FB8-47B3-B31C-194E56631D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71185" y="2411179"/>
            <a:ext cx="374386" cy="99563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85A1D7FC-9F6C-4EDD-8807-D1E08880A075}"/>
              </a:ext>
            </a:extLst>
          </p:cNvPr>
          <p:cNvSpPr txBox="1"/>
          <p:nvPr/>
        </p:nvSpPr>
        <p:spPr>
          <a:xfrm>
            <a:off x="1492118" y="2478276"/>
            <a:ext cx="410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Speech frequency , interruption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58E0F4E8-A263-4BA3-96EC-173B54BF7975}"/>
              </a:ext>
            </a:extLst>
          </p:cNvPr>
          <p:cNvPicPr>
            <a:picLocks noChangeAspect="1"/>
          </p:cNvPicPr>
          <p:nvPr/>
        </p:nvPicPr>
        <p:blipFill>
          <a:blip r:embed="rId10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81" y="2331541"/>
            <a:ext cx="878341" cy="1020427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4C85A71E-D4E0-403D-937D-C99755F2EB49}"/>
              </a:ext>
            </a:extLst>
          </p:cNvPr>
          <p:cNvSpPr txBox="1"/>
          <p:nvPr/>
        </p:nvSpPr>
        <p:spPr>
          <a:xfrm>
            <a:off x="7716961" y="3933870"/>
            <a:ext cx="410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Initiate</a:t>
            </a:r>
            <a:r>
              <a:rPr lang="fr-FR" dirty="0"/>
              <a:t> interaction and </a:t>
            </a:r>
            <a:r>
              <a:rPr lang="fr-FR" dirty="0" err="1"/>
              <a:t>behaviors</a:t>
            </a:r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07B3A71-07F6-4852-BCFF-7AC4C1ACE3D0}"/>
              </a:ext>
            </a:extLst>
          </p:cNvPr>
          <p:cNvSpPr txBox="1"/>
          <p:nvPr/>
        </p:nvSpPr>
        <p:spPr>
          <a:xfrm>
            <a:off x="1438163" y="3795370"/>
            <a:ext cx="41062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Communication strategies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Direct strategies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Indirect strategies</a:t>
            </a:r>
          </a:p>
          <a:p>
            <a:endParaRPr lang="en-US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8DFC945-3D93-4927-BDFA-983AF73B2471}"/>
              </a:ext>
            </a:extLst>
          </p:cNvPr>
          <p:cNvSpPr txBox="1"/>
          <p:nvPr/>
        </p:nvSpPr>
        <p:spPr>
          <a:xfrm>
            <a:off x="7763370" y="5043225"/>
            <a:ext cx="410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High vocal </a:t>
            </a:r>
            <a:r>
              <a:rPr lang="fr-FR" dirty="0" err="1"/>
              <a:t>tone</a:t>
            </a:r>
            <a:r>
              <a:rPr lang="fr-FR" dirty="0"/>
              <a:t> and </a:t>
            </a:r>
            <a:r>
              <a:rPr lang="fr-FR" dirty="0" err="1"/>
              <a:t>frequency</a:t>
            </a:r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3AB90F0-0AAE-4177-9837-AF4587DE1422}"/>
              </a:ext>
            </a:extLst>
          </p:cNvPr>
          <p:cNvSpPr txBox="1"/>
          <p:nvPr/>
        </p:nvSpPr>
        <p:spPr>
          <a:xfrm>
            <a:off x="7763370" y="6107432"/>
            <a:ext cx="410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Facial expression</a:t>
            </a:r>
          </a:p>
        </p:txBody>
      </p:sp>
    </p:spTree>
    <p:extLst>
      <p:ext uri="{BB962C8B-B14F-4D97-AF65-F5344CB8AC3E}">
        <p14:creationId xmlns:p14="http://schemas.microsoft.com/office/powerpoint/2010/main" val="2220396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4F2253C6-E440-43F3-A0B1-15FCB9EF6AFE}"/>
              </a:ext>
            </a:extLst>
          </p:cNvPr>
          <p:cNvSpPr txBox="1">
            <a:spLocks/>
          </p:cNvSpPr>
          <p:nvPr/>
        </p:nvSpPr>
        <p:spPr>
          <a:xfrm>
            <a:off x="348761" y="177483"/>
            <a:ext cx="11520853" cy="798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Context: </a:t>
            </a:r>
            <a:r>
              <a:rPr lang="en-US" sz="40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expression of </a:t>
            </a:r>
            <a:r>
              <a:rPr lang="en-US" sz="4000" b="1" cap="all" dirty="0" err="1">
                <a:solidFill>
                  <a:srgbClr val="2F3A46"/>
                </a:solidFill>
                <a:latin typeface="Open Sans" panose="020B0606030504020204" pitchFamily="34" charset="0"/>
              </a:rPr>
              <a:t>dOMINANCE</a:t>
            </a:r>
            <a:endParaRPr lang="en-US" sz="4000" dirty="0">
              <a:solidFill>
                <a:srgbClr val="FFC000"/>
              </a:solidFill>
            </a:endParaRPr>
          </a:p>
        </p:txBody>
      </p:sp>
      <p:pic>
        <p:nvPicPr>
          <p:cNvPr id="6" name="Picture 2" descr="Résultat de recherche d'images pour &quot;Bossy or wimpy: expressing social dominance by combining gaze and linguistic behaviors&quot;">
            <a:extLst>
              <a:ext uri="{FF2B5EF4-FFF2-40B4-BE49-F238E27FC236}">
                <a16:creationId xmlns:a16="http://schemas.microsoft.com/office/drawing/2014/main" id="{479ABB3E-1ADD-448D-8431-1BC0EE7D2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61" y="1788390"/>
            <a:ext cx="3469325" cy="158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E960D9C-B698-4644-B2DD-0802C223D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209" y="1578041"/>
            <a:ext cx="2023671" cy="208921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AEE2983-7108-48FD-A64D-1A1DD0545DE9}"/>
              </a:ext>
            </a:extLst>
          </p:cNvPr>
          <p:cNvSpPr txBox="1"/>
          <p:nvPr/>
        </p:nvSpPr>
        <p:spPr>
          <a:xfrm>
            <a:off x="4527413" y="3680300"/>
            <a:ext cx="293921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/>
              <a:t>(</a:t>
            </a:r>
            <a:r>
              <a:rPr lang="fr-FR" sz="2000" dirty="0"/>
              <a:t>Gebhard </a:t>
            </a:r>
            <a:r>
              <a:rPr lang="fr-FR" sz="2000" i="1" dirty="0"/>
              <a:t>et al,14)</a:t>
            </a:r>
            <a:endParaRPr lang="en-US" sz="2000" dirty="0"/>
          </a:p>
          <a:p>
            <a:pPr lvl="1"/>
            <a:r>
              <a:rPr lang="en-US" sz="2000" b="1" dirty="0"/>
              <a:t>Head tilts </a:t>
            </a:r>
          </a:p>
          <a:p>
            <a:pPr lvl="1"/>
            <a:r>
              <a:rPr lang="en-US" dirty="0"/>
              <a:t>raised head associated to a dominant behavior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393BC3-351F-4C2F-8E43-27022ACCA941}"/>
              </a:ext>
            </a:extLst>
          </p:cNvPr>
          <p:cNvSpPr txBox="1"/>
          <p:nvPr/>
        </p:nvSpPr>
        <p:spPr>
          <a:xfrm>
            <a:off x="627417" y="3680300"/>
            <a:ext cx="27564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fr-FR" sz="2000" dirty="0"/>
              <a:t>Bee, André </a:t>
            </a:r>
            <a:r>
              <a:rPr lang="fr-FR" sz="2000" i="1" dirty="0"/>
              <a:t>et al, 10</a:t>
            </a:r>
            <a:r>
              <a:rPr lang="fr-FR" sz="2000" dirty="0"/>
              <a:t>)</a:t>
            </a:r>
            <a:endParaRPr lang="en-US" sz="2000" b="1" dirty="0"/>
          </a:p>
          <a:p>
            <a:r>
              <a:rPr lang="en-US" sz="2000" b="1" dirty="0"/>
              <a:t>Gaze and posture 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4953957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2125</Words>
  <Application>Microsoft Office PowerPoint</Application>
  <PresentationFormat>Grand écran</PresentationFormat>
  <Paragraphs>651</Paragraphs>
  <Slides>44</Slides>
  <Notes>5</Notes>
  <HiddenSlides>2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44</vt:i4>
      </vt:variant>
    </vt:vector>
  </HeadingPairs>
  <TitlesOfParts>
    <vt:vector size="54" baseType="lpstr">
      <vt:lpstr>Arabic Typesetting</vt:lpstr>
      <vt:lpstr>Arial</vt:lpstr>
      <vt:lpstr>Bradley Hand ITC</vt:lpstr>
      <vt:lpstr>Calibri</vt:lpstr>
      <vt:lpstr>Calibri Light</vt:lpstr>
      <vt:lpstr>Cambria Math</vt:lpstr>
      <vt:lpstr>Open</vt:lpstr>
      <vt:lpstr>Open Sans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INTERPERSONAL RELATION OF DOMINANCE</vt:lpstr>
      <vt:lpstr>Présentation PowerPoint</vt:lpstr>
      <vt:lpstr>OVERVIEW OF THE MODEL OF NEGOTIATION</vt:lpstr>
      <vt:lpstr>Mental model: PREFERENCES</vt:lpstr>
      <vt:lpstr>Mental model: COMMUNICATION</vt:lpstr>
      <vt:lpstr>Mental model: COMMUNICATION</vt:lpstr>
      <vt:lpstr>Mental model: Satisfiability</vt:lpstr>
      <vt:lpstr>Mental model: Satisfiability (level of demand)</vt:lpstr>
      <vt:lpstr>Mental model: Satisfiability (level of demand)</vt:lpstr>
      <vt:lpstr>Mental model: acceptability (concession)</vt:lpstr>
      <vt:lpstr>Mental model: utterance choice (lead of dialogue)</vt:lpstr>
      <vt:lpstr>Mental model: utterance choice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OVERVIEW OF THE MODEL OF NEGOTIATION</vt:lpstr>
      <vt:lpstr>Présentation PowerPoint</vt:lpstr>
      <vt:lpstr>Présentation PowerPoint</vt:lpstr>
      <vt:lpstr>Model of the other: reasoning with uncertainty</vt:lpstr>
      <vt:lpstr>Evaluation: reasoning with uncertainty</vt:lpstr>
      <vt:lpstr>Results: accuracy of predictions</vt:lpstr>
      <vt:lpstr>Présentation PowerPoint</vt:lpstr>
      <vt:lpstr>STUDY: COMPLEMENTARITY VS SIMILARITY IN NEGOTIATION</vt:lpstr>
      <vt:lpstr>STUDY: COMPLEMENTARITY VS SIMILARITY IN NEGOTIATION</vt:lpstr>
      <vt:lpstr>STUDY: COMPLEMENTARITY VS SIMILARITY IN NEGOTIATION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</dc:title>
  <dc:creator>Entreprise ZENIKA</dc:creator>
  <cp:lastModifiedBy>Entreprise ZENIKA</cp:lastModifiedBy>
  <cp:revision>128</cp:revision>
  <dcterms:created xsi:type="dcterms:W3CDTF">2018-09-25T09:57:42Z</dcterms:created>
  <dcterms:modified xsi:type="dcterms:W3CDTF">2018-10-06T21:01:00Z</dcterms:modified>
</cp:coreProperties>
</file>