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3"/>
  </p:notesMasterIdLst>
  <p:sldIdLst>
    <p:sldId id="256" r:id="rId3"/>
    <p:sldId id="1044" r:id="rId4"/>
    <p:sldId id="1045" r:id="rId5"/>
    <p:sldId id="1048" r:id="rId6"/>
    <p:sldId id="1052" r:id="rId7"/>
    <p:sldId id="1054" r:id="rId8"/>
    <p:sldId id="1056" r:id="rId9"/>
    <p:sldId id="1055" r:id="rId10"/>
    <p:sldId id="1057" r:id="rId11"/>
    <p:sldId id="1059" r:id="rId12"/>
    <p:sldId id="1068" r:id="rId13"/>
    <p:sldId id="1060" r:id="rId14"/>
    <p:sldId id="1049" r:id="rId15"/>
    <p:sldId id="1062" r:id="rId16"/>
    <p:sldId id="1051" r:id="rId17"/>
    <p:sldId id="1063" r:id="rId18"/>
    <p:sldId id="1065" r:id="rId19"/>
    <p:sldId id="1066" r:id="rId20"/>
    <p:sldId id="1067" r:id="rId21"/>
    <p:sldId id="106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1095" autoAdjust="0"/>
  </p:normalViewPr>
  <p:slideViewPr>
    <p:cSldViewPr snapToGrid="0" showGuides="1">
      <p:cViewPr varScale="1">
        <p:scale>
          <a:sx n="53" d="100"/>
          <a:sy n="53" d="100"/>
        </p:scale>
        <p:origin x="446" y="31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77499283872815"/>
          <c:y val="4.287210622709009E-2"/>
          <c:w val="0.8037337677838251"/>
          <c:h val="0.72929076520962366"/>
        </c:manualLayout>
      </c:layout>
      <c:lineChart>
        <c:grouping val="standard"/>
        <c:varyColors val="0"/>
        <c:ser>
          <c:idx val="0"/>
          <c:order val="0"/>
          <c:tx>
            <c:strRef>
              <c:f>'Itération Petit'!$A$364</c:f>
              <c:strCache>
                <c:ptCount val="1"/>
                <c:pt idx="0">
                  <c:v>Small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44-420C-B1AC-B27261A3E829}"/>
            </c:ext>
          </c:extLst>
        </c:ser>
        <c:ser>
          <c:idx val="1"/>
          <c:order val="1"/>
          <c:tx>
            <c:strRef>
              <c:f>'Itération Petit'!$A$365</c:f>
              <c:strCache>
                <c:ptCount val="1"/>
                <c:pt idx="0">
                  <c:v>Medium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4-420C-B1AC-B27261A3E829}"/>
            </c:ext>
          </c:extLst>
        </c:ser>
        <c:ser>
          <c:idx val="2"/>
          <c:order val="2"/>
          <c:tx>
            <c:strRef>
              <c:f>'Itération Petit'!$A$366</c:f>
              <c:strCache>
                <c:ptCount val="1"/>
                <c:pt idx="0">
                  <c:v>Large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44-420C-B1AC-B27261A3E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25568"/>
        <c:axId val="593224256"/>
      </c:lineChart>
      <c:catAx>
        <c:axId val="59322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 dirty="0" err="1"/>
                  <a:t>Iteration</a:t>
                </a:r>
                <a:r>
                  <a:rPr lang="fr-FR" sz="2400" baseline="0" dirty="0"/>
                  <a:t> </a:t>
                </a:r>
                <a:r>
                  <a:rPr lang="fr-FR" sz="2400" baseline="0" dirty="0" err="1"/>
                  <a:t>number</a:t>
                </a:r>
                <a:endParaRPr lang="fr-FR" sz="2400" dirty="0"/>
              </a:p>
            </c:rich>
          </c:tx>
          <c:layout>
            <c:manualLayout>
              <c:xMode val="edge"/>
              <c:yMode val="edge"/>
              <c:x val="0.42175031061412849"/>
              <c:y val="0.85726734634009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4256"/>
        <c:crosses val="autoZero"/>
        <c:auto val="1"/>
        <c:lblAlgn val="ctr"/>
        <c:lblOffset val="100"/>
        <c:tickLblSkip val="5"/>
        <c:noMultiLvlLbl val="0"/>
      </c:catAx>
      <c:valAx>
        <c:axId val="5932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419982620132405E-2"/>
              <c:y val="0.37631585745266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05305210113649"/>
          <c:y val="0.94533384666564502"/>
          <c:w val="0.36989377290232606"/>
          <c:h val="5.4666153334355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Interaction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and agent</a:t>
            </a:r>
          </a:p>
          <a:p>
            <a:r>
              <a:rPr lang="fr-FR" dirty="0"/>
              <a:t>Collaboration to </a:t>
            </a:r>
            <a:r>
              <a:rPr lang="fr-FR" dirty="0" err="1"/>
              <a:t>achieve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preferences</a:t>
            </a:r>
            <a:r>
              <a:rPr lang="fr-FR" dirty="0"/>
              <a:t> on the </a:t>
            </a:r>
            <a:r>
              <a:rPr lang="fr-FR" dirty="0" err="1"/>
              <a:t>way</a:t>
            </a:r>
            <a:r>
              <a:rPr lang="fr-FR" dirty="0"/>
              <a:t> to do the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 err="1"/>
              <a:t>Often</a:t>
            </a:r>
            <a:r>
              <a:rPr lang="fr-FR" dirty="0"/>
              <a:t> lead to a </a:t>
            </a:r>
            <a:r>
              <a:rPr lang="fr-FR" dirty="0" err="1"/>
              <a:t>negotiation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a compromise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3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Domaines</a:t>
            </a:r>
            <a:r>
              <a:rPr lang="fr-FR" baseline="0" dirty="0"/>
              <a:t> applications possibles pour c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2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citer les principes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2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Propose a </a:t>
            </a:r>
            <a:r>
              <a:rPr lang="fr-FR" dirty="0" err="1"/>
              <a:t>negotiation</a:t>
            </a:r>
            <a:r>
              <a:rPr lang="fr-FR" dirty="0"/>
              <a:t> model in </a:t>
            </a:r>
            <a:r>
              <a:rPr lang="fr-FR" dirty="0" err="1"/>
              <a:t>which</a:t>
            </a:r>
            <a:r>
              <a:rPr lang="fr-FR" dirty="0"/>
              <a:t> an agent can </a:t>
            </a:r>
            <a:r>
              <a:rPr lang="fr-FR" dirty="0" err="1"/>
              <a:t>reason</a:t>
            </a:r>
            <a:r>
              <a:rPr lang="fr-FR" dirty="0"/>
              <a:t> like a </a:t>
            </a:r>
            <a:r>
              <a:rPr lang="fr-FR" dirty="0" err="1"/>
              <a:t>human</a:t>
            </a:r>
            <a:endParaRPr lang="fr-FR" dirty="0"/>
          </a:p>
          <a:p>
            <a:r>
              <a:rPr lang="fr-FR" dirty="0"/>
              <a:t>It has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preferences</a:t>
            </a:r>
            <a:r>
              <a:rPr lang="fr-FR" dirty="0"/>
              <a:t> and a perception of dominance </a:t>
            </a:r>
            <a:r>
              <a:rPr lang="fr-FR" dirty="0" err="1"/>
              <a:t>that</a:t>
            </a:r>
            <a:r>
              <a:rPr lang="fr-FR" dirty="0"/>
              <a:t> affects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negotiation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an </a:t>
            </a:r>
            <a:r>
              <a:rPr lang="fr-FR" dirty="0" err="1"/>
              <a:t>interpersonal</a:t>
            </a:r>
            <a:r>
              <a:rPr lang="fr-FR" dirty="0"/>
              <a:t> relation of dominance </a:t>
            </a:r>
            <a:r>
              <a:rPr lang="fr-FR" dirty="0" err="1"/>
              <a:t>where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dominant and the second </a:t>
            </a:r>
            <a:r>
              <a:rPr lang="fr-FR" dirty="0" err="1"/>
              <a:t>submissive</a:t>
            </a:r>
            <a:r>
              <a:rPr lang="fr-FR" dirty="0"/>
              <a:t> the agent has to </a:t>
            </a:r>
            <a:r>
              <a:rPr lang="fr-FR" dirty="0" err="1"/>
              <a:t>understand</a:t>
            </a:r>
            <a:r>
              <a:rPr lang="fr-FR" dirty="0"/>
              <a:t> the </a:t>
            </a:r>
            <a:r>
              <a:rPr lang="fr-FR" dirty="0" err="1"/>
              <a:t>behaviors</a:t>
            </a:r>
            <a:r>
              <a:rPr lang="fr-FR" dirty="0"/>
              <a:t> of dominance </a:t>
            </a:r>
            <a:r>
              <a:rPr lang="fr-FR" dirty="0" err="1"/>
              <a:t>expessed</a:t>
            </a:r>
            <a:r>
              <a:rPr lang="fr-FR" dirty="0"/>
              <a:t> by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interlocutor</a:t>
            </a:r>
            <a:endParaRPr lang="fr-FR" dirty="0"/>
          </a:p>
          <a:p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propose  to </a:t>
            </a:r>
            <a:r>
              <a:rPr lang="fr-FR" dirty="0" err="1"/>
              <a:t>implement</a:t>
            </a:r>
            <a:r>
              <a:rPr lang="fr-FR" dirty="0"/>
              <a:t> a model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simulate</a:t>
            </a:r>
            <a:r>
              <a:rPr lang="fr-FR" dirty="0"/>
              <a:t> the user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ToM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simulaiton</a:t>
            </a:r>
            <a:endParaRPr lang="fr-FR" dirty="0"/>
          </a:p>
          <a:p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assumption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user </a:t>
            </a:r>
            <a:r>
              <a:rPr lang="fr-FR" dirty="0" err="1"/>
              <a:t>reason</a:t>
            </a:r>
            <a:r>
              <a:rPr lang="fr-FR" dirty="0"/>
              <a:t> </a:t>
            </a:r>
            <a:r>
              <a:rPr lang="fr-FR" dirty="0" err="1"/>
              <a:t>similarlly</a:t>
            </a:r>
            <a:r>
              <a:rPr lang="fr-FR" dirty="0"/>
              <a:t> to the agent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52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</a:t>
            </a:r>
            <a:r>
              <a:rPr lang="fr-FR" baseline="0" dirty="0"/>
              <a:t> le texte </a:t>
            </a:r>
          </a:p>
          <a:p>
            <a:r>
              <a:rPr lang="fr-FR" baseline="0" dirty="0"/>
              <a:t>Remettre avec l’exemple du resto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0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0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6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BDAF-9EFB-49A5-9595-C931D64521C4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2489" y="182562"/>
            <a:ext cx="4114800" cy="365125"/>
          </a:xfrm>
        </p:spPr>
        <p:txBody>
          <a:bodyPr/>
          <a:lstStyle>
            <a:lvl1pPr>
              <a:defRPr sz="1500"/>
            </a:lvl1pPr>
          </a:lstStyle>
          <a:p>
            <a:r>
              <a:rPr lang="fr-FR" dirty="0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>
            <a:lvl1pPr>
              <a:defRPr sz="1500"/>
            </a:lvl1pPr>
          </a:lstStyle>
          <a:p>
            <a:fld id="{EAE346B8-B207-44B2-9593-768E5DB0BF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B55E-22A5-4286-A8A7-EB9B205D71BE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6AC-F9B5-436A-BA31-4C1944034F51}" type="datetime1">
              <a:rPr lang="fr-FR" smtClean="0"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5662-819A-4979-9F2E-A9262012BDEE}" type="datetime1">
              <a:rPr lang="fr-FR" smtClean="0"/>
              <a:t>03/09/2018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3213-C230-4DED-AF8B-533039CAAB69}" type="datetime1">
              <a:rPr lang="fr-FR" smtClean="0"/>
              <a:t>03/09/2018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3DB1-DACF-4B0E-BF0E-41BA5EB41557}" type="datetime1">
              <a:rPr lang="fr-FR" smtClean="0"/>
              <a:t>03/09/2018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034-E096-43E7-888F-4F9D67C2E074}" type="datetime1">
              <a:rPr lang="fr-FR" smtClean="0"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C5E-82F5-4588-A45C-3F3E291216A2}" type="datetime1">
              <a:rPr lang="fr-FR" smtClean="0"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1903-57C3-4BA9-A49E-311B56A42E93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B4B0-8E7F-499D-A976-14ED26ED8635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D6F5-26E8-4FA4-8EF7-EF67FF72E7BA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8770-3C7C-432A-9FE1-78FB4AB6A326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82880" y="126875"/>
            <a:ext cx="11948160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i="1" dirty="0">
                <a:solidFill>
                  <a:srgbClr val="F39C12"/>
                </a:solidFill>
              </a:rPr>
              <a:t>Guess my power: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A computational model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to simulate a partner’s behavior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in the context of collaborative negotiation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0465A0-E828-447C-958C-8E5D7029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0" y="5560671"/>
            <a:ext cx="1584176" cy="1297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74E501-0BCA-42C9-9A26-1D4A61BD6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" y="5816303"/>
            <a:ext cx="912053" cy="9148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4822EC-9B60-4B52-ACE2-0FA30A42A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9" y="5747674"/>
            <a:ext cx="1512168" cy="9416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AE29B4-F7BB-4284-9505-CC1CF39C3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97" y="5578997"/>
            <a:ext cx="1064808" cy="1152128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273F771-C83E-4B13-B5CC-B329EAF3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14" y="4183856"/>
            <a:ext cx="5677384" cy="1076838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schemeClr val="bg1"/>
                </a:solidFill>
              </a:rPr>
              <a:t>Lydia OULD OUALI </a:t>
            </a:r>
            <a:r>
              <a:rPr lang="fr-FR" dirty="0">
                <a:solidFill>
                  <a:schemeClr val="bg1"/>
                </a:solidFill>
              </a:rPr>
              <a:t>(LIMSI-CNRS / UPSUD) </a:t>
            </a:r>
            <a:endParaRPr lang="fr-FR" sz="2400" dirty="0">
              <a:solidFill>
                <a:schemeClr val="bg1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Nicolas </a:t>
            </a:r>
            <a:r>
              <a:rPr lang="fr-FR" sz="2000" dirty="0" err="1">
                <a:solidFill>
                  <a:schemeClr val="bg1"/>
                </a:solidFill>
              </a:rPr>
              <a:t>Sabouret</a:t>
            </a:r>
            <a:r>
              <a:rPr lang="fr-FR" sz="2000" dirty="0">
                <a:solidFill>
                  <a:schemeClr val="bg1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Charles Rich (CS / WPI)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237869" y="3075461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06EA29-41CC-487F-A344-F588DCF71B83}"/>
              </a:ext>
            </a:extLst>
          </p:cNvPr>
          <p:cNvSpPr txBox="1"/>
          <p:nvPr/>
        </p:nvSpPr>
        <p:spPr>
          <a:xfrm>
            <a:off x="4418509" y="2178574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0) = 0.7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B65FAB-3C88-4581-BBF7-76E0CC2EA4F6}"/>
              </a:ext>
            </a:extLst>
          </p:cNvPr>
          <p:cNvSpPr/>
          <p:nvPr/>
        </p:nvSpPr>
        <p:spPr>
          <a:xfrm>
            <a:off x="168186" y="2070551"/>
            <a:ext cx="4022555" cy="180042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61055A-F2DF-49D2-ADF5-84D92AF5CE64}"/>
              </a:ext>
            </a:extLst>
          </p:cNvPr>
          <p:cNvSpPr txBox="1"/>
          <p:nvPr/>
        </p:nvSpPr>
        <p:spPr>
          <a:xfrm>
            <a:off x="155206" y="1701504"/>
            <a:ext cx="232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Acceptable values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942699-EB44-4BC0-891A-D3079BC4D450}"/>
              </a:ext>
            </a:extLst>
          </p:cNvPr>
          <p:cNvSpPr txBox="1"/>
          <p:nvPr/>
        </p:nvSpPr>
        <p:spPr>
          <a:xfrm>
            <a:off x="4431422" y="2696890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t</a:t>
            </a:r>
            <a:r>
              <a:rPr lang="fr-FR" sz="2000" b="1" baseline="-25000" dirty="0"/>
              <a:t>i</a:t>
            </a:r>
            <a:r>
              <a:rPr lang="fr-FR" sz="2000" b="1" dirty="0"/>
              <a:t>) = 0.6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5139C8-E10F-4BB5-BF35-6CF243833ECB}"/>
              </a:ext>
            </a:extLst>
          </p:cNvPr>
          <p:cNvSpPr/>
          <p:nvPr/>
        </p:nvSpPr>
        <p:spPr>
          <a:xfrm>
            <a:off x="179326" y="2070551"/>
            <a:ext cx="4022556" cy="250521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841021" y="4654181"/>
            <a:ext cx="4540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Accept</a:t>
            </a:r>
            <a:r>
              <a:rPr lang="fr-FR" sz="2000" dirty="0"/>
              <a:t>(F) : </a:t>
            </a: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Reject</a:t>
            </a:r>
            <a:r>
              <a:rPr lang="fr-FR" sz="2000" dirty="0"/>
              <a:t>(B) :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776009" y="4222628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DB6CA1-5152-47E7-9EC1-5BA29A7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5EABA95B-BE60-4B27-9732-09998079CB6F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1A71DAA0-2056-49BD-B2C7-E22C87305130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DBD65F52-4089-4C66-9D1D-0244FA438E7D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9A8ECE53-7981-4C44-96D2-40F0587EA08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2C38778B-B2EE-40C9-9CCC-B33DA0B721B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18">
              <a:extLst>
                <a:ext uri="{FF2B5EF4-FFF2-40B4-BE49-F238E27FC236}">
                  <a16:creationId xmlns:a16="http://schemas.microsoft.com/office/drawing/2014/main" id="{2D96393B-352E-4DDA-8042-A80814F1A717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18">
              <a:extLst>
                <a:ext uri="{FF2B5EF4-FFF2-40B4-BE49-F238E27FC236}">
                  <a16:creationId xmlns:a16="http://schemas.microsoft.com/office/drawing/2014/main" id="{C4BC1683-C4D5-4A49-A13C-CBA720890E46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8">
              <a:extLst>
                <a:ext uri="{FF2B5EF4-FFF2-40B4-BE49-F238E27FC236}">
                  <a16:creationId xmlns:a16="http://schemas.microsoft.com/office/drawing/2014/main" id="{5C111547-F4B9-4D3E-A074-AB816C34356E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01F059ED-A314-4A02-BB2C-DEF73C72DAD1}"/>
                </a:ext>
              </a:extLst>
            </p:cNvPr>
            <p:cNvCxnSpPr>
              <a:cxnSpLocks/>
              <a:stCxn id="96" idx="1"/>
              <a:endCxn id="95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0597EFB3-6F5A-4ABC-AD50-3E73A54B4411}"/>
                </a:ext>
              </a:extLst>
            </p:cNvPr>
            <p:cNvCxnSpPr>
              <a:cxnSpLocks/>
              <a:stCxn id="95" idx="1"/>
              <a:endCxn id="98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A6B76B5C-4542-4BFD-8169-4E3DDF18F1B4}"/>
                </a:ext>
              </a:extLst>
            </p:cNvPr>
            <p:cNvCxnSpPr>
              <a:cxnSpLocks/>
              <a:stCxn id="97" idx="0"/>
              <a:endCxn id="98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BD2BFCFB-1F6E-4D3C-9876-571C84FCB1DC}"/>
                </a:ext>
              </a:extLst>
            </p:cNvPr>
            <p:cNvCxnSpPr>
              <a:cxnSpLocks/>
              <a:stCxn id="95" idx="7"/>
              <a:endCxn id="99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13252099-6A48-40AF-AAC5-0B445851F182}"/>
                </a:ext>
              </a:extLst>
            </p:cNvPr>
            <p:cNvCxnSpPr>
              <a:cxnSpLocks/>
              <a:stCxn id="99" idx="1"/>
              <a:endCxn id="101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587E9A18-2BEE-4C9F-A2E0-64C40A140E86}"/>
                </a:ext>
              </a:extLst>
            </p:cNvPr>
            <p:cNvCxnSpPr>
              <a:cxnSpLocks/>
              <a:stCxn id="98" idx="7"/>
              <a:endCxn id="101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1F7A6FA2-B564-4C28-967D-9E25850A766C}"/>
                </a:ext>
              </a:extLst>
            </p:cNvPr>
            <p:cNvCxnSpPr>
              <a:cxnSpLocks/>
              <a:stCxn id="101" idx="0"/>
              <a:endCxn id="100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287356-8CFC-4EFF-83ED-D169CD6D4B18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CD02DB6B-8013-482F-9347-9FDDE7DA501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98BFFAC6-EC4F-4466-8D13-1BA787822B52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64DB4E7-D7A1-491E-81E5-8E74624694B9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9A82C66E-912D-4728-B6F0-A2B8CDBEBEC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265F0763-06ED-4135-BAF0-C514CC7D473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224BAD79-FFAC-4232-9F7D-843E65E68747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FACD021F-CAAC-46D8-A595-E7BFD3925CC8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088732B0-5F2A-4BA0-9EFA-6FC4137408F8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4F5552EF-F684-4920-97D0-DD3E7DAED13C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316AD0F5-8FE6-4BFB-8C2E-B8C243886FBA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13913432-377D-4E0A-81BE-7EB9DE01E926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59AFEF3E-B34C-41AB-BEEB-03F74A72A239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2E5E601A-9EA5-4C3F-A5A4-F7F5220A39E9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31E71E75-5DBF-459A-9A8A-0F6657CA6D24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2444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B74F44-1DD3-4505-A5E8-639312AF98B7}"/>
              </a:ext>
            </a:extLst>
          </p:cNvPr>
          <p:cNvSpPr/>
          <p:nvPr/>
        </p:nvSpPr>
        <p:spPr>
          <a:xfrm>
            <a:off x="346276" y="2007290"/>
            <a:ext cx="5240332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11</a:t>
            </a:fld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1E8DA47-4191-4FEF-9031-EE7F7CE351D2}"/>
              </a:ext>
            </a:extLst>
          </p:cNvPr>
          <p:cNvSpPr txBox="1">
            <a:spLocks/>
          </p:cNvSpPr>
          <p:nvPr/>
        </p:nvSpPr>
        <p:spPr>
          <a:xfrm>
            <a:off x="354006" y="2007290"/>
            <a:ext cx="5426756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a Chinese restaurant."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"I don't like Chinese restaurants, let's choose something else."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cheap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Chinese restaurant on the south side."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Italian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"I don't like Italian restaurants."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French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cheap Chinese restaurant on the south side.“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Arial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B: "Do you like French restaurants?"</a:t>
            </a:r>
            <a:endParaRPr lang="fr-FR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A620F1-B1DC-4568-B93D-49CCF1728429}"/>
              </a:ext>
            </a:extLst>
          </p:cNvPr>
          <p:cNvSpPr txBox="1"/>
          <p:nvPr/>
        </p:nvSpPr>
        <p:spPr>
          <a:xfrm>
            <a:off x="6096000" y="2224498"/>
            <a:ext cx="5741994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"I don't like French restaurants."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"Do you like Korean restaurants?"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the Shanghai. It's a quiet, cheap Chinese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the Shanghai restaurant.“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93CD3-EBE2-498B-A65D-FA324E512437}"/>
              </a:ext>
            </a:extLst>
          </p:cNvPr>
          <p:cNvSpPr/>
          <p:nvPr/>
        </p:nvSpPr>
        <p:spPr>
          <a:xfrm>
            <a:off x="34627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(A) = 0.9,  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(B) = 0.4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B0D7C3D-3827-464D-A89E-9BDBAA09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Example of dialogue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758C7-4294-4237-805F-C4EE3BDAC986}"/>
              </a:ext>
            </a:extLst>
          </p:cNvPr>
          <p:cNvSpPr/>
          <p:nvPr/>
        </p:nvSpPr>
        <p:spPr>
          <a:xfrm>
            <a:off x="6096000" y="2005292"/>
            <a:ext cx="5240332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BAABA800-AD92-4711-A7A4-000A657F78C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229439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7C46F56B-C9D0-41AE-BB98-9C6A194D844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5244FFA-B6E9-442A-991A-E09D60B8BCA6}"/>
              </a:ext>
            </a:extLst>
          </p:cNvPr>
          <p:cNvGrpSpPr/>
          <p:nvPr/>
        </p:nvGrpSpPr>
        <p:grpSpPr>
          <a:xfrm>
            <a:off x="2868203" y="1551227"/>
            <a:ext cx="501502" cy="527781"/>
            <a:chOff x="761237" y="2696891"/>
            <a:chExt cx="1941451" cy="2177340"/>
          </a:xfrm>
        </p:grpSpPr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99C16CE6-006B-4D22-9652-FEE1A059D6C5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A20A5C30-61D4-47C3-8B98-C7D8096B14F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C0F11ABE-3EA1-4D17-9D8C-422A6BFD1C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E2D582CF-5010-4CB3-9AAE-6505DCD497E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1AD253EA-B3B5-4CCC-A34B-0163079B1C39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BE8A381-94FB-4486-BE35-870A3409C4D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DC06B94B-4CD8-44B6-B29E-E68162A8B89D}"/>
                </a:ext>
              </a:extLst>
            </p:cNvPr>
            <p:cNvCxnSpPr>
              <a:stCxn id="34" idx="1"/>
              <a:endCxn id="3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5962C8D4-058D-4C78-940B-20D75DDFAABF}"/>
                </a:ext>
              </a:extLst>
            </p:cNvPr>
            <p:cNvCxnSpPr>
              <a:cxnSpLocks/>
              <a:stCxn id="33" idx="1"/>
              <a:endCxn id="3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AD54E0BB-BE10-45E2-8A64-0A176602A9C6}"/>
                </a:ext>
              </a:extLst>
            </p:cNvPr>
            <p:cNvCxnSpPr>
              <a:cxnSpLocks/>
              <a:stCxn id="35" idx="0"/>
              <a:endCxn id="3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C4CBFD7E-E479-44C3-A0AD-AAF68053A214}"/>
                </a:ext>
              </a:extLst>
            </p:cNvPr>
            <p:cNvCxnSpPr>
              <a:cxnSpLocks/>
              <a:stCxn id="33" idx="7"/>
              <a:endCxn id="3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2AE9533B-D90D-44F7-9001-72F67228E21B}"/>
                </a:ext>
              </a:extLst>
            </p:cNvPr>
            <p:cNvCxnSpPr>
              <a:cxnSpLocks/>
              <a:stCxn id="37" idx="1"/>
              <a:endCxn id="3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A95B6AB8-4226-4FF2-A7F9-44AE1E3D1509}"/>
                </a:ext>
              </a:extLst>
            </p:cNvPr>
            <p:cNvCxnSpPr>
              <a:cxnSpLocks/>
              <a:stCxn id="36" idx="7"/>
              <a:endCxn id="3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61706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8862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80953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55727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8203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61706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8862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80953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17DCFB7F-5517-41EA-90D4-895047BEFD13}"/>
              </a:ext>
            </a:extLst>
          </p:cNvPr>
          <p:cNvGrpSpPr/>
          <p:nvPr/>
        </p:nvGrpSpPr>
        <p:grpSpPr>
          <a:xfrm>
            <a:off x="4255727" y="2768924"/>
            <a:ext cx="501502" cy="527780"/>
            <a:chOff x="761237" y="2696891"/>
            <a:chExt cx="1941451" cy="2177340"/>
          </a:xfrm>
        </p:grpSpPr>
        <p:sp>
          <p:nvSpPr>
            <p:cNvPr id="124" name="Oval 18">
              <a:extLst>
                <a:ext uri="{FF2B5EF4-FFF2-40B4-BE49-F238E27FC236}">
                  <a16:creationId xmlns:a16="http://schemas.microsoft.com/office/drawing/2014/main" id="{A185C920-13A5-40D7-8AA3-2B60C32C497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8">
              <a:extLst>
                <a:ext uri="{FF2B5EF4-FFF2-40B4-BE49-F238E27FC236}">
                  <a16:creationId xmlns:a16="http://schemas.microsoft.com/office/drawing/2014/main" id="{F9420FC4-1106-4FF5-BFEF-6340F60901BE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8">
              <a:extLst>
                <a:ext uri="{FF2B5EF4-FFF2-40B4-BE49-F238E27FC236}">
                  <a16:creationId xmlns:a16="http://schemas.microsoft.com/office/drawing/2014/main" id="{FB77EFEF-D00B-46D9-85A6-D62C4E15C43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18">
              <a:extLst>
                <a:ext uri="{FF2B5EF4-FFF2-40B4-BE49-F238E27FC236}">
                  <a16:creationId xmlns:a16="http://schemas.microsoft.com/office/drawing/2014/main" id="{B149CE71-580D-4F1F-8175-A62A92DBB983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8">
              <a:extLst>
                <a:ext uri="{FF2B5EF4-FFF2-40B4-BE49-F238E27FC236}">
                  <a16:creationId xmlns:a16="http://schemas.microsoft.com/office/drawing/2014/main" id="{22B5C901-3BBA-4D04-9C04-FEA02FBE1B8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8">
              <a:extLst>
                <a:ext uri="{FF2B5EF4-FFF2-40B4-BE49-F238E27FC236}">
                  <a16:creationId xmlns:a16="http://schemas.microsoft.com/office/drawing/2014/main" id="{5AFFF416-06D8-4090-A298-84978349321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47BD2234-1004-477A-AE51-CDC8E550C742}"/>
                </a:ext>
              </a:extLst>
            </p:cNvPr>
            <p:cNvCxnSpPr>
              <a:cxnSpLocks/>
              <a:stCxn id="125" idx="1"/>
              <a:endCxn id="124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A896BF3A-13B8-4222-8939-83F42500B465}"/>
                </a:ext>
              </a:extLst>
            </p:cNvPr>
            <p:cNvCxnSpPr>
              <a:cxnSpLocks/>
              <a:stCxn id="124" idx="1"/>
              <a:endCxn id="127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>
              <a:extLst>
                <a:ext uri="{FF2B5EF4-FFF2-40B4-BE49-F238E27FC236}">
                  <a16:creationId xmlns:a16="http://schemas.microsoft.com/office/drawing/2014/main" id="{C914DFE7-8030-4385-A04A-C871F3B21F9A}"/>
                </a:ext>
              </a:extLst>
            </p:cNvPr>
            <p:cNvCxnSpPr>
              <a:cxnSpLocks/>
              <a:stCxn id="126" idx="0"/>
              <a:endCxn id="127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50AF74AC-E231-4BDD-BC4B-7C556247A3E6}"/>
                </a:ext>
              </a:extLst>
            </p:cNvPr>
            <p:cNvCxnSpPr>
              <a:cxnSpLocks/>
              <a:stCxn id="124" idx="7"/>
              <a:endCxn id="128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1EDAACB1-291B-46AF-9791-4004DD5312B9}"/>
                </a:ext>
              </a:extLst>
            </p:cNvPr>
            <p:cNvCxnSpPr>
              <a:cxnSpLocks/>
              <a:stCxn id="128" idx="1"/>
              <a:endCxn id="12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6CE2632-49E8-4AF0-B984-CE977F74BF5E}"/>
                </a:ext>
              </a:extLst>
            </p:cNvPr>
            <p:cNvCxnSpPr>
              <a:cxnSpLocks/>
              <a:stCxn id="127" idx="7"/>
              <a:endCxn id="12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051348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7631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9954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75584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2254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784515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41960" y="2024368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2738891" y="130449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089575" y="253893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2" y="306714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Espace réservé du numéro de diapositive 3">
            <a:extLst>
              <a:ext uri="{FF2B5EF4-FFF2-40B4-BE49-F238E27FC236}">
                <a16:creationId xmlns:a16="http://schemas.microsoft.com/office/drawing/2014/main" id="{34F2E6C1-692E-48E6-B565-E66551F7201D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C75141-3890-400F-8786-88543E98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7211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" name="Image 132">
            <a:extLst>
              <a:ext uri="{FF2B5EF4-FFF2-40B4-BE49-F238E27FC236}">
                <a16:creationId xmlns:a16="http://schemas.microsoft.com/office/drawing/2014/main" id="{83CF9B63-D58A-4AF9-B061-3486412A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2" y="306714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55915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3071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75162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49936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2412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55915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3071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75162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1840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4163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6697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5D671B9-A43E-41D3-940C-A8B5E38FE6FD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69793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3955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9" name="Freeform 295">
            <a:extLst>
              <a:ext uri="{FF2B5EF4-FFF2-40B4-BE49-F238E27FC236}">
                <a16:creationId xmlns:a16="http://schemas.microsoft.com/office/drawing/2014/main" id="{20E1D0EA-738C-42C8-A45F-51DF6DA10A19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F825D721-5B01-4ED0-9ADC-BCF6603EB53F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C34BF3F-3675-497D-AC31-E91C8510B51F}"/>
              </a:ext>
            </a:extLst>
          </p:cNvPr>
          <p:cNvSpPr txBox="1"/>
          <p:nvPr/>
        </p:nvSpPr>
        <p:spPr>
          <a:xfrm>
            <a:off x="3045557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4E0398-30C9-44C6-A323-92A428488601}"/>
              </a:ext>
            </a:extLst>
          </p:cNvPr>
          <p:cNvSpPr txBox="1"/>
          <p:nvPr/>
        </p:nvSpPr>
        <p:spPr>
          <a:xfrm>
            <a:off x="1136463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12" name="Freeform 295">
            <a:extLst>
              <a:ext uri="{FF2B5EF4-FFF2-40B4-BE49-F238E27FC236}">
                <a16:creationId xmlns:a16="http://schemas.microsoft.com/office/drawing/2014/main" id="{A837434B-8AB5-409B-AEA0-81955CB8F75F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749114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4444FA3-814D-4FEC-9985-48A5200F0D37}"/>
              </a:ext>
            </a:extLst>
          </p:cNvPr>
          <p:cNvGrpSpPr/>
          <p:nvPr/>
        </p:nvGrpSpPr>
        <p:grpSpPr>
          <a:xfrm>
            <a:off x="10606559" y="2024368"/>
            <a:ext cx="1250892" cy="924551"/>
            <a:chOff x="10902798" y="1599044"/>
            <a:chExt cx="1250892" cy="9245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0A03F9-C5CF-489E-9F91-BBAB47667CAD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EA49CC3-692F-4BF9-82B1-88B889E46735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8CE9C9-8F01-4AF4-9999-E439ED75D505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D4113E6-E0EC-4C11-86E6-314347516DB7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168D35AD-183F-4E7E-8270-5D30E9ABD7F1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D00BCB-5566-4C37-947A-37CA36C5B4F5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10" name="Espace réservé du numéro de diapositive 3">
            <a:extLst>
              <a:ext uri="{FF2B5EF4-FFF2-40B4-BE49-F238E27FC236}">
                <a16:creationId xmlns:a16="http://schemas.microsoft.com/office/drawing/2014/main" id="{AE335FD7-772F-455C-8B85-F80DFBEF27C1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11" name="Freeform 287">
            <a:extLst>
              <a:ext uri="{FF2B5EF4-FFF2-40B4-BE49-F238E27FC236}">
                <a16:creationId xmlns:a16="http://schemas.microsoft.com/office/drawing/2014/main" id="{0D6DCD6C-6C77-4B17-B9D2-E4C65A51D842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1F2234-FA5B-481A-AFEE-FB1A30A2509C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8B093-3A6C-4DE9-8796-0CC139627204}"/>
              </a:ext>
            </a:extLst>
          </p:cNvPr>
          <p:cNvSpPr/>
          <p:nvPr/>
        </p:nvSpPr>
        <p:spPr>
          <a:xfrm>
            <a:off x="4319211" y="4104000"/>
            <a:ext cx="4457589" cy="9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</p:spTree>
    <p:extLst>
      <p:ext uri="{BB962C8B-B14F-4D97-AF65-F5344CB8AC3E}">
        <p14:creationId xmlns:p14="http://schemas.microsoft.com/office/powerpoint/2010/main" val="81554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94111-2703-46F1-B0A3-261A99F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581499" y="1344304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09811" y="134430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3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799799" y="1339702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9035522" y="1978033"/>
            <a:ext cx="2218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Set of possible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 {F,D,E}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S= {D,B,C}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={ A,B,C}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9555" y="506601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9887" y="5588877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840353" y="507047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060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383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85151" y="507886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411885" y="508332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67766" y="5548743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204220" y="1897372"/>
            <a:ext cx="3574030" cy="166022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D6FDE789-ECAF-4686-AD11-7E2D4FB0E9A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0296D8D4-35E6-4294-B503-B9F72100151C}"/>
              </a:ext>
            </a:extLst>
          </p:cNvPr>
          <p:cNvGrpSpPr/>
          <p:nvPr/>
        </p:nvGrpSpPr>
        <p:grpSpPr>
          <a:xfrm>
            <a:off x="346276" y="1932645"/>
            <a:ext cx="3274715" cy="2880739"/>
            <a:chOff x="1705271" y="2147293"/>
            <a:chExt cx="3274715" cy="3286856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B2B206ED-74A0-454B-9635-D0DA6C7F524D}"/>
                </a:ext>
              </a:extLst>
            </p:cNvPr>
            <p:cNvGrpSpPr/>
            <p:nvPr/>
          </p:nvGrpSpPr>
          <p:grpSpPr>
            <a:xfrm>
              <a:off x="1705271" y="2147293"/>
              <a:ext cx="3274715" cy="3286856"/>
              <a:chOff x="843246" y="2203238"/>
              <a:chExt cx="3926613" cy="4464123"/>
            </a:xfrm>
          </p:grpSpPr>
          <p:sp>
            <p:nvSpPr>
              <p:cNvPr id="126" name="Oval 18">
                <a:extLst>
                  <a:ext uri="{FF2B5EF4-FFF2-40B4-BE49-F238E27FC236}">
                    <a16:creationId xmlns:a16="http://schemas.microsoft.com/office/drawing/2014/main" id="{148E42EE-BF6A-4EC1-94DF-B06F1D79CCE6}"/>
                  </a:ext>
                </a:extLst>
              </p:cNvPr>
              <p:cNvSpPr/>
              <p:nvPr/>
            </p:nvSpPr>
            <p:spPr>
              <a:xfrm>
                <a:off x="2157609" y="4730035"/>
                <a:ext cx="1107559" cy="55919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8">
                <a:extLst>
                  <a:ext uri="{FF2B5EF4-FFF2-40B4-BE49-F238E27FC236}">
                    <a16:creationId xmlns:a16="http://schemas.microsoft.com/office/drawing/2014/main" id="{9D2C2410-4EA7-4905-8254-AE7E6F220F9A}"/>
                  </a:ext>
                </a:extLst>
              </p:cNvPr>
              <p:cNvSpPr/>
              <p:nvPr/>
            </p:nvSpPr>
            <p:spPr>
              <a:xfrm>
                <a:off x="3507443" y="5514987"/>
                <a:ext cx="1100485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69FBF859-D8DF-4939-B4C8-3A4FB3821999}"/>
                  </a:ext>
                </a:extLst>
              </p:cNvPr>
              <p:cNvSpPr/>
              <p:nvPr/>
            </p:nvSpPr>
            <p:spPr>
              <a:xfrm>
                <a:off x="869823" y="5471080"/>
                <a:ext cx="1107561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8">
                <a:extLst>
                  <a:ext uri="{FF2B5EF4-FFF2-40B4-BE49-F238E27FC236}">
                    <a16:creationId xmlns:a16="http://schemas.microsoft.com/office/drawing/2014/main" id="{82D2643B-1ECD-4109-8A21-C04B2F08D4ED}"/>
                  </a:ext>
                </a:extLst>
              </p:cNvPr>
              <p:cNvSpPr/>
              <p:nvPr/>
            </p:nvSpPr>
            <p:spPr>
              <a:xfrm>
                <a:off x="871524" y="4016812"/>
                <a:ext cx="1107561" cy="55955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8">
                <a:extLst>
                  <a:ext uri="{FF2B5EF4-FFF2-40B4-BE49-F238E27FC236}">
                    <a16:creationId xmlns:a16="http://schemas.microsoft.com/office/drawing/2014/main" id="{278EDDBB-6D61-4520-8C31-20BCA03A4455}"/>
                  </a:ext>
                </a:extLst>
              </p:cNvPr>
              <p:cNvSpPr/>
              <p:nvPr/>
            </p:nvSpPr>
            <p:spPr>
              <a:xfrm>
                <a:off x="3507443" y="4015765"/>
                <a:ext cx="1107561" cy="53780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8">
                <a:extLst>
                  <a:ext uri="{FF2B5EF4-FFF2-40B4-BE49-F238E27FC236}">
                    <a16:creationId xmlns:a16="http://schemas.microsoft.com/office/drawing/2014/main" id="{E028A175-7095-4CAE-AE50-17269E270086}"/>
                  </a:ext>
                </a:extLst>
              </p:cNvPr>
              <p:cNvSpPr/>
              <p:nvPr/>
            </p:nvSpPr>
            <p:spPr>
              <a:xfrm>
                <a:off x="2130213" y="2203238"/>
                <a:ext cx="1107562" cy="57048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8">
                <a:extLst>
                  <a:ext uri="{FF2B5EF4-FFF2-40B4-BE49-F238E27FC236}">
                    <a16:creationId xmlns:a16="http://schemas.microsoft.com/office/drawing/2014/main" id="{23FE1FB4-1483-4CC9-9423-A774F302280F}"/>
                  </a:ext>
                </a:extLst>
              </p:cNvPr>
              <p:cNvSpPr/>
              <p:nvPr/>
            </p:nvSpPr>
            <p:spPr>
              <a:xfrm>
                <a:off x="2127579" y="3234132"/>
                <a:ext cx="1107561" cy="558099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19C4F8A3-4BA8-4D37-8BB9-CB60D41A5CE3}"/>
                  </a:ext>
                </a:extLst>
              </p:cNvPr>
              <p:cNvCxnSpPr>
                <a:cxnSpLocks/>
                <a:stCxn id="127" idx="1"/>
                <a:endCxn id="126" idx="5"/>
              </p:cNvCxnSpPr>
              <p:nvPr/>
            </p:nvCxnSpPr>
            <p:spPr>
              <a:xfrm flipH="1" flipV="1">
                <a:off x="3102970" y="5207336"/>
                <a:ext cx="565635" cy="3910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>
                <a:extLst>
                  <a:ext uri="{FF2B5EF4-FFF2-40B4-BE49-F238E27FC236}">
                    <a16:creationId xmlns:a16="http://schemas.microsoft.com/office/drawing/2014/main" id="{FD3F0CBD-0508-4321-9A2B-D4336BBC0F77}"/>
                  </a:ext>
                </a:extLst>
              </p:cNvPr>
              <p:cNvCxnSpPr>
                <a:cxnSpLocks/>
                <a:stCxn id="126" idx="1"/>
                <a:endCxn id="129" idx="5"/>
              </p:cNvCxnSpPr>
              <p:nvPr/>
            </p:nvCxnSpPr>
            <p:spPr>
              <a:xfrm flipH="1" flipV="1">
                <a:off x="1816886" y="4494420"/>
                <a:ext cx="502921" cy="3175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>
                <a:extLst>
                  <a:ext uri="{FF2B5EF4-FFF2-40B4-BE49-F238E27FC236}">
                    <a16:creationId xmlns:a16="http://schemas.microsoft.com/office/drawing/2014/main" id="{7B54C334-37EF-4A4E-BE0B-73235FE32C4F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1423604" y="4576364"/>
                <a:ext cx="1701" cy="89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DE1D9A09-23B8-4901-A550-1C08050663C0}"/>
                  </a:ext>
                </a:extLst>
              </p:cNvPr>
              <p:cNvCxnSpPr>
                <a:cxnSpLocks/>
                <a:stCxn id="126" idx="7"/>
                <a:endCxn id="130" idx="3"/>
              </p:cNvCxnSpPr>
              <p:nvPr/>
            </p:nvCxnSpPr>
            <p:spPr>
              <a:xfrm flipV="1">
                <a:off x="3102971" y="4474813"/>
                <a:ext cx="566671" cy="3371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avec flèche 136">
                <a:extLst>
                  <a:ext uri="{FF2B5EF4-FFF2-40B4-BE49-F238E27FC236}">
                    <a16:creationId xmlns:a16="http://schemas.microsoft.com/office/drawing/2014/main" id="{C4921C28-9D89-470D-8A9C-5BE8C804F924}"/>
                  </a:ext>
                </a:extLst>
              </p:cNvPr>
              <p:cNvCxnSpPr>
                <a:cxnSpLocks/>
                <a:stCxn id="130" idx="1"/>
                <a:endCxn id="132" idx="4"/>
              </p:cNvCxnSpPr>
              <p:nvPr/>
            </p:nvCxnSpPr>
            <p:spPr>
              <a:xfrm flipH="1" flipV="1">
                <a:off x="2681360" y="3792231"/>
                <a:ext cx="988282" cy="3022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46BEBE1F-9CE0-480D-83E1-65EAF42C7185}"/>
                  </a:ext>
                </a:extLst>
              </p:cNvPr>
              <p:cNvCxnSpPr>
                <a:cxnSpLocks/>
                <a:stCxn id="129" idx="7"/>
                <a:endCxn id="132" idx="4"/>
              </p:cNvCxnSpPr>
              <p:nvPr/>
            </p:nvCxnSpPr>
            <p:spPr>
              <a:xfrm flipV="1">
                <a:off x="1816886" y="3792231"/>
                <a:ext cx="864474" cy="3065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230AB4EF-7D8D-4A25-851E-BA8AF4773706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2681360" y="2773720"/>
                <a:ext cx="2634" cy="4604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5EB5F06E-C92C-41FF-933C-5519B6852468}"/>
                  </a:ext>
                </a:extLst>
              </p:cNvPr>
              <p:cNvSpPr txBox="1"/>
              <p:nvPr/>
            </p:nvSpPr>
            <p:spPr>
              <a:xfrm>
                <a:off x="3792056" y="6142722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0.16</a:t>
                </a: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C0E0C02D-0CA7-456F-AC72-441C8F2F3DC0}"/>
                  </a:ext>
                </a:extLst>
              </p:cNvPr>
              <p:cNvSpPr txBox="1"/>
              <p:nvPr/>
            </p:nvSpPr>
            <p:spPr>
              <a:xfrm>
                <a:off x="1169284" y="6139976"/>
                <a:ext cx="571209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F825E83F-A51B-40AF-8BF7-40105AC283D9}"/>
                  </a:ext>
                </a:extLst>
              </p:cNvPr>
              <p:cNvSpPr txBox="1"/>
              <p:nvPr/>
            </p:nvSpPr>
            <p:spPr>
              <a:xfrm>
                <a:off x="2355886" y="531358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0.33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EFF3AD44-0504-41EE-AB84-E9BE807B284E}"/>
                  </a:ext>
                </a:extLst>
              </p:cNvPr>
              <p:cNvSpPr txBox="1"/>
              <p:nvPr/>
            </p:nvSpPr>
            <p:spPr>
              <a:xfrm>
                <a:off x="843246" y="4593623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0.66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3FC1FE30-1CF0-4C1A-9ED5-A2601CB00A45}"/>
                  </a:ext>
                </a:extLst>
              </p:cNvPr>
              <p:cNvSpPr txBox="1"/>
              <p:nvPr/>
            </p:nvSpPr>
            <p:spPr>
              <a:xfrm>
                <a:off x="4058856" y="4495000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0.5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61013ED-9203-4F98-8982-663F8497659F}"/>
                  </a:ext>
                </a:extLst>
              </p:cNvPr>
              <p:cNvSpPr txBox="1"/>
              <p:nvPr/>
            </p:nvSpPr>
            <p:spPr>
              <a:xfrm>
                <a:off x="2414927" y="387616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0.83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5714AF42-81BC-4AD3-B4CC-82F17F0D09F9}"/>
                  </a:ext>
                </a:extLst>
              </p:cNvPr>
              <p:cNvSpPr txBox="1"/>
              <p:nvPr/>
            </p:nvSpPr>
            <p:spPr>
              <a:xfrm>
                <a:off x="2370895" y="2699079"/>
                <a:ext cx="201057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b="1">
                    <a:solidFill>
                      <a:schemeClr val="tx1"/>
                    </a:solidFill>
                    <a:latin typeface="+mj-lt"/>
                    <a:cs typeface="Arabic Typesetting" panose="03020402040406030203" pitchFamily="66" charset="-78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sz="1600" dirty="0"/>
                  <a:t>1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8F887970-344C-4C5E-8CDC-FDBA5A5733E8}"/>
                  </a:ext>
                </a:extLst>
              </p:cNvPr>
              <p:cNvSpPr txBox="1"/>
              <p:nvPr/>
            </p:nvSpPr>
            <p:spPr>
              <a:xfrm>
                <a:off x="2221394" y="2228641"/>
                <a:ext cx="1020487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0A30640B-A983-4346-A451-D6B59140346C}"/>
                  </a:ext>
                </a:extLst>
              </p:cNvPr>
              <p:cNvSpPr txBox="1"/>
              <p:nvPr/>
            </p:nvSpPr>
            <p:spPr>
              <a:xfrm>
                <a:off x="2249123" y="3242753"/>
                <a:ext cx="965028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B1607380-E190-4393-93EC-F281F47846B8}"/>
                  </a:ext>
                </a:extLst>
              </p:cNvPr>
              <p:cNvSpPr txBox="1"/>
              <p:nvPr/>
            </p:nvSpPr>
            <p:spPr>
              <a:xfrm>
                <a:off x="3652409" y="4022138"/>
                <a:ext cx="967695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79A33D9-ABB7-41F6-A4A7-76FBC35D1DCA}"/>
                  </a:ext>
                </a:extLst>
              </p:cNvPr>
              <p:cNvSpPr txBox="1"/>
              <p:nvPr/>
            </p:nvSpPr>
            <p:spPr>
              <a:xfrm>
                <a:off x="2261742" y="4767236"/>
                <a:ext cx="95939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BC9EFAFE-6234-4599-88BE-8F9A4D9F27CA}"/>
                  </a:ext>
                </a:extLst>
              </p:cNvPr>
              <p:cNvSpPr txBox="1"/>
              <p:nvPr/>
            </p:nvSpPr>
            <p:spPr>
              <a:xfrm>
                <a:off x="927026" y="4051659"/>
                <a:ext cx="112419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69F0BB03-D7F2-46E3-8BF5-4B525CDC27C5}"/>
                  </a:ext>
                </a:extLst>
              </p:cNvPr>
              <p:cNvSpPr txBox="1"/>
              <p:nvPr/>
            </p:nvSpPr>
            <p:spPr>
              <a:xfrm>
                <a:off x="3510982" y="5532863"/>
                <a:ext cx="1153365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Japanese</a:t>
                </a:r>
                <a:endParaRPr lang="fr-FR" sz="1600" dirty="0"/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B3DA227B-4821-4DA6-AE4B-B363A4C93460}"/>
                  </a:ext>
                </a:extLst>
              </p:cNvPr>
              <p:cNvSpPr txBox="1"/>
              <p:nvPr/>
            </p:nvSpPr>
            <p:spPr>
              <a:xfrm>
                <a:off x="873692" y="5543305"/>
                <a:ext cx="107635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Chinese</a:t>
                </a:r>
                <a:endParaRPr lang="fr-FR" sz="1600" dirty="0"/>
              </a:p>
            </p:txBody>
          </p:sp>
        </p:grp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C8A2B4E7-E35A-4DAA-9D10-28EB55419045}"/>
                </a:ext>
              </a:extLst>
            </p:cNvPr>
            <p:cNvCxnSpPr>
              <a:cxnSpLocks/>
              <a:stCxn id="128" idx="6"/>
              <a:endCxn id="152" idx="1"/>
            </p:cNvCxnSpPr>
            <p:nvPr/>
          </p:nvCxnSpPr>
          <p:spPr>
            <a:xfrm>
              <a:off x="2651119" y="4762963"/>
              <a:ext cx="1278989" cy="5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A89459B7-584D-490B-907F-A8E5A026CD47}"/>
                </a:ext>
              </a:extLst>
            </p:cNvPr>
            <p:cNvCxnSpPr>
              <a:cxnSpLocks/>
              <a:stCxn id="128" idx="7"/>
              <a:endCxn id="126" idx="3"/>
            </p:cNvCxnSpPr>
            <p:nvPr/>
          </p:nvCxnSpPr>
          <p:spPr>
            <a:xfrm flipV="1">
              <a:off x="2515849" y="4359158"/>
              <a:ext cx="420844" cy="255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4932540-0EF4-45A7-B30C-E49BE513F07B}"/>
                </a:ext>
              </a:extLst>
            </p:cNvPr>
            <p:cNvCxnSpPr>
              <a:cxnSpLocks/>
              <a:stCxn id="130" idx="2"/>
              <a:endCxn id="129" idx="6"/>
            </p:cNvCxnSpPr>
            <p:nvPr/>
          </p:nvCxnSpPr>
          <p:spPr>
            <a:xfrm flipH="1">
              <a:off x="2652538" y="3679815"/>
              <a:ext cx="1274619" cy="8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8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30254"/>
              </p:ext>
            </p:extLst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7189"/>
              </p:ext>
            </p:extLst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35" name="Espace réservé du numéro de diapositive 3">
            <a:extLst>
              <a:ext uri="{FF2B5EF4-FFF2-40B4-BE49-F238E27FC236}">
                <a16:creationId xmlns:a16="http://schemas.microsoft.com/office/drawing/2014/main" id="{0BC9D58F-B483-4406-828E-FE91ACBCDD0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90664"/>
              </p:ext>
            </p:extLst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correct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3168"/>
              </p:ext>
            </p:extLst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6601880" y="4957905"/>
            <a:ext cx="5590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2130 correct predictions over 2160 predictions </a:t>
            </a:r>
          </a:p>
          <a:p>
            <a:pPr algn="ctr"/>
            <a:r>
              <a:rPr lang="en-US" sz="2200" b="1" dirty="0"/>
              <a:t> 97.4%</a:t>
            </a:r>
          </a:p>
          <a:p>
            <a:endParaRPr lang="fr-FR" sz="2200" dirty="0"/>
          </a:p>
        </p:txBody>
      </p:sp>
      <p:sp>
        <p:nvSpPr>
          <p:cNvPr id="27" name="Espace réservé du numéro de diapositive 3">
            <a:extLst>
              <a:ext uri="{FF2B5EF4-FFF2-40B4-BE49-F238E27FC236}">
                <a16:creationId xmlns:a16="http://schemas.microsoft.com/office/drawing/2014/main" id="{DEA0E2C8-7C05-4EBD-B4AF-D865CCDFFB30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13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Evolution of prediction after each turn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A49FD547-4CB6-4632-9918-732B067B8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109785"/>
              </p:ext>
            </p:extLst>
          </p:nvPr>
        </p:nvGraphicFramePr>
        <p:xfrm>
          <a:off x="1382400" y="957600"/>
          <a:ext cx="9014400" cy="5675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16557084-FE81-49B8-99B0-3B0D8F7503B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06383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Conclusion and future works: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89DD49-E269-4839-8EAB-9B2C063ADB62}"/>
              </a:ext>
            </a:extLst>
          </p:cNvPr>
          <p:cNvSpPr txBox="1"/>
          <p:nvPr/>
        </p:nvSpPr>
        <p:spPr>
          <a:xfrm>
            <a:off x="902448" y="2673355"/>
            <a:ext cx="8803341" cy="84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921D6E28-9EDF-446B-A5EC-576A06DA58E2}"/>
              </a:ext>
            </a:extLst>
          </p:cNvPr>
          <p:cNvGrpSpPr/>
          <p:nvPr/>
        </p:nvGrpSpPr>
        <p:grpSpPr>
          <a:xfrm>
            <a:off x="1386910" y="1579350"/>
            <a:ext cx="9561983" cy="2026345"/>
            <a:chOff x="8889371" y="1786819"/>
            <a:chExt cx="12749308" cy="2701791"/>
          </a:xfrm>
        </p:grpSpPr>
        <p:sp>
          <p:nvSpPr>
            <p:cNvPr id="8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8889371" y="1786819"/>
              <a:ext cx="6685184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chemeClr val="accent4"/>
                  </a:solidFill>
                </a:rPr>
                <a:t>Simulation of 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32A458-D2FD-44E8-8D9C-4DBF4FA98F32}"/>
                </a:ext>
              </a:extLst>
            </p:cNvPr>
            <p:cNvSpPr/>
            <p:nvPr/>
          </p:nvSpPr>
          <p:spPr>
            <a:xfrm>
              <a:off x="8889371" y="2826618"/>
              <a:ext cx="12749308" cy="16619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Simulation theory is able to reason about other with </a:t>
              </a:r>
              <a:r>
                <a:rPr lang="en-US" sz="2000" b="1" dirty="0"/>
                <a:t>partial knowledge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Validation of the model in the context of agent/ agent interaction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902448" y="165760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grpSp>
        <p:nvGrpSpPr>
          <p:cNvPr id="10" name="Group 60">
            <a:extLst>
              <a:ext uri="{FF2B5EF4-FFF2-40B4-BE49-F238E27FC236}">
                <a16:creationId xmlns:a16="http://schemas.microsoft.com/office/drawing/2014/main" id="{AD7A879D-F544-40FC-BA8E-52C9DA61F59A}"/>
              </a:ext>
            </a:extLst>
          </p:cNvPr>
          <p:cNvGrpSpPr/>
          <p:nvPr/>
        </p:nvGrpSpPr>
        <p:grpSpPr>
          <a:xfrm>
            <a:off x="1386910" y="3821581"/>
            <a:ext cx="9561983" cy="2787323"/>
            <a:chOff x="8889371" y="1786819"/>
            <a:chExt cx="12749308" cy="3716428"/>
          </a:xfrm>
        </p:grpSpPr>
        <p:sp>
          <p:nvSpPr>
            <p:cNvPr id="11" name="TextBox 61">
              <a:extLst>
                <a:ext uri="{FF2B5EF4-FFF2-40B4-BE49-F238E27FC236}">
                  <a16:creationId xmlns:a16="http://schemas.microsoft.com/office/drawing/2014/main" id="{6DF85676-3B4B-4BF2-8A07-421A2422B537}"/>
                </a:ext>
              </a:extLst>
            </p:cNvPr>
            <p:cNvSpPr txBox="1"/>
            <p:nvPr/>
          </p:nvSpPr>
          <p:spPr>
            <a:xfrm>
              <a:off x="8889371" y="1786819"/>
              <a:ext cx="10597779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rgbClr val="002060"/>
                  </a:solidFill>
                </a:rPr>
                <a:t>Interpersonal relation of dominance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DA769-C6F0-47BA-91D1-BA87563D4FC1}"/>
                </a:ext>
              </a:extLst>
            </p:cNvPr>
            <p:cNvSpPr/>
            <p:nvPr/>
          </p:nvSpPr>
          <p:spPr>
            <a:xfrm>
              <a:off x="8889371" y="2712741"/>
              <a:ext cx="12749308" cy="279050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Simulate an interpersonal relation of dominance.</a:t>
              </a:r>
              <a:endParaRPr lang="en-US" sz="2000" b="1" dirty="0"/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Predict and adapt a complementary behavior 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Evaluation of the model with a human user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DA081-8B40-43BF-8DBF-E7523842088A}"/>
              </a:ext>
            </a:extLst>
          </p:cNvPr>
          <p:cNvSpPr/>
          <p:nvPr/>
        </p:nvSpPr>
        <p:spPr>
          <a:xfrm>
            <a:off x="902448" y="3888294"/>
            <a:ext cx="374404" cy="3744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CD9EA1DE-0B95-43FC-BE3F-358ACB92736C}"/>
              </a:ext>
            </a:extLst>
          </p:cNvPr>
          <p:cNvSpPr/>
          <p:nvPr/>
        </p:nvSpPr>
        <p:spPr>
          <a:xfrm>
            <a:off x="1007193" y="2381448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B0965A-B90E-471D-9609-C65923BA6957}"/>
              </a:ext>
            </a:extLst>
          </p:cNvPr>
          <p:cNvSpPr/>
          <p:nvPr/>
        </p:nvSpPr>
        <p:spPr>
          <a:xfrm>
            <a:off x="1007193" y="3237281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46BA1CC-23F9-46DE-833E-88D36D2A60C3}"/>
              </a:ext>
            </a:extLst>
          </p:cNvPr>
          <p:cNvSpPr/>
          <p:nvPr/>
        </p:nvSpPr>
        <p:spPr>
          <a:xfrm>
            <a:off x="1007193" y="4565848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11C4ED2-2359-4359-8A66-D49B609FE9FD}"/>
              </a:ext>
            </a:extLst>
          </p:cNvPr>
          <p:cNvSpPr/>
          <p:nvPr/>
        </p:nvSpPr>
        <p:spPr>
          <a:xfrm>
            <a:off x="1007193" y="5421681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9D721A64-A04A-4296-A407-530644456B1C}"/>
              </a:ext>
            </a:extLst>
          </p:cNvPr>
          <p:cNvSpPr/>
          <p:nvPr/>
        </p:nvSpPr>
        <p:spPr>
          <a:xfrm>
            <a:off x="1007193" y="6256055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92713D8A-33A3-4797-9A38-F6ED5704999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877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COLLABORATIVE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93935-7B06-450D-86F1-E5EA24C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6428455-0A36-407E-859C-D77BA0D30E5E}"/>
              </a:ext>
            </a:extLst>
          </p:cNvPr>
          <p:cNvGrpSpPr/>
          <p:nvPr/>
        </p:nvGrpSpPr>
        <p:grpSpPr>
          <a:xfrm>
            <a:off x="2285689" y="1373974"/>
            <a:ext cx="7232400" cy="2144550"/>
            <a:chOff x="2006138" y="1849259"/>
            <a:chExt cx="9091947" cy="3231428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8004B99-203B-4B13-8EEE-FABFCB52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42684" y="1925541"/>
              <a:ext cx="1774715" cy="1528515"/>
            </a:xfrm>
            <a:prstGeom prst="rect">
              <a:avLst/>
            </a:prstGeom>
          </p:spPr>
        </p:pic>
        <p:pic>
          <p:nvPicPr>
            <p:cNvPr id="9" name="Image 23">
              <a:extLst>
                <a:ext uri="{FF2B5EF4-FFF2-40B4-BE49-F238E27FC236}">
                  <a16:creationId xmlns:a16="http://schemas.microsoft.com/office/drawing/2014/main" id="{AF1715CF-A5B7-4B75-B963-CCCD5F8F9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4420" y="3170463"/>
              <a:ext cx="1923665" cy="1910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 24">
              <a:extLst>
                <a:ext uri="{FF2B5EF4-FFF2-40B4-BE49-F238E27FC236}">
                  <a16:creationId xmlns:a16="http://schemas.microsoft.com/office/drawing/2014/main" id="{48CFA1FE-F983-41F9-9EC8-8052AA8E9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138" y="3147174"/>
              <a:ext cx="2011166" cy="190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lèche : courbe vers la gauche 11">
              <a:extLst>
                <a:ext uri="{FF2B5EF4-FFF2-40B4-BE49-F238E27FC236}">
                  <a16:creationId xmlns:a16="http://schemas.microsoft.com/office/drawing/2014/main" id="{875B8E20-E9EC-493F-853F-8D512E3C5ECF}"/>
                </a:ext>
              </a:extLst>
            </p:cNvPr>
            <p:cNvSpPr/>
            <p:nvPr/>
          </p:nvSpPr>
          <p:spPr bwMode="auto">
            <a:xfrm>
              <a:off x="7885127" y="1849259"/>
              <a:ext cx="1674414" cy="1220999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3" name="Flèche : courbe vers la gauche 12">
              <a:extLst>
                <a:ext uri="{FF2B5EF4-FFF2-40B4-BE49-F238E27FC236}">
                  <a16:creationId xmlns:a16="http://schemas.microsoft.com/office/drawing/2014/main" id="{4F68871A-9F31-434D-85DD-857074DDDFB9}"/>
                </a:ext>
              </a:extLst>
            </p:cNvPr>
            <p:cNvSpPr/>
            <p:nvPr/>
          </p:nvSpPr>
          <p:spPr bwMode="auto">
            <a:xfrm rot="10800000">
              <a:off x="3430771" y="1958262"/>
              <a:ext cx="1544185" cy="1121908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9256EF-00D7-4BE1-865A-D326A0ACA69A}"/>
              </a:ext>
            </a:extLst>
          </p:cNvPr>
          <p:cNvGrpSpPr/>
          <p:nvPr/>
        </p:nvGrpSpPr>
        <p:grpSpPr>
          <a:xfrm>
            <a:off x="4556389" y="2785159"/>
            <a:ext cx="3578768" cy="1139767"/>
            <a:chOff x="321900" y="1371049"/>
            <a:chExt cx="4184247" cy="113976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5449992-9319-48D8-8FED-41BBEF7FDC0D}"/>
                </a:ext>
              </a:extLst>
            </p:cNvPr>
            <p:cNvSpPr txBox="1"/>
            <p:nvPr/>
          </p:nvSpPr>
          <p:spPr>
            <a:xfrm>
              <a:off x="677059" y="1802930"/>
              <a:ext cx="3511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Cooperation to achieve  </a:t>
              </a:r>
              <a:r>
                <a:rPr lang="en-US" sz="2000" b="1" dirty="0"/>
                <a:t>common goals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4981414-173B-477B-BA4C-9DAFC566199B}"/>
                </a:ext>
              </a:extLst>
            </p:cNvPr>
            <p:cNvGrpSpPr/>
            <p:nvPr/>
          </p:nvGrpSpPr>
          <p:grpSpPr>
            <a:xfrm>
              <a:off x="321900" y="1371049"/>
              <a:ext cx="4184247" cy="925442"/>
              <a:chOff x="960699" y="3649397"/>
              <a:chExt cx="4184247" cy="925442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82A2CE6-964A-4B60-A5AB-2120ED775999}"/>
                  </a:ext>
                </a:extLst>
              </p:cNvPr>
              <p:cNvSpPr txBox="1"/>
              <p:nvPr/>
            </p:nvSpPr>
            <p:spPr>
              <a:xfrm>
                <a:off x="960699" y="3649397"/>
                <a:ext cx="4184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COLLABORATION</a:t>
                </a:r>
              </a:p>
            </p:txBody>
          </p:sp>
          <p:sp>
            <p:nvSpPr>
              <p:cNvPr id="47" name="TextBox 32">
                <a:extLst>
                  <a:ext uri="{FF2B5EF4-FFF2-40B4-BE49-F238E27FC236}">
                    <a16:creationId xmlns:a16="http://schemas.microsoft.com/office/drawing/2014/main" id="{E2354F54-A51D-40A5-8E11-7154E975A234}"/>
                  </a:ext>
                </a:extLst>
              </p:cNvPr>
              <p:cNvSpPr txBox="1"/>
              <p:nvPr/>
            </p:nvSpPr>
            <p:spPr>
              <a:xfrm>
                <a:off x="1805610" y="420550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7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Flèche : droite à entaille 2">
            <a:extLst>
              <a:ext uri="{FF2B5EF4-FFF2-40B4-BE49-F238E27FC236}">
                <a16:creationId xmlns:a16="http://schemas.microsoft.com/office/drawing/2014/main" id="{193861C9-F759-4004-A60E-7298CF029200}"/>
              </a:ext>
            </a:extLst>
          </p:cNvPr>
          <p:cNvSpPr/>
          <p:nvPr/>
        </p:nvSpPr>
        <p:spPr>
          <a:xfrm>
            <a:off x="5041782" y="4562258"/>
            <a:ext cx="1465545" cy="524866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BABEE023-F13C-4157-8B96-A00A89AEE9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F4E6C4-7F44-49E9-B928-084A4F777868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89C2F0BD-92F5-4F81-9B98-7CC9A3FED526}"/>
              </a:ext>
            </a:extLst>
          </p:cNvPr>
          <p:cNvGrpSpPr/>
          <p:nvPr/>
        </p:nvGrpSpPr>
        <p:grpSpPr>
          <a:xfrm>
            <a:off x="3483551" y="2944564"/>
            <a:ext cx="5224894" cy="968871"/>
            <a:chOff x="2148051" y="2137172"/>
            <a:chExt cx="6966526" cy="129182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E2E12797-4C77-49FE-8534-79D2FFC30D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659507-1EA4-4E4F-9B63-9761C17B456F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BC745D99-6CDB-474C-8837-55CBB065D80F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33">
                <a:extLst>
                  <a:ext uri="{FF2B5EF4-FFF2-40B4-BE49-F238E27FC236}">
                    <a16:creationId xmlns:a16="http://schemas.microsoft.com/office/drawing/2014/main" id="{6CA8EAFD-1EFF-458B-9379-A9FEE4DDB942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B7CB68B1-8446-4ABA-973B-08ED7273AF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6D2E6A-ABE4-4C4A-9A7B-57950C1005E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3EEAB7D3-B991-4475-BF8C-0DC26109ACFC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6514FF13-BC2E-44BB-8B6F-6EB4054450EC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7CDA4CE6-1764-4CC1-82F3-05881C2AD9AB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B7FDD769-8C4F-46F6-A32C-6F7A5164A2B7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4A126E38-5632-43E8-B1C7-054C7E50F1D2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1280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</a:t>
              </a:r>
              <a:r>
                <a:rPr lang="en-US" sz="2000" b="1" kern="0" dirty="0">
                  <a:solidFill>
                    <a:srgbClr val="4B2C50"/>
                  </a:solidFill>
                </a:rPr>
                <a:t> &amp; 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2BED6A3E-9AB4-4E61-90AB-0E22D17158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712774" y="2304155"/>
            <a:ext cx="10766451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5</a:t>
            </a:fld>
            <a:endParaRPr lang="fr-FR"/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E53793D5-C250-45AF-90C6-23EDD52123BF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182954" y="4636168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532831-76B3-457B-A5C3-1F91B5227964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D3150B52-0808-4AC4-8B5B-0D9EBA8535E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4077643A-FC4D-4FDE-8B8A-7B83BD60810A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21078E55-302E-4899-8596-9A153E286808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A720E1-84C3-45ED-8AD4-485A2F62947A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6</a:t>
            </a:fld>
            <a:endParaRPr lang="fr-FR" dirty="0"/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224A33F0-3FE8-4E0D-85F1-8795D44C3E7D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217" name="Oval 18">
              <a:extLst>
                <a:ext uri="{FF2B5EF4-FFF2-40B4-BE49-F238E27FC236}">
                  <a16:creationId xmlns:a16="http://schemas.microsoft.com/office/drawing/2014/main" id="{859EADBC-FF01-4AFB-9165-C870BD0D8E9C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Oval 18">
              <a:extLst>
                <a:ext uri="{FF2B5EF4-FFF2-40B4-BE49-F238E27FC236}">
                  <a16:creationId xmlns:a16="http://schemas.microsoft.com/office/drawing/2014/main" id="{753F8BF5-9474-4114-8236-BE66717189EE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Oval 18">
              <a:extLst>
                <a:ext uri="{FF2B5EF4-FFF2-40B4-BE49-F238E27FC236}">
                  <a16:creationId xmlns:a16="http://schemas.microsoft.com/office/drawing/2014/main" id="{C32E2BDB-07CC-44B5-810C-5BE6A786C050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Oval 18">
              <a:extLst>
                <a:ext uri="{FF2B5EF4-FFF2-40B4-BE49-F238E27FC236}">
                  <a16:creationId xmlns:a16="http://schemas.microsoft.com/office/drawing/2014/main" id="{CB6C45E6-DA31-467C-B26C-EBB50ECC1DD0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Oval 18">
              <a:extLst>
                <a:ext uri="{FF2B5EF4-FFF2-40B4-BE49-F238E27FC236}">
                  <a16:creationId xmlns:a16="http://schemas.microsoft.com/office/drawing/2014/main" id="{6ACA9AD9-44A5-440C-830E-7D34F0629933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Oval 18">
              <a:extLst>
                <a:ext uri="{FF2B5EF4-FFF2-40B4-BE49-F238E27FC236}">
                  <a16:creationId xmlns:a16="http://schemas.microsoft.com/office/drawing/2014/main" id="{5440AA7A-CCDF-4040-AF86-71ED5318845E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Oval 18">
              <a:extLst>
                <a:ext uri="{FF2B5EF4-FFF2-40B4-BE49-F238E27FC236}">
                  <a16:creationId xmlns:a16="http://schemas.microsoft.com/office/drawing/2014/main" id="{CB2B635A-3468-458F-BE94-85FC6795115F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Connecteur droit avec flèche 223">
              <a:extLst>
                <a:ext uri="{FF2B5EF4-FFF2-40B4-BE49-F238E27FC236}">
                  <a16:creationId xmlns:a16="http://schemas.microsoft.com/office/drawing/2014/main" id="{E5A398F8-BC23-409A-9155-6A0E6C8E9112}"/>
                </a:ext>
              </a:extLst>
            </p:cNvPr>
            <p:cNvCxnSpPr>
              <a:cxnSpLocks/>
              <a:stCxn id="218" idx="1"/>
              <a:endCxn id="21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>
              <a:extLst>
                <a:ext uri="{FF2B5EF4-FFF2-40B4-BE49-F238E27FC236}">
                  <a16:creationId xmlns:a16="http://schemas.microsoft.com/office/drawing/2014/main" id="{2A464B1D-66B2-46A2-9525-8BCBE69AB485}"/>
                </a:ext>
              </a:extLst>
            </p:cNvPr>
            <p:cNvCxnSpPr>
              <a:cxnSpLocks/>
              <a:stCxn id="217" idx="1"/>
              <a:endCxn id="220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225">
              <a:extLst>
                <a:ext uri="{FF2B5EF4-FFF2-40B4-BE49-F238E27FC236}">
                  <a16:creationId xmlns:a16="http://schemas.microsoft.com/office/drawing/2014/main" id="{9DAD80D3-EE42-44F1-873E-6687C2736855}"/>
                </a:ext>
              </a:extLst>
            </p:cNvPr>
            <p:cNvCxnSpPr>
              <a:cxnSpLocks/>
              <a:stCxn id="219" idx="0"/>
              <a:endCxn id="220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avec flèche 226">
              <a:extLst>
                <a:ext uri="{FF2B5EF4-FFF2-40B4-BE49-F238E27FC236}">
                  <a16:creationId xmlns:a16="http://schemas.microsoft.com/office/drawing/2014/main" id="{CA669C93-4CC6-4BA9-B8B6-3E3467688313}"/>
                </a:ext>
              </a:extLst>
            </p:cNvPr>
            <p:cNvCxnSpPr>
              <a:cxnSpLocks/>
              <a:stCxn id="217" idx="7"/>
              <a:endCxn id="22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avec flèche 227">
              <a:extLst>
                <a:ext uri="{FF2B5EF4-FFF2-40B4-BE49-F238E27FC236}">
                  <a16:creationId xmlns:a16="http://schemas.microsoft.com/office/drawing/2014/main" id="{AB021B0E-1498-40FC-B84A-23865AB15126}"/>
                </a:ext>
              </a:extLst>
            </p:cNvPr>
            <p:cNvCxnSpPr>
              <a:cxnSpLocks/>
              <a:stCxn id="221" idx="1"/>
              <a:endCxn id="22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avec flèche 228">
              <a:extLst>
                <a:ext uri="{FF2B5EF4-FFF2-40B4-BE49-F238E27FC236}">
                  <a16:creationId xmlns:a16="http://schemas.microsoft.com/office/drawing/2014/main" id="{A5963F4B-00EF-4B38-8E5C-8C120A3B0B3C}"/>
                </a:ext>
              </a:extLst>
            </p:cNvPr>
            <p:cNvCxnSpPr>
              <a:cxnSpLocks/>
              <a:stCxn id="220" idx="7"/>
              <a:endCxn id="22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avec flèche 229">
              <a:extLst>
                <a:ext uri="{FF2B5EF4-FFF2-40B4-BE49-F238E27FC236}">
                  <a16:creationId xmlns:a16="http://schemas.microsoft.com/office/drawing/2014/main" id="{D772FB63-26DD-46B8-82DF-16312EE9E908}"/>
                </a:ext>
              </a:extLst>
            </p:cNvPr>
            <p:cNvCxnSpPr>
              <a:cxnSpLocks/>
              <a:stCxn id="223" idx="0"/>
              <a:endCxn id="22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44193C9E-7509-49F6-BAB9-8983C3144E07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4F7E8BD-E0C6-42A2-9613-E136F490F780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233" name="ZoneTexte 232">
              <a:extLst>
                <a:ext uri="{FF2B5EF4-FFF2-40B4-BE49-F238E27FC236}">
                  <a16:creationId xmlns:a16="http://schemas.microsoft.com/office/drawing/2014/main" id="{BECB3884-540E-4263-9CE6-47A1ABC63EE6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B7D35357-657F-47C6-A743-0C69E343D130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17D72B02-890D-45FA-B18A-D1E3B8D0303D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236" name="ZoneTexte 235">
              <a:extLst>
                <a:ext uri="{FF2B5EF4-FFF2-40B4-BE49-F238E27FC236}">
                  <a16:creationId xmlns:a16="http://schemas.microsoft.com/office/drawing/2014/main" id="{83910F3E-D4D6-4C56-B463-BF7BCB448A52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237" name="ZoneTexte 236">
              <a:extLst>
                <a:ext uri="{FF2B5EF4-FFF2-40B4-BE49-F238E27FC236}">
                  <a16:creationId xmlns:a16="http://schemas.microsoft.com/office/drawing/2014/main" id="{FB56FE2F-1DEC-460D-B5DC-857C8DE669ED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A8E4B149-3E12-4D17-BEFC-532A0AE87844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E4408077-4680-4DA3-853F-E03320A6B35F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2F92AD83-146A-4DF1-ABB2-59796969FB11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3538732-7D64-4B0E-B663-BCE52D4932ED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49AC11A8-64B0-4E9C-90A7-B28989C4EB02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468102E7-910F-4FF8-BD21-87DFDA6E3A57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244" name="ZoneTexte 243">
              <a:extLst>
                <a:ext uri="{FF2B5EF4-FFF2-40B4-BE49-F238E27FC236}">
                  <a16:creationId xmlns:a16="http://schemas.microsoft.com/office/drawing/2014/main" id="{B7E61CAC-DFA8-47C0-B876-444AFB631818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A062D9D9-E1AF-43C6-965D-C87D35C0685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FBCBD5-EC77-4F57-834C-4D63F6411125}"/>
              </a:ext>
            </a:extLst>
          </p:cNvPr>
          <p:cNvSpPr txBox="1"/>
          <p:nvPr/>
        </p:nvSpPr>
        <p:spPr>
          <a:xfrm>
            <a:off x="1243524" y="1646760"/>
            <a:ext cx="4237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Negotiation</a:t>
            </a:r>
            <a:r>
              <a:rPr lang="fr-FR" sz="2000" dirty="0"/>
              <a:t> on the topic of restaurants</a:t>
            </a:r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8D3803D-E881-419F-9011-DCB132CCB4DF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28B96B-2694-4BD4-B726-FDCD6C6FAB7C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4922F7-63D1-4831-91B7-D1C2CDDE2370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B6B324-19C7-486F-B662-B5BEB48F4A8D}"/>
              </a:ext>
            </a:extLst>
          </p:cNvPr>
          <p:cNvSpPr/>
          <p:nvPr/>
        </p:nvSpPr>
        <p:spPr>
          <a:xfrm>
            <a:off x="234147" y="3947494"/>
            <a:ext cx="4120135" cy="21746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614037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8E0809-9F57-4C30-AD03-7D83197EA128}"/>
              </a:ext>
            </a:extLst>
          </p:cNvPr>
          <p:cNvSpPr txBox="1"/>
          <p:nvPr/>
        </p:nvSpPr>
        <p:spPr>
          <a:xfrm>
            <a:off x="4520450" y="4352605"/>
            <a:ext cx="269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Values the agent </a:t>
            </a:r>
            <a:r>
              <a:rPr lang="en-US" sz="2200" b="1" dirty="0">
                <a:solidFill>
                  <a:srgbClr val="FF0000"/>
                </a:solidFill>
              </a:rPr>
              <a:t>doesn’t like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4ADE43-6CC1-4FA1-BC2A-F6F5EFB8F5BF}"/>
              </a:ext>
            </a:extLst>
          </p:cNvPr>
          <p:cNvSpPr/>
          <p:nvPr/>
        </p:nvSpPr>
        <p:spPr>
          <a:xfrm>
            <a:off x="234147" y="2072734"/>
            <a:ext cx="4120135" cy="1775249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D68C4A-38AB-4223-B764-C1D3FBE1D9F1}"/>
              </a:ext>
            </a:extLst>
          </p:cNvPr>
          <p:cNvSpPr txBox="1"/>
          <p:nvPr/>
        </p:nvSpPr>
        <p:spPr>
          <a:xfrm>
            <a:off x="4399373" y="2770902"/>
            <a:ext cx="28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Values the agent </a:t>
            </a:r>
            <a:r>
              <a:rPr lang="en-US" sz="2200" b="1" dirty="0">
                <a:solidFill>
                  <a:schemeClr val="accent6"/>
                </a:solidFill>
              </a:rPr>
              <a:t>like</a:t>
            </a:r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722CDB-9E54-4D5F-8CF8-4C5397D407D8}"/>
              </a:ext>
            </a:extLst>
          </p:cNvPr>
          <p:cNvSpPr txBox="1"/>
          <p:nvPr/>
        </p:nvSpPr>
        <p:spPr>
          <a:xfrm>
            <a:off x="7837719" y="3688576"/>
            <a:ext cx="421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(G): </a:t>
            </a:r>
            <a:r>
              <a:rPr lang="fr-FR" sz="2400" b="1" dirty="0"/>
              <a:t>I like G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(B): </a:t>
            </a:r>
            <a:r>
              <a:rPr lang="fr-FR" sz="2400" b="1" dirty="0"/>
              <a:t>I </a:t>
            </a:r>
            <a:r>
              <a:rPr lang="fr-FR" sz="2400" b="1" dirty="0" err="1"/>
              <a:t>don’t</a:t>
            </a:r>
            <a:r>
              <a:rPr lang="fr-FR" sz="2400" b="1" dirty="0"/>
              <a:t> like B</a:t>
            </a:r>
            <a:endParaRPr lang="fr-FR" sz="2000" b="1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6824CA-E4A6-4287-8035-C02ADD6DDDBD}"/>
              </a:ext>
            </a:extLst>
          </p:cNvPr>
          <p:cNvSpPr txBox="1"/>
          <p:nvPr/>
        </p:nvSpPr>
        <p:spPr>
          <a:xfrm>
            <a:off x="7772708" y="3257023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DE2A5316-2E46-4C3C-9FF6-BEFA35D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0B0C6126-38E2-40BF-86C0-6FA61ED9A9F8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146" name="Oval 18">
              <a:extLst>
                <a:ext uri="{FF2B5EF4-FFF2-40B4-BE49-F238E27FC236}">
                  <a16:creationId xmlns:a16="http://schemas.microsoft.com/office/drawing/2014/main" id="{06CADF12-3C6E-4306-BB36-7205F7CCCE73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18">
              <a:extLst>
                <a:ext uri="{FF2B5EF4-FFF2-40B4-BE49-F238E27FC236}">
                  <a16:creationId xmlns:a16="http://schemas.microsoft.com/office/drawing/2014/main" id="{8E6500BB-D261-494E-ADE7-8C81D213BAC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7E6C23B4-F9CC-4E17-987F-A16722A23789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34B3726A-8B21-44DA-B97B-5EC44C68FAE6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0F7A50DD-F0E3-4845-8D27-0CC461B2B92C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42B1A684-5D6A-48DD-B821-DC7158FB0434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9DDEFC6E-5525-4ED8-9507-0F2B27A4D69A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8672BCB8-560A-4A38-A34D-2E40C0239AF9}"/>
                </a:ext>
              </a:extLst>
            </p:cNvPr>
            <p:cNvCxnSpPr>
              <a:cxnSpLocks/>
              <a:stCxn id="147" idx="1"/>
              <a:endCxn id="146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B95AC0D1-E6FD-4948-BFA8-E5C469358E23}"/>
                </a:ext>
              </a:extLst>
            </p:cNvPr>
            <p:cNvCxnSpPr>
              <a:cxnSpLocks/>
              <a:stCxn id="146" idx="1"/>
              <a:endCxn id="149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E033DC72-DCD2-4781-B4E1-058ED972A8CB}"/>
                </a:ext>
              </a:extLst>
            </p:cNvPr>
            <p:cNvCxnSpPr>
              <a:cxnSpLocks/>
              <a:stCxn id="148" idx="0"/>
              <a:endCxn id="149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5C362F5E-2E3A-44B5-9D0C-E37A9326A0C2}"/>
                </a:ext>
              </a:extLst>
            </p:cNvPr>
            <p:cNvCxnSpPr>
              <a:cxnSpLocks/>
              <a:stCxn id="146" idx="7"/>
              <a:endCxn id="150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71AF2DDD-43EE-4258-80C8-1FFB010CDCCF}"/>
                </a:ext>
              </a:extLst>
            </p:cNvPr>
            <p:cNvCxnSpPr>
              <a:cxnSpLocks/>
              <a:stCxn id="150" idx="1"/>
              <a:endCxn id="152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707EA822-4A0F-40A8-8C87-6B63DA14F39F}"/>
                </a:ext>
              </a:extLst>
            </p:cNvPr>
            <p:cNvCxnSpPr>
              <a:cxnSpLocks/>
              <a:stCxn id="149" idx="7"/>
              <a:endCxn id="152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AA3816D-85EF-41ED-BBB7-0074F90EB475}"/>
                </a:ext>
              </a:extLst>
            </p:cNvPr>
            <p:cNvCxnSpPr>
              <a:cxnSpLocks/>
              <a:stCxn id="152" idx="0"/>
              <a:endCxn id="151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18CA22B6-89FE-476E-AE45-B80886DDCE9E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1D519153-B783-4492-ABB4-91F2265ED00F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2BDB736D-9E7D-4C86-B233-9DB087E8A794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63" name="ZoneTexte 162">
              <a:extLst>
                <a:ext uri="{FF2B5EF4-FFF2-40B4-BE49-F238E27FC236}">
                  <a16:creationId xmlns:a16="http://schemas.microsoft.com/office/drawing/2014/main" id="{6B1273B8-36CD-41A0-98D4-DCFD09D88755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19F0CEDF-F077-4E96-BDFD-1397A8E9E32F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F77268A5-C105-42C9-895F-7A905801B52C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D13C55CC-304F-4BAF-A5DC-879DF7D085D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67" name="ZoneTexte 166">
              <a:extLst>
                <a:ext uri="{FF2B5EF4-FFF2-40B4-BE49-F238E27FC236}">
                  <a16:creationId xmlns:a16="http://schemas.microsoft.com/office/drawing/2014/main" id="{B82A1666-F9E2-440F-93BF-87781D451EA2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68" name="ZoneTexte 167">
              <a:extLst>
                <a:ext uri="{FF2B5EF4-FFF2-40B4-BE49-F238E27FC236}">
                  <a16:creationId xmlns:a16="http://schemas.microsoft.com/office/drawing/2014/main" id="{4A191F68-14E3-4070-B274-F92459A0BB38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0B10F58F-537F-4FB8-A1D0-5B0353426294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0DCE9C28-1F42-4010-97D8-7C32EC151BFD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1D628041-1F1E-4618-BDB3-CFEAD81336CE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F5DB27A2-26E5-459F-82C2-EEEF53D75BFD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9EFB237C-1D04-4F26-B975-41A361168B00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589362-9259-4A31-94E8-294A24CA6C99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425008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651544" y="3912887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9AF448F-BA50-40E3-9133-B91CF997A315}"/>
              </a:ext>
            </a:extLst>
          </p:cNvPr>
          <p:cNvSpPr/>
          <p:nvPr/>
        </p:nvSpPr>
        <p:spPr>
          <a:xfrm>
            <a:off x="3964179" y="5806346"/>
            <a:ext cx="665544" cy="4604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4766663" y="4114016"/>
            <a:ext cx="3842794" cy="266044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39"/>
              <a:ext cx="1047914" cy="48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0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54" name="Espace réservé du numéro de diapositive 3">
            <a:extLst>
              <a:ext uri="{FF2B5EF4-FFF2-40B4-BE49-F238E27FC236}">
                <a16:creationId xmlns:a16="http://schemas.microsoft.com/office/drawing/2014/main" id="{D1383B97-135E-489C-A3F9-4B819D0FAFAA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Microsoft Office PowerPoint</Application>
  <PresentationFormat>Grand écran</PresentationFormat>
  <Paragraphs>420</Paragraphs>
  <Slides>20</Slides>
  <Notes>10</Notes>
  <HiddenSlides>3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32" baseType="lpstr">
      <vt:lpstr>Arabic Typesetting</vt:lpstr>
      <vt:lpstr>Arial</vt:lpstr>
      <vt:lpstr>Bookman Old Style</vt:lpstr>
      <vt:lpstr>Bradley Hand ITC</vt:lpstr>
      <vt:lpstr>Calibri</vt:lpstr>
      <vt:lpstr>Calibri Light</vt:lpstr>
      <vt:lpstr>Cambria Math</vt:lpstr>
      <vt:lpstr>GeosansLight</vt:lpstr>
      <vt:lpstr>Open Sans</vt:lpstr>
      <vt:lpstr>Wingdings</vt:lpstr>
      <vt:lpstr>Showeet theme</vt:lpstr>
      <vt:lpstr>Thème Office</vt:lpstr>
      <vt:lpstr>Présentation PowerPoint</vt:lpstr>
      <vt:lpstr>Context: COLLABORATIVE negotiation</vt:lpstr>
      <vt:lpstr>INTERPERSONAL RELATION OF DOMINANCE</vt:lpstr>
      <vt:lpstr>Présentation PowerPoint</vt:lpstr>
      <vt:lpstr>OVERVIEW OF THE MODEL OF NEGOTIATION</vt:lpstr>
      <vt:lpstr>Mental model</vt:lpstr>
      <vt:lpstr>Mental model</vt:lpstr>
      <vt:lpstr>Mental model</vt:lpstr>
      <vt:lpstr>Mental model</vt:lpstr>
      <vt:lpstr>Mental model</vt:lpstr>
      <vt:lpstr>Example of dialogue</vt:lpstr>
      <vt:lpstr>OVERVIEW OF THE MODEL OF NEGOTIATION</vt:lpstr>
      <vt:lpstr>Présentation PowerPoint</vt:lpstr>
      <vt:lpstr>Model of the other: Naïve approach</vt:lpstr>
      <vt:lpstr>Model of the other: reasoning with uncertainty</vt:lpstr>
      <vt:lpstr>Evaluation: reasoning with uncertainty</vt:lpstr>
      <vt:lpstr>Results: accuracy of predictions</vt:lpstr>
      <vt:lpstr>Results: Evolution of prediction after each turn</vt:lpstr>
      <vt:lpstr>Conclusion and future works: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148</cp:revision>
  <dcterms:created xsi:type="dcterms:W3CDTF">2018-08-21T17:03:23Z</dcterms:created>
  <dcterms:modified xsi:type="dcterms:W3CDTF">2018-09-03T21:46:06Z</dcterms:modified>
</cp:coreProperties>
</file>