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Calibri"/>
              </a:rPr>
              <a:t>Click to edit the title text formatModifiez le style du titre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1200">
                <a:solidFill>
                  <a:srgbClr val="8b8b8b"/>
                </a:solidFill>
                <a:latin typeface="Calibri"/>
              </a:rPr>
              <a:t>12/07/2016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A2F651C-27ED-4A88-B197-0A72ABB3F64A}" type="slidenum">
              <a:rPr lang="fr-FR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Calibri"/>
              </a:rPr>
              <a:t>Click to edit the title text formatModifiez le style du titre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Seventh Outline LevelModifiez les styles du texte du masque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fr-FR" sz="2800">
                <a:solidFill>
                  <a:srgbClr val="000000"/>
                </a:solidFill>
                <a:latin typeface="Calibri"/>
              </a:rPr>
              <a:t>Deuxième niveau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fr-FR" sz="2400">
                <a:solidFill>
                  <a:srgbClr val="000000"/>
                </a:solidFill>
                <a:latin typeface="Calibri"/>
              </a:rPr>
              <a:t>Troisième niveau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fr-FR" sz="2000">
                <a:solidFill>
                  <a:srgbClr val="000000"/>
                </a:solidFill>
                <a:latin typeface="Calibri"/>
              </a:rPr>
              <a:t>Quatrième niveau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fr-FR" sz="2000">
                <a:solidFill>
                  <a:srgbClr val="000000"/>
                </a:solidFill>
                <a:latin typeface="Calibri"/>
              </a:rPr>
              <a:t>Cinquième niveau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1200">
                <a:solidFill>
                  <a:srgbClr val="8b8b8b"/>
                </a:solidFill>
                <a:latin typeface="Calibri"/>
              </a:rPr>
              <a:t>12/07/2016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B7C5086-986C-40A8-8CEF-FD89A8AFACDB}" type="slidenum">
              <a:rPr lang="fr-FR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071520" y="1782000"/>
            <a:ext cx="3168000" cy="638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State.Preference (C, less, more)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251640" y="3713760"/>
            <a:ext cx="2088000" cy="639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State.Preference 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(less, more)</a:t>
            </a:r>
            <a:endParaRPr/>
          </a:p>
        </p:txBody>
      </p:sp>
      <p:sp>
        <p:nvSpPr>
          <p:cNvPr id="80" name="CustomShape 3"/>
          <p:cNvSpPr/>
          <p:nvPr/>
        </p:nvSpPr>
        <p:spPr>
          <a:xfrm flipH="1">
            <a:off x="1294920" y="2151360"/>
            <a:ext cx="3359880" cy="156204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81" name="CustomShape 4"/>
          <p:cNvSpPr/>
          <p:nvPr/>
        </p:nvSpPr>
        <p:spPr>
          <a:xfrm>
            <a:off x="3872160" y="3713760"/>
            <a:ext cx="1563840" cy="639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Propose (more)</a:t>
            </a:r>
            <a:endParaRPr/>
          </a:p>
        </p:txBody>
      </p:sp>
      <p:sp>
        <p:nvSpPr>
          <p:cNvPr id="82" name="CustomShape 5"/>
          <p:cNvSpPr/>
          <p:nvPr/>
        </p:nvSpPr>
        <p:spPr>
          <a:xfrm flipH="1">
            <a:off x="4654080" y="2151360"/>
            <a:ext cx="1440" cy="156204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83" name="CustomShape 6"/>
          <p:cNvSpPr/>
          <p:nvPr/>
        </p:nvSpPr>
        <p:spPr>
          <a:xfrm>
            <a:off x="6804360" y="3713760"/>
            <a:ext cx="2016000" cy="639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Ask.Preference 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(less1,more1)</a:t>
            </a:r>
            <a:endParaRPr/>
          </a:p>
        </p:txBody>
      </p:sp>
      <p:sp>
        <p:nvSpPr>
          <p:cNvPr id="84" name="CustomShape 7"/>
          <p:cNvSpPr/>
          <p:nvPr/>
        </p:nvSpPr>
        <p:spPr>
          <a:xfrm>
            <a:off x="4655880" y="2151360"/>
            <a:ext cx="3156120" cy="156204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85" name="CustomShape 8"/>
          <p:cNvSpPr/>
          <p:nvPr/>
        </p:nvSpPr>
        <p:spPr>
          <a:xfrm>
            <a:off x="4043880" y="4515480"/>
            <a:ext cx="1223640" cy="431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Calibri"/>
              </a:rPr>
              <a:t>isDom()</a:t>
            </a:r>
            <a:endParaRPr/>
          </a:p>
        </p:txBody>
      </p:sp>
      <p:sp>
        <p:nvSpPr>
          <p:cNvPr id="86" name="CustomShape 9"/>
          <p:cNvSpPr/>
          <p:nvPr/>
        </p:nvSpPr>
        <p:spPr>
          <a:xfrm>
            <a:off x="7200360" y="4515480"/>
            <a:ext cx="1223640" cy="431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Calibri"/>
              </a:rPr>
              <a:t>isSub()</a:t>
            </a:r>
            <a:endParaRPr/>
          </a:p>
        </p:txBody>
      </p:sp>
      <p:sp>
        <p:nvSpPr>
          <p:cNvPr id="87" name="CustomShape 10"/>
          <p:cNvSpPr/>
          <p:nvPr/>
        </p:nvSpPr>
        <p:spPr>
          <a:xfrm>
            <a:off x="683640" y="4515480"/>
            <a:ext cx="1223640" cy="56952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ffffff"/>
                </a:solidFill>
                <a:latin typeface="Calibri"/>
              </a:rPr>
              <a:t>Demands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ffffff"/>
                </a:solidFill>
                <a:latin typeface="Calibri"/>
              </a:rPr>
              <a:t>Other</a:t>
            </a:r>
            <a:endParaRPr/>
          </a:p>
        </p:txBody>
      </p:sp>
      <p:sp>
        <p:nvSpPr>
          <p:cNvPr id="88" name="CustomShape 11"/>
          <p:cNvSpPr/>
          <p:nvPr/>
        </p:nvSpPr>
        <p:spPr>
          <a:xfrm>
            <a:off x="180720" y="1935360"/>
            <a:ext cx="1427760" cy="431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Calibri"/>
              </a:rPr>
              <a:t>Relation</a:t>
            </a:r>
            <a:endParaRPr/>
          </a:p>
        </p:txBody>
      </p:sp>
      <p:sp>
        <p:nvSpPr>
          <p:cNvPr id="89" name="CustomShape 12"/>
          <p:cNvSpPr/>
          <p:nvPr/>
        </p:nvSpPr>
        <p:spPr>
          <a:xfrm>
            <a:off x="168480" y="2647800"/>
            <a:ext cx="1439640" cy="56952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ffffff"/>
                </a:solidFill>
                <a:latin typeface="Calibri"/>
              </a:rPr>
              <a:t>Dominance principals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529080" y="692640"/>
            <a:ext cx="2088000" cy="638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Propose (proposal)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6803280" y="2967480"/>
            <a:ext cx="2052000" cy="11869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State.Preference (Proposal.value, *)</a:t>
            </a:r>
            <a:endParaRPr/>
          </a:p>
        </p:txBody>
      </p:sp>
      <p:sp>
        <p:nvSpPr>
          <p:cNvPr id="92" name="CustomShape 3"/>
          <p:cNvSpPr/>
          <p:nvPr/>
        </p:nvSpPr>
        <p:spPr>
          <a:xfrm>
            <a:off x="4573080" y="1062000"/>
            <a:ext cx="3255840" cy="190512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93" name="CustomShape 4"/>
          <p:cNvSpPr/>
          <p:nvPr/>
        </p:nvSpPr>
        <p:spPr>
          <a:xfrm>
            <a:off x="3276000" y="2931120"/>
            <a:ext cx="1428480" cy="639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Propose (Proposal’)</a:t>
            </a:r>
            <a:endParaRPr/>
          </a:p>
        </p:txBody>
      </p:sp>
      <p:sp>
        <p:nvSpPr>
          <p:cNvPr id="94" name="CustomShape 5"/>
          <p:cNvSpPr/>
          <p:nvPr/>
        </p:nvSpPr>
        <p:spPr>
          <a:xfrm flipH="1">
            <a:off x="3990240" y="1062000"/>
            <a:ext cx="582480" cy="18687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95" name="CustomShape 6"/>
          <p:cNvSpPr/>
          <p:nvPr/>
        </p:nvSpPr>
        <p:spPr>
          <a:xfrm>
            <a:off x="5152680" y="2931120"/>
            <a:ext cx="1275480" cy="912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Reject (Proposal)</a:t>
            </a:r>
            <a:endParaRPr/>
          </a:p>
        </p:txBody>
      </p:sp>
      <p:sp>
        <p:nvSpPr>
          <p:cNvPr id="96" name="CustomShape 7"/>
          <p:cNvSpPr/>
          <p:nvPr/>
        </p:nvSpPr>
        <p:spPr>
          <a:xfrm>
            <a:off x="4573080" y="1062000"/>
            <a:ext cx="1217160" cy="18687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97" name="CustomShape 8"/>
          <p:cNvSpPr/>
          <p:nvPr/>
        </p:nvSpPr>
        <p:spPr>
          <a:xfrm>
            <a:off x="1763640" y="2895840"/>
            <a:ext cx="1188360" cy="912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Accept 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(Proposal)</a:t>
            </a:r>
            <a:endParaRPr/>
          </a:p>
        </p:txBody>
      </p:sp>
      <p:sp>
        <p:nvSpPr>
          <p:cNvPr id="98" name="CustomShape 9"/>
          <p:cNvSpPr/>
          <p:nvPr/>
        </p:nvSpPr>
        <p:spPr>
          <a:xfrm flipH="1">
            <a:off x="2358000" y="1062000"/>
            <a:ext cx="2214720" cy="18334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99" name="CustomShape 10"/>
          <p:cNvSpPr/>
          <p:nvPr/>
        </p:nvSpPr>
        <p:spPr>
          <a:xfrm>
            <a:off x="323640" y="2886480"/>
            <a:ext cx="1188360" cy="912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Booking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(Proposal)</a:t>
            </a:r>
            <a:endParaRPr/>
          </a:p>
        </p:txBody>
      </p:sp>
      <p:sp>
        <p:nvSpPr>
          <p:cNvPr id="100" name="CustomShape 11"/>
          <p:cNvSpPr/>
          <p:nvPr/>
        </p:nvSpPr>
        <p:spPr>
          <a:xfrm flipH="1">
            <a:off x="918000" y="1062000"/>
            <a:ext cx="3654720" cy="182412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01" name="CustomShape 12"/>
          <p:cNvSpPr/>
          <p:nvPr/>
        </p:nvSpPr>
        <p:spPr>
          <a:xfrm>
            <a:off x="7217280" y="3789000"/>
            <a:ext cx="1223640" cy="431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Calibri"/>
              </a:rPr>
              <a:t>isSub()</a:t>
            </a:r>
            <a:endParaRPr/>
          </a:p>
        </p:txBody>
      </p:sp>
      <p:sp>
        <p:nvSpPr>
          <p:cNvPr id="102" name="CustomShape 13"/>
          <p:cNvSpPr/>
          <p:nvPr/>
        </p:nvSpPr>
        <p:spPr>
          <a:xfrm>
            <a:off x="5181840" y="3789000"/>
            <a:ext cx="1223640" cy="431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Calibri"/>
              </a:rPr>
              <a:t>isPeer()</a:t>
            </a:r>
            <a:endParaRPr/>
          </a:p>
        </p:txBody>
      </p:sp>
      <p:sp>
        <p:nvSpPr>
          <p:cNvPr id="103" name="CustomShape 14"/>
          <p:cNvSpPr/>
          <p:nvPr/>
        </p:nvSpPr>
        <p:spPr>
          <a:xfrm>
            <a:off x="3378240" y="3789000"/>
            <a:ext cx="1223640" cy="431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Calibri"/>
              </a:rPr>
              <a:t>isDom()</a:t>
            </a:r>
            <a:endParaRPr/>
          </a:p>
        </p:txBody>
      </p:sp>
      <p:sp>
        <p:nvSpPr>
          <p:cNvPr id="104" name="CustomShape 15"/>
          <p:cNvSpPr/>
          <p:nvPr/>
        </p:nvSpPr>
        <p:spPr>
          <a:xfrm>
            <a:off x="1763640" y="3720240"/>
            <a:ext cx="1223640" cy="56952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ffffff"/>
                </a:solidFill>
                <a:latin typeface="Calibri"/>
              </a:rPr>
              <a:t>Demands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ffffff"/>
                </a:solidFill>
                <a:latin typeface="Calibri"/>
              </a:rPr>
              <a:t>Other</a:t>
            </a:r>
            <a:endParaRPr/>
          </a:p>
        </p:txBody>
      </p:sp>
      <p:sp>
        <p:nvSpPr>
          <p:cNvPr id="105" name="CustomShape 16"/>
          <p:cNvSpPr/>
          <p:nvPr/>
        </p:nvSpPr>
        <p:spPr>
          <a:xfrm>
            <a:off x="3378240" y="4290120"/>
            <a:ext cx="1223640" cy="43488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ffffff"/>
                </a:solidFill>
                <a:latin typeface="Calibri"/>
              </a:rPr>
              <a:t>Other</a:t>
            </a:r>
            <a:endParaRPr/>
          </a:p>
        </p:txBody>
      </p:sp>
      <p:sp>
        <p:nvSpPr>
          <p:cNvPr id="106" name="CustomShape 17"/>
          <p:cNvSpPr/>
          <p:nvPr/>
        </p:nvSpPr>
        <p:spPr>
          <a:xfrm>
            <a:off x="7217280" y="4323600"/>
            <a:ext cx="1223640" cy="40104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ffffff"/>
                </a:solidFill>
                <a:latin typeface="Calibri"/>
              </a:rPr>
              <a:t>Other</a:t>
            </a:r>
            <a:endParaRPr/>
          </a:p>
        </p:txBody>
      </p:sp>
      <p:sp>
        <p:nvSpPr>
          <p:cNvPr id="107" name="CustomShape 18"/>
          <p:cNvSpPr/>
          <p:nvPr/>
        </p:nvSpPr>
        <p:spPr>
          <a:xfrm>
            <a:off x="5181840" y="4338720"/>
            <a:ext cx="1223640" cy="43488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ffffff"/>
                </a:solidFill>
                <a:latin typeface="Calibri"/>
              </a:rPr>
              <a:t>Other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529080" y="692640"/>
            <a:ext cx="2088000" cy="638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Accept(proposal)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4573080" y="1062000"/>
            <a:ext cx="3431160" cy="17967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10" name="CustomShape 3"/>
          <p:cNvSpPr/>
          <p:nvPr/>
        </p:nvSpPr>
        <p:spPr>
          <a:xfrm flipH="1">
            <a:off x="2262240" y="1062000"/>
            <a:ext cx="2310480" cy="179064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11" name="CustomShape 4"/>
          <p:cNvSpPr/>
          <p:nvPr/>
        </p:nvSpPr>
        <p:spPr>
          <a:xfrm flipH="1">
            <a:off x="4224600" y="1062000"/>
            <a:ext cx="347400" cy="179064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12" name="CustomShape 5"/>
          <p:cNvSpPr/>
          <p:nvPr/>
        </p:nvSpPr>
        <p:spPr>
          <a:xfrm>
            <a:off x="107640" y="2886480"/>
            <a:ext cx="1188360" cy="912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Booking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(Proposal)</a:t>
            </a:r>
            <a:endParaRPr/>
          </a:p>
        </p:txBody>
      </p:sp>
      <p:sp>
        <p:nvSpPr>
          <p:cNvPr id="113" name="CustomShape 6"/>
          <p:cNvSpPr/>
          <p:nvPr/>
        </p:nvSpPr>
        <p:spPr>
          <a:xfrm flipH="1">
            <a:off x="702000" y="1062000"/>
            <a:ext cx="3870720" cy="182412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14" name="CustomShape 7"/>
          <p:cNvSpPr/>
          <p:nvPr/>
        </p:nvSpPr>
        <p:spPr>
          <a:xfrm>
            <a:off x="1650240" y="4259880"/>
            <a:ext cx="1223640" cy="56952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ffffff"/>
                </a:solidFill>
                <a:latin typeface="Calibri"/>
              </a:rPr>
              <a:t>Demands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ffffff"/>
                </a:solidFill>
                <a:latin typeface="Calibri"/>
              </a:rPr>
              <a:t>Other</a:t>
            </a:r>
            <a:endParaRPr/>
          </a:p>
        </p:txBody>
      </p:sp>
      <p:sp>
        <p:nvSpPr>
          <p:cNvPr id="115" name="CustomShape 8"/>
          <p:cNvSpPr/>
          <p:nvPr/>
        </p:nvSpPr>
        <p:spPr>
          <a:xfrm>
            <a:off x="1547640" y="2853000"/>
            <a:ext cx="1428480" cy="912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Propose (ProposalO)</a:t>
            </a:r>
            <a:endParaRPr/>
          </a:p>
        </p:txBody>
      </p:sp>
      <p:sp>
        <p:nvSpPr>
          <p:cNvPr id="116" name="CustomShape 9"/>
          <p:cNvSpPr/>
          <p:nvPr/>
        </p:nvSpPr>
        <p:spPr>
          <a:xfrm>
            <a:off x="1650240" y="3710880"/>
            <a:ext cx="1223640" cy="431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Calibri"/>
              </a:rPr>
              <a:t>isDom()</a:t>
            </a:r>
            <a:endParaRPr/>
          </a:p>
        </p:txBody>
      </p:sp>
      <p:sp>
        <p:nvSpPr>
          <p:cNvPr id="117" name="CustomShape 10"/>
          <p:cNvSpPr/>
          <p:nvPr/>
        </p:nvSpPr>
        <p:spPr>
          <a:xfrm>
            <a:off x="7103880" y="2859120"/>
            <a:ext cx="1800720" cy="912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AskPreference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(less,more)</a:t>
            </a:r>
            <a:endParaRPr/>
          </a:p>
        </p:txBody>
      </p:sp>
      <p:sp>
        <p:nvSpPr>
          <p:cNvPr id="118" name="CustomShape 11"/>
          <p:cNvSpPr/>
          <p:nvPr/>
        </p:nvSpPr>
        <p:spPr>
          <a:xfrm>
            <a:off x="7517880" y="3680640"/>
            <a:ext cx="1223640" cy="431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Calibri"/>
              </a:rPr>
              <a:t>isSub()</a:t>
            </a:r>
            <a:endParaRPr/>
          </a:p>
        </p:txBody>
      </p:sp>
      <p:sp>
        <p:nvSpPr>
          <p:cNvPr id="119" name="CustomShape 12"/>
          <p:cNvSpPr/>
          <p:nvPr/>
        </p:nvSpPr>
        <p:spPr>
          <a:xfrm>
            <a:off x="7517880" y="4215240"/>
            <a:ext cx="1223640" cy="40104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ffffff"/>
                </a:solidFill>
                <a:latin typeface="Calibri"/>
              </a:rPr>
              <a:t>Other</a:t>
            </a:r>
            <a:endParaRPr/>
          </a:p>
        </p:txBody>
      </p:sp>
      <p:sp>
        <p:nvSpPr>
          <p:cNvPr id="120" name="CustomShape 13"/>
          <p:cNvSpPr/>
          <p:nvPr/>
        </p:nvSpPr>
        <p:spPr>
          <a:xfrm>
            <a:off x="3230640" y="2853000"/>
            <a:ext cx="1989000" cy="912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StatePreference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(less,more)</a:t>
            </a:r>
            <a:endParaRPr/>
          </a:p>
        </p:txBody>
      </p:sp>
      <p:sp>
        <p:nvSpPr>
          <p:cNvPr id="121" name="CustomShape 14"/>
          <p:cNvSpPr/>
          <p:nvPr/>
        </p:nvSpPr>
        <p:spPr>
          <a:xfrm>
            <a:off x="3662640" y="3710880"/>
            <a:ext cx="1223640" cy="431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Calibri"/>
              </a:rPr>
              <a:t>isPeer()</a:t>
            </a:r>
            <a:endParaRPr/>
          </a:p>
        </p:txBody>
      </p:sp>
      <p:sp>
        <p:nvSpPr>
          <p:cNvPr id="122" name="CustomShape 15"/>
          <p:cNvSpPr/>
          <p:nvPr/>
        </p:nvSpPr>
        <p:spPr>
          <a:xfrm>
            <a:off x="4573080" y="1062000"/>
            <a:ext cx="1504080" cy="17967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23" name="CustomShape 16"/>
          <p:cNvSpPr/>
          <p:nvPr/>
        </p:nvSpPr>
        <p:spPr>
          <a:xfrm>
            <a:off x="5362920" y="2859120"/>
            <a:ext cx="1428480" cy="912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Propose (ProposalO)</a:t>
            </a:r>
            <a:endParaRPr/>
          </a:p>
        </p:txBody>
      </p:sp>
      <p:sp>
        <p:nvSpPr>
          <p:cNvPr id="124" name="CustomShape 17"/>
          <p:cNvSpPr/>
          <p:nvPr/>
        </p:nvSpPr>
        <p:spPr>
          <a:xfrm>
            <a:off x="5465520" y="3717000"/>
            <a:ext cx="1223640" cy="431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Calibri"/>
              </a:rPr>
              <a:t>isDom()</a:t>
            </a:r>
            <a:endParaRPr/>
          </a:p>
        </p:txBody>
      </p:sp>
      <p:sp>
        <p:nvSpPr>
          <p:cNvPr id="125" name="CustomShape 18"/>
          <p:cNvSpPr/>
          <p:nvPr/>
        </p:nvSpPr>
        <p:spPr>
          <a:xfrm>
            <a:off x="5465520" y="4217760"/>
            <a:ext cx="1223640" cy="57888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ffffff"/>
                </a:solidFill>
                <a:latin typeface="Calibri"/>
              </a:rPr>
              <a:t>Other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ffffff"/>
                </a:solidFill>
                <a:latin typeface="Calibri"/>
              </a:rPr>
              <a:t>Flow</a:t>
            </a:r>
            <a:endParaRPr/>
          </a:p>
        </p:txBody>
      </p:sp>
      <p:sp>
        <p:nvSpPr>
          <p:cNvPr id="126" name="CustomShape 19"/>
          <p:cNvSpPr/>
          <p:nvPr/>
        </p:nvSpPr>
        <p:spPr>
          <a:xfrm>
            <a:off x="3662640" y="4218120"/>
            <a:ext cx="1223640" cy="57888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ffffff"/>
                </a:solidFill>
                <a:latin typeface="Calibri"/>
              </a:rPr>
              <a:t>Other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ffffff"/>
                </a:solidFill>
                <a:latin typeface="Calibri"/>
              </a:rPr>
              <a:t>Flow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529080" y="692640"/>
            <a:ext cx="2088000" cy="3337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Calibri"/>
              </a:rPr>
              <a:t>Reject(Criterion)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4573080" y="1062000"/>
            <a:ext cx="3431160" cy="17967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29" name="CustomShape 3"/>
          <p:cNvSpPr/>
          <p:nvPr/>
        </p:nvSpPr>
        <p:spPr>
          <a:xfrm flipH="1">
            <a:off x="2262240" y="1062000"/>
            <a:ext cx="2310480" cy="179064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30" name="CustomShape 4"/>
          <p:cNvSpPr/>
          <p:nvPr/>
        </p:nvSpPr>
        <p:spPr>
          <a:xfrm flipH="1">
            <a:off x="4224600" y="1062000"/>
            <a:ext cx="347400" cy="179064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31" name="CustomShape 5"/>
          <p:cNvSpPr/>
          <p:nvPr/>
        </p:nvSpPr>
        <p:spPr>
          <a:xfrm>
            <a:off x="107640" y="2886480"/>
            <a:ext cx="118836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sp>
      <p:sp>
        <p:nvSpPr>
          <p:cNvPr id="132" name="CustomShape 6"/>
          <p:cNvSpPr/>
          <p:nvPr/>
        </p:nvSpPr>
        <p:spPr>
          <a:xfrm flipH="1">
            <a:off x="702000" y="1062000"/>
            <a:ext cx="3870720" cy="182412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33" name="CustomShape 7"/>
          <p:cNvSpPr/>
          <p:nvPr/>
        </p:nvSpPr>
        <p:spPr>
          <a:xfrm>
            <a:off x="1650240" y="4259880"/>
            <a:ext cx="1223640" cy="56952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400">
                <a:solidFill>
                  <a:srgbClr val="ffffff"/>
                </a:solidFill>
                <a:latin typeface="Calibri"/>
              </a:rPr>
              <a:t>Demands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fr-FR" sz="1400">
                <a:solidFill>
                  <a:srgbClr val="ffffff"/>
                </a:solidFill>
                <a:latin typeface="Calibri"/>
              </a:rPr>
              <a:t>Other</a:t>
            </a:r>
            <a:endParaRPr/>
          </a:p>
        </p:txBody>
      </p:sp>
      <p:sp>
        <p:nvSpPr>
          <p:cNvPr id="134" name="CustomShape 8"/>
          <p:cNvSpPr/>
          <p:nvPr/>
        </p:nvSpPr>
        <p:spPr>
          <a:xfrm>
            <a:off x="1547640" y="2853000"/>
            <a:ext cx="142848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Calibri"/>
              </a:rPr>
              <a:t>Propose (Proposal)</a:t>
            </a:r>
            <a:endParaRPr/>
          </a:p>
        </p:txBody>
      </p:sp>
      <p:sp>
        <p:nvSpPr>
          <p:cNvPr id="135" name="CustomShape 9"/>
          <p:cNvSpPr/>
          <p:nvPr/>
        </p:nvSpPr>
        <p:spPr>
          <a:xfrm>
            <a:off x="1650240" y="3710880"/>
            <a:ext cx="1223640" cy="43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txBody>
          <a:bodyPr lIns="77040" rIns="77040" tIns="32040" bIns="3204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Calibri"/>
              </a:rPr>
              <a:t>isDom()</a:t>
            </a:r>
            <a:endParaRPr/>
          </a:p>
        </p:txBody>
      </p:sp>
      <p:sp>
        <p:nvSpPr>
          <p:cNvPr id="136" name="CustomShape 10"/>
          <p:cNvSpPr/>
          <p:nvPr/>
        </p:nvSpPr>
        <p:spPr>
          <a:xfrm>
            <a:off x="7103880" y="2859120"/>
            <a:ext cx="180072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Calibri"/>
              </a:rPr>
              <a:t>AskPreference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Calibri"/>
              </a:rPr>
              <a:t>(less,more)</a:t>
            </a:r>
            <a:endParaRPr/>
          </a:p>
        </p:txBody>
      </p:sp>
      <p:sp>
        <p:nvSpPr>
          <p:cNvPr id="137" name="CustomShape 11"/>
          <p:cNvSpPr/>
          <p:nvPr/>
        </p:nvSpPr>
        <p:spPr>
          <a:xfrm>
            <a:off x="7517880" y="3680640"/>
            <a:ext cx="1223640" cy="431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Calibri"/>
              </a:rPr>
              <a:t>isSub()</a:t>
            </a:r>
            <a:endParaRPr/>
          </a:p>
        </p:txBody>
      </p:sp>
      <p:sp>
        <p:nvSpPr>
          <p:cNvPr id="138" name="CustomShape 12"/>
          <p:cNvSpPr/>
          <p:nvPr/>
        </p:nvSpPr>
        <p:spPr>
          <a:xfrm>
            <a:off x="7517880" y="4215240"/>
            <a:ext cx="1223640" cy="40104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400">
                <a:solidFill>
                  <a:srgbClr val="ffffff"/>
                </a:solidFill>
                <a:latin typeface="Calibri"/>
              </a:rPr>
              <a:t>Other</a:t>
            </a:r>
            <a:endParaRPr/>
          </a:p>
        </p:txBody>
      </p:sp>
      <p:sp>
        <p:nvSpPr>
          <p:cNvPr id="139" name="CustomShape 13"/>
          <p:cNvSpPr/>
          <p:nvPr/>
        </p:nvSpPr>
        <p:spPr>
          <a:xfrm>
            <a:off x="3230640" y="2853000"/>
            <a:ext cx="198900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/>
            <a:r>
              <a:rPr lang="fr-FR" sz="1400">
                <a:latin typeface="Arial"/>
              </a:rPr>
              <a:t>StatePreference</a:t>
            </a:r>
            <a:endParaRPr/>
          </a:p>
          <a:p>
            <a:pPr algn="ctr"/>
            <a:r>
              <a:rPr lang="fr-FR" sz="1400">
                <a:solidFill>
                  <a:srgbClr val="000000"/>
                </a:solidFill>
                <a:latin typeface="Calibri"/>
              </a:rPr>
              <a:t>(less,more)</a:t>
            </a:r>
            <a:endParaRPr/>
          </a:p>
        </p:txBody>
      </p:sp>
      <p:sp>
        <p:nvSpPr>
          <p:cNvPr id="140" name="CustomShape 14"/>
          <p:cNvSpPr/>
          <p:nvPr/>
        </p:nvSpPr>
        <p:spPr>
          <a:xfrm>
            <a:off x="3662640" y="3710880"/>
            <a:ext cx="1223640" cy="43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txBody>
          <a:bodyPr lIns="77040" rIns="77040" tIns="32040" bIns="3204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Calibri"/>
              </a:rPr>
              <a:t>isPeer()</a:t>
            </a:r>
            <a:endParaRPr/>
          </a:p>
        </p:txBody>
      </p:sp>
      <p:sp>
        <p:nvSpPr>
          <p:cNvPr id="141" name="CustomShape 15"/>
          <p:cNvSpPr/>
          <p:nvPr/>
        </p:nvSpPr>
        <p:spPr>
          <a:xfrm>
            <a:off x="4573080" y="1062000"/>
            <a:ext cx="1504080" cy="17967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42" name="CustomShape 16"/>
          <p:cNvSpPr/>
          <p:nvPr/>
        </p:nvSpPr>
        <p:spPr>
          <a:xfrm>
            <a:off x="5362920" y="2859120"/>
            <a:ext cx="142848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Calibri"/>
              </a:rPr>
              <a:t>Propose (ProposalO)</a:t>
            </a:r>
            <a:endParaRPr/>
          </a:p>
        </p:txBody>
      </p:sp>
      <p:sp>
        <p:nvSpPr>
          <p:cNvPr id="143" name="CustomShape 17"/>
          <p:cNvSpPr/>
          <p:nvPr/>
        </p:nvSpPr>
        <p:spPr>
          <a:xfrm>
            <a:off x="5465520" y="3717000"/>
            <a:ext cx="1223640" cy="43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txBody>
          <a:bodyPr lIns="77040" rIns="77040" tIns="32040" bIns="3204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Calibri"/>
              </a:rPr>
              <a:t>isDom()</a:t>
            </a:r>
            <a:endParaRPr/>
          </a:p>
        </p:txBody>
      </p:sp>
      <p:sp>
        <p:nvSpPr>
          <p:cNvPr id="144" name="CustomShape 18"/>
          <p:cNvSpPr/>
          <p:nvPr/>
        </p:nvSpPr>
        <p:spPr>
          <a:xfrm>
            <a:off x="5465520" y="4217760"/>
            <a:ext cx="1223640" cy="578880"/>
          </a:xfrm>
          <a:prstGeom prst="rect">
            <a:avLst/>
          </a:prstGeom>
          <a:solidFill>
            <a:srgbClr val="9bbb59"/>
          </a:solidFill>
          <a:ln>
            <a:solidFill>
              <a:srgbClr val="728a41"/>
            </a:solidFill>
          </a:ln>
        </p:spPr>
        <p:txBody>
          <a:bodyPr lIns="77040" rIns="77040" tIns="32040" bIns="32040" anchor="ctr"/>
          <a:p>
            <a:pPr algn="ctr">
              <a:lnSpc>
                <a:spcPct val="100000"/>
              </a:lnSpc>
            </a:pPr>
            <a:r>
              <a:rPr b="1" lang="fr-FR" sz="1400">
                <a:solidFill>
                  <a:srgbClr val="ffffff"/>
                </a:solidFill>
                <a:latin typeface="Calibri"/>
              </a:rPr>
              <a:t>Other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fr-FR" sz="1400">
                <a:solidFill>
                  <a:srgbClr val="ffffff"/>
                </a:solidFill>
                <a:latin typeface="Calibri"/>
              </a:rPr>
              <a:t>Flow</a:t>
            </a:r>
            <a:endParaRPr/>
          </a:p>
        </p:txBody>
      </p:sp>
      <p:sp>
        <p:nvSpPr>
          <p:cNvPr id="145" name="CustomShape 19"/>
          <p:cNvSpPr/>
          <p:nvPr/>
        </p:nvSpPr>
        <p:spPr>
          <a:xfrm>
            <a:off x="3662640" y="4218120"/>
            <a:ext cx="1223640" cy="578880"/>
          </a:xfrm>
          <a:prstGeom prst="rect">
            <a:avLst/>
          </a:prstGeom>
          <a:solidFill>
            <a:srgbClr val="9bbb59"/>
          </a:solidFill>
          <a:ln>
            <a:solidFill>
              <a:srgbClr val="728a41"/>
            </a:solidFill>
          </a:ln>
        </p:spPr>
        <p:txBody>
          <a:bodyPr lIns="77040" rIns="77040" tIns="32040" bIns="32040" anchor="ctr"/>
          <a:p>
            <a:pPr algn="ctr">
              <a:lnSpc>
                <a:spcPct val="100000"/>
              </a:lnSpc>
            </a:pPr>
            <a:r>
              <a:rPr b="1" lang="fr-FR" sz="1400">
                <a:solidFill>
                  <a:srgbClr val="ffffff"/>
                </a:solidFill>
                <a:latin typeface="Calibri"/>
              </a:rPr>
              <a:t>Other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fr-FR" sz="1400">
                <a:solidFill>
                  <a:srgbClr val="ffffff"/>
                </a:solidFill>
                <a:latin typeface="Calibri"/>
              </a:rPr>
              <a:t>Flow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529080" y="692640"/>
            <a:ext cx="2088000" cy="3337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Calibri"/>
              </a:rPr>
              <a:t>Reject(Option)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4573080" y="1062000"/>
            <a:ext cx="3431160" cy="17967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48" name="CustomShape 3"/>
          <p:cNvSpPr/>
          <p:nvPr/>
        </p:nvSpPr>
        <p:spPr>
          <a:xfrm flipH="1">
            <a:off x="2262240" y="1062000"/>
            <a:ext cx="2310480" cy="179064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49" name="CustomShape 4"/>
          <p:cNvSpPr/>
          <p:nvPr/>
        </p:nvSpPr>
        <p:spPr>
          <a:xfrm flipH="1">
            <a:off x="4224600" y="1062000"/>
            <a:ext cx="347400" cy="179064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50" name="CustomShape 5"/>
          <p:cNvSpPr/>
          <p:nvPr/>
        </p:nvSpPr>
        <p:spPr>
          <a:xfrm>
            <a:off x="1650240" y="4259880"/>
            <a:ext cx="1223640" cy="56952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400">
                <a:solidFill>
                  <a:srgbClr val="ffffff"/>
                </a:solidFill>
                <a:latin typeface="Calibri"/>
              </a:rPr>
              <a:t>Demands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fr-FR" sz="1400">
                <a:solidFill>
                  <a:srgbClr val="ffffff"/>
                </a:solidFill>
                <a:latin typeface="Calibri"/>
              </a:rPr>
              <a:t>Other</a:t>
            </a:r>
            <a:endParaRPr/>
          </a:p>
        </p:txBody>
      </p:sp>
      <p:sp>
        <p:nvSpPr>
          <p:cNvPr id="151" name="CustomShape 6"/>
          <p:cNvSpPr/>
          <p:nvPr/>
        </p:nvSpPr>
        <p:spPr>
          <a:xfrm>
            <a:off x="1547640" y="2853000"/>
            <a:ext cx="142848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Calibri"/>
              </a:rPr>
              <a:t>Propose (Proposal)</a:t>
            </a:r>
            <a:endParaRPr/>
          </a:p>
        </p:txBody>
      </p:sp>
      <p:sp>
        <p:nvSpPr>
          <p:cNvPr id="152" name="CustomShape 7"/>
          <p:cNvSpPr/>
          <p:nvPr/>
        </p:nvSpPr>
        <p:spPr>
          <a:xfrm>
            <a:off x="1650240" y="3710880"/>
            <a:ext cx="1223640" cy="43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txBody>
          <a:bodyPr lIns="77040" rIns="77040" tIns="32040" bIns="3204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Calibri"/>
              </a:rPr>
              <a:t>isDom()</a:t>
            </a:r>
            <a:endParaRPr/>
          </a:p>
        </p:txBody>
      </p:sp>
      <p:sp>
        <p:nvSpPr>
          <p:cNvPr id="153" name="CustomShape 8"/>
          <p:cNvSpPr/>
          <p:nvPr/>
        </p:nvSpPr>
        <p:spPr>
          <a:xfrm>
            <a:off x="7103880" y="2859120"/>
            <a:ext cx="180072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Calibri"/>
              </a:rPr>
              <a:t>AskPreference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Calibri"/>
              </a:rPr>
              <a:t>(less,more)</a:t>
            </a:r>
            <a:endParaRPr/>
          </a:p>
        </p:txBody>
      </p:sp>
      <p:sp>
        <p:nvSpPr>
          <p:cNvPr id="154" name="CustomShape 9"/>
          <p:cNvSpPr/>
          <p:nvPr/>
        </p:nvSpPr>
        <p:spPr>
          <a:xfrm>
            <a:off x="7517880" y="3680640"/>
            <a:ext cx="1223640" cy="431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Calibri"/>
              </a:rPr>
              <a:t>isSub()</a:t>
            </a:r>
            <a:endParaRPr/>
          </a:p>
        </p:txBody>
      </p:sp>
      <p:sp>
        <p:nvSpPr>
          <p:cNvPr id="155" name="CustomShape 10"/>
          <p:cNvSpPr/>
          <p:nvPr/>
        </p:nvSpPr>
        <p:spPr>
          <a:xfrm>
            <a:off x="7517880" y="4215240"/>
            <a:ext cx="1223640" cy="40104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400">
                <a:solidFill>
                  <a:srgbClr val="ffffff"/>
                </a:solidFill>
                <a:latin typeface="Calibri"/>
              </a:rPr>
              <a:t>Other</a:t>
            </a:r>
            <a:endParaRPr/>
          </a:p>
        </p:txBody>
      </p:sp>
      <p:sp>
        <p:nvSpPr>
          <p:cNvPr id="156" name="CustomShape 11"/>
          <p:cNvSpPr/>
          <p:nvPr/>
        </p:nvSpPr>
        <p:spPr>
          <a:xfrm>
            <a:off x="3230640" y="2853000"/>
            <a:ext cx="198900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/>
            <a:r>
              <a:rPr lang="fr-FR" sz="1400">
                <a:latin typeface="Arial"/>
              </a:rPr>
              <a:t>StatePreference</a:t>
            </a:r>
            <a:endParaRPr/>
          </a:p>
          <a:p>
            <a:pPr algn="ctr"/>
            <a:r>
              <a:rPr lang="fr-FR" sz="1400">
                <a:solidFill>
                  <a:srgbClr val="000000"/>
                </a:solidFill>
                <a:latin typeface="Calibri"/>
              </a:rPr>
              <a:t>(less,more)</a:t>
            </a:r>
            <a:endParaRPr/>
          </a:p>
        </p:txBody>
      </p:sp>
      <p:sp>
        <p:nvSpPr>
          <p:cNvPr id="157" name="CustomShape 12"/>
          <p:cNvSpPr/>
          <p:nvPr/>
        </p:nvSpPr>
        <p:spPr>
          <a:xfrm>
            <a:off x="3662640" y="3710880"/>
            <a:ext cx="1223640" cy="43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txBody>
          <a:bodyPr lIns="77040" rIns="77040" tIns="32040" bIns="3204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Calibri"/>
              </a:rPr>
              <a:t>isPeer()</a:t>
            </a:r>
            <a:endParaRPr/>
          </a:p>
        </p:txBody>
      </p:sp>
      <p:sp>
        <p:nvSpPr>
          <p:cNvPr id="158" name="CustomShape 13"/>
          <p:cNvSpPr/>
          <p:nvPr/>
        </p:nvSpPr>
        <p:spPr>
          <a:xfrm>
            <a:off x="4573080" y="1062000"/>
            <a:ext cx="1504080" cy="17967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59" name="CustomShape 14"/>
          <p:cNvSpPr/>
          <p:nvPr/>
        </p:nvSpPr>
        <p:spPr>
          <a:xfrm>
            <a:off x="5362920" y="2859120"/>
            <a:ext cx="142848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Calibri"/>
              </a:rPr>
              <a:t>Propose (ProposalO)</a:t>
            </a:r>
            <a:endParaRPr/>
          </a:p>
        </p:txBody>
      </p:sp>
      <p:sp>
        <p:nvSpPr>
          <p:cNvPr id="160" name="CustomShape 15"/>
          <p:cNvSpPr/>
          <p:nvPr/>
        </p:nvSpPr>
        <p:spPr>
          <a:xfrm>
            <a:off x="5465520" y="3717000"/>
            <a:ext cx="1223640" cy="43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txBody>
          <a:bodyPr lIns="77040" rIns="77040" tIns="32040" bIns="3204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Calibri"/>
              </a:rPr>
              <a:t>notIsSub()</a:t>
            </a:r>
            <a:endParaRPr/>
          </a:p>
        </p:txBody>
      </p:sp>
      <p:sp>
        <p:nvSpPr>
          <p:cNvPr id="161" name="CustomShape 16"/>
          <p:cNvSpPr/>
          <p:nvPr/>
        </p:nvSpPr>
        <p:spPr>
          <a:xfrm>
            <a:off x="5465520" y="4217760"/>
            <a:ext cx="1223640" cy="578880"/>
          </a:xfrm>
          <a:prstGeom prst="rect">
            <a:avLst/>
          </a:prstGeom>
          <a:solidFill>
            <a:srgbClr val="9bbb59"/>
          </a:solidFill>
          <a:ln>
            <a:solidFill>
              <a:srgbClr val="728a41"/>
            </a:solidFill>
          </a:ln>
        </p:spPr>
        <p:txBody>
          <a:bodyPr lIns="77040" rIns="77040" tIns="32040" bIns="32040" anchor="ctr"/>
          <a:p>
            <a:pPr algn="ctr">
              <a:lnSpc>
                <a:spcPct val="100000"/>
              </a:lnSpc>
            </a:pPr>
            <a:r>
              <a:rPr b="1" lang="fr-FR" sz="1400">
                <a:solidFill>
                  <a:srgbClr val="ffffff"/>
                </a:solidFill>
                <a:latin typeface="Calibri"/>
              </a:rPr>
              <a:t>Other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fr-FR" sz="1400">
                <a:solidFill>
                  <a:srgbClr val="ffffff"/>
                </a:solidFill>
                <a:latin typeface="Calibri"/>
              </a:rPr>
              <a:t>Flow</a:t>
            </a:r>
            <a:endParaRPr/>
          </a:p>
        </p:txBody>
      </p:sp>
      <p:sp>
        <p:nvSpPr>
          <p:cNvPr id="162" name="CustomShape 17"/>
          <p:cNvSpPr/>
          <p:nvPr/>
        </p:nvSpPr>
        <p:spPr>
          <a:xfrm>
            <a:off x="3662640" y="4218120"/>
            <a:ext cx="1223640" cy="578880"/>
          </a:xfrm>
          <a:prstGeom prst="rect">
            <a:avLst/>
          </a:prstGeom>
          <a:solidFill>
            <a:srgbClr val="9bbb59"/>
          </a:solidFill>
          <a:ln>
            <a:solidFill>
              <a:srgbClr val="728a41"/>
            </a:solidFill>
          </a:ln>
        </p:spPr>
        <p:txBody>
          <a:bodyPr lIns="77040" rIns="77040" tIns="32040" bIns="32040" anchor="ctr"/>
          <a:p>
            <a:pPr algn="ctr">
              <a:lnSpc>
                <a:spcPct val="100000"/>
              </a:lnSpc>
            </a:pPr>
            <a:r>
              <a:rPr b="1" lang="fr-FR" sz="1400">
                <a:solidFill>
                  <a:srgbClr val="ffffff"/>
                </a:solidFill>
                <a:latin typeface="Calibri"/>
              </a:rPr>
              <a:t>Other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fr-FR" sz="1400">
                <a:solidFill>
                  <a:srgbClr val="ffffff"/>
                </a:solidFill>
                <a:latin typeface="Calibri"/>
              </a:rPr>
              <a:t>Flow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