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488B75-19F7-41B7-97B6-E53550B010C7}" type="doc">
      <dgm:prSet loTypeId="urn:microsoft.com/office/officeart/2005/8/layout/chevron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CD4BD2A7-5A47-41AA-9BD4-25D975C650B3}">
      <dgm:prSet phldrT="[Texte]" custT="1"/>
      <dgm:spPr>
        <a:ln>
          <a:solidFill>
            <a:srgbClr val="00B0F0"/>
          </a:solidFill>
        </a:ln>
      </dgm:spPr>
      <dgm:t>
        <a:bodyPr/>
        <a:lstStyle/>
        <a:p>
          <a:r>
            <a:rPr lang="fr-FR" sz="1000" b="1" dirty="0" smtClean="0"/>
            <a:t>2008-2011</a:t>
          </a:r>
          <a:endParaRPr lang="fr-FR" sz="1300" b="1" dirty="0"/>
        </a:p>
      </dgm:t>
    </dgm:pt>
    <dgm:pt modelId="{BC338628-9FC7-43D3-A3A2-570379BA6269}" type="parTrans" cxnId="{7C1E019A-1112-4524-B9E8-2F986F1D3449}">
      <dgm:prSet/>
      <dgm:spPr/>
      <dgm:t>
        <a:bodyPr/>
        <a:lstStyle/>
        <a:p>
          <a:endParaRPr lang="fr-FR"/>
        </a:p>
      </dgm:t>
    </dgm:pt>
    <dgm:pt modelId="{E53F4E26-5DA9-4552-BD72-7C295775D4F5}" type="sibTrans" cxnId="{7C1E019A-1112-4524-B9E8-2F986F1D3449}">
      <dgm:prSet/>
      <dgm:spPr/>
      <dgm:t>
        <a:bodyPr/>
        <a:lstStyle/>
        <a:p>
          <a:endParaRPr lang="fr-FR"/>
        </a:p>
      </dgm:t>
    </dgm:pt>
    <dgm:pt modelId="{6B1E00ED-3F52-4ED5-92B0-793EA3D5C1C7}">
      <dgm:prSet phldrT="[Texte]" custT="1"/>
      <dgm:spPr>
        <a:ln>
          <a:solidFill>
            <a:srgbClr val="00B0F0"/>
          </a:solidFill>
        </a:ln>
      </dgm:spPr>
      <dgm:t>
        <a:bodyPr/>
        <a:lstStyle/>
        <a:p>
          <a:r>
            <a:rPr lang="fr-FR" sz="800" b="1" dirty="0" smtClean="0"/>
            <a:t>Février – Juin </a:t>
          </a:r>
        </a:p>
        <a:p>
          <a:r>
            <a:rPr lang="fr-FR" sz="800" b="1" dirty="0" smtClean="0"/>
            <a:t>2011 </a:t>
          </a:r>
          <a:endParaRPr lang="fr-FR" sz="800" dirty="0"/>
        </a:p>
      </dgm:t>
    </dgm:pt>
    <dgm:pt modelId="{40A2C515-A950-4EF3-9031-B81A80F72ECA}" type="parTrans" cxnId="{EB1E41AD-75C4-439E-9730-1008C9B75A8E}">
      <dgm:prSet/>
      <dgm:spPr/>
      <dgm:t>
        <a:bodyPr/>
        <a:lstStyle/>
        <a:p>
          <a:endParaRPr lang="fr-FR"/>
        </a:p>
      </dgm:t>
    </dgm:pt>
    <dgm:pt modelId="{1A3F3FB0-6904-41C8-99B6-502BA032136D}" type="sibTrans" cxnId="{EB1E41AD-75C4-439E-9730-1008C9B75A8E}">
      <dgm:prSet/>
      <dgm:spPr/>
      <dgm:t>
        <a:bodyPr/>
        <a:lstStyle/>
        <a:p>
          <a:endParaRPr lang="fr-FR"/>
        </a:p>
      </dgm:t>
    </dgm:pt>
    <dgm:pt modelId="{EA1161F1-13D9-48B0-9D17-BFF1B354CA25}">
      <dgm:prSet phldrT="[Texte]" custT="1"/>
      <dgm:spPr>
        <a:ln>
          <a:solidFill>
            <a:srgbClr val="00B0F0"/>
          </a:solidFill>
        </a:ln>
      </dgm:spPr>
      <dgm:t>
        <a:bodyPr/>
        <a:lstStyle/>
        <a:p>
          <a:r>
            <a:rPr lang="fr-FR" sz="1000" b="1" dirty="0" smtClean="0"/>
            <a:t>2011-2013</a:t>
          </a:r>
          <a:endParaRPr lang="fr-FR" sz="600" b="1" dirty="0"/>
        </a:p>
      </dgm:t>
    </dgm:pt>
    <dgm:pt modelId="{59BE0D62-DFEF-42D4-B08D-2850E1B1ADE5}" type="parTrans" cxnId="{A5AA1C08-BE94-4B41-95D6-0576A05F9506}">
      <dgm:prSet/>
      <dgm:spPr/>
      <dgm:t>
        <a:bodyPr/>
        <a:lstStyle/>
        <a:p>
          <a:endParaRPr lang="fr-FR"/>
        </a:p>
      </dgm:t>
    </dgm:pt>
    <dgm:pt modelId="{0065172B-2CA0-4B6D-AF83-65417218503E}" type="sibTrans" cxnId="{A5AA1C08-BE94-4B41-95D6-0576A05F9506}">
      <dgm:prSet/>
      <dgm:spPr/>
      <dgm:t>
        <a:bodyPr/>
        <a:lstStyle/>
        <a:p>
          <a:endParaRPr lang="fr-FR"/>
        </a:p>
      </dgm:t>
    </dgm:pt>
    <dgm:pt modelId="{BA92CAAB-6E4D-4AB3-BC8C-4D0F4929E212}">
      <dgm:prSet custT="1"/>
      <dgm:spPr>
        <a:ln>
          <a:solidFill>
            <a:srgbClr val="00B0F0"/>
          </a:solidFill>
        </a:ln>
      </dgm:spPr>
      <dgm:t>
        <a:bodyPr/>
        <a:lstStyle/>
        <a:p>
          <a:r>
            <a:rPr lang="fr-FR" sz="800" b="1" dirty="0" smtClean="0"/>
            <a:t>Février – Juin </a:t>
          </a:r>
        </a:p>
        <a:p>
          <a:r>
            <a:rPr lang="fr-FR" sz="800" b="1" dirty="0" smtClean="0"/>
            <a:t>2013</a:t>
          </a:r>
          <a:endParaRPr lang="fr-FR" sz="800" dirty="0"/>
        </a:p>
      </dgm:t>
    </dgm:pt>
    <dgm:pt modelId="{51B7D9B7-1616-44C5-885D-DFAFF15CE9DE}" type="parTrans" cxnId="{B29065DC-B682-4D9C-87A3-F3A9B8991092}">
      <dgm:prSet/>
      <dgm:spPr/>
      <dgm:t>
        <a:bodyPr/>
        <a:lstStyle/>
        <a:p>
          <a:endParaRPr lang="fr-FR"/>
        </a:p>
      </dgm:t>
    </dgm:pt>
    <dgm:pt modelId="{304441CE-4027-43DB-9F0A-8F8E3F3B476A}" type="sibTrans" cxnId="{B29065DC-B682-4D9C-87A3-F3A9B8991092}">
      <dgm:prSet/>
      <dgm:spPr/>
      <dgm:t>
        <a:bodyPr/>
        <a:lstStyle/>
        <a:p>
          <a:endParaRPr lang="fr-FR"/>
        </a:p>
      </dgm:t>
    </dgm:pt>
    <dgm:pt modelId="{FD74BB4E-51E3-4B60-97FD-C439E44C26BB}">
      <dgm:prSet custT="1"/>
      <dgm:spPr>
        <a:noFill/>
        <a:ln>
          <a:solidFill>
            <a:srgbClr val="00B0F0"/>
          </a:solidFill>
        </a:ln>
      </dgm:spPr>
      <dgm:t>
        <a:bodyPr/>
        <a:lstStyle/>
        <a:p>
          <a:r>
            <a:rPr lang="fr-FR" sz="1600" dirty="0" smtClean="0"/>
            <a:t>Licence </a:t>
          </a:r>
          <a:r>
            <a:rPr lang="fr-FR" sz="1600" b="0" dirty="0" smtClean="0"/>
            <a:t>en Informatique Générale. USTHB</a:t>
          </a:r>
          <a:r>
            <a:rPr lang="fr-FR" sz="1600" i="1" dirty="0" smtClean="0"/>
            <a:t>, </a:t>
          </a:r>
          <a:r>
            <a:rPr lang="fr-FR" sz="1600" i="1" dirty="0" err="1" smtClean="0"/>
            <a:t>Alger,Algerie</a:t>
          </a:r>
          <a:r>
            <a:rPr lang="fr-FR" sz="1600" i="1" dirty="0" smtClean="0"/>
            <a:t>. </a:t>
          </a:r>
          <a:endParaRPr lang="fr-FR" sz="1600" dirty="0"/>
        </a:p>
      </dgm:t>
    </dgm:pt>
    <dgm:pt modelId="{5EC5466A-EB88-469F-9836-1F2F573A90F2}" type="parTrans" cxnId="{2D63AD50-62FC-4C4A-A9BA-0C6FD4004B1A}">
      <dgm:prSet/>
      <dgm:spPr/>
      <dgm:t>
        <a:bodyPr/>
        <a:lstStyle/>
        <a:p>
          <a:endParaRPr lang="fr-FR"/>
        </a:p>
      </dgm:t>
    </dgm:pt>
    <dgm:pt modelId="{58A69972-F104-41A2-908A-FD7C3DB49CA3}" type="sibTrans" cxnId="{2D63AD50-62FC-4C4A-A9BA-0C6FD4004B1A}">
      <dgm:prSet/>
      <dgm:spPr/>
      <dgm:t>
        <a:bodyPr/>
        <a:lstStyle/>
        <a:p>
          <a:endParaRPr lang="fr-FR"/>
        </a:p>
      </dgm:t>
    </dgm:pt>
    <dgm:pt modelId="{7AFFCA10-F0AC-407D-9C11-42947870CFB1}">
      <dgm:prSet/>
      <dgm:spPr>
        <a:noFill/>
        <a:ln>
          <a:solidFill>
            <a:srgbClr val="00B0F0"/>
          </a:solidFill>
        </a:ln>
      </dgm:spPr>
      <dgm:t>
        <a:bodyPr/>
        <a:lstStyle/>
        <a:p>
          <a:r>
            <a:rPr lang="fr-FR" b="0" dirty="0" smtClean="0"/>
            <a:t>Les fractales en reconnaissance du manuscrit arabe test de la base IFN/ENIT. </a:t>
          </a:r>
          <a:r>
            <a:rPr lang="fr-FR" b="1" dirty="0" smtClean="0"/>
            <a:t>LRIA</a:t>
          </a:r>
          <a:r>
            <a:rPr lang="fr-FR" b="0" dirty="0" smtClean="0"/>
            <a:t>, USTHB, Alger</a:t>
          </a:r>
          <a:endParaRPr lang="fr-FR" b="0" dirty="0"/>
        </a:p>
      </dgm:t>
    </dgm:pt>
    <dgm:pt modelId="{415CECBE-D01D-485B-9FD3-1C3E7FEB78DF}" type="parTrans" cxnId="{C02286DB-CB82-44EA-A308-DCA929FEB082}">
      <dgm:prSet/>
      <dgm:spPr/>
      <dgm:t>
        <a:bodyPr/>
        <a:lstStyle/>
        <a:p>
          <a:endParaRPr lang="fr-FR"/>
        </a:p>
      </dgm:t>
    </dgm:pt>
    <dgm:pt modelId="{66396809-04AD-423E-9A87-61BCC7A4EFF5}" type="sibTrans" cxnId="{C02286DB-CB82-44EA-A308-DCA929FEB082}">
      <dgm:prSet/>
      <dgm:spPr/>
      <dgm:t>
        <a:bodyPr/>
        <a:lstStyle/>
        <a:p>
          <a:endParaRPr lang="fr-FR"/>
        </a:p>
      </dgm:t>
    </dgm:pt>
    <dgm:pt modelId="{9900528D-E69C-4DBB-9FC6-E11F6E9BA61E}">
      <dgm:prSet custT="1"/>
      <dgm:spPr>
        <a:noFill/>
        <a:ln>
          <a:solidFill>
            <a:srgbClr val="00B0F0"/>
          </a:solidFill>
        </a:ln>
      </dgm:spPr>
      <dgm:t>
        <a:bodyPr/>
        <a:lstStyle/>
        <a:p>
          <a:r>
            <a:rPr lang="fr-FR" sz="1400" dirty="0" smtClean="0"/>
            <a:t>Master en </a:t>
          </a:r>
          <a:r>
            <a:rPr lang="fr-FR" sz="1400" b="0" dirty="0" smtClean="0"/>
            <a:t>Systèmes informatiques intelligents. USTHB</a:t>
          </a:r>
          <a:r>
            <a:rPr lang="fr-FR" sz="1400" i="1" dirty="0" smtClean="0"/>
            <a:t>, </a:t>
          </a:r>
          <a:r>
            <a:rPr lang="fr-FR" sz="1400" i="1" dirty="0" err="1" smtClean="0"/>
            <a:t>Alger,Algerie</a:t>
          </a:r>
          <a:r>
            <a:rPr lang="fr-FR" sz="1400" i="1" dirty="0" smtClean="0"/>
            <a:t>.</a:t>
          </a:r>
          <a:endParaRPr lang="fr-FR" sz="1400" dirty="0"/>
        </a:p>
      </dgm:t>
    </dgm:pt>
    <dgm:pt modelId="{3BAE3F2B-A77F-4543-80CF-EB4DC92F045B}" type="parTrans" cxnId="{B3F3872F-AA63-4A89-9E46-AEF5A7C816D5}">
      <dgm:prSet/>
      <dgm:spPr/>
      <dgm:t>
        <a:bodyPr/>
        <a:lstStyle/>
        <a:p>
          <a:endParaRPr lang="fr-FR"/>
        </a:p>
      </dgm:t>
    </dgm:pt>
    <dgm:pt modelId="{E527EC26-BE20-4A14-B662-BA05D38621C1}" type="sibTrans" cxnId="{B3F3872F-AA63-4A89-9E46-AEF5A7C816D5}">
      <dgm:prSet/>
      <dgm:spPr/>
      <dgm:t>
        <a:bodyPr/>
        <a:lstStyle/>
        <a:p>
          <a:endParaRPr lang="fr-FR"/>
        </a:p>
      </dgm:t>
    </dgm:pt>
    <dgm:pt modelId="{47B62537-7554-4513-AE3E-AEAFC59D702B}">
      <dgm:prSet custT="1"/>
      <dgm:spPr>
        <a:noFill/>
        <a:ln>
          <a:solidFill>
            <a:srgbClr val="00B0F0"/>
          </a:solidFill>
        </a:ln>
      </dgm:spPr>
      <dgm:t>
        <a:bodyPr/>
        <a:lstStyle/>
        <a:p>
          <a:r>
            <a:rPr lang="fr-FR" sz="1000" b="1" dirty="0" smtClean="0"/>
            <a:t>2013-2014</a:t>
          </a:r>
          <a:endParaRPr lang="fr-FR" sz="600" b="1" dirty="0"/>
        </a:p>
      </dgm:t>
    </dgm:pt>
    <dgm:pt modelId="{4599CF16-A768-4DC7-B0EE-ACE34D2275DF}" type="parTrans" cxnId="{92A94172-4463-4B58-930E-3C93D96A64CC}">
      <dgm:prSet/>
      <dgm:spPr/>
      <dgm:t>
        <a:bodyPr/>
        <a:lstStyle/>
        <a:p>
          <a:endParaRPr lang="fr-FR"/>
        </a:p>
      </dgm:t>
    </dgm:pt>
    <dgm:pt modelId="{39142D1B-5521-415F-AC62-E07FF640F82C}" type="sibTrans" cxnId="{92A94172-4463-4B58-930E-3C93D96A64CC}">
      <dgm:prSet/>
      <dgm:spPr/>
      <dgm:t>
        <a:bodyPr/>
        <a:lstStyle/>
        <a:p>
          <a:endParaRPr lang="fr-FR"/>
        </a:p>
      </dgm:t>
    </dgm:pt>
    <dgm:pt modelId="{EEC0278F-B986-4C38-996C-56DB7A6C576B}">
      <dgm:prSet custT="1"/>
      <dgm:spPr>
        <a:solidFill>
          <a:schemeClr val="bg1"/>
        </a:solidFill>
        <a:ln>
          <a:solidFill>
            <a:srgbClr val="00B0F0"/>
          </a:solidFill>
          <a:prstDash val="solid"/>
        </a:ln>
      </dgm:spPr>
      <dgm:t>
        <a:bodyPr/>
        <a:lstStyle/>
        <a:p>
          <a:r>
            <a:rPr lang="fr-FR" sz="1050" b="1" dirty="0" smtClean="0"/>
            <a:t>Mars</a:t>
          </a:r>
        </a:p>
      </dgm:t>
    </dgm:pt>
    <dgm:pt modelId="{12B75624-7675-4D6E-9BB5-4098379AA60D}" type="parTrans" cxnId="{E386994A-ADC7-4EB6-AE26-EBF6947BAA85}">
      <dgm:prSet/>
      <dgm:spPr/>
      <dgm:t>
        <a:bodyPr/>
        <a:lstStyle/>
        <a:p>
          <a:endParaRPr lang="fr-FR"/>
        </a:p>
      </dgm:t>
    </dgm:pt>
    <dgm:pt modelId="{383506D7-5EFD-4341-AD8E-725C767942F0}" type="sibTrans" cxnId="{E386994A-ADC7-4EB6-AE26-EBF6947BAA85}">
      <dgm:prSet/>
      <dgm:spPr/>
      <dgm:t>
        <a:bodyPr/>
        <a:lstStyle/>
        <a:p>
          <a:endParaRPr lang="fr-FR"/>
        </a:p>
      </dgm:t>
    </dgm:pt>
    <dgm:pt modelId="{89A5A88E-1B78-4944-B558-2E3B4A8B3D79}">
      <dgm:prSet/>
      <dgm:spPr>
        <a:noFill/>
        <a:ln>
          <a:solidFill>
            <a:srgbClr val="00B0F0"/>
          </a:solidFill>
        </a:ln>
      </dgm:spPr>
      <dgm:t>
        <a:bodyPr/>
        <a:lstStyle/>
        <a:p>
          <a:r>
            <a:rPr lang="fr-FR" dirty="0" smtClean="0"/>
            <a:t>Master 2 en </a:t>
          </a:r>
          <a:r>
            <a:rPr lang="fr-FR" b="0" dirty="0" smtClean="0"/>
            <a:t>Informatique : Systèmes Intelligents. </a:t>
          </a:r>
          <a:r>
            <a:rPr lang="fr-FR" i="1" dirty="0" smtClean="0"/>
            <a:t>Université Paris-Dauphine, </a:t>
          </a:r>
          <a:r>
            <a:rPr lang="fr-FR" dirty="0" smtClean="0"/>
            <a:t>Paris</a:t>
          </a:r>
          <a:r>
            <a:rPr lang="fr-FR" i="1" dirty="0" smtClean="0"/>
            <a:t>.</a:t>
          </a:r>
          <a:r>
            <a:rPr lang="fr-FR" dirty="0" smtClean="0"/>
            <a:t> </a:t>
          </a:r>
          <a:endParaRPr lang="fr-FR" dirty="0"/>
        </a:p>
      </dgm:t>
    </dgm:pt>
    <dgm:pt modelId="{24928682-ED0F-48FA-8F68-2C83C202C8C2}" type="parTrans" cxnId="{C29ED859-DA15-443E-AD73-89D6EF8499FC}">
      <dgm:prSet/>
      <dgm:spPr/>
      <dgm:t>
        <a:bodyPr/>
        <a:lstStyle/>
        <a:p>
          <a:endParaRPr lang="fr-FR"/>
        </a:p>
      </dgm:t>
    </dgm:pt>
    <dgm:pt modelId="{8F69ADF1-B5D3-40E3-8D2D-E92BDB637228}" type="sibTrans" cxnId="{C29ED859-DA15-443E-AD73-89D6EF8499FC}">
      <dgm:prSet/>
      <dgm:spPr/>
      <dgm:t>
        <a:bodyPr/>
        <a:lstStyle/>
        <a:p>
          <a:endParaRPr lang="fr-FR"/>
        </a:p>
      </dgm:t>
    </dgm:pt>
    <dgm:pt modelId="{9F079F4B-FBD2-4D6C-9A81-42D625592DAA}">
      <dgm:prSet/>
      <dgm:spPr>
        <a:noFill/>
        <a:ln>
          <a:solidFill>
            <a:srgbClr val="00B0F0"/>
          </a:solidFill>
        </a:ln>
      </dgm:spPr>
      <dgm:t>
        <a:bodyPr/>
        <a:lstStyle/>
        <a:p>
          <a:r>
            <a:rPr lang="fr-FR" dirty="0" smtClean="0"/>
            <a:t>Généralisation du déploiement du </a:t>
          </a:r>
          <a:r>
            <a:rPr lang="fr-FR" b="0" dirty="0" smtClean="0"/>
            <a:t>système </a:t>
          </a:r>
          <a:r>
            <a:rPr lang="fr-FR" b="0" dirty="0" err="1" smtClean="0"/>
            <a:t>OntoDB</a:t>
          </a:r>
          <a:r>
            <a:rPr lang="fr-FR" b="0" dirty="0" smtClean="0"/>
            <a:t>/</a:t>
          </a:r>
          <a:r>
            <a:rPr lang="fr-FR" b="0" dirty="0" err="1" smtClean="0"/>
            <a:t>OntoQL</a:t>
          </a:r>
          <a:r>
            <a:rPr lang="fr-FR" b="0" dirty="0" smtClean="0"/>
            <a:t> : Application au modèle de stockage orienté colonnes du </a:t>
          </a:r>
          <a:r>
            <a:rPr lang="fr-FR" b="0" dirty="0" err="1" smtClean="0"/>
            <a:t>NoSQL</a:t>
          </a:r>
          <a:r>
            <a:rPr lang="fr-FR" b="0" dirty="0" smtClean="0"/>
            <a:t> Cassandra.</a:t>
          </a:r>
          <a:r>
            <a:rPr lang="fr-FR" b="1" dirty="0" smtClean="0"/>
            <a:t> LIAS, </a:t>
          </a:r>
          <a:r>
            <a:rPr lang="fr-FR" dirty="0" smtClean="0"/>
            <a:t>Poitier</a:t>
          </a:r>
          <a:endParaRPr lang="fr-FR" dirty="0"/>
        </a:p>
      </dgm:t>
    </dgm:pt>
    <dgm:pt modelId="{80B6ECC3-1389-4386-8CDC-98C45373B6C5}" type="parTrans" cxnId="{6AA00187-067B-448C-B02C-B041CC80A91F}">
      <dgm:prSet/>
      <dgm:spPr/>
      <dgm:t>
        <a:bodyPr/>
        <a:lstStyle/>
        <a:p>
          <a:endParaRPr lang="fr-FR"/>
        </a:p>
      </dgm:t>
    </dgm:pt>
    <dgm:pt modelId="{EBFE1888-67E9-4AB7-8101-4B6D407156C6}" type="sibTrans" cxnId="{6AA00187-067B-448C-B02C-B041CC80A91F}">
      <dgm:prSet/>
      <dgm:spPr/>
      <dgm:t>
        <a:bodyPr/>
        <a:lstStyle/>
        <a:p>
          <a:endParaRPr lang="fr-FR"/>
        </a:p>
      </dgm:t>
    </dgm:pt>
    <dgm:pt modelId="{DB6AF79C-7145-4776-A02E-ED3A78B9BD8D}">
      <dgm:prSet/>
      <dgm:spPr>
        <a:noFill/>
        <a:ln>
          <a:solidFill>
            <a:srgbClr val="00B0F0"/>
          </a:solidFill>
        </a:ln>
      </dgm:spPr>
      <dgm:t>
        <a:bodyPr/>
        <a:lstStyle/>
        <a:p>
          <a:r>
            <a:rPr lang="en-US" dirty="0" smtClean="0"/>
            <a:t>Plan Recovery in Reactive HTNs with Incomplete Models.</a:t>
          </a:r>
          <a:r>
            <a:rPr lang="fr-FR" b="1" dirty="0" smtClean="0"/>
            <a:t>LIMSI/CNRS, </a:t>
          </a:r>
          <a:r>
            <a:rPr lang="fr-FR" dirty="0" smtClean="0"/>
            <a:t>Orsay</a:t>
          </a:r>
          <a:r>
            <a:rPr lang="fr-FR" b="1" dirty="0" smtClean="0"/>
            <a:t>. </a:t>
          </a:r>
          <a:endParaRPr lang="fr-FR" dirty="0"/>
        </a:p>
      </dgm:t>
    </dgm:pt>
    <dgm:pt modelId="{B05BC002-B2D5-4950-A04F-D49BEC6E4B1F}" type="parTrans" cxnId="{1CB30517-E1A5-4CFE-8750-A34CEEBF9837}">
      <dgm:prSet/>
      <dgm:spPr/>
      <dgm:t>
        <a:bodyPr/>
        <a:lstStyle/>
        <a:p>
          <a:endParaRPr lang="fr-FR"/>
        </a:p>
      </dgm:t>
    </dgm:pt>
    <dgm:pt modelId="{E68658ED-8AC6-4DC7-857C-7B9A04231086}" type="sibTrans" cxnId="{1CB30517-E1A5-4CFE-8750-A34CEEBF9837}">
      <dgm:prSet/>
      <dgm:spPr/>
      <dgm:t>
        <a:bodyPr/>
        <a:lstStyle/>
        <a:p>
          <a:endParaRPr lang="fr-FR"/>
        </a:p>
      </dgm:t>
    </dgm:pt>
    <dgm:pt modelId="{38068D21-497A-4CF7-90CA-556D61280A2C}" type="pres">
      <dgm:prSet presAssocID="{49488B75-19F7-41B7-97B6-E53550B010C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BEB0B2-860C-4615-B88E-F39AD1961ABB}" type="pres">
      <dgm:prSet presAssocID="{CD4BD2A7-5A47-41AA-9BD4-25D975C650B3}" presName="composite" presStyleCnt="0"/>
      <dgm:spPr/>
    </dgm:pt>
    <dgm:pt modelId="{41266FDF-5017-4384-BC48-094304CC2E85}" type="pres">
      <dgm:prSet presAssocID="{CD4BD2A7-5A47-41AA-9BD4-25D975C650B3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6A4AA-BDDB-4E41-9F25-163106942E7E}" type="pres">
      <dgm:prSet presAssocID="{CD4BD2A7-5A47-41AA-9BD4-25D975C650B3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16523C-08DA-45C8-A8EA-196D43BA81F6}" type="pres">
      <dgm:prSet presAssocID="{E53F4E26-5DA9-4552-BD72-7C295775D4F5}" presName="sp" presStyleCnt="0"/>
      <dgm:spPr/>
    </dgm:pt>
    <dgm:pt modelId="{578BDA4F-051C-4590-AFC8-A8BD6EA28E0B}" type="pres">
      <dgm:prSet presAssocID="{6B1E00ED-3F52-4ED5-92B0-793EA3D5C1C7}" presName="composite" presStyleCnt="0"/>
      <dgm:spPr/>
    </dgm:pt>
    <dgm:pt modelId="{4D758994-C715-4B68-9728-B1B5F868DDD5}" type="pres">
      <dgm:prSet presAssocID="{6B1E00ED-3F52-4ED5-92B0-793EA3D5C1C7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75B1AA-E548-43BC-8CFF-B4C7CD97F4D1}" type="pres">
      <dgm:prSet presAssocID="{6B1E00ED-3F52-4ED5-92B0-793EA3D5C1C7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CBBC99-0C5F-4435-A451-219F3ABC19C8}" type="pres">
      <dgm:prSet presAssocID="{1A3F3FB0-6904-41C8-99B6-502BA032136D}" presName="sp" presStyleCnt="0"/>
      <dgm:spPr/>
    </dgm:pt>
    <dgm:pt modelId="{9E6220C4-2B45-468A-ABBF-3E1A4CA9B551}" type="pres">
      <dgm:prSet presAssocID="{EA1161F1-13D9-48B0-9D17-BFF1B354CA25}" presName="composite" presStyleCnt="0"/>
      <dgm:spPr/>
    </dgm:pt>
    <dgm:pt modelId="{DAC15D4C-5BC7-4F1E-AB36-3FB2E2711832}" type="pres">
      <dgm:prSet presAssocID="{EA1161F1-13D9-48B0-9D17-BFF1B354CA25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A7F34D-71C1-459B-B21C-141ADF22C6D2}" type="pres">
      <dgm:prSet presAssocID="{EA1161F1-13D9-48B0-9D17-BFF1B354CA25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0C083F-393E-4EFE-9B0F-EFB45587BE5E}" type="pres">
      <dgm:prSet presAssocID="{0065172B-2CA0-4B6D-AF83-65417218503E}" presName="sp" presStyleCnt="0"/>
      <dgm:spPr/>
    </dgm:pt>
    <dgm:pt modelId="{EC34C4B8-42B2-4A7B-ABD5-967D14F12785}" type="pres">
      <dgm:prSet presAssocID="{BA92CAAB-6E4D-4AB3-BC8C-4D0F4929E212}" presName="composite" presStyleCnt="0"/>
      <dgm:spPr/>
    </dgm:pt>
    <dgm:pt modelId="{4AF907F8-48DF-4C40-BCF5-1050A56C4E9D}" type="pres">
      <dgm:prSet presAssocID="{BA92CAAB-6E4D-4AB3-BC8C-4D0F4929E212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F5ED83-34E1-4F2C-A0F8-EBD1E6BBA20C}" type="pres">
      <dgm:prSet presAssocID="{BA92CAAB-6E4D-4AB3-BC8C-4D0F4929E212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BE5B4F-22D7-4FE0-85D7-F37EEABD882C}" type="pres">
      <dgm:prSet presAssocID="{304441CE-4027-43DB-9F0A-8F8E3F3B476A}" presName="sp" presStyleCnt="0"/>
      <dgm:spPr/>
    </dgm:pt>
    <dgm:pt modelId="{500EC57B-17D7-44DF-AF69-9C43B46F334D}" type="pres">
      <dgm:prSet presAssocID="{47B62537-7554-4513-AE3E-AEAFC59D702B}" presName="composite" presStyleCnt="0"/>
      <dgm:spPr/>
    </dgm:pt>
    <dgm:pt modelId="{E4E8A02E-1DAD-4B22-B295-751892B0331B}" type="pres">
      <dgm:prSet presAssocID="{47B62537-7554-4513-AE3E-AEAFC59D702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15DB5D-37AE-462C-96A5-12AE872410EE}" type="pres">
      <dgm:prSet presAssocID="{47B62537-7554-4513-AE3E-AEAFC59D702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F94D9E-A5DB-4AB2-8EE1-299123EDCA74}" type="pres">
      <dgm:prSet presAssocID="{39142D1B-5521-415F-AC62-E07FF640F82C}" presName="sp" presStyleCnt="0"/>
      <dgm:spPr/>
    </dgm:pt>
    <dgm:pt modelId="{EA18FC41-6897-431F-8348-DB0DC474643E}" type="pres">
      <dgm:prSet presAssocID="{EEC0278F-B986-4C38-996C-56DB7A6C576B}" presName="composite" presStyleCnt="0"/>
      <dgm:spPr/>
    </dgm:pt>
    <dgm:pt modelId="{0E5F8A22-653F-427D-A747-A604A5568DCF}" type="pres">
      <dgm:prSet presAssocID="{EEC0278F-B986-4C38-996C-56DB7A6C576B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9A174D-EFE3-4F7D-A080-EA70B9DD1E1F}" type="pres">
      <dgm:prSet presAssocID="{EEC0278F-B986-4C38-996C-56DB7A6C576B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5AA1C08-BE94-4B41-95D6-0576A05F9506}" srcId="{49488B75-19F7-41B7-97B6-E53550B010C7}" destId="{EA1161F1-13D9-48B0-9D17-BFF1B354CA25}" srcOrd="2" destOrd="0" parTransId="{59BE0D62-DFEF-42D4-B08D-2850E1B1ADE5}" sibTransId="{0065172B-2CA0-4B6D-AF83-65417218503E}"/>
    <dgm:cxn modelId="{EB1E41AD-75C4-439E-9730-1008C9B75A8E}" srcId="{49488B75-19F7-41B7-97B6-E53550B010C7}" destId="{6B1E00ED-3F52-4ED5-92B0-793EA3D5C1C7}" srcOrd="1" destOrd="0" parTransId="{40A2C515-A950-4EF3-9031-B81A80F72ECA}" sibTransId="{1A3F3FB0-6904-41C8-99B6-502BA032136D}"/>
    <dgm:cxn modelId="{F0EDFB46-D1DA-4414-828B-FB28836BF549}" type="presOf" srcId="{9900528D-E69C-4DBB-9FC6-E11F6E9BA61E}" destId="{08A7F34D-71C1-459B-B21C-141ADF22C6D2}" srcOrd="0" destOrd="0" presId="urn:microsoft.com/office/officeart/2005/8/layout/chevron2"/>
    <dgm:cxn modelId="{B68194F5-2AA5-4C9C-A3F7-719599CF705E}" type="presOf" srcId="{47B62537-7554-4513-AE3E-AEAFC59D702B}" destId="{E4E8A02E-1DAD-4B22-B295-751892B0331B}" srcOrd="0" destOrd="0" presId="urn:microsoft.com/office/officeart/2005/8/layout/chevron2"/>
    <dgm:cxn modelId="{C29ED859-DA15-443E-AD73-89D6EF8499FC}" srcId="{47B62537-7554-4513-AE3E-AEAFC59D702B}" destId="{89A5A88E-1B78-4944-B558-2E3B4A8B3D79}" srcOrd="0" destOrd="0" parTransId="{24928682-ED0F-48FA-8F68-2C83C202C8C2}" sibTransId="{8F69ADF1-B5D3-40E3-8D2D-E92BDB637228}"/>
    <dgm:cxn modelId="{12F2CF8A-5AD4-403C-AEC5-75E73E85EAD0}" type="presOf" srcId="{FD74BB4E-51E3-4B60-97FD-C439E44C26BB}" destId="{ABF6A4AA-BDDB-4E41-9F25-163106942E7E}" srcOrd="0" destOrd="0" presId="urn:microsoft.com/office/officeart/2005/8/layout/chevron2"/>
    <dgm:cxn modelId="{5C65607B-43FA-4887-B2EE-0AC63919E648}" type="presOf" srcId="{EA1161F1-13D9-48B0-9D17-BFF1B354CA25}" destId="{DAC15D4C-5BC7-4F1E-AB36-3FB2E2711832}" srcOrd="0" destOrd="0" presId="urn:microsoft.com/office/officeart/2005/8/layout/chevron2"/>
    <dgm:cxn modelId="{7C1E019A-1112-4524-B9E8-2F986F1D3449}" srcId="{49488B75-19F7-41B7-97B6-E53550B010C7}" destId="{CD4BD2A7-5A47-41AA-9BD4-25D975C650B3}" srcOrd="0" destOrd="0" parTransId="{BC338628-9FC7-43D3-A3A2-570379BA6269}" sibTransId="{E53F4E26-5DA9-4552-BD72-7C295775D4F5}"/>
    <dgm:cxn modelId="{CED631A8-00D5-4BA5-B4AD-E25C9E440FD4}" type="presOf" srcId="{9F079F4B-FBD2-4D6C-9A81-42D625592DAA}" destId="{62F5ED83-34E1-4F2C-A0F8-EBD1E6BBA20C}" srcOrd="0" destOrd="0" presId="urn:microsoft.com/office/officeart/2005/8/layout/chevron2"/>
    <dgm:cxn modelId="{92A94172-4463-4B58-930E-3C93D96A64CC}" srcId="{49488B75-19F7-41B7-97B6-E53550B010C7}" destId="{47B62537-7554-4513-AE3E-AEAFC59D702B}" srcOrd="4" destOrd="0" parTransId="{4599CF16-A768-4DC7-B0EE-ACE34D2275DF}" sibTransId="{39142D1B-5521-415F-AC62-E07FF640F82C}"/>
    <dgm:cxn modelId="{C02286DB-CB82-44EA-A308-DCA929FEB082}" srcId="{6B1E00ED-3F52-4ED5-92B0-793EA3D5C1C7}" destId="{7AFFCA10-F0AC-407D-9C11-42947870CFB1}" srcOrd="0" destOrd="0" parTransId="{415CECBE-D01D-485B-9FD3-1C3E7FEB78DF}" sibTransId="{66396809-04AD-423E-9A87-61BCC7A4EFF5}"/>
    <dgm:cxn modelId="{EE9C3878-AD7D-4025-B417-8E21690EF789}" type="presOf" srcId="{7AFFCA10-F0AC-407D-9C11-42947870CFB1}" destId="{4875B1AA-E548-43BC-8CFF-B4C7CD97F4D1}" srcOrd="0" destOrd="0" presId="urn:microsoft.com/office/officeart/2005/8/layout/chevron2"/>
    <dgm:cxn modelId="{22319BD3-D447-49DE-A466-81A7A5373C0F}" type="presOf" srcId="{CD4BD2A7-5A47-41AA-9BD4-25D975C650B3}" destId="{41266FDF-5017-4384-BC48-094304CC2E85}" srcOrd="0" destOrd="0" presId="urn:microsoft.com/office/officeart/2005/8/layout/chevron2"/>
    <dgm:cxn modelId="{DB651DD2-6131-4274-86F4-7541B597CB08}" type="presOf" srcId="{89A5A88E-1B78-4944-B558-2E3B4A8B3D79}" destId="{A315DB5D-37AE-462C-96A5-12AE872410EE}" srcOrd="0" destOrd="0" presId="urn:microsoft.com/office/officeart/2005/8/layout/chevron2"/>
    <dgm:cxn modelId="{B29065DC-B682-4D9C-87A3-F3A9B8991092}" srcId="{49488B75-19F7-41B7-97B6-E53550B010C7}" destId="{BA92CAAB-6E4D-4AB3-BC8C-4D0F4929E212}" srcOrd="3" destOrd="0" parTransId="{51B7D9B7-1616-44C5-885D-DFAFF15CE9DE}" sibTransId="{304441CE-4027-43DB-9F0A-8F8E3F3B476A}"/>
    <dgm:cxn modelId="{1CB30517-E1A5-4CFE-8750-A34CEEBF9837}" srcId="{EEC0278F-B986-4C38-996C-56DB7A6C576B}" destId="{DB6AF79C-7145-4776-A02E-ED3A78B9BD8D}" srcOrd="0" destOrd="0" parTransId="{B05BC002-B2D5-4950-A04F-D49BEC6E4B1F}" sibTransId="{E68658ED-8AC6-4DC7-857C-7B9A04231086}"/>
    <dgm:cxn modelId="{E386994A-ADC7-4EB6-AE26-EBF6947BAA85}" srcId="{49488B75-19F7-41B7-97B6-E53550B010C7}" destId="{EEC0278F-B986-4C38-996C-56DB7A6C576B}" srcOrd="5" destOrd="0" parTransId="{12B75624-7675-4D6E-9BB5-4098379AA60D}" sibTransId="{383506D7-5EFD-4341-AD8E-725C767942F0}"/>
    <dgm:cxn modelId="{1198C6FE-A4C0-4D30-9BCC-628E15FBB042}" type="presOf" srcId="{BA92CAAB-6E4D-4AB3-BC8C-4D0F4929E212}" destId="{4AF907F8-48DF-4C40-BCF5-1050A56C4E9D}" srcOrd="0" destOrd="0" presId="urn:microsoft.com/office/officeart/2005/8/layout/chevron2"/>
    <dgm:cxn modelId="{2D63AD50-62FC-4C4A-A9BA-0C6FD4004B1A}" srcId="{CD4BD2A7-5A47-41AA-9BD4-25D975C650B3}" destId="{FD74BB4E-51E3-4B60-97FD-C439E44C26BB}" srcOrd="0" destOrd="0" parTransId="{5EC5466A-EB88-469F-9836-1F2F573A90F2}" sibTransId="{58A69972-F104-41A2-908A-FD7C3DB49CA3}"/>
    <dgm:cxn modelId="{6AA00187-067B-448C-B02C-B041CC80A91F}" srcId="{BA92CAAB-6E4D-4AB3-BC8C-4D0F4929E212}" destId="{9F079F4B-FBD2-4D6C-9A81-42D625592DAA}" srcOrd="0" destOrd="0" parTransId="{80B6ECC3-1389-4386-8CDC-98C45373B6C5}" sibTransId="{EBFE1888-67E9-4AB7-8101-4B6D407156C6}"/>
    <dgm:cxn modelId="{1D8D3E78-7218-4D3D-9DD9-007FA8584BBD}" type="presOf" srcId="{6B1E00ED-3F52-4ED5-92B0-793EA3D5C1C7}" destId="{4D758994-C715-4B68-9728-B1B5F868DDD5}" srcOrd="0" destOrd="0" presId="urn:microsoft.com/office/officeart/2005/8/layout/chevron2"/>
    <dgm:cxn modelId="{B3F3872F-AA63-4A89-9E46-AEF5A7C816D5}" srcId="{EA1161F1-13D9-48B0-9D17-BFF1B354CA25}" destId="{9900528D-E69C-4DBB-9FC6-E11F6E9BA61E}" srcOrd="0" destOrd="0" parTransId="{3BAE3F2B-A77F-4543-80CF-EB4DC92F045B}" sibTransId="{E527EC26-BE20-4A14-B662-BA05D38621C1}"/>
    <dgm:cxn modelId="{E6E73BB4-2D0E-40D4-B599-87C9B8CF745D}" type="presOf" srcId="{DB6AF79C-7145-4776-A02E-ED3A78B9BD8D}" destId="{119A174D-EFE3-4F7D-A080-EA70B9DD1E1F}" srcOrd="0" destOrd="0" presId="urn:microsoft.com/office/officeart/2005/8/layout/chevron2"/>
    <dgm:cxn modelId="{3F4ACE6F-A362-411B-9753-F7E6B37E3250}" type="presOf" srcId="{EEC0278F-B986-4C38-996C-56DB7A6C576B}" destId="{0E5F8A22-653F-427D-A747-A604A5568DCF}" srcOrd="0" destOrd="0" presId="urn:microsoft.com/office/officeart/2005/8/layout/chevron2"/>
    <dgm:cxn modelId="{F02BC60D-1577-4269-9711-5812722726A6}" type="presOf" srcId="{49488B75-19F7-41B7-97B6-E53550B010C7}" destId="{38068D21-497A-4CF7-90CA-556D61280A2C}" srcOrd="0" destOrd="0" presId="urn:microsoft.com/office/officeart/2005/8/layout/chevron2"/>
    <dgm:cxn modelId="{8A093F3E-BDF7-4DA3-9928-D0AEC1053B38}" type="presParOf" srcId="{38068D21-497A-4CF7-90CA-556D61280A2C}" destId="{F1BEB0B2-860C-4615-B88E-F39AD1961ABB}" srcOrd="0" destOrd="0" presId="urn:microsoft.com/office/officeart/2005/8/layout/chevron2"/>
    <dgm:cxn modelId="{B4155C4E-F7E1-4BD0-98AA-6E279D82CC6D}" type="presParOf" srcId="{F1BEB0B2-860C-4615-B88E-F39AD1961ABB}" destId="{41266FDF-5017-4384-BC48-094304CC2E85}" srcOrd="0" destOrd="0" presId="urn:microsoft.com/office/officeart/2005/8/layout/chevron2"/>
    <dgm:cxn modelId="{49F2ED3F-D633-4CC0-A92C-067DD0B00D89}" type="presParOf" srcId="{F1BEB0B2-860C-4615-B88E-F39AD1961ABB}" destId="{ABF6A4AA-BDDB-4E41-9F25-163106942E7E}" srcOrd="1" destOrd="0" presId="urn:microsoft.com/office/officeart/2005/8/layout/chevron2"/>
    <dgm:cxn modelId="{3814DD1B-61BA-46EA-BE3C-E7B4D0C66456}" type="presParOf" srcId="{38068D21-497A-4CF7-90CA-556D61280A2C}" destId="{0B16523C-08DA-45C8-A8EA-196D43BA81F6}" srcOrd="1" destOrd="0" presId="urn:microsoft.com/office/officeart/2005/8/layout/chevron2"/>
    <dgm:cxn modelId="{773F064A-B620-4D49-A872-A00011D0E303}" type="presParOf" srcId="{38068D21-497A-4CF7-90CA-556D61280A2C}" destId="{578BDA4F-051C-4590-AFC8-A8BD6EA28E0B}" srcOrd="2" destOrd="0" presId="urn:microsoft.com/office/officeart/2005/8/layout/chevron2"/>
    <dgm:cxn modelId="{13D1133C-0AFD-4C61-81EC-7D6BA26B1D5F}" type="presParOf" srcId="{578BDA4F-051C-4590-AFC8-A8BD6EA28E0B}" destId="{4D758994-C715-4B68-9728-B1B5F868DDD5}" srcOrd="0" destOrd="0" presId="urn:microsoft.com/office/officeart/2005/8/layout/chevron2"/>
    <dgm:cxn modelId="{C46B0C63-DFE7-4C67-A79C-C18616E13DB4}" type="presParOf" srcId="{578BDA4F-051C-4590-AFC8-A8BD6EA28E0B}" destId="{4875B1AA-E548-43BC-8CFF-B4C7CD97F4D1}" srcOrd="1" destOrd="0" presId="urn:microsoft.com/office/officeart/2005/8/layout/chevron2"/>
    <dgm:cxn modelId="{0CB61A75-3596-4F63-A7F9-C73FEB0342B4}" type="presParOf" srcId="{38068D21-497A-4CF7-90CA-556D61280A2C}" destId="{E0CBBC99-0C5F-4435-A451-219F3ABC19C8}" srcOrd="3" destOrd="0" presId="urn:microsoft.com/office/officeart/2005/8/layout/chevron2"/>
    <dgm:cxn modelId="{8EDC0001-D9A2-4804-AF6A-B4FC239DD660}" type="presParOf" srcId="{38068D21-497A-4CF7-90CA-556D61280A2C}" destId="{9E6220C4-2B45-468A-ABBF-3E1A4CA9B551}" srcOrd="4" destOrd="0" presId="urn:microsoft.com/office/officeart/2005/8/layout/chevron2"/>
    <dgm:cxn modelId="{1ED1E0C7-E059-4F87-84AD-38F75EAF2A59}" type="presParOf" srcId="{9E6220C4-2B45-468A-ABBF-3E1A4CA9B551}" destId="{DAC15D4C-5BC7-4F1E-AB36-3FB2E2711832}" srcOrd="0" destOrd="0" presId="urn:microsoft.com/office/officeart/2005/8/layout/chevron2"/>
    <dgm:cxn modelId="{6CC93C56-5C6F-404E-B4B5-D3067933B51C}" type="presParOf" srcId="{9E6220C4-2B45-468A-ABBF-3E1A4CA9B551}" destId="{08A7F34D-71C1-459B-B21C-141ADF22C6D2}" srcOrd="1" destOrd="0" presId="urn:microsoft.com/office/officeart/2005/8/layout/chevron2"/>
    <dgm:cxn modelId="{393654EE-35C9-401C-984A-CF4A5FCB4B06}" type="presParOf" srcId="{38068D21-497A-4CF7-90CA-556D61280A2C}" destId="{700C083F-393E-4EFE-9B0F-EFB45587BE5E}" srcOrd="5" destOrd="0" presId="urn:microsoft.com/office/officeart/2005/8/layout/chevron2"/>
    <dgm:cxn modelId="{D6EFC372-A1B1-4CC9-98C6-D53F494DC379}" type="presParOf" srcId="{38068D21-497A-4CF7-90CA-556D61280A2C}" destId="{EC34C4B8-42B2-4A7B-ABD5-967D14F12785}" srcOrd="6" destOrd="0" presId="urn:microsoft.com/office/officeart/2005/8/layout/chevron2"/>
    <dgm:cxn modelId="{491B634E-4DE5-4938-B45B-7512A57C8425}" type="presParOf" srcId="{EC34C4B8-42B2-4A7B-ABD5-967D14F12785}" destId="{4AF907F8-48DF-4C40-BCF5-1050A56C4E9D}" srcOrd="0" destOrd="0" presId="urn:microsoft.com/office/officeart/2005/8/layout/chevron2"/>
    <dgm:cxn modelId="{A95E140E-9C2A-44D6-9281-4CC280DF3A53}" type="presParOf" srcId="{EC34C4B8-42B2-4A7B-ABD5-967D14F12785}" destId="{62F5ED83-34E1-4F2C-A0F8-EBD1E6BBA20C}" srcOrd="1" destOrd="0" presId="urn:microsoft.com/office/officeart/2005/8/layout/chevron2"/>
    <dgm:cxn modelId="{AC8FD4FC-ADE2-4BDB-8E75-566ED8EB8B6B}" type="presParOf" srcId="{38068D21-497A-4CF7-90CA-556D61280A2C}" destId="{CABE5B4F-22D7-4FE0-85D7-F37EEABD882C}" srcOrd="7" destOrd="0" presId="urn:microsoft.com/office/officeart/2005/8/layout/chevron2"/>
    <dgm:cxn modelId="{B2D2439D-D36A-4531-8A24-E15C0A771960}" type="presParOf" srcId="{38068D21-497A-4CF7-90CA-556D61280A2C}" destId="{500EC57B-17D7-44DF-AF69-9C43B46F334D}" srcOrd="8" destOrd="0" presId="urn:microsoft.com/office/officeart/2005/8/layout/chevron2"/>
    <dgm:cxn modelId="{5A49EAF0-6F27-4BB3-AF45-4762A803C933}" type="presParOf" srcId="{500EC57B-17D7-44DF-AF69-9C43B46F334D}" destId="{E4E8A02E-1DAD-4B22-B295-751892B0331B}" srcOrd="0" destOrd="0" presId="urn:microsoft.com/office/officeart/2005/8/layout/chevron2"/>
    <dgm:cxn modelId="{0DCA6C06-4BE7-455A-966E-FA9B93C20FBA}" type="presParOf" srcId="{500EC57B-17D7-44DF-AF69-9C43B46F334D}" destId="{A315DB5D-37AE-462C-96A5-12AE872410EE}" srcOrd="1" destOrd="0" presId="urn:microsoft.com/office/officeart/2005/8/layout/chevron2"/>
    <dgm:cxn modelId="{8C8B444C-D60C-446F-A630-F61753EDA02F}" type="presParOf" srcId="{38068D21-497A-4CF7-90CA-556D61280A2C}" destId="{82F94D9E-A5DB-4AB2-8EE1-299123EDCA74}" srcOrd="9" destOrd="0" presId="urn:microsoft.com/office/officeart/2005/8/layout/chevron2"/>
    <dgm:cxn modelId="{A305DCEF-17D1-4950-A27A-CF4201A9BC58}" type="presParOf" srcId="{38068D21-497A-4CF7-90CA-556D61280A2C}" destId="{EA18FC41-6897-431F-8348-DB0DC474643E}" srcOrd="10" destOrd="0" presId="urn:microsoft.com/office/officeart/2005/8/layout/chevron2"/>
    <dgm:cxn modelId="{2B6CF4E6-7258-43B6-A9B1-AC39BE7EBC12}" type="presParOf" srcId="{EA18FC41-6897-431F-8348-DB0DC474643E}" destId="{0E5F8A22-653F-427D-A747-A604A5568DCF}" srcOrd="0" destOrd="0" presId="urn:microsoft.com/office/officeart/2005/8/layout/chevron2"/>
    <dgm:cxn modelId="{81483585-A1CD-457E-9830-571AFF308277}" type="presParOf" srcId="{EA18FC41-6897-431F-8348-DB0DC474643E}" destId="{119A174D-EFE3-4F7D-A080-EA70B9DD1E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66FDF-5017-4384-BC48-094304CC2E85}">
      <dsp:nvSpPr>
        <dsp:cNvPr id="0" name=""/>
        <dsp:cNvSpPr/>
      </dsp:nvSpPr>
      <dsp:spPr>
        <a:xfrm rot="5400000">
          <a:off x="-121971" y="126695"/>
          <a:ext cx="813145" cy="5692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2008-2011</a:t>
          </a:r>
          <a:endParaRPr lang="fr-FR" sz="1300" b="1" kern="1200" dirty="0"/>
        </a:p>
      </dsp:txBody>
      <dsp:txXfrm rot="-5400000">
        <a:off x="2" y="289324"/>
        <a:ext cx="569201" cy="243944"/>
      </dsp:txXfrm>
    </dsp:sp>
    <dsp:sp modelId="{ABF6A4AA-BDDB-4E41-9F25-163106942E7E}">
      <dsp:nvSpPr>
        <dsp:cNvPr id="0" name=""/>
        <dsp:cNvSpPr/>
      </dsp:nvSpPr>
      <dsp:spPr>
        <a:xfrm rot="5400000">
          <a:off x="3392364" y="-2818439"/>
          <a:ext cx="528544" cy="6174870"/>
        </a:xfrm>
        <a:prstGeom prst="round2SameRect">
          <a:avLst/>
        </a:pr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Licence </a:t>
          </a:r>
          <a:r>
            <a:rPr lang="fr-FR" sz="1600" b="0" kern="1200" dirty="0" smtClean="0"/>
            <a:t>en Informatique Générale. USTHB</a:t>
          </a:r>
          <a:r>
            <a:rPr lang="fr-FR" sz="1600" i="1" kern="1200" dirty="0" smtClean="0"/>
            <a:t>, </a:t>
          </a:r>
          <a:r>
            <a:rPr lang="fr-FR" sz="1600" i="1" kern="1200" dirty="0" err="1" smtClean="0"/>
            <a:t>Alger,Algerie</a:t>
          </a:r>
          <a:r>
            <a:rPr lang="fr-FR" sz="1600" i="1" kern="1200" dirty="0" smtClean="0"/>
            <a:t>. </a:t>
          </a:r>
          <a:endParaRPr lang="fr-FR" sz="1600" kern="1200" dirty="0"/>
        </a:p>
      </dsp:txBody>
      <dsp:txXfrm rot="-5400000">
        <a:off x="569202" y="30524"/>
        <a:ext cx="6149069" cy="476942"/>
      </dsp:txXfrm>
    </dsp:sp>
    <dsp:sp modelId="{4D758994-C715-4B68-9728-B1B5F868DDD5}">
      <dsp:nvSpPr>
        <dsp:cNvPr id="0" name=""/>
        <dsp:cNvSpPr/>
      </dsp:nvSpPr>
      <dsp:spPr>
        <a:xfrm rot="5400000">
          <a:off x="-121971" y="840674"/>
          <a:ext cx="813145" cy="5692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Février – Juin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2011 </a:t>
          </a:r>
          <a:endParaRPr lang="fr-FR" sz="800" kern="1200" dirty="0"/>
        </a:p>
      </dsp:txBody>
      <dsp:txXfrm rot="-5400000">
        <a:off x="2" y="1003303"/>
        <a:ext cx="569201" cy="243944"/>
      </dsp:txXfrm>
    </dsp:sp>
    <dsp:sp modelId="{4875B1AA-E548-43BC-8CFF-B4C7CD97F4D1}">
      <dsp:nvSpPr>
        <dsp:cNvPr id="0" name=""/>
        <dsp:cNvSpPr/>
      </dsp:nvSpPr>
      <dsp:spPr>
        <a:xfrm rot="5400000">
          <a:off x="3392225" y="-2104321"/>
          <a:ext cx="528822" cy="6174870"/>
        </a:xfrm>
        <a:prstGeom prst="round2SameRect">
          <a:avLst/>
        </a:pr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b="0" kern="1200" dirty="0" smtClean="0"/>
            <a:t>Les fractales en reconnaissance du manuscrit arabe test de la base IFN/ENIT. </a:t>
          </a:r>
          <a:r>
            <a:rPr lang="fr-FR" sz="1500" b="1" kern="1200" dirty="0" smtClean="0"/>
            <a:t>LRIA</a:t>
          </a:r>
          <a:r>
            <a:rPr lang="fr-FR" sz="1500" b="0" kern="1200" dirty="0" smtClean="0"/>
            <a:t>, USTHB, Alger</a:t>
          </a:r>
          <a:endParaRPr lang="fr-FR" sz="1500" b="0" kern="1200" dirty="0"/>
        </a:p>
      </dsp:txBody>
      <dsp:txXfrm rot="-5400000">
        <a:off x="569202" y="744517"/>
        <a:ext cx="6149055" cy="477192"/>
      </dsp:txXfrm>
    </dsp:sp>
    <dsp:sp modelId="{DAC15D4C-5BC7-4F1E-AB36-3FB2E2711832}">
      <dsp:nvSpPr>
        <dsp:cNvPr id="0" name=""/>
        <dsp:cNvSpPr/>
      </dsp:nvSpPr>
      <dsp:spPr>
        <a:xfrm rot="5400000">
          <a:off x="-121971" y="1554653"/>
          <a:ext cx="813145" cy="5692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2011-2013</a:t>
          </a:r>
          <a:endParaRPr lang="fr-FR" sz="600" b="1" kern="1200" dirty="0"/>
        </a:p>
      </dsp:txBody>
      <dsp:txXfrm rot="-5400000">
        <a:off x="2" y="1717282"/>
        <a:ext cx="569201" cy="243944"/>
      </dsp:txXfrm>
    </dsp:sp>
    <dsp:sp modelId="{08A7F34D-71C1-459B-B21C-141ADF22C6D2}">
      <dsp:nvSpPr>
        <dsp:cNvPr id="0" name=""/>
        <dsp:cNvSpPr/>
      </dsp:nvSpPr>
      <dsp:spPr>
        <a:xfrm rot="5400000">
          <a:off x="3392364" y="-1390481"/>
          <a:ext cx="528544" cy="6174870"/>
        </a:xfrm>
        <a:prstGeom prst="round2SameRect">
          <a:avLst/>
        </a:pr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Master en </a:t>
          </a:r>
          <a:r>
            <a:rPr lang="fr-FR" sz="1400" b="0" kern="1200" dirty="0" smtClean="0"/>
            <a:t>Systèmes informatiques intelligents. USTHB</a:t>
          </a:r>
          <a:r>
            <a:rPr lang="fr-FR" sz="1400" i="1" kern="1200" dirty="0" smtClean="0"/>
            <a:t>, </a:t>
          </a:r>
          <a:r>
            <a:rPr lang="fr-FR" sz="1400" i="1" kern="1200" dirty="0" err="1" smtClean="0"/>
            <a:t>Alger,Algerie</a:t>
          </a:r>
          <a:r>
            <a:rPr lang="fr-FR" sz="1400" i="1" kern="1200" dirty="0" smtClean="0"/>
            <a:t>.</a:t>
          </a:r>
          <a:endParaRPr lang="fr-FR" sz="1400" kern="1200" dirty="0"/>
        </a:p>
      </dsp:txBody>
      <dsp:txXfrm rot="-5400000">
        <a:off x="569202" y="1458482"/>
        <a:ext cx="6149069" cy="476942"/>
      </dsp:txXfrm>
    </dsp:sp>
    <dsp:sp modelId="{4AF907F8-48DF-4C40-BCF5-1050A56C4E9D}">
      <dsp:nvSpPr>
        <dsp:cNvPr id="0" name=""/>
        <dsp:cNvSpPr/>
      </dsp:nvSpPr>
      <dsp:spPr>
        <a:xfrm rot="5400000">
          <a:off x="-121971" y="2268632"/>
          <a:ext cx="813145" cy="5692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Février – Juin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2013</a:t>
          </a:r>
          <a:endParaRPr lang="fr-FR" sz="800" kern="1200" dirty="0"/>
        </a:p>
      </dsp:txBody>
      <dsp:txXfrm rot="-5400000">
        <a:off x="2" y="2431261"/>
        <a:ext cx="569201" cy="243944"/>
      </dsp:txXfrm>
    </dsp:sp>
    <dsp:sp modelId="{62F5ED83-34E1-4F2C-A0F8-EBD1E6BBA20C}">
      <dsp:nvSpPr>
        <dsp:cNvPr id="0" name=""/>
        <dsp:cNvSpPr/>
      </dsp:nvSpPr>
      <dsp:spPr>
        <a:xfrm rot="5400000">
          <a:off x="3392364" y="-676502"/>
          <a:ext cx="528544" cy="6174870"/>
        </a:xfrm>
        <a:prstGeom prst="round2SameRect">
          <a:avLst/>
        </a:pr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Généralisation du déploiement du </a:t>
          </a:r>
          <a:r>
            <a:rPr lang="fr-FR" sz="1500" b="0" kern="1200" dirty="0" smtClean="0"/>
            <a:t>système </a:t>
          </a:r>
          <a:r>
            <a:rPr lang="fr-FR" sz="1500" b="0" kern="1200" dirty="0" err="1" smtClean="0"/>
            <a:t>OntoDB</a:t>
          </a:r>
          <a:r>
            <a:rPr lang="fr-FR" sz="1500" b="0" kern="1200" dirty="0" smtClean="0"/>
            <a:t>/</a:t>
          </a:r>
          <a:r>
            <a:rPr lang="fr-FR" sz="1500" b="0" kern="1200" dirty="0" err="1" smtClean="0"/>
            <a:t>OntoQL</a:t>
          </a:r>
          <a:r>
            <a:rPr lang="fr-FR" sz="1500" b="0" kern="1200" dirty="0" smtClean="0"/>
            <a:t> : Application au modèle de stockage orienté colonnes du </a:t>
          </a:r>
          <a:r>
            <a:rPr lang="fr-FR" sz="1500" b="0" kern="1200" dirty="0" err="1" smtClean="0"/>
            <a:t>NoSQL</a:t>
          </a:r>
          <a:r>
            <a:rPr lang="fr-FR" sz="1500" b="0" kern="1200" dirty="0" smtClean="0"/>
            <a:t> Cassandra.</a:t>
          </a:r>
          <a:r>
            <a:rPr lang="fr-FR" sz="1500" b="1" kern="1200" dirty="0" smtClean="0"/>
            <a:t> LIAS, </a:t>
          </a:r>
          <a:r>
            <a:rPr lang="fr-FR" sz="1500" kern="1200" dirty="0" smtClean="0"/>
            <a:t>Poitier</a:t>
          </a:r>
          <a:endParaRPr lang="fr-FR" sz="1500" kern="1200" dirty="0"/>
        </a:p>
      </dsp:txBody>
      <dsp:txXfrm rot="-5400000">
        <a:off x="569202" y="2172461"/>
        <a:ext cx="6149069" cy="476942"/>
      </dsp:txXfrm>
    </dsp:sp>
    <dsp:sp modelId="{E4E8A02E-1DAD-4B22-B295-751892B0331B}">
      <dsp:nvSpPr>
        <dsp:cNvPr id="0" name=""/>
        <dsp:cNvSpPr/>
      </dsp:nvSpPr>
      <dsp:spPr>
        <a:xfrm rot="5400000">
          <a:off x="-121971" y="2982611"/>
          <a:ext cx="813145" cy="569201"/>
        </a:xfrm>
        <a:prstGeom prst="chevron">
          <a:avLst/>
        </a:pr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2013-2014</a:t>
          </a:r>
          <a:endParaRPr lang="fr-FR" sz="600" b="1" kern="1200" dirty="0"/>
        </a:p>
      </dsp:txBody>
      <dsp:txXfrm rot="-5400000">
        <a:off x="2" y="3145240"/>
        <a:ext cx="569201" cy="243944"/>
      </dsp:txXfrm>
    </dsp:sp>
    <dsp:sp modelId="{A315DB5D-37AE-462C-96A5-12AE872410EE}">
      <dsp:nvSpPr>
        <dsp:cNvPr id="0" name=""/>
        <dsp:cNvSpPr/>
      </dsp:nvSpPr>
      <dsp:spPr>
        <a:xfrm rot="5400000">
          <a:off x="3392364" y="37477"/>
          <a:ext cx="528544" cy="6174870"/>
        </a:xfrm>
        <a:prstGeom prst="round2SameRect">
          <a:avLst/>
        </a:pr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Master 2 en </a:t>
          </a:r>
          <a:r>
            <a:rPr lang="fr-FR" sz="1500" b="0" kern="1200" dirty="0" smtClean="0"/>
            <a:t>Informatique : Systèmes Intelligents. </a:t>
          </a:r>
          <a:r>
            <a:rPr lang="fr-FR" sz="1500" i="1" kern="1200" dirty="0" smtClean="0"/>
            <a:t>Université Paris-Dauphine, </a:t>
          </a:r>
          <a:r>
            <a:rPr lang="fr-FR" sz="1500" kern="1200" dirty="0" smtClean="0"/>
            <a:t>Paris</a:t>
          </a:r>
          <a:r>
            <a:rPr lang="fr-FR" sz="1500" i="1" kern="1200" dirty="0" smtClean="0"/>
            <a:t>.</a:t>
          </a:r>
          <a:r>
            <a:rPr lang="fr-FR" sz="1500" kern="1200" dirty="0" smtClean="0"/>
            <a:t> </a:t>
          </a:r>
          <a:endParaRPr lang="fr-FR" sz="1500" kern="1200" dirty="0"/>
        </a:p>
      </dsp:txBody>
      <dsp:txXfrm rot="-5400000">
        <a:off x="569202" y="2886441"/>
        <a:ext cx="6149069" cy="476942"/>
      </dsp:txXfrm>
    </dsp:sp>
    <dsp:sp modelId="{0E5F8A22-653F-427D-A747-A604A5568DCF}">
      <dsp:nvSpPr>
        <dsp:cNvPr id="0" name=""/>
        <dsp:cNvSpPr/>
      </dsp:nvSpPr>
      <dsp:spPr>
        <a:xfrm rot="5400000">
          <a:off x="-121971" y="3696591"/>
          <a:ext cx="813145" cy="56920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1" kern="1200" dirty="0" smtClean="0"/>
            <a:t>Mars</a:t>
          </a:r>
        </a:p>
      </dsp:txBody>
      <dsp:txXfrm rot="-5400000">
        <a:off x="2" y="3859220"/>
        <a:ext cx="569201" cy="243944"/>
      </dsp:txXfrm>
    </dsp:sp>
    <dsp:sp modelId="{119A174D-EFE3-4F7D-A080-EA70B9DD1E1F}">
      <dsp:nvSpPr>
        <dsp:cNvPr id="0" name=""/>
        <dsp:cNvSpPr/>
      </dsp:nvSpPr>
      <dsp:spPr>
        <a:xfrm rot="5400000">
          <a:off x="3392364" y="751456"/>
          <a:ext cx="528544" cy="6174870"/>
        </a:xfrm>
        <a:prstGeom prst="round2SameRect">
          <a:avLst/>
        </a:pr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Plan Recovery in Reactive HTNs with Incomplete Models.</a:t>
          </a:r>
          <a:r>
            <a:rPr lang="fr-FR" sz="1500" b="1" kern="1200" dirty="0" smtClean="0"/>
            <a:t>LIMSI/CNRS, </a:t>
          </a:r>
          <a:r>
            <a:rPr lang="fr-FR" sz="1500" kern="1200" dirty="0" smtClean="0"/>
            <a:t>Orsay</a:t>
          </a:r>
          <a:r>
            <a:rPr lang="fr-FR" sz="1500" b="1" kern="1200" dirty="0" smtClean="0"/>
            <a:t>. </a:t>
          </a:r>
          <a:endParaRPr lang="fr-FR" sz="1500" kern="1200" dirty="0"/>
        </a:p>
      </dsp:txBody>
      <dsp:txXfrm rot="-5400000">
        <a:off x="569202" y="3600420"/>
        <a:ext cx="6149069" cy="476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21BB0-9A30-40E0-AFEC-B9D3CD7F1817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83DA2-26F1-4DE6-9D71-512E955C07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20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31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70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67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5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5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5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5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5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5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i="1" dirty="0" smtClean="0">
                <a:solidFill>
                  <a:schemeClr val="accent3">
                    <a:lumMod val="50000"/>
                  </a:schemeClr>
                </a:solidFill>
              </a:rPr>
              <a:t>Proposer une nouvelle décomposition de la tâche invalide,</a:t>
            </a:r>
          </a:p>
          <a:p>
            <a:pPr algn="just"/>
            <a:r>
              <a:rPr lang="fr-FR" i="1" dirty="0" smtClean="0">
                <a:solidFill>
                  <a:schemeClr val="accent3">
                    <a:lumMod val="50000"/>
                  </a:schemeClr>
                </a:solidFill>
              </a:rPr>
              <a:t>Si aucune décomposition &lt;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75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Il faut que tu dises (sans l’écrire) que si on pouvait tout déclarer, on retomberait sur du plan </a:t>
            </a:r>
            <a:r>
              <a:rPr lang="fr-FR" dirty="0" err="1" smtClean="0"/>
              <a:t>repair</a:t>
            </a:r>
            <a:r>
              <a:rPr lang="fr-FR" dirty="0" smtClean="0"/>
              <a:t> classique, mais que sur des problèmes réels, justement, ça n’est pas possible. Et de même que si on ne mets rien, on ne va rien réparer, ce qui t’amène à </a:t>
            </a:r>
          </a:p>
          <a:p>
            <a:pPr marL="0" lvl="2" defTabSz="874797">
              <a:defRPr/>
            </a:pPr>
            <a:r>
              <a:rPr lang="fr-FR" dirty="0" smtClean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25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Construire des modèles  du monde assez concis pour raisonner </a:t>
            </a:r>
          </a:p>
          <a:p>
            <a:r>
              <a:rPr lang="fr-FR" dirty="0"/>
              <a:t>Raisonner sur les actions et le changement</a:t>
            </a:r>
          </a:p>
          <a:p>
            <a:r>
              <a:rPr lang="fr-FR" dirty="0"/>
              <a:t>La planification cherche à construire un modèle qui à partir  d’un espace d’états et un ensemble d’action construit un modèle partir d’un état initial atteint un état but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73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Réparer</a:t>
            </a:r>
            <a:r>
              <a:rPr lang="fr-FR" baseline="0" dirty="0" smtClean="0"/>
              <a:t> une tâche sur STRIPS revient à réparer la condition affectée par le breakdown</a:t>
            </a:r>
          </a:p>
          <a:p>
            <a:r>
              <a:rPr lang="fr-FR" baseline="0" dirty="0" smtClean="0"/>
              <a:t>Alors, on va d’abord récupérer toutes les tâches affectées par le breakdown en </a:t>
            </a:r>
            <a:r>
              <a:rPr lang="fr-FR" baseline="0" dirty="0" err="1" smtClean="0"/>
              <a:t>utlisant</a:t>
            </a:r>
            <a:r>
              <a:rPr lang="fr-FR" baseline="0" dirty="0" smtClean="0"/>
              <a:t> le statut de la tache dans le HTN, ainsi en fonction du statut on </a:t>
            </a:r>
            <a:r>
              <a:rPr lang="fr-FR" baseline="0" dirty="0" err="1" smtClean="0"/>
              <a:t>récupere</a:t>
            </a:r>
            <a:r>
              <a:rPr lang="fr-FR" baseline="0" dirty="0" smtClean="0"/>
              <a:t> les candidats pouvant </a:t>
            </a:r>
            <a:r>
              <a:rPr lang="fr-FR" baseline="0" dirty="0" err="1" smtClean="0"/>
              <a:t>etre</a:t>
            </a:r>
            <a:r>
              <a:rPr lang="fr-FR" baseline="0" dirty="0" smtClean="0"/>
              <a:t> réparer.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26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Ensuite,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Discolog</a:t>
            </a:r>
            <a:r>
              <a:rPr lang="fr-FR" baseline="0" dirty="0" smtClean="0"/>
              <a:t> convertit une partie du DC réactif a un formalisme déclaratif pour permettre a STRIPS de raisonner, enfin, il observe l’</a:t>
            </a:r>
            <a:r>
              <a:rPr lang="fr-FR" baseline="0" dirty="0" err="1" smtClean="0"/>
              <a:t>etat</a:t>
            </a:r>
            <a:r>
              <a:rPr lang="fr-FR" baseline="0" dirty="0" smtClean="0"/>
              <a:t> courant du monde et le communique a STRIPS comme état initial.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27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Il faut que tu dises (sans l’écrire) que si on pouvait tout déclarer, on retomberait sur du plan </a:t>
            </a:r>
            <a:r>
              <a:rPr lang="fr-FR" dirty="0" err="1" smtClean="0"/>
              <a:t>repair</a:t>
            </a:r>
            <a:r>
              <a:rPr lang="fr-FR" dirty="0" smtClean="0"/>
              <a:t> classique, mais que sur des problèmes réels, justement, ça n’est pas possible. Et de même que si on ne mets rien, on ne va rien réparer, ce qui t’amène à </a:t>
            </a:r>
          </a:p>
          <a:p>
            <a:pPr marL="0" lvl="2" defTabSz="874797">
              <a:defRPr/>
            </a:pPr>
            <a:r>
              <a:rPr lang="fr-FR" dirty="0" smtClean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28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Il faut que tu dises (sans l’écrire) que si on pouvait tout déclarer, on retomberait sur du plan </a:t>
            </a:r>
            <a:r>
              <a:rPr lang="fr-FR" dirty="0" err="1" smtClean="0"/>
              <a:t>repair</a:t>
            </a:r>
            <a:r>
              <a:rPr lang="fr-FR" dirty="0" smtClean="0"/>
              <a:t> classique, mais que sur des problèmes réels, justement, ça n’est pas possible. Et de même que si on ne mets rien, on ne va rien réparer, ce qui t’amène à </a:t>
            </a:r>
          </a:p>
          <a:p>
            <a:pPr marL="0" lvl="2" defTabSz="874797">
              <a:defRPr/>
            </a:pPr>
            <a:r>
              <a:rPr lang="fr-FR" dirty="0" smtClean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29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Il faut que tu dises (sans l’écrire) que si on pouvait tout déclarer, on retomberait sur du plan </a:t>
            </a:r>
            <a:r>
              <a:rPr lang="fr-FR" dirty="0" err="1" smtClean="0"/>
              <a:t>repair</a:t>
            </a:r>
            <a:r>
              <a:rPr lang="fr-FR" dirty="0" smtClean="0"/>
              <a:t> classique, mais que sur des problèmes réels, justement, ça n’est pas possible. Et de même que si on ne mets rien, on ne va rien réparer, ce qui t’amène à </a:t>
            </a:r>
          </a:p>
          <a:p>
            <a:pPr marL="0" lvl="2" defTabSz="874797">
              <a:defRPr/>
            </a:pPr>
            <a:r>
              <a:rPr lang="fr-FR" dirty="0" smtClean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30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Il faut que tu dises (sans l’écrire) que si on pouvait tout déclarer, on retomberait sur du plan </a:t>
            </a:r>
            <a:r>
              <a:rPr lang="fr-FR" dirty="0" err="1" smtClean="0"/>
              <a:t>repair</a:t>
            </a:r>
            <a:r>
              <a:rPr lang="fr-FR" dirty="0" smtClean="0"/>
              <a:t> classique, mais que sur des problèmes réels, justement, ça n’est pas possible. Et de même que si on ne mets rien, on ne va rien réparer, ce qui t’amène à </a:t>
            </a:r>
          </a:p>
          <a:p>
            <a:pPr marL="0" lvl="2" defTabSz="874797">
              <a:defRPr/>
            </a:pPr>
            <a:r>
              <a:rPr lang="fr-FR" dirty="0" smtClean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31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Il faut que tu dises (sans l’écrire) que si on pouvait tout déclarer, on retomberait sur du plan </a:t>
            </a:r>
            <a:r>
              <a:rPr lang="fr-FR" dirty="0" err="1" smtClean="0"/>
              <a:t>repair</a:t>
            </a:r>
            <a:r>
              <a:rPr lang="fr-FR" dirty="0" smtClean="0"/>
              <a:t> classique, mais que sur des problèmes réels, justement, ça n’est pas possible. Et de même que si on ne mets rien, on ne va rien réparer, ce qui t’amène à </a:t>
            </a:r>
          </a:p>
          <a:p>
            <a:pPr marL="0" lvl="2" defTabSz="874797">
              <a:defRPr/>
            </a:pPr>
            <a:r>
              <a:rPr lang="fr-FR" dirty="0" smtClean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32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Il faut que tu dises (sans l’écrire) que si on pouvait tout déclarer, on retomberait sur du plan </a:t>
            </a:r>
            <a:r>
              <a:rPr lang="fr-FR" dirty="0" err="1" smtClean="0"/>
              <a:t>repair</a:t>
            </a:r>
            <a:r>
              <a:rPr lang="fr-FR" dirty="0" smtClean="0"/>
              <a:t> classique, mais que sur des problèmes réels, justement, ça n’est pas possible. Et de même que si on ne mets rien, on ne va rien réparer, ce qui t’amène à </a:t>
            </a:r>
          </a:p>
          <a:p>
            <a:pPr marL="0" lvl="2" defTabSz="874797">
              <a:defRPr/>
            </a:pPr>
            <a:r>
              <a:rPr lang="fr-FR" dirty="0" smtClean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33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36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63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etude</a:t>
            </a:r>
            <a:r>
              <a:rPr lang="fr-FR" dirty="0" smtClean="0"/>
              <a:t> </a:t>
            </a:r>
            <a:r>
              <a:rPr lang="fr-FR" dirty="0" err="1" smtClean="0"/>
              <a:t>experimentale</a:t>
            </a:r>
            <a:r>
              <a:rPr lang="fr-FR" dirty="0" smtClean="0"/>
              <a:t> est en cours de réalisation</a:t>
            </a:r>
            <a:r>
              <a:rPr lang="fr-FR" baseline="0" dirty="0" smtClean="0"/>
              <a:t> et le reste de mon stage sera consacré à l’achever.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37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9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Construire des modèles  du monde assez concis pour raisonner </a:t>
            </a:r>
          </a:p>
          <a:p>
            <a:r>
              <a:rPr lang="fr-FR" dirty="0"/>
              <a:t>Raisonner sur les actions et le changement</a:t>
            </a:r>
          </a:p>
          <a:p>
            <a:r>
              <a:rPr lang="fr-FR" dirty="0"/>
              <a:t>La planification cherche à construire un modèle qui à partir  d’un espace d’états et un ensemble d’action construit un modèle partir d’un état initial atteint un état but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73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en guise d'intro: mon travail se situe dans une perspective plus</a:t>
            </a:r>
            <a:br>
              <a:rPr lang="fr-FR" dirty="0" smtClean="0"/>
            </a:br>
            <a:r>
              <a:rPr lang="fr-FR" dirty="0" smtClean="0"/>
              <a:t>large, celui des systèmes de dialogue homme-machine, le dialogue étant</a:t>
            </a:r>
            <a:br>
              <a:rPr lang="fr-FR" dirty="0" smtClean="0"/>
            </a:br>
            <a:r>
              <a:rPr lang="fr-FR" dirty="0" smtClean="0"/>
              <a:t>modélisable par un HTN réactif (voir Disco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        - présentation du contexte: les </a:t>
            </a:r>
            <a:r>
              <a:rPr lang="fr-FR" dirty="0" err="1" smtClean="0"/>
              <a:t>syst</a:t>
            </a:r>
            <a:r>
              <a:rPr lang="fr-FR" dirty="0" smtClean="0"/>
              <a:t>. de dial. sont orientés tâche (il</a:t>
            </a:r>
            <a:br>
              <a:rPr lang="fr-FR" dirty="0" smtClean="0"/>
            </a:br>
            <a:r>
              <a:rPr lang="fr-FR" dirty="0" smtClean="0"/>
              <a:t>faut le dire) or le dialogue "libre" ou "social" (conversation entre</a:t>
            </a:r>
            <a:br>
              <a:rPr lang="fr-FR" dirty="0" smtClean="0"/>
            </a:br>
            <a:r>
              <a:rPr lang="fr-FR" dirty="0" smtClean="0"/>
              <a:t>amies) peut sembler moins structuré, donc non-planifiés ou non-planifiable.</a:t>
            </a:r>
            <a:br>
              <a:rPr lang="fr-FR" dirty="0" smtClean="0"/>
            </a:br>
            <a:r>
              <a:rPr lang="fr-FR" dirty="0" smtClean="0"/>
              <a:t>        - Mais en fait, il y a des buts sociaux (plaire à l'autre) et donc</a:t>
            </a:r>
            <a:br>
              <a:rPr lang="fr-FR" dirty="0" smtClean="0"/>
            </a:br>
            <a:r>
              <a:rPr lang="fr-FR" dirty="0" smtClean="0"/>
              <a:t>notre proposition est d'utiliser des </a:t>
            </a:r>
            <a:r>
              <a:rPr lang="fr-FR" dirty="0" err="1" smtClean="0"/>
              <a:t>HTNs</a:t>
            </a:r>
            <a:r>
              <a:rPr lang="fr-FR" dirty="0" smtClean="0"/>
              <a:t> réactifs dans ce contexte,</a:t>
            </a:r>
            <a:br>
              <a:rPr lang="fr-FR" dirty="0" smtClean="0"/>
            </a:br>
            <a:r>
              <a:rPr lang="fr-FR" dirty="0" smtClean="0"/>
              <a:t>mais on va avoir plein de breakdown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39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776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7399" lvl="1" defTabSz="874797">
              <a:defRPr/>
            </a:pPr>
            <a:r>
              <a:rPr lang="fr-FR" dirty="0" smtClean="0"/>
              <a:t>Conversations sociales</a:t>
            </a:r>
          </a:p>
          <a:p>
            <a:pPr lvl="1"/>
            <a:r>
              <a:rPr lang="fr-FR" dirty="0" smtClean="0"/>
              <a:t>Pas orienté tâche</a:t>
            </a:r>
          </a:p>
          <a:p>
            <a:pPr lvl="1"/>
            <a:r>
              <a:rPr lang="fr-FR" dirty="0" smtClean="0"/>
              <a:t>Buts communicatifs</a:t>
            </a:r>
          </a:p>
          <a:p>
            <a:pPr lvl="1"/>
            <a:r>
              <a:rPr lang="fr-FR" dirty="0" smtClean="0"/>
              <a:t>Adaptation / gestion opportuniste</a:t>
            </a:r>
          </a:p>
          <a:p>
            <a:r>
              <a:rPr lang="fr-FR" dirty="0" smtClean="0"/>
              <a:t>Système de dialogue</a:t>
            </a:r>
          </a:p>
          <a:p>
            <a:pPr lvl="1"/>
            <a:r>
              <a:rPr lang="fr-FR" dirty="0" smtClean="0"/>
              <a:t>Modèles cognitifs, théorie de l’esprit</a:t>
            </a:r>
          </a:p>
          <a:p>
            <a:pPr lvl="1"/>
            <a:r>
              <a:rPr lang="fr-FR" dirty="0" smtClean="0"/>
              <a:t>Planifier le dialogue de manière opportuniste (HTN)</a:t>
            </a:r>
          </a:p>
          <a:p>
            <a:pPr lvl="1"/>
            <a:r>
              <a:rPr lang="fr-FR" dirty="0" smtClean="0"/>
              <a:t>Impossibilité d’avoir un modèle !</a:t>
            </a:r>
          </a:p>
          <a:p>
            <a:r>
              <a:rPr lang="fr-FR" dirty="0" err="1" smtClean="0"/>
              <a:t>HTNs</a:t>
            </a:r>
            <a:r>
              <a:rPr lang="fr-FR" dirty="0" smtClean="0"/>
              <a:t> hybrides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41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25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7399" lvl="1" defTabSz="874797">
              <a:defRPr/>
            </a:pPr>
            <a:r>
              <a:rPr lang="fr-FR" dirty="0" smtClean="0"/>
              <a:t>Conversations sociales</a:t>
            </a:r>
          </a:p>
          <a:p>
            <a:pPr lvl="1"/>
            <a:r>
              <a:rPr lang="fr-FR" dirty="0" smtClean="0"/>
              <a:t>Pas orienté tâche</a:t>
            </a:r>
          </a:p>
          <a:p>
            <a:pPr lvl="1"/>
            <a:r>
              <a:rPr lang="fr-FR" dirty="0" smtClean="0"/>
              <a:t>Buts communicatifs</a:t>
            </a:r>
          </a:p>
          <a:p>
            <a:pPr lvl="1"/>
            <a:r>
              <a:rPr lang="fr-FR" dirty="0" smtClean="0"/>
              <a:t>Adaptation / gestion opportuniste</a:t>
            </a:r>
          </a:p>
          <a:p>
            <a:r>
              <a:rPr lang="fr-FR" dirty="0" smtClean="0"/>
              <a:t>Système de dialogue</a:t>
            </a:r>
          </a:p>
          <a:p>
            <a:pPr lvl="1"/>
            <a:r>
              <a:rPr lang="fr-FR" dirty="0" smtClean="0"/>
              <a:t>Modèles cognitifs, théorie de l’esprit</a:t>
            </a:r>
          </a:p>
          <a:p>
            <a:pPr lvl="1"/>
            <a:r>
              <a:rPr lang="fr-FR" dirty="0" smtClean="0"/>
              <a:t>Planifier le dialogue de manière opportuniste (HTN)</a:t>
            </a:r>
          </a:p>
          <a:p>
            <a:pPr lvl="1"/>
            <a:r>
              <a:rPr lang="fr-FR" dirty="0" smtClean="0"/>
              <a:t>Impossibilité d’avoir un modèle !</a:t>
            </a:r>
          </a:p>
          <a:p>
            <a:r>
              <a:rPr lang="fr-FR" dirty="0" err="1" smtClean="0"/>
              <a:t>HTNs</a:t>
            </a:r>
            <a:r>
              <a:rPr lang="fr-FR" dirty="0" smtClean="0"/>
              <a:t> hybrides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42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401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7399" lvl="1" defTabSz="874797">
              <a:defRPr/>
            </a:pPr>
            <a:r>
              <a:rPr lang="fr-FR" dirty="0" smtClean="0"/>
              <a:t>Conversations sociales</a:t>
            </a:r>
          </a:p>
          <a:p>
            <a:pPr lvl="1"/>
            <a:r>
              <a:rPr lang="fr-FR" dirty="0" smtClean="0"/>
              <a:t>Pas orienté tâche</a:t>
            </a:r>
          </a:p>
          <a:p>
            <a:pPr lvl="1"/>
            <a:r>
              <a:rPr lang="fr-FR" dirty="0" smtClean="0"/>
              <a:t>Buts communicatifs</a:t>
            </a:r>
          </a:p>
          <a:p>
            <a:pPr lvl="1"/>
            <a:r>
              <a:rPr lang="fr-FR" dirty="0" smtClean="0"/>
              <a:t>Adaptation / gestion opportuniste</a:t>
            </a:r>
          </a:p>
          <a:p>
            <a:r>
              <a:rPr lang="fr-FR" dirty="0" smtClean="0"/>
              <a:t>Système de dialogue</a:t>
            </a:r>
          </a:p>
          <a:p>
            <a:pPr lvl="1"/>
            <a:r>
              <a:rPr lang="fr-FR" dirty="0" smtClean="0"/>
              <a:t>Modèles cognitifs, théorie de l’esprit</a:t>
            </a:r>
          </a:p>
          <a:p>
            <a:pPr lvl="1"/>
            <a:r>
              <a:rPr lang="fr-FR" dirty="0" smtClean="0"/>
              <a:t>Planifier le dialogue de manière opportuniste (HTN)</a:t>
            </a:r>
          </a:p>
          <a:p>
            <a:pPr lvl="1"/>
            <a:r>
              <a:rPr lang="fr-FR" dirty="0" smtClean="0"/>
              <a:t>Impossibilité d’avoir un modèle !</a:t>
            </a:r>
          </a:p>
          <a:p>
            <a:r>
              <a:rPr lang="fr-FR" dirty="0" err="1" smtClean="0"/>
              <a:t>HTNs</a:t>
            </a:r>
            <a:r>
              <a:rPr lang="fr-FR" dirty="0" smtClean="0"/>
              <a:t> hybrides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43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81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7399" lvl="1" defTabSz="874797">
              <a:defRPr/>
            </a:pPr>
            <a:r>
              <a:rPr lang="fr-FR" dirty="0" smtClean="0"/>
              <a:t>Conversations sociales</a:t>
            </a:r>
          </a:p>
          <a:p>
            <a:pPr lvl="1"/>
            <a:r>
              <a:rPr lang="fr-FR" dirty="0" smtClean="0"/>
              <a:t>Pas orienté tâche</a:t>
            </a:r>
          </a:p>
          <a:p>
            <a:pPr lvl="1"/>
            <a:r>
              <a:rPr lang="fr-FR" dirty="0" smtClean="0"/>
              <a:t>Buts communicatifs</a:t>
            </a:r>
          </a:p>
          <a:p>
            <a:pPr lvl="1"/>
            <a:r>
              <a:rPr lang="fr-FR" dirty="0" smtClean="0"/>
              <a:t>Adaptation / gestion opportuniste</a:t>
            </a:r>
          </a:p>
          <a:p>
            <a:r>
              <a:rPr lang="fr-FR" dirty="0" smtClean="0"/>
              <a:t>Système de dialogue</a:t>
            </a:r>
          </a:p>
          <a:p>
            <a:pPr lvl="1"/>
            <a:r>
              <a:rPr lang="fr-FR" dirty="0" smtClean="0"/>
              <a:t>Modèles cognitifs, théorie de l’esprit</a:t>
            </a:r>
          </a:p>
          <a:p>
            <a:pPr lvl="1"/>
            <a:r>
              <a:rPr lang="fr-FR" dirty="0" smtClean="0"/>
              <a:t>Planifier le dialogue de manière opportuniste (HTN)</a:t>
            </a:r>
          </a:p>
          <a:p>
            <a:pPr lvl="1"/>
            <a:r>
              <a:rPr lang="fr-FR" dirty="0" smtClean="0"/>
              <a:t>Impossibilité d’avoir un modèle !</a:t>
            </a:r>
          </a:p>
          <a:p>
            <a:r>
              <a:rPr lang="fr-FR" dirty="0" err="1" smtClean="0"/>
              <a:t>HTNs</a:t>
            </a:r>
            <a:r>
              <a:rPr lang="fr-FR" dirty="0" smtClean="0"/>
              <a:t> hybrides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44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9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Construire des modèles  du monde assez concis pour raisonner </a:t>
            </a:r>
          </a:p>
          <a:p>
            <a:r>
              <a:rPr lang="fr-FR" dirty="0"/>
              <a:t>Raisonner sur les actions et le changement</a:t>
            </a:r>
          </a:p>
          <a:p>
            <a:r>
              <a:rPr lang="fr-FR" dirty="0"/>
              <a:t>La planification cherche à construire un modèle qui à partir  d’un espace d’états et un ensemble d’action construit un modèle partir d’un état initial atteint un état but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7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Construire des modèles  du monde assez concis pour raisonner </a:t>
            </a:r>
          </a:p>
          <a:p>
            <a:r>
              <a:rPr lang="fr-FR" dirty="0"/>
              <a:t>Raisonner sur les actions et le changement</a:t>
            </a:r>
          </a:p>
          <a:p>
            <a:r>
              <a:rPr lang="fr-FR" dirty="0"/>
              <a:t>La planification cherche à construire un modèle qui à partir  d’un espace d’états et un ensemble d’action construit un modèle partir d’un état initial atteint un état but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7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52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5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52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4797">
              <a:defRPr/>
            </a:pP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À partir du but, On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parcourt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en chainage 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arriere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les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états qui peuvent amener à ce but, jusqu’à ce qu’on retrouve l’état initial</a:t>
            </a:r>
          </a:p>
          <a:p>
            <a:r>
              <a:rPr lang="fr-FR" dirty="0" smtClean="0"/>
              <a:t>Ensemble</a:t>
            </a:r>
            <a:r>
              <a:rPr lang="fr-FR" baseline="0" dirty="0" smtClean="0"/>
              <a:t> d’états pour l ’évaluation des conditions de l’actions</a:t>
            </a:r>
          </a:p>
          <a:p>
            <a:endParaRPr lang="fr-FR" baseline="0" dirty="0" smtClean="0"/>
          </a:p>
          <a:p>
            <a:r>
              <a:rPr lang="fr-FR" baseline="0" dirty="0" smtClean="0"/>
              <a:t>HTN; modélisation du monde hiérarchique  utilisant une structure d’arbre AND/OR avec un niveau qui décrite les tâches un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6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93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56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524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A33A-9227-4C60-8689-BB15BFE2E08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57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A974-8908-41B6-9FC0-6452094AA6F0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90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2A2A-BC58-4F82-8901-45472A6B37AC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28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18D-635A-4269-A0F4-88481CA2AAC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085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7CA8-C600-46AD-9B29-F3592448DE38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46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17BA-724A-421B-9933-FE0BE12506CF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02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A56C-1E12-414F-A54E-AE7E312BA369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82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807B-69DF-462C-BF05-9B243B85727A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24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E896-C739-408A-9E82-634383E3B968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301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95BF-ACEE-4903-B543-88266597E86E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04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150A-C484-4D3C-924B-2383640C9D8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42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62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51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18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69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13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61DAB-52DD-406C-B5A3-638B87915B6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F9BE-91A4-4ED9-A2CA-F551ED484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0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889F-23A3-44E3-839F-356AB148F299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5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gif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2387428" y="2062589"/>
            <a:ext cx="463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prstClr val="black"/>
                </a:solidFill>
                <a:latin typeface="Calibri Light"/>
              </a:rPr>
              <a:t>Présenté par: Lydia OULDOUALI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202298" y="2710661"/>
            <a:ext cx="2811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Calibri Light"/>
                <a:ea typeface="Times New Roman"/>
              </a:rPr>
              <a:t>Encadré par : </a:t>
            </a:r>
            <a:r>
              <a:rPr lang="en-US" i="1" dirty="0">
                <a:solidFill>
                  <a:prstClr val="black"/>
                </a:solidFill>
                <a:latin typeface="Calibri Light"/>
                <a:ea typeface="Times New Roman"/>
              </a:rPr>
              <a:t>Charles Rich</a:t>
            </a:r>
          </a:p>
          <a:p>
            <a:pPr algn="ctr"/>
            <a:r>
              <a:rPr lang="en-US" i="1" dirty="0">
                <a:solidFill>
                  <a:prstClr val="black"/>
                </a:solidFill>
                <a:latin typeface="Calibri Light"/>
                <a:ea typeface="Times New Roman"/>
              </a:rPr>
              <a:t>	        </a:t>
            </a:r>
            <a:r>
              <a:rPr lang="fr-FR" i="1" dirty="0">
                <a:solidFill>
                  <a:prstClr val="black"/>
                </a:solidFill>
                <a:latin typeface="Calibri Light"/>
                <a:ea typeface="Times New Roman"/>
              </a:rPr>
              <a:t>Nicolas Sabouret</a:t>
            </a:r>
            <a:endParaRPr lang="fr-FR" sz="1200" dirty="0">
              <a:solidFill>
                <a:prstClr val="black"/>
              </a:solidFill>
              <a:latin typeface="Calibri Light"/>
              <a:ea typeface="Times New Roman"/>
            </a:endParaRPr>
          </a:p>
        </p:txBody>
      </p:sp>
      <p:grpSp>
        <p:nvGrpSpPr>
          <p:cNvPr id="25" name="Groupe 24"/>
          <p:cNvGrpSpPr/>
          <p:nvPr/>
        </p:nvGrpSpPr>
        <p:grpSpPr>
          <a:xfrm>
            <a:off x="542679" y="3284984"/>
            <a:ext cx="7650265" cy="3256194"/>
            <a:chOff x="755576" y="3314089"/>
            <a:chExt cx="7650265" cy="3385034"/>
          </a:xfrm>
        </p:grpSpPr>
        <p:grpSp>
          <p:nvGrpSpPr>
            <p:cNvPr id="6" name="Groupe 5"/>
            <p:cNvGrpSpPr/>
            <p:nvPr/>
          </p:nvGrpSpPr>
          <p:grpSpPr>
            <a:xfrm>
              <a:off x="2548697" y="3683421"/>
              <a:ext cx="5857144" cy="3015702"/>
              <a:chOff x="2028519" y="3789040"/>
              <a:chExt cx="5857144" cy="3015702"/>
            </a:xfrm>
          </p:grpSpPr>
          <p:sp>
            <p:nvSpPr>
              <p:cNvPr id="18" name="ZoneTexte 17"/>
              <p:cNvSpPr txBox="1"/>
              <p:nvPr/>
            </p:nvSpPr>
            <p:spPr>
              <a:xfrm>
                <a:off x="2387428" y="5334819"/>
                <a:ext cx="5498235" cy="319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Système hybride (HTN &amp; STRIPS) avec domaine incomplet.</a:t>
                </a:r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2028519" y="4483572"/>
                <a:ext cx="16161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2</a:t>
                </a:r>
                <a:r>
                  <a:rPr lang="fr-FR" sz="1600" b="1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. Problématique </a:t>
                </a:r>
                <a:endParaRPr lang="fr-FR" sz="1600" dirty="0">
                  <a:solidFill>
                    <a:prstClr val="black"/>
                  </a:solidFill>
                  <a:latin typeface="Calibri Ligh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2028521" y="5046787"/>
                <a:ext cx="1602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3. Proposition</a:t>
                </a:r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>
                <a:off x="2028519" y="6452792"/>
                <a:ext cx="1525500" cy="351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5</a:t>
                </a:r>
                <a:r>
                  <a:rPr lang="fr-FR" sz="1600" b="1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. Travaux futurs</a:t>
                </a:r>
                <a:endParaRPr lang="fr-FR" sz="1600" b="1" dirty="0">
                  <a:solidFill>
                    <a:prstClr val="black"/>
                  </a:solidFill>
                  <a:latin typeface="Calibri Ligh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" name="Groupe 3"/>
              <p:cNvGrpSpPr/>
              <p:nvPr/>
            </p:nvGrpSpPr>
            <p:grpSpPr>
              <a:xfrm>
                <a:off x="2028519" y="3789040"/>
                <a:ext cx="3687897" cy="625777"/>
                <a:chOff x="2028519" y="3789040"/>
                <a:chExt cx="3687897" cy="625777"/>
              </a:xfrm>
            </p:grpSpPr>
            <p:sp>
              <p:nvSpPr>
                <p:cNvPr id="10" name="ZoneTexte 9"/>
                <p:cNvSpPr txBox="1"/>
                <p:nvPr/>
              </p:nvSpPr>
              <p:spPr>
                <a:xfrm>
                  <a:off x="2028519" y="3789040"/>
                  <a:ext cx="21485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>
                      <a:solidFill>
                        <a:prstClr val="black"/>
                      </a:solidFill>
                      <a:latin typeface="Calibri Light"/>
                      <a:cs typeface="Times New Roman" panose="02020603050405020304" pitchFamily="18" charset="0"/>
                    </a:rPr>
                    <a:t>1</a:t>
                  </a:r>
                  <a:r>
                    <a:rPr lang="fr-FR" sz="1600" b="1" dirty="0">
                      <a:solidFill>
                        <a:prstClr val="black"/>
                      </a:solidFill>
                      <a:latin typeface="Calibri Light"/>
                      <a:cs typeface="Times New Roman" panose="02020603050405020304" pitchFamily="18" charset="0"/>
                    </a:rPr>
                    <a:t>.  </a:t>
                  </a:r>
                  <a:r>
                    <a:rPr lang="fr-FR" sz="1600" b="1" i="1" dirty="0">
                      <a:solidFill>
                        <a:prstClr val="black"/>
                      </a:solidFill>
                      <a:latin typeface="Calibri Light"/>
                      <a:cs typeface="Times New Roman" panose="02020603050405020304" pitchFamily="18" charset="0"/>
                    </a:rPr>
                    <a:t>Background</a:t>
                  </a:r>
                  <a:endParaRPr lang="fr-FR" sz="1600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" name="ZoneTexte 2"/>
                <p:cNvSpPr txBox="1"/>
                <p:nvPr/>
              </p:nvSpPr>
              <p:spPr>
                <a:xfrm>
                  <a:off x="2387428" y="4101972"/>
                  <a:ext cx="3328988" cy="312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400" dirty="0">
                      <a:solidFill>
                        <a:prstClr val="black"/>
                      </a:solidFill>
                      <a:latin typeface="Calibri Light"/>
                      <a:cs typeface="Times New Roman" panose="02020603050405020304" pitchFamily="18" charset="0"/>
                    </a:rPr>
                    <a:t>P</a:t>
                  </a:r>
                  <a:r>
                    <a:rPr lang="fr-FR" sz="1400" dirty="0">
                      <a:solidFill>
                        <a:prstClr val="black"/>
                      </a:solidFill>
                      <a:latin typeface="Calibri Light"/>
                      <a:cs typeface="Times New Roman" panose="02020603050405020304" pitchFamily="18" charset="0"/>
                    </a:rPr>
                    <a:t>lanification </a:t>
                  </a:r>
                  <a:r>
                    <a:rPr lang="fr-FR" sz="1400" dirty="0">
                      <a:solidFill>
                        <a:prstClr val="black"/>
                      </a:solidFill>
                      <a:latin typeface="Calibri Light"/>
                      <a:cs typeface="Times New Roman" panose="02020603050405020304" pitchFamily="18" charset="0"/>
                    </a:rPr>
                    <a:t>déclarative et </a:t>
                  </a:r>
                  <a:r>
                    <a:rPr lang="fr-FR" sz="1400" dirty="0">
                      <a:solidFill>
                        <a:prstClr val="black"/>
                      </a:solidFill>
                      <a:latin typeface="Calibri Light"/>
                      <a:cs typeface="Times New Roman" panose="02020603050405020304" pitchFamily="18" charset="0"/>
                    </a:rPr>
                    <a:t>procédurale.</a:t>
                  </a:r>
                  <a:endParaRPr lang="fr-FR" sz="1400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4" name="ZoneTexte 23"/>
            <p:cNvSpPr txBox="1"/>
            <p:nvPr/>
          </p:nvSpPr>
          <p:spPr>
            <a:xfrm>
              <a:off x="755576" y="3314089"/>
              <a:ext cx="4176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prstClr val="black"/>
                  </a:solidFill>
                  <a:latin typeface="Calibri Light"/>
                  <a:cs typeface="Times New Roman" panose="02020603050405020304" pitchFamily="18" charset="0"/>
                </a:rPr>
                <a:t>Plan de la représentation </a:t>
              </a:r>
              <a:endParaRPr lang="fr-FR" b="1" dirty="0">
                <a:solidFill>
                  <a:prstClr val="black"/>
                </a:solidFill>
                <a:latin typeface="Calibri Light"/>
                <a:cs typeface="Times New Roman" panose="02020603050405020304" pitchFamily="18" charset="0"/>
              </a:endParaRPr>
            </a:p>
          </p:txBody>
        </p:sp>
      </p:grpSp>
      <p:pic>
        <p:nvPicPr>
          <p:cNvPr id="1026" name="Picture 2" descr="http://www.apres-bac-es.com/wp-content/uploads/2014/01/Paris-Dauphi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909"/>
            <a:ext cx="1769031" cy="8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à coins arrondis 16"/>
          <p:cNvSpPr/>
          <p:nvPr/>
        </p:nvSpPr>
        <p:spPr>
          <a:xfrm>
            <a:off x="755576" y="980728"/>
            <a:ext cx="7704856" cy="1008112"/>
          </a:xfrm>
          <a:prstGeom prst="roundRect">
            <a:avLst/>
          </a:prstGeom>
          <a:solidFill>
            <a:srgbClr val="00B0F0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prstClr val="white"/>
                </a:solidFill>
                <a:latin typeface="Calibri Light"/>
              </a:rPr>
              <a:t>Réparation de plans dans les </a:t>
            </a:r>
            <a:r>
              <a:rPr lang="fr-FR" sz="2800" b="1" dirty="0" err="1">
                <a:solidFill>
                  <a:prstClr val="white"/>
                </a:solidFill>
                <a:latin typeface="Calibri Light"/>
              </a:rPr>
              <a:t>HTNs</a:t>
            </a:r>
            <a:r>
              <a:rPr lang="fr-FR" sz="2800" b="1" dirty="0">
                <a:solidFill>
                  <a:prstClr val="white"/>
                </a:solidFill>
                <a:latin typeface="Calibri Light"/>
              </a:rPr>
              <a:t> réactifs avec modèles incomplets.</a:t>
            </a:r>
            <a:endParaRPr lang="fr-FR" sz="2800" b="1" dirty="0">
              <a:solidFill>
                <a:prstClr val="white"/>
              </a:solidFill>
              <a:latin typeface="Calibri Light"/>
            </a:endParaRPr>
          </a:p>
        </p:txBody>
      </p:sp>
      <p:pic>
        <p:nvPicPr>
          <p:cNvPr id="1028" name="Picture 4" descr="http://perso.limsi.fr/luddens/logo_lims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71" y="94917"/>
            <a:ext cx="1402593" cy="74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94709" y="4608790"/>
            <a:ext cx="3094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prstClr val="black"/>
                </a:solidFill>
                <a:latin typeface="Calibri Light"/>
                <a:cs typeface="Times New Roman" panose="02020603050405020304" pitchFamily="18" charset="0"/>
              </a:rPr>
              <a:t>Breakdowns</a:t>
            </a:r>
            <a:r>
              <a:rPr lang="fr-F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prstClr val="black"/>
                </a:solidFill>
                <a:latin typeface="Calibri Light"/>
                <a:cs typeface="Times New Roman" panose="02020603050405020304" pitchFamily="18" charset="0"/>
              </a:rPr>
              <a:t>et réparation de plans.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817668" y="5712049"/>
            <a:ext cx="549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prstClr val="black"/>
                </a:solidFill>
                <a:latin typeface="Calibri Light"/>
                <a:cs typeface="Times New Roman" panose="02020603050405020304" pitchFamily="18" charset="0"/>
              </a:rPr>
              <a:t>Implémentation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prstClr val="black"/>
                </a:solidFill>
                <a:latin typeface="Calibri Light"/>
                <a:cs typeface="Times New Roman" panose="02020603050405020304" pitchFamily="18" charset="0"/>
              </a:rPr>
              <a:t>Tests et résultats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2335801" y="5415930"/>
            <a:ext cx="249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prstClr val="black"/>
                </a:solidFill>
                <a:latin typeface="Calibri Light"/>
                <a:cs typeface="Times New Roman" panose="02020603050405020304" pitchFamily="18" charset="0"/>
              </a:rPr>
              <a:t>4</a:t>
            </a:r>
            <a:r>
              <a:rPr lang="fr-FR" sz="1600" b="1" dirty="0">
                <a:solidFill>
                  <a:prstClr val="black"/>
                </a:solidFill>
                <a:latin typeface="Calibri Light"/>
                <a:cs typeface="Times New Roman" panose="02020603050405020304" pitchFamily="18" charset="0"/>
              </a:rPr>
              <a:t>. Mise en œuvre</a:t>
            </a:r>
            <a:endParaRPr lang="fr-FR" sz="1600" b="1" dirty="0">
              <a:solidFill>
                <a:prstClr val="black"/>
              </a:solidFill>
              <a:latin typeface="Calibri Ligh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9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/>
          <p:cNvGrpSpPr/>
          <p:nvPr/>
        </p:nvGrpSpPr>
        <p:grpSpPr>
          <a:xfrm>
            <a:off x="4640900" y="3939491"/>
            <a:ext cx="4143581" cy="2088233"/>
            <a:chOff x="4693094" y="2228239"/>
            <a:chExt cx="4143581" cy="2117290"/>
          </a:xfrm>
        </p:grpSpPr>
        <p:sp>
          <p:nvSpPr>
            <p:cNvPr id="95" name="Rectangle 94"/>
            <p:cNvSpPr/>
            <p:nvPr/>
          </p:nvSpPr>
          <p:spPr>
            <a:xfrm>
              <a:off x="4693095" y="4005064"/>
              <a:ext cx="4143580" cy="340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4693094" y="2228239"/>
              <a:ext cx="4143580" cy="2050157"/>
              <a:chOff x="4693094" y="2228239"/>
              <a:chExt cx="4143580" cy="2050157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4693094" y="2228239"/>
                <a:ext cx="4143580" cy="3312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b="1" dirty="0" err="1">
                    <a:solidFill>
                      <a:prstClr val="black"/>
                    </a:solidFill>
                  </a:rPr>
                  <a:t>Task</a:t>
                </a:r>
                <a:r>
                  <a:rPr lang="fr-FR" sz="1200" b="1" dirty="0">
                    <a:solidFill>
                      <a:prstClr val="black"/>
                    </a:solidFill>
                  </a:rPr>
                  <a:t> </a:t>
                </a:r>
                <a:r>
                  <a:rPr lang="fr-FR" sz="1200" b="1" dirty="0" err="1">
                    <a:solidFill>
                      <a:prstClr val="black"/>
                    </a:solidFill>
                  </a:rPr>
                  <a:t>level</a:t>
                </a:r>
                <a:endParaRPr lang="fr-FR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93095" y="3107651"/>
                <a:ext cx="4143579" cy="3247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" name="Groupe 6"/>
              <p:cNvGrpSpPr/>
              <p:nvPr/>
            </p:nvGrpSpPr>
            <p:grpSpPr>
              <a:xfrm>
                <a:off x="4898919" y="2266789"/>
                <a:ext cx="3882850" cy="2011607"/>
                <a:chOff x="4865169" y="1774653"/>
                <a:chExt cx="3882850" cy="2011607"/>
              </a:xfrm>
            </p:grpSpPr>
            <p:grpSp>
              <p:nvGrpSpPr>
                <p:cNvPr id="303" name="Groupe 302"/>
                <p:cNvGrpSpPr/>
                <p:nvPr/>
              </p:nvGrpSpPr>
              <p:grpSpPr>
                <a:xfrm>
                  <a:off x="4865169" y="1774653"/>
                  <a:ext cx="3882850" cy="2011607"/>
                  <a:chOff x="1606161" y="14836"/>
                  <a:chExt cx="4155340" cy="2489302"/>
                </a:xfrm>
              </p:grpSpPr>
              <p:grpSp>
                <p:nvGrpSpPr>
                  <p:cNvPr id="304" name="Groupe 303"/>
                  <p:cNvGrpSpPr/>
                  <p:nvPr/>
                </p:nvGrpSpPr>
                <p:grpSpPr>
                  <a:xfrm>
                    <a:off x="1606161" y="14836"/>
                    <a:ext cx="4155340" cy="2489302"/>
                    <a:chOff x="1606161" y="14836"/>
                    <a:chExt cx="4155340" cy="2489302"/>
                  </a:xfrm>
                </p:grpSpPr>
                <p:grpSp>
                  <p:nvGrpSpPr>
                    <p:cNvPr id="306" name="Groupe 305"/>
                    <p:cNvGrpSpPr/>
                    <p:nvPr/>
                  </p:nvGrpSpPr>
                  <p:grpSpPr>
                    <a:xfrm>
                      <a:off x="1606161" y="14836"/>
                      <a:ext cx="4155340" cy="2489302"/>
                      <a:chOff x="1873567" y="14836"/>
                      <a:chExt cx="4155340" cy="2489302"/>
                    </a:xfrm>
                  </p:grpSpPr>
                  <p:grpSp>
                    <p:nvGrpSpPr>
                      <p:cNvPr id="308" name="Groupe 307"/>
                      <p:cNvGrpSpPr/>
                      <p:nvPr/>
                    </p:nvGrpSpPr>
                    <p:grpSpPr>
                      <a:xfrm>
                        <a:off x="1873567" y="14836"/>
                        <a:ext cx="4128977" cy="2489302"/>
                        <a:chOff x="1873567" y="14836"/>
                        <a:chExt cx="4128977" cy="2489302"/>
                      </a:xfrm>
                    </p:grpSpPr>
                    <p:grpSp>
                      <p:nvGrpSpPr>
                        <p:cNvPr id="315" name="Groupe 314"/>
                        <p:cNvGrpSpPr/>
                        <p:nvPr/>
                      </p:nvGrpSpPr>
                      <p:grpSpPr>
                        <a:xfrm>
                          <a:off x="1876859" y="14836"/>
                          <a:ext cx="4125685" cy="2231411"/>
                          <a:chOff x="1876859" y="14836"/>
                          <a:chExt cx="4125685" cy="2231411"/>
                        </a:xfrm>
                      </p:grpSpPr>
                      <p:grpSp>
                        <p:nvGrpSpPr>
                          <p:cNvPr id="317" name="Groupe 316"/>
                          <p:cNvGrpSpPr/>
                          <p:nvPr/>
                        </p:nvGrpSpPr>
                        <p:grpSpPr>
                          <a:xfrm>
                            <a:off x="1876859" y="14836"/>
                            <a:ext cx="4104760" cy="2231411"/>
                            <a:chOff x="1878836" y="14836"/>
                            <a:chExt cx="4104760" cy="2231411"/>
                          </a:xfrm>
                        </p:grpSpPr>
                        <p:grpSp>
                          <p:nvGrpSpPr>
                            <p:cNvPr id="320" name="Groupe 319"/>
                            <p:cNvGrpSpPr/>
                            <p:nvPr/>
                          </p:nvGrpSpPr>
                          <p:grpSpPr>
                            <a:xfrm>
                              <a:off x="1878836" y="14836"/>
                              <a:ext cx="4104760" cy="2231411"/>
                              <a:chOff x="1878836" y="14836"/>
                              <a:chExt cx="4104760" cy="2231411"/>
                            </a:xfrm>
                          </p:grpSpPr>
                          <p:grpSp>
                            <p:nvGrpSpPr>
                              <p:cNvPr id="322" name="Groupe 321"/>
                              <p:cNvGrpSpPr/>
                              <p:nvPr/>
                            </p:nvGrpSpPr>
                            <p:grpSpPr>
                              <a:xfrm>
                                <a:off x="1878836" y="14836"/>
                                <a:ext cx="4104760" cy="2231411"/>
                                <a:chOff x="1878836" y="14836"/>
                                <a:chExt cx="4104760" cy="2231411"/>
                              </a:xfrm>
                            </p:grpSpPr>
                            <p:grpSp>
                              <p:nvGrpSpPr>
                                <p:cNvPr id="324" name="Groupe 323"/>
                                <p:cNvGrpSpPr/>
                                <p:nvPr/>
                              </p:nvGrpSpPr>
                              <p:grpSpPr>
                                <a:xfrm>
                                  <a:off x="1878836" y="14836"/>
                                  <a:ext cx="4104760" cy="2231411"/>
                                  <a:chOff x="1878836" y="14836"/>
                                  <a:chExt cx="4104760" cy="2231411"/>
                                </a:xfrm>
                              </p:grpSpPr>
                              <p:grpSp>
                                <p:nvGrpSpPr>
                                  <p:cNvPr id="326" name="Groupe 325"/>
                                  <p:cNvGrpSpPr/>
                                  <p:nvPr/>
                                </p:nvGrpSpPr>
                                <p:grpSpPr>
                                  <a:xfrm>
                                    <a:off x="1894795" y="14836"/>
                                    <a:ext cx="4088801" cy="2231411"/>
                                    <a:chOff x="1894795" y="6210"/>
                                    <a:chExt cx="4088801" cy="2231411"/>
                                  </a:xfrm>
                                </p:grpSpPr>
                                <p:grpSp>
                                  <p:nvGrpSpPr>
                                    <p:cNvPr id="328" name="Groupe 32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894795" y="344302"/>
                                      <a:ext cx="4088801" cy="1893319"/>
                                      <a:chOff x="1894795" y="324822"/>
                                      <a:chExt cx="4088801" cy="1991188"/>
                                    </a:xfrm>
                                  </p:grpSpPr>
                                  <p:sp>
                                    <p:nvSpPr>
                                      <p:cNvPr id="330" name="Rectangle 32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641553" y="868971"/>
                                        <a:ext cx="488938" cy="305508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12700" cap="flat" cmpd="sng" algn="ctr">
                                        <a:noFill/>
                                        <a:prstDash val="solid"/>
                                        <a:miter lim="800000"/>
                                      </a:ln>
                                      <a:effectLst/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r>
                                          <a:rPr lang="fr-FR" sz="900" b="1" dirty="0">
                                            <a:solidFill>
                                              <a:prstClr val="black"/>
                                            </a:solidFill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a:t>AND</a:t>
                                        </a:r>
                                        <a:endParaRPr lang="fr-FR" sz="1200" dirty="0">
                                          <a:solidFill>
                                            <a:prstClr val="black"/>
                                          </a:solidFill>
                                          <a:latin typeface="Times New Roman" panose="020206030504050203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31" name="Groupe 330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894795" y="324822"/>
                                        <a:ext cx="4088801" cy="1991188"/>
                                        <a:chOff x="1894795" y="324822"/>
                                        <a:chExt cx="4088801" cy="1991188"/>
                                      </a:xfrm>
                                    </p:grpSpPr>
                                    <p:sp>
                                      <p:nvSpPr>
                                        <p:cNvPr id="332" name="Rectangle 331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283703" y="1502771"/>
                                          <a:ext cx="519996" cy="314583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12700" cap="flat" cmpd="sng" algn="ctr">
                                          <a:noFill/>
                                          <a:prstDash val="solid"/>
                                          <a:miter lim="800000"/>
                                        </a:ln>
                                        <a:effectLst/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algn="ctr">
                                            <a:lnSpc>
                                              <a:spcPct val="107000"/>
                                            </a:lnSpc>
                                            <a:spcAft>
                                              <a:spcPts val="800"/>
                                            </a:spcAft>
                                          </a:pPr>
                                          <a:r>
                                            <a:rPr lang="fr-FR" sz="1000" b="1" dirty="0">
                                              <a:solidFill>
                                                <a:prstClr val="black"/>
                                              </a:solidFill>
                                              <a:latin typeface="Times New Roman" panose="020206030504050203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OR</a:t>
                                          </a:r>
                                          <a:endParaRPr lang="fr-FR" sz="1200" dirty="0">
                                            <a:solidFill>
                                              <a:prstClr val="black"/>
                                            </a:solidFill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endParaRPr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333" name="Groupe 332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894795" y="324822"/>
                                          <a:ext cx="4088801" cy="1991188"/>
                                          <a:chOff x="1894795" y="324822"/>
                                          <a:chExt cx="4088801" cy="1991188"/>
                                        </a:xfrm>
                                      </p:grpSpPr>
                                      <p:sp>
                                        <p:nvSpPr>
                                          <p:cNvPr id="334" name="Rectangle 333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279371" y="2043876"/>
                                            <a:ext cx="485775" cy="2622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12700" cap="flat" cmpd="sng" algn="ctr">
                                            <a:noFill/>
                                            <a:prstDash val="solid"/>
                                            <a:miter lim="800000"/>
                                          </a:ln>
                                          <a:effectLst/>
                                        </p:spPr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algn="ctr">
                                              <a:lnSpc>
                                                <a:spcPct val="107000"/>
                                              </a:lnSpc>
                                              <a:spcAft>
                                                <a:spcPts val="800"/>
                                              </a:spcAft>
                                            </a:pPr>
                                            <a:r>
                                              <a:rPr lang="fr-FR" sz="900" b="1" dirty="0">
                                                <a:solidFill>
                                                  <a:prstClr val="black"/>
                                                </a:solidFill>
                                                <a:latin typeface="Times New Roman" panose="020206030504050203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a:t>AND</a:t>
                                            </a:r>
                                            <a:endParaRPr lang="fr-FR" sz="1200" dirty="0">
                                              <a:solidFill>
                                                <a:prstClr val="black"/>
                                              </a:solidFill>
                                              <a:latin typeface="Times New Roman" panose="020206030504050203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35" name="Rectangle 334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551338" y="370024"/>
                                            <a:ext cx="495300" cy="27622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12700" cap="flat" cmpd="sng" algn="ctr">
                                            <a:noFill/>
                                            <a:prstDash val="solid"/>
                                            <a:miter lim="800000"/>
                                          </a:ln>
                                          <a:effectLst/>
                                        </p:spPr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algn="ctr">
                                              <a:lnSpc>
                                                <a:spcPct val="107000"/>
                                              </a:lnSpc>
                                              <a:spcAft>
                                                <a:spcPts val="800"/>
                                              </a:spcAft>
                                            </a:pPr>
                                            <a:r>
                                              <a:rPr lang="fr-FR" sz="1200" b="1" dirty="0">
                                                <a:solidFill>
                                                  <a:prstClr val="black"/>
                                                </a:solidFill>
                                                <a:latin typeface="Times New Roman" panose="020206030504050203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a:t>OR</a:t>
                                            </a:r>
                                            <a:endParaRPr lang="fr-FR" sz="1200" dirty="0">
                                              <a:solidFill>
                                                <a:prstClr val="black"/>
                                              </a:solidFill>
                                              <a:latin typeface="Times New Roman" panose="020206030504050203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336" name="Groupe 335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894795" y="324822"/>
                                            <a:ext cx="4088801" cy="1991188"/>
                                            <a:chOff x="1894795" y="324822"/>
                                            <a:chExt cx="4088801" cy="1991188"/>
                                          </a:xfrm>
                                        </p:grpSpPr>
                                        <p:sp>
                                          <p:nvSpPr>
                                            <p:cNvPr id="337" name="Rectangle 336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2624490" y="1976888"/>
                                              <a:ext cx="575309" cy="339122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  <a:ln w="12700" cap="flat" cmpd="sng" algn="ctr">
                                              <a:noFill/>
                                              <a:prstDash val="solid"/>
                                              <a:miter lim="800000"/>
                                            </a:ln>
                                            <a:effectLst/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fr-FR" sz="900" b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Times New Roman" panose="020206030504050203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AND</a:t>
                                              </a:r>
                                              <a:endParaRPr lang="fr-FR" sz="1200" dirty="0">
                                                <a:solidFill>
                                                  <a:prstClr val="black"/>
                                                </a:solidFill>
                                                <a:latin typeface="Times New Roman" panose="020206030504050203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grpSp>
                                          <p:nvGrpSpPr>
                                            <p:cNvPr id="338" name="Groupe 337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894795" y="324822"/>
                                              <a:ext cx="4088801" cy="1981256"/>
                                              <a:chOff x="1894795" y="324822"/>
                                              <a:chExt cx="4088801" cy="1981256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39" name="Groupe 338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1894795" y="324822"/>
                                                <a:ext cx="4088801" cy="1981256"/>
                                                <a:chOff x="1894795" y="305772"/>
                                                <a:chExt cx="4088801" cy="1981256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341" name="Rectangle 340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4925663" y="801619"/>
                                                  <a:ext cx="539428" cy="385699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  <a:ln w="12700" cap="flat" cmpd="sng" algn="ctr">
                                                  <a:noFill/>
                                                  <a:prstDash val="solid"/>
                                                  <a:miter lim="800000"/>
                                                </a:ln>
                                                <a:effectLst/>
                                              </p:spPr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>
                                                    <a:lnSpc>
                                                      <a:spcPct val="107000"/>
                                                    </a:lnSpc>
                                                    <a:spcAft>
                                                      <a:spcPts val="800"/>
                                                    </a:spcAft>
                                                  </a:pPr>
                                                  <a:r>
                                                    <a:rPr lang="fr-FR" sz="1000" b="1" dirty="0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a:t>AND</a:t>
                                                  </a:r>
                                                  <a:endParaRPr lang="fr-FR" sz="980" dirty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Times New Roman" panose="020206030504050203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342" name="Groupe 341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1894795" y="305772"/>
                                                  <a:ext cx="4088801" cy="1981256"/>
                                                  <a:chOff x="1475695" y="305772"/>
                                                  <a:chExt cx="4088801" cy="1981256"/>
                                                </a:xfrm>
                                              </p:grpSpPr>
                                              <p:cxnSp>
                                                <p:nvCxnSpPr>
                                                  <p:cNvPr id="343" name="Connecteur droit 342"/>
                                                  <p:cNvCxnSpPr>
                                                    <a:stCxn id="352" idx="2"/>
                                                    <a:endCxn id="314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5361367" y="1941928"/>
                                                    <a:ext cx="12928" cy="343825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noFill/>
                                                  <a:ln w="6350" cap="flat" cmpd="sng" algn="ctr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prstDash val="solid"/>
                                                    <a:miter lim="800000"/>
                                                  </a:ln>
                                                  <a:effectLst/>
                                                </p:spPr>
                                              </p:cxnSp>
                                              <p:grpSp>
                                                <p:nvGrpSpPr>
                                                  <p:cNvPr id="344" name="Groupe 343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1475695" y="305772"/>
                                                    <a:ext cx="4088801" cy="1981256"/>
                                                    <a:chOff x="1475695" y="305772"/>
                                                    <a:chExt cx="4088801" cy="1981256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345" name="Groupe 344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1475695" y="305772"/>
                                                      <a:ext cx="3871919" cy="1981256"/>
                                                      <a:chOff x="1647145" y="305772"/>
                                                      <a:chExt cx="3871919" cy="1981256"/>
                                                    </a:xfrm>
                                                  </p:grpSpPr>
                                                  <p:cxnSp>
                                                    <p:nvCxnSpPr>
                                                      <p:cNvPr id="354" name="Connecteur droit 353"/>
                                                      <p:cNvCxnSpPr>
                                                        <a:stCxn id="362" idx="2"/>
                                                        <a:endCxn id="309" idx="0"/>
                                                      </p:cNvCxnSpPr>
                                                      <p:nvPr/>
                                                    </p:nvCxnSpPr>
                                                    <p:spPr>
                                                      <a:xfrm>
                                                        <a:off x="3422050" y="1941907"/>
                                                        <a:ext cx="10140" cy="326961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noFill/>
                                                      <a:ln w="6350" cap="flat" cmpd="sng" algn="ctr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prstDash val="solid"/>
                                                        <a:miter lim="800000"/>
                                                      </a:ln>
                                                      <a:effectLst/>
                                                    </p:spPr>
                                                  </p:cxnSp>
                                                  <p:grpSp>
                                                    <p:nvGrpSpPr>
                                                      <p:cNvPr id="355" name="Groupe 354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1647145" y="305772"/>
                                                        <a:ext cx="3871919" cy="1981256"/>
                                                        <a:chOff x="1647145" y="305772"/>
                                                        <a:chExt cx="3871919" cy="1981256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356" name="Groupe 355"/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1647145" y="305772"/>
                                                          <a:ext cx="3871919" cy="1981256"/>
                                                          <a:chOff x="1647145" y="305772"/>
                                                          <a:chExt cx="3871919" cy="1981256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359" name="Groupe 358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1647145" y="305772"/>
                                                            <a:ext cx="3871919" cy="1981256"/>
                                                            <a:chOff x="1637620" y="305772"/>
                                                            <a:chExt cx="3871919" cy="1981256"/>
                                                          </a:xfrm>
                                                        </p:grpSpPr>
                                                        <p:grpSp>
                                                          <p:nvGrpSpPr>
                                                            <p:cNvPr id="365" name="Groupe 364"/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1859789" y="305772"/>
                                                              <a:ext cx="3649750" cy="761370"/>
                                                              <a:chOff x="1326389" y="305772"/>
                                                              <a:chExt cx="3649750" cy="761370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370" name="Groupe 369"/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1326389" y="305772"/>
                                                                <a:ext cx="3044053" cy="761370"/>
                                                                <a:chOff x="1821747" y="305888"/>
                                                                <a:chExt cx="3044212" cy="761666"/>
                                                              </a:xfrm>
                                                              <a:gradFill>
                                                                <a:gsLst>
                                                                  <a:gs pos="100000">
                                                                    <a:srgbClr val="E8E7E7"/>
                                                                  </a:gs>
                                                                  <a:gs pos="3000">
                                                                    <a:sysClr val="window" lastClr="FFFFFF"/>
                                                                  </a:gs>
                                                                </a:gsLst>
                                                                <a:lin ang="5400000" scaled="0"/>
                                                              </a:gradFill>
                                                            </p:grpSpPr>
                                                            <p:cxnSp>
                                                              <p:nvCxnSpPr>
                                                                <p:cNvPr id="374" name="Connecteur droit 373"/>
                                                                <p:cNvCxnSpPr>
                                                                  <a:stCxn id="340" idx="2"/>
                                                                  <a:endCxn id="323" idx="0"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>
                                                                  <a:off x="2443057" y="841247"/>
                                                                  <a:ext cx="9097" cy="225337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  <a:gradFill>
                                                                  <a:gsLst>
                                                                    <a:gs pos="100000">
                                                                      <a:srgbClr val="E8E7E7"/>
                                                                    </a:gs>
                                                                    <a:gs pos="3000">
                                                                      <a:sysClr val="window" lastClr="FFFFFF"/>
                                                                    </a:gs>
                                                                  </a:gsLst>
                                                                  <a:lin ang="5400000" scaled="0"/>
                                                                </a:gradFill>
                                                                <a:ln w="6350" cap="flat" cmpd="sng" algn="ctr">
                                                                  <a:solidFill>
                                                                    <a:sysClr val="windowText" lastClr="000000"/>
                                                                  </a:solidFill>
                                                                  <a:prstDash val="solid"/>
                                                                  <a:miter lim="800000"/>
                                                                </a:ln>
                                                                <a:effectLst/>
                                                              </p:spPr>
                                                            </p:cxnSp>
                                                            <p:grpSp>
                                                              <p:nvGrpSpPr>
                                                                <p:cNvPr id="375" name="Groupe 374"/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2443057" y="305888"/>
                                                                  <a:ext cx="2422902" cy="300298"/>
                                                                  <a:chOff x="1604913" y="305888"/>
                                                                  <a:chExt cx="2423085" cy="300298"/>
                                                                </a:xfrm>
                                                                <a:grpFill/>
                                                              </p:grpSpPr>
                                                              <p:cxnSp>
                                                                <p:nvCxnSpPr>
                                                                  <p:cNvPr id="378" name="Connecteur droit 377"/>
                                                                  <p:cNvCxnSpPr>
                                                                    <a:stCxn id="329" idx="2"/>
                                                                    <a:endCxn id="340" idx="0"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 flipH="1">
                                                                    <a:off x="1604913" y="305888"/>
                                                                    <a:ext cx="1060881" cy="285365"/>
                                                                  </a:xfrm>
                                                                  <a:prstGeom prst="line">
                                                                    <a:avLst/>
                                                                  </a:prstGeom>
                                                                  <a:grpFill/>
                                                                  <a:ln w="12700" cap="flat" cmpd="sng" algn="ctr">
                                                                    <a:solidFill>
                                                                      <a:sysClr val="windowText" lastClr="000000"/>
                                                                    </a:solidFill>
                                                                    <a:prstDash val="lgDash"/>
                                                                    <a:miter lim="800000"/>
                                                                  </a:ln>
                                                                  <a:effectLst/>
                                                                </p:spPr>
                                                              </p:cxnSp>
                                                              <p:cxnSp>
                                                                <p:nvCxnSpPr>
                                                                  <p:cNvPr id="379" name="Connecteur droit 378"/>
                                                                  <p:cNvCxnSpPr>
                                                                    <a:stCxn id="329" idx="2"/>
                                                                    <a:endCxn id="325" idx="0"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2665794" y="305888"/>
                                                                    <a:ext cx="1362204" cy="300298"/>
                                                                  </a:xfrm>
                                                                  <a:prstGeom prst="line">
                                                                    <a:avLst/>
                                                                  </a:prstGeom>
                                                                  <a:grpFill/>
                                                                  <a:ln w="12700" cap="flat" cmpd="sng" algn="ctr">
                                                                    <a:solidFill>
                                                                      <a:sysClr val="windowText" lastClr="000000"/>
                                                                    </a:solidFill>
                                                                    <a:prstDash val="lgDash"/>
                                                                    <a:miter lim="800000"/>
                                                                  </a:ln>
                                                                  <a:effectLst/>
                                                                </p:spPr>
                                                              </p:cxnSp>
                                                            </p:grpSp>
                                                            <p:cxnSp>
                                                              <p:nvCxnSpPr>
                                                                <p:cNvPr id="376" name="Connecteur droit 375"/>
                                                                <p:cNvCxnSpPr>
                                                                  <a:stCxn id="340" idx="2"/>
                                                                  <a:endCxn id="321" idx="0"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>
                                                                  <a:off x="2443057" y="841247"/>
                                                                  <a:ext cx="688802" cy="225672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  <a:gradFill>
                                                                  <a:gsLst>
                                                                    <a:gs pos="100000">
                                                                      <a:srgbClr val="E8E7E7"/>
                                                                    </a:gs>
                                                                    <a:gs pos="3000">
                                                                      <a:sysClr val="window" lastClr="FFFFFF"/>
                                                                    </a:gs>
                                                                  </a:gsLst>
                                                                  <a:lin ang="5400000" scaled="0"/>
                                                                </a:gradFill>
                                                                <a:ln w="6350" cap="flat" cmpd="sng" algn="ctr">
                                                                  <a:solidFill>
                                                                    <a:sysClr val="windowText" lastClr="000000"/>
                                                                  </a:solidFill>
                                                                  <a:prstDash val="solid"/>
                                                                  <a:miter lim="800000"/>
                                                                </a:ln>
                                                                <a:effectLst/>
                                                              </p:spPr>
                                                            </p:cxnSp>
                                                            <p:cxnSp>
                                                              <p:nvCxnSpPr>
                                                                <p:cNvPr id="377" name="Connecteur droit 376"/>
                                                                <p:cNvCxnSpPr>
                                                                  <a:stCxn id="340" idx="2"/>
                                                                  <a:endCxn id="327" idx="0"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 flipH="1">
                                                                  <a:off x="1821747" y="841247"/>
                                                                  <a:ext cx="621310" cy="226307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  <a:gradFill>
                                                                  <a:gsLst>
                                                                    <a:gs pos="100000">
                                                                      <a:srgbClr val="E8E7E7"/>
                                                                    </a:gs>
                                                                    <a:gs pos="3000">
                                                                      <a:sysClr val="window" lastClr="FFFFFF"/>
                                                                    </a:gs>
                                                                  </a:gsLst>
                                                                  <a:lin ang="5400000" scaled="0"/>
                                                                </a:gradFill>
                                                                <a:ln w="6350" cap="flat" cmpd="sng" algn="ctr">
                                                                  <a:solidFill>
                                                                    <a:sysClr val="windowText" lastClr="000000"/>
                                                                  </a:solidFill>
                                                                  <a:prstDash val="solid"/>
                                                                  <a:miter lim="800000"/>
                                                                </a:ln>
                                                                <a:effectLst/>
                                                              </p:spPr>
                                                            </p:cxnSp>
                                                          </p:grpSp>
                                                          <p:grpSp>
                                                            <p:nvGrpSpPr>
                                                              <p:cNvPr id="371" name="Groupe 370"/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3787089" y="855720"/>
                                                                <a:ext cx="1189050" cy="200685"/>
                                                                <a:chOff x="100914" y="-211080"/>
                                                                <a:chExt cx="1189050" cy="200685"/>
                                                              </a:xfrm>
                                                            </p:grpSpPr>
                                                            <p:cxnSp>
                                                              <p:nvCxnSpPr>
                                                                <p:cNvPr id="372" name="Connecteur droit 371"/>
                                                                <p:cNvCxnSpPr>
                                                                  <a:stCxn id="325" idx="2"/>
                                                                  <a:endCxn id="319" idx="0"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>
                                                                  <a:off x="684268" y="-211080"/>
                                                                  <a:ext cx="605696" cy="200685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  <a:gradFill>
                                                                  <a:gsLst>
                                                                    <a:gs pos="100000">
                                                                      <a:srgbClr val="E8E7E7"/>
                                                                    </a:gs>
                                                                    <a:gs pos="3000">
                                                                      <a:sysClr val="window" lastClr="FFFFFF"/>
                                                                    </a:gs>
                                                                  </a:gsLst>
                                                                  <a:lin ang="5400000" scaled="0"/>
                                                                </a:gradFill>
                                                                <a:ln w="6350" cap="flat" cmpd="sng" algn="ctr">
                                                                  <a:solidFill>
                                                                    <a:sysClr val="windowText" lastClr="000000"/>
                                                                  </a:solidFill>
                                                                  <a:prstDash val="solid"/>
                                                                  <a:miter lim="800000"/>
                                                                </a:ln>
                                                                <a:effectLst/>
                                                              </p:spPr>
                                                            </p:cxnSp>
                                                            <p:cxnSp>
                                                              <p:nvCxnSpPr>
                                                                <p:cNvPr id="373" name="Connecteur droit 372"/>
                                                                <p:cNvCxnSpPr>
                                                                  <a:stCxn id="325" idx="2"/>
                                                                  <a:endCxn id="318" idx="0"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 flipH="1">
                                                                  <a:off x="100914" y="-211080"/>
                                                                  <a:ext cx="583354" cy="200684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  <a:gradFill>
                                                                  <a:gsLst>
                                                                    <a:gs pos="100000">
                                                                      <a:srgbClr val="E8E7E7"/>
                                                                    </a:gs>
                                                                    <a:gs pos="3000">
                                                                      <a:sysClr val="window" lastClr="FFFFFF"/>
                                                                    </a:gs>
                                                                  </a:gsLst>
                                                                  <a:lin ang="5400000" scaled="0"/>
                                                                </a:gradFill>
                                                                <a:ln w="6350" cap="flat" cmpd="sng" algn="ctr">
                                                                  <a:solidFill>
                                                                    <a:sysClr val="windowText" lastClr="000000"/>
                                                                  </a:solidFill>
                                                                  <a:prstDash val="solid"/>
                                                                  <a:miter lim="800000"/>
                                                                </a:ln>
                                                                <a:effectLst/>
                                                              </p:spPr>
                                                            </p:cxnSp>
                                                          </p:grpSp>
                                                        </p:grpSp>
                                                        <p:grpSp>
                                                          <p:nvGrpSpPr>
                                                            <p:cNvPr id="366" name="Groupe 365"/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1637620" y="1400752"/>
                                                              <a:ext cx="852544" cy="886276"/>
                                                              <a:chOff x="132670" y="-219133"/>
                                                              <a:chExt cx="852544" cy="886276"/>
                                                            </a:xfrm>
                                                          </p:grpSpPr>
                                                          <p:sp>
                                                            <p:nvSpPr>
                                                              <p:cNvPr id="367" name="Rectangle 366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132670" y="77977"/>
                                                                <a:ext cx="433754" cy="244705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  <a:ln w="12700" cap="flat" cmpd="sng" algn="ctr">
                                                                <a:solidFill>
                                                                  <a:sysClr val="windowText" lastClr="000000"/>
                                                                </a:solidFill>
                                                                <a:prstDash val="solid"/>
                                                                <a:miter lim="800000"/>
                                                              </a:ln>
                                                              <a:effectLst/>
                                                            </p:spPr>
                                                            <p:txBody>
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<a:prstTxWarp prst="textNoShape">
                                                                  <a:avLst/>
                                                                </a:prstTxWarp>
                                                                <a:no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>
                                                                  <a:lnSpc>
                                                                    <a:spcPct val="107000"/>
                                                                  </a:lnSpc>
                                                                  <a:spcAft>
                                                                    <a:spcPts val="800"/>
                                                                  </a:spcAft>
                                                                </a:pPr>
                                                                <a:r>
                                                                  <a:rPr lang="fr-FR" sz="900" dirty="0">
                                                                    <a:solidFill>
                                                                      <a:prstClr val="black"/>
                                                                    </a:solidFill>
                                                                    <a:latin typeface="Times New Roman" panose="020206030504050203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a:t>R21</a:t>
                                                                </a:r>
                                                                <a:endParaRPr lang="fr-FR" sz="1200" dirty="0">
                                                                  <a:solidFill>
                                                                    <a:prstClr val="black"/>
                                                                  </a:solidFill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  <p:cxnSp>
                                                            <p:nvCxnSpPr>
                                                              <p:cNvPr id="368" name="Connecteur droit 367"/>
                                                              <p:cNvCxnSpPr>
                                                                <a:stCxn id="367" idx="2"/>
                                                                <a:endCxn id="316" idx="0"/>
                                                              </p:cNvCxnSpPr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349547" y="322682"/>
                                                                <a:ext cx="1679" cy="344461"/>
                                                              </a:xfrm>
                                                              <a:prstGeom prst="line">
                                                                <a:avLst/>
                                                              </a:prstGeom>
                                                              <a:gradFill>
                                                                <a:gsLst>
                                                                  <a:gs pos="100000">
                                                                    <a:srgbClr val="E8E7E7"/>
                                                                  </a:gs>
                                                                  <a:gs pos="3000">
                                                                    <a:sysClr val="window" lastClr="FFFFFF"/>
                                                                  </a:gs>
                                                                </a:gsLst>
                                                                <a:lin ang="5400000" scaled="0"/>
                                                              </a:gradFill>
                                                              <a:ln w="6350" cap="flat" cmpd="sng" algn="ctr">
                                                                <a:solidFill>
                                                                  <a:sysClr val="windowText" lastClr="000000"/>
                                                                </a:solidFill>
                                                                <a:prstDash val="solid"/>
                                                                <a:miter lim="800000"/>
                                                              </a:ln>
                                                              <a:effectLst/>
                                                            </p:spPr>
                                                          </p:cxnSp>
                                                          <p:cxnSp>
                                                            <p:nvCxnSpPr>
                                                              <p:cNvPr id="369" name="Connecteur droit 368"/>
                                                              <p:cNvCxnSpPr>
                                                                <a:stCxn id="323" idx="2"/>
                                                                <a:endCxn id="367" idx="0"/>
                                                              </p:cNvCxnSpPr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 flipH="1">
                                                                <a:off x="349547" y="-219133"/>
                                                                <a:ext cx="635667" cy="297110"/>
                                                              </a:xfrm>
                                                              <a:prstGeom prst="line">
                                                                <a:avLst/>
                                                              </a:prstGeom>
                                                              <a:grpFill/>
                                                              <a:ln w="12700" cap="flat" cmpd="sng" algn="ctr">
                                                                <a:solidFill>
                                                                  <a:sysClr val="windowText" lastClr="000000"/>
                                                                </a:solidFill>
                                                                <a:prstDash val="lgDash"/>
                                                                <a:miter lim="800000"/>
                                                              </a:ln>
                                                              <a:effectLst/>
                                                            </p:spPr>
                                                          </p:cxnSp>
                                                        </p:grpSp>
                                                      </p:grpSp>
                                                      <p:grpSp>
                                                        <p:nvGrpSpPr>
                                                          <p:cNvPr id="360" name="Groupe 359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2423914" y="1400420"/>
                                                            <a:ext cx="1203275" cy="541487"/>
                                                            <a:chOff x="61714" y="-275980"/>
                                                            <a:chExt cx="1203275" cy="541487"/>
                                                          </a:xfrm>
                                                        </p:grpSpPr>
                                                        <p:cxnSp>
                                                          <p:nvCxnSpPr>
                                                            <p:cNvPr id="361" name="Connecteur droit 360"/>
                                                            <p:cNvCxnSpPr>
                                                              <a:stCxn id="321" idx="2"/>
                                                              <a:endCxn id="362" idx="0"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817158" y="-275980"/>
                                                              <a:ext cx="242693" cy="307124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grpFill/>
                                                            <a:ln w="12700" cap="flat" cmpd="sng" algn="ctr">
                                                              <a:solidFill>
                                                                <a:sysClr val="windowText" lastClr="000000"/>
                                                              </a:solidFill>
                                                              <a:prstDash val="lgDash"/>
                                                              <a:miter lim="800000"/>
                                                            </a:ln>
                                                            <a:effectLst/>
                                                          </p:spPr>
                                                        </p:cxnSp>
                                                        <p:sp>
                                                          <p:nvSpPr>
                                                            <p:cNvPr id="362" name="Rectangle 361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854712" y="31144"/>
                                                              <a:ext cx="410277" cy="234363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w="12700" cap="flat" cmpd="sng" algn="ctr">
                                                              <a:solidFill>
                                                                <a:sysClr val="windowText" lastClr="000000"/>
                                                              </a:solidFill>
                                                              <a:prstDash val="solid"/>
                                                              <a:miter lim="800000"/>
                                                            </a:ln>
                                                            <a:effectLst/>
                                                          </p:spPr>
                                                          <p:txBody>
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<a:prstTxWarp prst="textNoShape">
                                                                <a:avLst/>
                                                              </a:prstTxWarp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algn="ctr">
                                                                <a:lnSpc>
                                                                  <a:spcPct val="107000"/>
                                                                </a:lnSpc>
                                                                <a:spcAft>
                                                                  <a:spcPts val="800"/>
                                                                </a:spcAft>
                                                              </a:pPr>
                                                              <a:r>
                                                                <a:rPr lang="fr-FR" sz="900" dirty="0">
                                                                  <a:solidFill>
                                                                    <a:prstClr val="black"/>
                                                                  </a:solidFill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R31</a:t>
                                                              </a:r>
                                                              <a:endParaRPr lang="fr-FR" sz="1200" dirty="0">
                                                                <a:solidFill>
                                                                  <a:prstClr val="black"/>
                                                                </a:solidFill>
                                                                <a:latin typeface="Times New Roman" panose="020206030504050203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  <p:cxnSp>
                                                          <p:nvCxnSpPr>
                                                            <p:cNvPr id="363" name="Connecteur droit 362"/>
                                                            <p:cNvCxnSpPr>
                                                              <a:stCxn id="323" idx="2"/>
                                                              <a:endCxn id="364" idx="0"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137488" y="-275647"/>
                                                              <a:ext cx="132538" cy="319525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grpFill/>
                                                            <a:ln w="12700" cap="flat" cmpd="sng" algn="ctr">
                                                              <a:solidFill>
                                                                <a:sysClr val="windowText" lastClr="000000"/>
                                                              </a:solidFill>
                                                              <a:prstDash val="lgDash"/>
                                                              <a:miter lim="800000"/>
                                                            </a:ln>
                                                            <a:effectLst/>
                                                          </p:spPr>
                                                        </p:cxnSp>
                                                        <p:sp>
                                                          <p:nvSpPr>
                                                            <p:cNvPr id="364" name="Rectangle 363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61714" y="43877"/>
                                                              <a:ext cx="416624" cy="208896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w="12700" cap="flat" cmpd="sng" algn="ctr">
                                                              <a:solidFill>
                                                                <a:sysClr val="windowText" lastClr="000000"/>
                                                              </a:solidFill>
                                                              <a:prstDash val="solid"/>
                                                              <a:miter lim="800000"/>
                                                            </a:ln>
                                                            <a:effectLst/>
                                                          </p:spPr>
                                                          <p:txBody>
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<a:prstTxWarp prst="textNoShape">
                                                                <a:avLst/>
                                                              </a:prstTxWarp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algn="ctr">
                                                                <a:lnSpc>
                                                                  <a:spcPct val="107000"/>
                                                                </a:lnSpc>
                                                                <a:spcAft>
                                                                  <a:spcPts val="800"/>
                                                                </a:spcAft>
                                                              </a:pPr>
                                                              <a:r>
                                                                <a:rPr lang="fr-FR" sz="900" dirty="0">
                                                                  <a:solidFill>
                                                                    <a:prstClr val="black"/>
                                                                  </a:solidFill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R32</a:t>
                                                              </a:r>
                                                              <a:endParaRPr lang="fr-FR" sz="1200" dirty="0">
                                                                <a:solidFill>
                                                                  <a:prstClr val="black"/>
                                                                </a:solidFill>
                                                                <a:latin typeface="Times New Roman" panose="020206030504050203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</p:grpSp>
                                                    </p:grpSp>
                                                    <p:cxnSp>
                                                      <p:nvCxnSpPr>
                                                        <p:cNvPr id="357" name="Connecteur droit 356"/>
                                                        <p:cNvCxnSpPr>
                                                          <a:stCxn id="364" idx="2"/>
                                                          <a:endCxn id="310" idx="0"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 flipH="1">
                                                          <a:off x="2389790" y="1929173"/>
                                                          <a:ext cx="242437" cy="344844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noFill/>
                                                        <a:ln w="6350" cap="flat" cmpd="sng" algn="ctr">
                                                          <a:solidFill>
                                                            <a:sysClr val="windowText" lastClr="000000"/>
                                                          </a:solidFill>
                                                          <a:prstDash val="solid"/>
                                                          <a:miter lim="800000"/>
                                                        </a:ln>
                                                        <a:effectLst/>
                                                      </p:spPr>
                                                    </p:cxnSp>
                                                    <p:cxnSp>
                                                      <p:nvCxnSpPr>
                                                        <p:cNvPr id="358" name="Connecteur droit 357"/>
                                                        <p:cNvCxnSpPr>
                                                          <a:stCxn id="364" idx="2"/>
                                                          <a:endCxn id="311" idx="0"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2632225" y="1929173"/>
                                                          <a:ext cx="279688" cy="355128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noFill/>
                                                        <a:ln w="6350" cap="flat" cmpd="sng" algn="ctr">
                                                          <a:solidFill>
                                                            <a:sysClr val="windowText" lastClr="000000"/>
                                                          </a:solidFill>
                                                          <a:prstDash val="solid"/>
                                                          <a:miter lim="800000"/>
                                                        </a:ln>
                                                        <a:effectLst/>
                                                      </p:spPr>
                                                    </p:cxnSp>
                                                  </p:grpSp>
                                                </p:grpSp>
                                                <p:grpSp>
                                                  <p:nvGrpSpPr>
                                                    <p:cNvPr id="346" name="Groupe 345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3788263" y="1389648"/>
                                                      <a:ext cx="1776233" cy="892806"/>
                                                      <a:chOff x="168763" y="-286752"/>
                                                      <a:chExt cx="1776233" cy="892806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347" name="Groupe 346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332688" y="-286752"/>
                                                        <a:ext cx="1612308" cy="888236"/>
                                                        <a:chOff x="-57837" y="-286752"/>
                                                        <a:chExt cx="1612308" cy="888236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349" name="Connecteur droit 348"/>
                                                        <p:cNvCxnSpPr>
                                                          <a:stCxn id="318" idx="2"/>
                                                          <a:endCxn id="350" idx="0"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 flipH="1">
                                                          <a:off x="147893" y="-286752"/>
                                                          <a:ext cx="646" cy="318584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grpFill/>
                                                        <a:ln w="12700" cap="flat" cmpd="sng" algn="ctr">
                                                          <a:solidFill>
                                                            <a:sysClr val="windowText" lastClr="000000"/>
                                                          </a:solidFill>
                                                          <a:prstDash val="lgDash"/>
                                                          <a:miter lim="800000"/>
                                                        </a:ln>
                                                        <a:effectLst/>
                                                      </p:spPr>
                                                    </p:cxnSp>
                                                    <p:sp>
                                                      <p:nvSpPr>
                                                        <p:cNvPr id="350" name="Rectangle 349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-57837" y="31832"/>
                                                          <a:ext cx="411460" cy="230928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12700" cap="flat" cmpd="sng" algn="ctr">
                                                          <a:solidFill>
                                                            <a:sysClr val="windowText" lastClr="000000"/>
                                                          </a:solidFill>
                                                          <a:prstDash val="solid"/>
                                                          <a:miter lim="800000"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algn="ctr"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fr-FR" sz="900" dirty="0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Times New Roman" panose="020206030504050203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a:t>R21</a:t>
                                                          </a:r>
                                                          <a:endParaRPr lang="fr-FR" sz="1100" dirty="0"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cxnSp>
                                                      <p:nvCxnSpPr>
                                                        <p:cNvPr id="351" name="Connecteur droit 350"/>
                                                        <p:cNvCxnSpPr>
                                                          <a:stCxn id="319" idx="2"/>
                                                          <a:endCxn id="352" idx="0"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1337589" y="-286751"/>
                                                          <a:ext cx="13753" cy="318583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grpFill/>
                                                        <a:ln w="12700" cap="flat" cmpd="sng" algn="ctr">
                                                          <a:solidFill>
                                                            <a:sysClr val="windowText" lastClr="000000"/>
                                                          </a:solidFill>
                                                          <a:prstDash val="lgDash"/>
                                                          <a:miter lim="800000"/>
                                                        </a:ln>
                                                        <a:effectLst/>
                                                      </p:spPr>
                                                    </p:cxnSp>
                                                    <p:sp>
                                                      <p:nvSpPr>
                                                        <p:cNvPr id="352" name="Rectangle 351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148212" y="31832"/>
                                                          <a:ext cx="406259" cy="233696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12700" cap="flat" cmpd="sng" algn="ctr">
                                                          <a:solidFill>
                                                            <a:sysClr val="windowText" lastClr="000000"/>
                                                          </a:solidFill>
                                                          <a:prstDash val="solid"/>
                                                          <a:miter lim="800000"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algn="ctr"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fr-FR" sz="900" dirty="0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Times New Roman" panose="020206030504050203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a:t>R22</a:t>
                                                          </a:r>
                                                          <a:endParaRPr lang="fr-FR" sz="1200" dirty="0"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cxnSp>
                                                      <p:nvCxnSpPr>
                                                        <p:cNvPr id="353" name="Connecteur droit 352"/>
                                                        <p:cNvCxnSpPr>
                                                          <a:stCxn id="350" idx="2"/>
                                                          <a:endCxn id="313" idx="0"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147893" y="262760"/>
                                                          <a:ext cx="656554" cy="338724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noFill/>
                                                        <a:ln w="6350" cap="flat" cmpd="sng" algn="ctr">
                                                          <a:solidFill>
                                                            <a:sysClr val="windowText" lastClr="000000"/>
                                                          </a:solidFill>
                                                          <a:prstDash val="solid"/>
                                                          <a:miter lim="800000"/>
                                                        </a:ln>
                                                        <a:effectLst/>
                                                      </p:spPr>
                                                    </p:cxnSp>
                                                  </p:grpSp>
                                                  <p:cxnSp>
                                                    <p:nvCxnSpPr>
                                                      <p:cNvPr id="348" name="Connecteur droit 347"/>
                                                      <p:cNvCxnSpPr>
                                                        <a:stCxn id="350" idx="2"/>
                                                        <a:endCxn id="312" idx="0"/>
                                                      </p:cNvCxnSpPr>
                                                      <p:nvPr/>
                                                    </p:nvCxnSpPr>
                                                    <p:spPr>
                                                      <a:xfrm flipH="1">
                                                        <a:off x="168763" y="262760"/>
                                                        <a:ext cx="369654" cy="343294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noFill/>
                                                      <a:ln w="6350" cap="flat" cmpd="sng" algn="ctr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prstDash val="solid"/>
                                                        <a:miter lim="800000"/>
                                                      </a:ln>
                                                      <a:effectLst/>
                                                    </p:spPr>
                                                  </p:cxnSp>
                                                </p:grpSp>
                                              </p:grpSp>
                                            </p:grpSp>
                                          </p:grpSp>
                                          <p:sp>
                                            <p:nvSpPr>
                                              <p:cNvPr id="340" name="Rectangle 339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2511209" y="610076"/>
                                                <a:ext cx="454066" cy="249897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  <a:ln w="12700" cap="flat" cmpd="sng" algn="ctr">
                                                <a:solidFill>
                                                  <a:schemeClr val="tx1"/>
                                                </a:solidFill>
                                                <a:prstDash val="solid"/>
                                                <a:miter lim="800000"/>
                                              </a:ln>
                                              <a:effectLst/>
                                            </p:spPr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 algn="ctr">
                                                  <a:lnSpc>
                                                    <a:spcPct val="107000"/>
                                                  </a:lnSpc>
                                                  <a:spcAft>
                                                    <a:spcPts val="800"/>
                                                  </a:spcAft>
                                                </a:pPr>
                                                <a:r>
                                                  <a:rPr lang="fr-FR" sz="1000" dirty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Times New Roman" panose="020206030504050203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a:t>R1</a:t>
                                                </a:r>
                                                <a:endParaRPr lang="fr-FR" sz="1200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Times New Roman" panose="020206030504050203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</p:grpSp>
                                  </p:grpSp>
                                </p:grpSp>
                                <p:sp>
                                  <p:nvSpPr>
                                    <p:cNvPr id="329" name="Organigramme : Terminateur 32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13855" y="6210"/>
                                      <a:ext cx="770265" cy="338092"/>
                                    </a:xfrm>
                                    <a:prstGeom prst="flowChartTerminator">
                                      <a:avLst/>
                                    </a:prstGeom>
                                    <a:solidFill>
                                      <a:sysClr val="window" lastClr="FFFFFF"/>
                                    </a:solidFill>
                                    <a:ln w="9525" cap="flat" cmpd="sng" algn="ctr">
                                      <a:solidFill>
                                        <a:schemeClr val="tx1"/>
                                      </a:solidFill>
                                      <a:prstDash val="solid"/>
                                      <a:miter lim="800000"/>
                                    </a:ln>
                                    <a:effectLst/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r>
                                        <a:rPr lang="en-US" sz="1200" b="1" dirty="0">
                                          <a:solidFill>
                                            <a:prstClr val="black"/>
                                          </a:solidFill>
                                          <a:latin typeface="Times New Roman" panose="020206030504050203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a:t>Task</a:t>
                                      </a:r>
                                      <a:endParaRPr lang="fr-FR" sz="1200" dirty="0">
                                        <a:solidFill>
                                          <a:prstClr val="black"/>
                                        </a:solidFill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27" name="Organigramme : Terminateur 326"/>
                                  <p:cNvSpPr/>
                                  <p:nvPr/>
                                </p:nvSpPr>
                                <p:spPr>
                                  <a:xfrm>
                                    <a:off x="1878836" y="1076876"/>
                                    <a:ext cx="476254" cy="318767"/>
                                  </a:xfrm>
                                  <a:prstGeom prst="flowChartTerminator">
                                    <a:avLst/>
                                  </a:prstGeom>
                                  <a:solidFill>
                                    <a:sysClr val="window" lastClr="FFFFFF"/>
                                  </a:solidFill>
                                  <a:ln w="9525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US" sz="1000" dirty="0">
                                        <a:solidFill>
                                          <a:prstClr val="black"/>
                                        </a:solidFill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T11</a:t>
                                    </a:r>
                                    <a:endParaRPr lang="fr-FR" sz="1200" dirty="0">
                                      <a:solidFill>
                                        <a:prstClr val="black"/>
                                      </a:solidFill>
                                      <a:latin typeface="Times New Roman" panose="020206030504050203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5" name="Rectangle 324"/>
                                <p:cNvSpPr/>
                                <p:nvPr/>
                              </p:nvSpPr>
                              <p:spPr>
                                <a:xfrm>
                                  <a:off x="4934005" y="638355"/>
                                  <a:ext cx="454025" cy="23749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1270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fr-FR" sz="1000" dirty="0">
                                      <a:solidFill>
                                        <a:prstClr val="black"/>
                                      </a:solidFill>
                                      <a:latin typeface="Times New Roman" panose="020206030504050203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R1</a:t>
                                  </a:r>
                                  <a:endParaRPr lang="fr-FR" sz="1200" dirty="0">
                                    <a:solidFill>
                                      <a:prstClr val="black"/>
                                    </a:solidFill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23" name="Organigramme : Terminateur 322"/>
                              <p:cNvSpPr/>
                              <p:nvPr/>
                            </p:nvSpPr>
                            <p:spPr>
                              <a:xfrm>
                                <a:off x="2509213" y="1075954"/>
                                <a:ext cx="476250" cy="318135"/>
                              </a:xfrm>
                              <a:prstGeom prst="flowChartTerminator">
                                <a:avLst/>
                              </a:prstGeom>
                              <a:solidFill>
                                <a:sysClr val="window" lastClr="FFFFFF"/>
                              </a:solidFill>
                              <a:ln w="9525" cap="flat" cmpd="sng" algn="ctr">
                                <a:solidFill>
                                  <a:sysClr val="windowText" lastClr="000000"/>
                                </a:solidFill>
                                <a:prstDash val="solid"/>
                                <a:miter lim="800000"/>
                              </a:ln>
                              <a:effectLst/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en-US" sz="1000">
                                    <a:solidFill>
                                      <a:prstClr val="black"/>
                                    </a:solidFill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T12</a:t>
                                </a:r>
                                <a:endParaRPr lang="fr-FR" sz="1200">
                                  <a:solidFill>
                                    <a:prstClr val="black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321" name="Organigramme : Terminateur 320"/>
                            <p:cNvSpPr/>
                            <p:nvPr/>
                          </p:nvSpPr>
                          <p:spPr>
                            <a:xfrm>
                              <a:off x="3188883" y="1076272"/>
                              <a:ext cx="476250" cy="317500"/>
                            </a:xfrm>
                            <a:prstGeom prst="flowChartTerminator">
                              <a:avLst/>
                            </a:prstGeom>
                            <a:solidFill>
                              <a:sysClr val="window" lastClr="FFFFFF"/>
                            </a:solidFill>
                            <a:ln w="9525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  <a:miter lim="800000"/>
                            </a:ln>
                            <a:effectLst/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US" sz="1000" dirty="0">
                                  <a:solidFill>
                                    <a:prstClr val="black"/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T13</a:t>
                              </a:r>
                              <a:endParaRPr lang="fr-FR" sz="1200" dirty="0">
                                <a:solidFill>
                                  <a:prstClr val="black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318" name="Organigramme : Terminateur 317"/>
                          <p:cNvSpPr/>
                          <p:nvPr/>
                        </p:nvSpPr>
                        <p:spPr>
                          <a:xfrm>
                            <a:off x="4337880" y="1066665"/>
                            <a:ext cx="475615" cy="316865"/>
                          </a:xfrm>
                          <a:prstGeom prst="flowChartTerminator">
                            <a:avLst/>
                          </a:prstGeom>
                          <a:solidFill>
                            <a:sysClr val="window" lastClr="FFFFFF"/>
                          </a:solidFill>
                          <a:ln w="9525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000" dirty="0">
                                <a:solidFill>
                                  <a:prstClr val="black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T21</a:t>
                            </a:r>
                            <a:endParaRPr lang="fr-FR" sz="1200" dirty="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19" name="Organigramme : Terminateur 318"/>
                          <p:cNvSpPr/>
                          <p:nvPr/>
                        </p:nvSpPr>
                        <p:spPr>
                          <a:xfrm>
                            <a:off x="5526929" y="1066666"/>
                            <a:ext cx="475615" cy="316865"/>
                          </a:xfrm>
                          <a:prstGeom prst="flowChartTerminator">
                            <a:avLst/>
                          </a:prstGeom>
                          <a:solidFill>
                            <a:sysClr val="window" lastClr="FFFFFF"/>
                          </a:solidFill>
                          <a:ln w="9525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dirty="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316" name="Organigramme : Terminateur 315"/>
                        <p:cNvSpPr/>
                        <p:nvPr/>
                      </p:nvSpPr>
                      <p:spPr>
                        <a:xfrm>
                          <a:off x="1873567" y="2236802"/>
                          <a:ext cx="475615" cy="267336"/>
                        </a:xfrm>
                        <a:prstGeom prst="flowChartTerminator">
                          <a:avLst/>
                        </a:prstGeom>
                        <a:solidFill>
                          <a:sysClr val="window" lastClr="FFFFFF"/>
                        </a:solidFill>
                        <a:ln w="9525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80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T112</a:t>
                          </a:r>
                          <a:endParaRPr lang="fr-FR" sz="12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309" name="Organigramme : Terminateur 308"/>
                      <p:cNvSpPr/>
                      <p:nvPr/>
                    </p:nvSpPr>
                    <p:spPr>
                      <a:xfrm>
                        <a:off x="3440372" y="2219536"/>
                        <a:ext cx="474980" cy="266699"/>
                      </a:xfrm>
                      <a:prstGeom prst="flowChartTerminator">
                        <a:avLst/>
                      </a:prstGeom>
                      <a:solidFill>
                        <a:sysClr val="window" lastClr="FFFFFF"/>
                      </a:solidFill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8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T131</a:t>
                        </a:r>
                        <a:endParaRPr lang="fr-FR" sz="12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0" name="Organigramme : Terminateur 309"/>
                      <p:cNvSpPr/>
                      <p:nvPr/>
                    </p:nvSpPr>
                    <p:spPr>
                      <a:xfrm>
                        <a:off x="2397972" y="2224431"/>
                        <a:ext cx="474980" cy="266699"/>
                      </a:xfrm>
                      <a:prstGeom prst="flowChartTerminator">
                        <a:avLst/>
                      </a:prstGeom>
                      <a:solidFill>
                        <a:sysClr val="window" lastClr="FFFFFF"/>
                      </a:solidFill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8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T321</a:t>
                        </a:r>
                        <a:endParaRPr lang="fr-FR" sz="12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1" name="Organigramme : Terminateur 310"/>
                      <p:cNvSpPr/>
                      <p:nvPr/>
                    </p:nvSpPr>
                    <p:spPr>
                      <a:xfrm>
                        <a:off x="2920096" y="2234210"/>
                        <a:ext cx="474980" cy="266699"/>
                      </a:xfrm>
                      <a:prstGeom prst="flowChartTerminator">
                        <a:avLst/>
                      </a:prstGeom>
                      <a:solidFill>
                        <a:sysClr val="window" lastClr="FFFFFF"/>
                      </a:solidFill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8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T322</a:t>
                        </a:r>
                        <a:endParaRPr lang="fr-FR" sz="12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2" name="Organigramme : Terminateur 311"/>
                      <p:cNvSpPr/>
                      <p:nvPr/>
                    </p:nvSpPr>
                    <p:spPr>
                      <a:xfrm>
                        <a:off x="3967896" y="2232454"/>
                        <a:ext cx="474980" cy="266701"/>
                      </a:xfrm>
                      <a:prstGeom prst="flowChartTerminator">
                        <a:avLst/>
                      </a:prstGeom>
                      <a:solidFill>
                        <a:sysClr val="window" lastClr="FFFFFF"/>
                      </a:solidFill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8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T212</a:t>
                        </a:r>
                        <a:endParaRPr lang="fr-FR" sz="12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3" name="Organigramme : Terminateur 312"/>
                      <p:cNvSpPr/>
                      <p:nvPr/>
                    </p:nvSpPr>
                    <p:spPr>
                      <a:xfrm>
                        <a:off x="4994104" y="2228108"/>
                        <a:ext cx="474980" cy="266699"/>
                      </a:xfrm>
                      <a:prstGeom prst="flowChartTerminator">
                        <a:avLst/>
                      </a:prstGeom>
                      <a:solidFill>
                        <a:sysClr val="window" lastClr="FFFFFF"/>
                      </a:solidFill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8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T213</a:t>
                        </a:r>
                        <a:endParaRPr lang="fr-FR" sz="12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4" name="Organigramme : Terminateur 313"/>
                      <p:cNvSpPr/>
                      <p:nvPr/>
                    </p:nvSpPr>
                    <p:spPr>
                      <a:xfrm>
                        <a:off x="5553927" y="2235591"/>
                        <a:ext cx="474980" cy="266700"/>
                      </a:xfrm>
                      <a:prstGeom prst="flowChartTerminator">
                        <a:avLst/>
                      </a:prstGeom>
                      <a:solidFill>
                        <a:sysClr val="window" lastClr="FFFFFF"/>
                      </a:solidFill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8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T222</a:t>
                        </a:r>
                        <a:endParaRPr lang="fr-FR" sz="12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307" name="Connecteur droit 306"/>
                    <p:cNvCxnSpPr>
                      <a:stCxn id="350" idx="2"/>
                      <a:endCxn id="305" idx="0"/>
                    </p:cNvCxnSpPr>
                    <p:nvPr/>
                  </p:nvCxnSpPr>
                  <p:spPr>
                    <a:xfrm>
                      <a:off x="4307635" y="1906034"/>
                      <a:ext cx="159550" cy="322709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</p:grpSp>
              <p:sp>
                <p:nvSpPr>
                  <p:cNvPr id="305" name="Organigramme : Terminateur 304"/>
                  <p:cNvSpPr/>
                  <p:nvPr/>
                </p:nvSpPr>
                <p:spPr>
                  <a:xfrm>
                    <a:off x="4230012" y="2228742"/>
                    <a:ext cx="474345" cy="266065"/>
                  </a:xfrm>
                  <a:prstGeom prst="flowChartTerminator">
                    <a:avLst/>
                  </a:prstGeom>
                  <a:solidFill>
                    <a:sysClr val="window" lastClr="FFFFFF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8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T212</a:t>
                    </a:r>
                    <a:endParaRPr lang="fr-FR" sz="120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" name="Rectangle 4"/>
                <p:cNvSpPr/>
                <p:nvPr/>
              </p:nvSpPr>
              <p:spPr>
                <a:xfrm>
                  <a:off x="8291338" y="2625062"/>
                  <a:ext cx="4122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T21</a:t>
                  </a:r>
                  <a:endParaRPr lang="fr-FR" dirty="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426" y="908720"/>
            <a:ext cx="7886700" cy="64807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Planification</a:t>
            </a:r>
            <a:r>
              <a:rPr lang="fr-FR" sz="3600" b="1" dirty="0" smtClean="0"/>
              <a:t> linéaire </a:t>
            </a:r>
            <a:r>
              <a:rPr lang="fr-FR" sz="4000" b="1" dirty="0" smtClean="0"/>
              <a:t>VS </a:t>
            </a:r>
            <a:r>
              <a:rPr lang="fr-FR" sz="3600" b="1" dirty="0" smtClean="0"/>
              <a:t>hiérarchique</a:t>
            </a:r>
            <a:endParaRPr lang="fr-FR" sz="3600" b="1" dirty="0"/>
          </a:p>
        </p:txBody>
      </p:sp>
      <p:sp>
        <p:nvSpPr>
          <p:cNvPr id="25" name="Rectangle 24"/>
          <p:cNvSpPr/>
          <p:nvPr/>
        </p:nvSpPr>
        <p:spPr>
          <a:xfrm>
            <a:off x="447451" y="1484784"/>
            <a:ext cx="4052541" cy="423493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prstClr val="white"/>
                </a:solidFill>
              </a:rPr>
              <a:t>Planification </a:t>
            </a:r>
            <a:r>
              <a:rPr lang="fr-FR" sz="2000" dirty="0">
                <a:solidFill>
                  <a:prstClr val="white"/>
                </a:solidFill>
              </a:rPr>
              <a:t>linéaire </a:t>
            </a:r>
            <a:endParaRPr lang="fr-FR" sz="200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31644" y="1484784"/>
            <a:ext cx="4184881" cy="420755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prstClr val="white"/>
                </a:solidFill>
              </a:rPr>
              <a:t>Planification </a:t>
            </a:r>
            <a:r>
              <a:rPr lang="fr-FR" sz="2000" dirty="0">
                <a:solidFill>
                  <a:prstClr val="white"/>
                </a:solidFill>
              </a:rPr>
              <a:t>hiérarchique </a:t>
            </a:r>
            <a:r>
              <a:rPr lang="fr-FR" sz="2000" b="1" dirty="0">
                <a:solidFill>
                  <a:prstClr val="white"/>
                </a:solidFill>
              </a:rPr>
              <a:t>(HTN)</a:t>
            </a:r>
            <a:endParaRPr lang="fr-FR" sz="200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34506" y="1922878"/>
            <a:ext cx="4167348" cy="411566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200" b="1" dirty="0">
              <a:solidFill>
                <a:prstClr val="black"/>
              </a:solidFill>
            </a:endParaRPr>
          </a:p>
        </p:txBody>
      </p:sp>
      <p:grpSp>
        <p:nvGrpSpPr>
          <p:cNvPr id="294" name="Groupe 293"/>
          <p:cNvGrpSpPr/>
          <p:nvPr/>
        </p:nvGrpSpPr>
        <p:grpSpPr>
          <a:xfrm>
            <a:off x="437085" y="1921437"/>
            <a:ext cx="4038834" cy="4130883"/>
            <a:chOff x="446832" y="2069930"/>
            <a:chExt cx="4038834" cy="3447302"/>
          </a:xfrm>
        </p:grpSpPr>
        <p:sp>
          <p:nvSpPr>
            <p:cNvPr id="27" name="Rectangle 26"/>
            <p:cNvSpPr/>
            <p:nvPr/>
          </p:nvSpPr>
          <p:spPr>
            <a:xfrm>
              <a:off x="446832" y="2069930"/>
              <a:ext cx="4032004" cy="3447302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fr-FR" sz="1600" dirty="0">
                  <a:solidFill>
                    <a:srgbClr val="A5A5A5">
                      <a:lumMod val="50000"/>
                    </a:srgbClr>
                  </a:solidFill>
                </a:rPr>
                <a:t>Domaine de connaissance (D):</a:t>
              </a:r>
            </a:p>
            <a:p>
              <a:pPr algn="just"/>
              <a:r>
                <a:rPr lang="fr-FR" dirty="0">
                  <a:solidFill>
                    <a:srgbClr val="A5A5A5">
                      <a:lumMod val="50000"/>
                    </a:srgbClr>
                  </a:solidFill>
                </a:rPr>
                <a:t> {</a:t>
              </a:r>
              <a:r>
                <a:rPr lang="fr-FR" sz="1600" dirty="0">
                  <a:solidFill>
                    <a:srgbClr val="A5A5A5">
                      <a:lumMod val="50000"/>
                    </a:srgbClr>
                  </a:solidFill>
                </a:rPr>
                <a:t>Actions , Ensemble d’états </a:t>
              </a:r>
              <a:r>
                <a:rPr lang="fr-FR" sz="1600" dirty="0">
                  <a:solidFill>
                    <a:srgbClr val="A5A5A5">
                      <a:lumMod val="50000"/>
                    </a:srgbClr>
                  </a:solidFill>
                </a:rPr>
                <a:t>du </a:t>
              </a:r>
              <a:r>
                <a:rPr lang="fr-FR" sz="1600" dirty="0">
                  <a:solidFill>
                    <a:srgbClr val="A5A5A5">
                      <a:lumMod val="50000"/>
                    </a:srgbClr>
                  </a:solidFill>
                </a:rPr>
                <a:t>monde (S)</a:t>
              </a:r>
              <a:r>
                <a:rPr lang="fr-FR" dirty="0">
                  <a:solidFill>
                    <a:srgbClr val="A5A5A5">
                      <a:lumMod val="50000"/>
                    </a:srgbClr>
                  </a:solidFill>
                </a:rPr>
                <a:t> }</a:t>
              </a:r>
              <a:endParaRPr lang="fr-FR" dirty="0">
                <a:solidFill>
                  <a:srgbClr val="A5A5A5">
                    <a:lumMod val="50000"/>
                  </a:srgbClr>
                </a:solidFill>
              </a:endParaRPr>
            </a:p>
            <a:p>
              <a:pPr algn="just"/>
              <a:r>
                <a:rPr lang="fr-FR" sz="1600" dirty="0">
                  <a:solidFill>
                    <a:srgbClr val="A5A5A5">
                      <a:lumMod val="50000"/>
                    </a:srgbClr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5257" y="2530739"/>
              <a:ext cx="3960409" cy="1176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US" sz="1600" b="1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 {</a:t>
              </a:r>
            </a:p>
            <a:p>
              <a:pPr>
                <a:lnSpc>
                  <a:spcPct val="107000"/>
                </a:lnSpc>
              </a:pPr>
              <a:r>
                <a:rPr lang="en-US" sz="1600" b="1" i="1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Name(X</a:t>
              </a:r>
              <a:r>
                <a:rPr lang="en-US" sz="1600" b="1" i="1" baseline="-25000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r>
                <a:rPr lang="en-US" sz="1600" b="1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i="1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,…, </a:t>
              </a:r>
              <a:r>
                <a:rPr lang="en-US" sz="1600" b="1" i="1" dirty="0" err="1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r>
                <a:rPr lang="en-US" sz="1600" b="1" i="1" baseline="-25000" dirty="0" err="1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en-US" sz="1600" b="1" i="1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1600" b="1" dirty="0">
                  <a:solidFill>
                    <a:srgbClr val="A5A5A5">
                      <a:lumMod val="50000"/>
                    </a:srgb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 </a:t>
              </a:r>
            </a:p>
            <a:p>
              <a:pPr>
                <a:lnSpc>
                  <a:spcPct val="107000"/>
                </a:lnSpc>
              </a:pPr>
              <a:r>
                <a:rPr lang="en-US" sz="1600" b="1" i="1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Preconditions</a:t>
              </a:r>
              <a:r>
                <a:rPr lang="fr-FR" sz="1600" b="1" i="1" dirty="0">
                  <a:solidFill>
                    <a:srgbClr val="A5A5A5">
                      <a:lumMod val="50000"/>
                    </a:srgb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,     </a:t>
              </a:r>
              <a:r>
                <a:rPr lang="en-US" sz="1600" b="1" i="1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Postconditions:(</a:t>
              </a:r>
              <a:r>
                <a:rPr lang="en-US" sz="1600" b="1" i="1" dirty="0" err="1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add_effects,del_effects</a:t>
              </a:r>
              <a:r>
                <a:rPr lang="en-US" sz="1600" b="1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ct val="107000"/>
                </a:lnSpc>
              </a:pPr>
              <a:r>
                <a:rPr lang="en-US" sz="1600" b="1" dirty="0">
                  <a:solidFill>
                    <a:srgbClr val="A5A5A5">
                      <a:lumMod val="50000"/>
                    </a:srgb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  <a:endParaRPr lang="fr-FR" sz="1600" b="1" dirty="0">
                <a:solidFill>
                  <a:srgbClr val="A5A5A5">
                    <a:lumMod val="50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1" name="ZoneTexte 290"/>
          <p:cNvSpPr txBox="1"/>
          <p:nvPr/>
        </p:nvSpPr>
        <p:spPr>
          <a:xfrm>
            <a:off x="4682819" y="1922648"/>
            <a:ext cx="41522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A5A5A5">
                    <a:lumMod val="50000"/>
                  </a:srgbClr>
                </a:solidFill>
              </a:rPr>
              <a:t>HTN</a:t>
            </a:r>
            <a:r>
              <a:rPr lang="fr-FR" sz="2000" dirty="0">
                <a:solidFill>
                  <a:srgbClr val="A5A5A5">
                    <a:lumMod val="50000"/>
                  </a:srgbClr>
                </a:solidFill>
              </a:rPr>
              <a:t>: </a:t>
            </a:r>
            <a:r>
              <a:rPr lang="fr-FR" sz="2000" b="1" dirty="0" err="1">
                <a:solidFill>
                  <a:srgbClr val="A5A5A5">
                    <a:lumMod val="50000"/>
                  </a:srgbClr>
                </a:solidFill>
              </a:rPr>
              <a:t>H</a:t>
            </a:r>
            <a:r>
              <a:rPr lang="fr-FR" sz="2000" dirty="0" err="1">
                <a:solidFill>
                  <a:srgbClr val="A5A5A5">
                    <a:lumMod val="50000"/>
                  </a:srgbClr>
                </a:solidFill>
              </a:rPr>
              <a:t>ierarchical</a:t>
            </a:r>
            <a:r>
              <a:rPr lang="fr-FR" sz="2000" dirty="0">
                <a:solidFill>
                  <a:srgbClr val="A5A5A5">
                    <a:lumMod val="50000"/>
                  </a:srgbClr>
                </a:solidFill>
              </a:rPr>
              <a:t> </a:t>
            </a:r>
            <a:r>
              <a:rPr lang="fr-FR" sz="2000" b="1" dirty="0" err="1">
                <a:solidFill>
                  <a:srgbClr val="A5A5A5">
                    <a:lumMod val="50000"/>
                  </a:srgbClr>
                </a:solidFill>
              </a:rPr>
              <a:t>T</a:t>
            </a:r>
            <a:r>
              <a:rPr lang="fr-FR" sz="2000" dirty="0" err="1">
                <a:solidFill>
                  <a:srgbClr val="A5A5A5">
                    <a:lumMod val="50000"/>
                  </a:srgbClr>
                </a:solidFill>
              </a:rPr>
              <a:t>ask</a:t>
            </a:r>
            <a:r>
              <a:rPr lang="fr-FR" sz="2000" dirty="0">
                <a:solidFill>
                  <a:srgbClr val="A5A5A5">
                    <a:lumMod val="50000"/>
                  </a:srgbClr>
                </a:solidFill>
              </a:rPr>
              <a:t> </a:t>
            </a:r>
            <a:r>
              <a:rPr lang="fr-FR" sz="2000" b="1" dirty="0">
                <a:solidFill>
                  <a:srgbClr val="A5A5A5">
                    <a:lumMod val="50000"/>
                  </a:srgbClr>
                </a:solidFill>
              </a:rPr>
              <a:t>N</a:t>
            </a:r>
            <a:r>
              <a:rPr lang="fr-FR" sz="2000" dirty="0">
                <a:solidFill>
                  <a:srgbClr val="A5A5A5">
                    <a:lumMod val="50000"/>
                  </a:srgbClr>
                </a:solidFill>
              </a:rPr>
              <a:t>etwork</a:t>
            </a:r>
          </a:p>
          <a:p>
            <a:r>
              <a:rPr lang="fr-FR" sz="1600" dirty="0">
                <a:solidFill>
                  <a:srgbClr val="A5A5A5">
                    <a:lumMod val="50000"/>
                  </a:srgbClr>
                </a:solidFill>
              </a:rPr>
              <a:t>Domaine </a:t>
            </a:r>
            <a:r>
              <a:rPr lang="fr-FR" sz="1600" dirty="0">
                <a:solidFill>
                  <a:srgbClr val="A5A5A5">
                    <a:lumMod val="50000"/>
                  </a:srgbClr>
                </a:solidFill>
              </a:rPr>
              <a:t>de connaissance (D</a:t>
            </a:r>
            <a:r>
              <a:rPr lang="fr-FR" sz="1600" dirty="0">
                <a:solidFill>
                  <a:srgbClr val="A5A5A5">
                    <a:lumMod val="50000"/>
                  </a:srgbClr>
                </a:solidFill>
              </a:rPr>
              <a:t>):</a:t>
            </a:r>
          </a:p>
          <a:p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{</a:t>
            </a:r>
            <a:r>
              <a:rPr lang="fr-FR" sz="1600" dirty="0">
                <a:solidFill>
                  <a:srgbClr val="A5A5A5">
                    <a:lumMod val="50000"/>
                  </a:srgbClr>
                </a:solidFill>
              </a:rPr>
              <a:t>Tâches non primitives, tâches primitives (action STRIPS), </a:t>
            </a:r>
            <a:r>
              <a:rPr lang="fr-FR" sz="1600" i="1" dirty="0" err="1">
                <a:solidFill>
                  <a:srgbClr val="A5A5A5">
                    <a:lumMod val="50000"/>
                  </a:srgbClr>
                </a:solidFill>
              </a:rPr>
              <a:t>Recipes</a:t>
            </a:r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}</a:t>
            </a:r>
          </a:p>
          <a:p>
            <a:r>
              <a:rPr lang="fr-FR" sz="1600" i="1" dirty="0">
                <a:solidFill>
                  <a:srgbClr val="A5A5A5">
                    <a:lumMod val="50000"/>
                  </a:srgbClr>
                </a:solidFill>
              </a:rPr>
              <a:t>Problème </a:t>
            </a:r>
            <a:r>
              <a:rPr lang="fr-FR" b="1" dirty="0">
                <a:solidFill>
                  <a:srgbClr val="A5A5A5">
                    <a:lumMod val="50000"/>
                  </a:srgbClr>
                </a:solidFill>
              </a:rPr>
              <a:t>P= (Init, D, </a:t>
            </a:r>
            <a:r>
              <a:rPr lang="fr-FR" b="1" i="1" dirty="0">
                <a:solidFill>
                  <a:srgbClr val="A5A5A5">
                    <a:lumMod val="50000"/>
                  </a:srgbClr>
                </a:solidFill>
              </a:rPr>
              <a:t>Task</a:t>
            </a:r>
            <a:r>
              <a:rPr lang="fr-FR" b="1" dirty="0">
                <a:solidFill>
                  <a:srgbClr val="A5A5A5">
                    <a:lumMod val="50000"/>
                  </a:srgbClr>
                </a:solidFill>
              </a:rPr>
              <a:t>).</a:t>
            </a:r>
          </a:p>
          <a:p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Planification: </a:t>
            </a:r>
            <a:r>
              <a:rPr lang="fr-FR" b="1" dirty="0">
                <a:solidFill>
                  <a:srgbClr val="A5A5A5">
                    <a:lumMod val="50000"/>
                  </a:srgbClr>
                </a:solidFill>
              </a:rPr>
              <a:t>Décomposition des tâches.</a:t>
            </a:r>
          </a:p>
          <a:p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Exemples: </a:t>
            </a:r>
            <a:r>
              <a:rPr lang="fr-FR" sz="1600" dirty="0">
                <a:solidFill>
                  <a:srgbClr val="A5A5A5">
                    <a:lumMod val="50000"/>
                  </a:srgbClr>
                </a:solidFill>
              </a:rPr>
              <a:t>NOAH, SHOP, SIPE.</a:t>
            </a:r>
            <a:endParaRPr lang="fr-FR" b="1" dirty="0">
              <a:solidFill>
                <a:srgbClr val="A5A5A5">
                  <a:lumMod val="50000"/>
                </a:srgbClr>
              </a:solidFill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406734" y="3805551"/>
            <a:ext cx="41522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A5A5A5">
                    <a:lumMod val="50000"/>
                  </a:srgbClr>
                </a:solidFill>
              </a:rPr>
              <a:t>Problème de planification STRIPS</a:t>
            </a:r>
          </a:p>
          <a:p>
            <a:r>
              <a:rPr lang="fr-FR" b="1" dirty="0">
                <a:solidFill>
                  <a:srgbClr val="A5A5A5">
                    <a:lumMod val="50000"/>
                  </a:srgbClr>
                </a:solidFill>
              </a:rPr>
              <a:t>	P= (Init, D, Goal).</a:t>
            </a:r>
          </a:p>
          <a:p>
            <a:endParaRPr lang="fr-FR" b="1" dirty="0">
              <a:solidFill>
                <a:srgbClr val="A5A5A5">
                  <a:lumMod val="50000"/>
                </a:srgbClr>
              </a:solidFill>
            </a:endParaRPr>
          </a:p>
          <a:p>
            <a:r>
              <a:rPr lang="fr-FR" sz="1600" dirty="0">
                <a:solidFill>
                  <a:srgbClr val="A5A5A5">
                    <a:lumMod val="50000"/>
                  </a:srgbClr>
                </a:solidFill>
              </a:rPr>
              <a:t>Planification: </a:t>
            </a:r>
            <a:r>
              <a:rPr lang="fr-FR" b="1" dirty="0">
                <a:solidFill>
                  <a:srgbClr val="A5A5A5">
                    <a:lumMod val="50000"/>
                  </a:srgbClr>
                </a:solidFill>
              </a:rPr>
              <a:t>régression</a:t>
            </a:r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 </a:t>
            </a:r>
            <a:r>
              <a:rPr lang="fr-FR" sz="1600" dirty="0">
                <a:solidFill>
                  <a:srgbClr val="A5A5A5">
                    <a:lumMod val="50000"/>
                  </a:srgbClr>
                </a:solidFill>
              </a:rPr>
              <a:t>(chainage arrière)</a:t>
            </a:r>
          </a:p>
          <a:p>
            <a:r>
              <a:rPr lang="fr-FR" sz="1600" dirty="0">
                <a:solidFill>
                  <a:srgbClr val="A5A5A5">
                    <a:lumMod val="50000"/>
                  </a:srgbClr>
                </a:solidFill>
              </a:rPr>
              <a:t> </a:t>
            </a:r>
            <a:endParaRPr lang="fr-FR" sz="1600" dirty="0">
              <a:solidFill>
                <a:srgbClr val="A5A5A5">
                  <a:lumMod val="50000"/>
                </a:srgbClr>
              </a:solidFill>
            </a:endParaRPr>
          </a:p>
          <a:p>
            <a:r>
              <a:rPr lang="fr-FR" b="1" dirty="0">
                <a:solidFill>
                  <a:srgbClr val="A5A5A5">
                    <a:lumMod val="50000"/>
                  </a:srgbClr>
                </a:solidFill>
              </a:rPr>
              <a:t>Exemples: </a:t>
            </a:r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Graphplan, SATPLAN.</a:t>
            </a:r>
            <a:endParaRPr lang="fr-FR" sz="2000" b="1" dirty="0">
              <a:solidFill>
                <a:srgbClr val="A5A5A5">
                  <a:lumMod val="50000"/>
                </a:srgbClr>
              </a:solidFill>
            </a:endParaRPr>
          </a:p>
          <a:p>
            <a:endParaRPr lang="fr-FR" i="1" dirty="0">
              <a:solidFill>
                <a:prstClr val="black"/>
              </a:solidFill>
            </a:endParaRPr>
          </a:p>
          <a:p>
            <a:endParaRPr lang="fr-FR" i="1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5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540309" y="4395070"/>
            <a:ext cx="944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>
                <a:solidFill>
                  <a:prstClr val="black"/>
                </a:solidFill>
              </a:rPr>
              <a:t>Recipe</a:t>
            </a:r>
            <a:r>
              <a:rPr lang="fr-FR" sz="1200" b="1" dirty="0">
                <a:solidFill>
                  <a:prstClr val="black"/>
                </a:solidFill>
              </a:rPr>
              <a:t> </a:t>
            </a:r>
            <a:r>
              <a:rPr lang="fr-FR" sz="1200" b="1" dirty="0" err="1">
                <a:solidFill>
                  <a:prstClr val="black"/>
                </a:solidFill>
              </a:rPr>
              <a:t>level</a:t>
            </a:r>
            <a:endParaRPr lang="fr-FR" sz="1200" b="1" dirty="0">
              <a:solidFill>
                <a:prstClr val="black"/>
              </a:solidFill>
            </a:endParaRPr>
          </a:p>
        </p:txBody>
      </p:sp>
      <p:grpSp>
        <p:nvGrpSpPr>
          <p:cNvPr id="106" name="Groupe 105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107" name="Groupe 106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109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110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111" name="AutoShape 24"/>
              <p:cNvSpPr>
                <a:spLocks noChangeArrowheads="1"/>
              </p:cNvSpPr>
              <p:nvPr/>
            </p:nvSpPr>
            <p:spPr bwMode="auto">
              <a:xfrm>
                <a:off x="1547663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112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108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80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1460" y="712971"/>
            <a:ext cx="7886700" cy="1081031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HTN déclaratif </a:t>
            </a:r>
            <a:r>
              <a:rPr lang="fr-FR" sz="4000" b="1" dirty="0" smtClean="0"/>
              <a:t>VS </a:t>
            </a:r>
            <a:r>
              <a:rPr lang="fr-FR" sz="3600" b="1" dirty="0"/>
              <a:t>HTN </a:t>
            </a:r>
            <a:r>
              <a:rPr lang="fr-FR" sz="3600" b="1" dirty="0" smtClean="0"/>
              <a:t>procédural</a:t>
            </a:r>
            <a:endParaRPr lang="fr-FR" sz="2800" b="1" dirty="0"/>
          </a:p>
        </p:txBody>
      </p:sp>
      <p:grpSp>
        <p:nvGrpSpPr>
          <p:cNvPr id="14" name="Groupe 13"/>
          <p:cNvGrpSpPr/>
          <p:nvPr/>
        </p:nvGrpSpPr>
        <p:grpSpPr>
          <a:xfrm>
            <a:off x="4860032" y="2042515"/>
            <a:ext cx="3688127" cy="448251"/>
            <a:chOff x="5580112" y="1851317"/>
            <a:chExt cx="2935238" cy="448251"/>
          </a:xfrm>
        </p:grpSpPr>
        <p:sp>
          <p:nvSpPr>
            <p:cNvPr id="10" name="Rectangle 9"/>
            <p:cNvSpPr/>
            <p:nvPr/>
          </p:nvSpPr>
          <p:spPr>
            <a:xfrm>
              <a:off x="5580112" y="1851317"/>
              <a:ext cx="1944216" cy="448251"/>
            </a:xfrm>
            <a:prstGeom prst="wedgeRectCallout">
              <a:avLst>
                <a:gd name="adj1" fmla="val -43240"/>
                <a:gd name="adj2" fmla="val 7449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2000" b="1" dirty="0">
                  <a:solidFill>
                    <a:prstClr val="white"/>
                  </a:solidFill>
                </a:rPr>
                <a:t>Procédural</a:t>
              </a:r>
              <a:endParaRPr lang="fr-FR" sz="2000" b="1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24328" y="1851317"/>
              <a:ext cx="991022" cy="44825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661460" y="2043728"/>
            <a:ext cx="3838532" cy="448251"/>
            <a:chOff x="755576" y="1828621"/>
            <a:chExt cx="3024336" cy="448251"/>
          </a:xfrm>
        </p:grpSpPr>
        <p:sp>
          <p:nvSpPr>
            <p:cNvPr id="9" name="Rectangle 8"/>
            <p:cNvSpPr/>
            <p:nvPr/>
          </p:nvSpPr>
          <p:spPr>
            <a:xfrm>
              <a:off x="755576" y="1831622"/>
              <a:ext cx="1972699" cy="445250"/>
            </a:xfrm>
            <a:prstGeom prst="wedgeRectCallout">
              <a:avLst>
                <a:gd name="adj1" fmla="val -41986"/>
                <a:gd name="adj2" fmla="val 8002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2000" b="1" dirty="0">
                  <a:solidFill>
                    <a:prstClr val="white"/>
                  </a:solidFill>
                </a:rPr>
                <a:t>Déclaratif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28275" y="1828621"/>
              <a:ext cx="1051637" cy="44825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661460" y="2537609"/>
            <a:ext cx="347849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Modélisation logique </a:t>
            </a:r>
            <a:r>
              <a:rPr lang="fr-FR" dirty="0">
                <a:solidFill>
                  <a:prstClr val="black"/>
                </a:solidFill>
              </a:rPr>
              <a:t>des conditions </a:t>
            </a:r>
            <a:r>
              <a:rPr lang="fr-FR" sz="1200" dirty="0">
                <a:solidFill>
                  <a:prstClr val="black"/>
                </a:solidFill>
              </a:rPr>
              <a:t>(</a:t>
            </a:r>
            <a:r>
              <a:rPr lang="fr-FR" sz="1200" dirty="0" err="1">
                <a:solidFill>
                  <a:prstClr val="black"/>
                </a:solidFill>
              </a:rPr>
              <a:t>e.g</a:t>
            </a:r>
            <a:r>
              <a:rPr lang="fr-FR" sz="1200" dirty="0">
                <a:solidFill>
                  <a:prstClr val="black"/>
                </a:solidFill>
              </a:rPr>
              <a:t>. Prolog</a:t>
            </a:r>
            <a:r>
              <a:rPr lang="fr-FR" sz="1200" dirty="0">
                <a:solidFill>
                  <a:prstClr val="black"/>
                </a:solidFill>
              </a:rPr>
              <a:t>)</a:t>
            </a:r>
            <a:r>
              <a:rPr lang="fr-FR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004048" y="2537609"/>
            <a:ext cx="354411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Modélisation </a:t>
            </a:r>
            <a:r>
              <a:rPr lang="fr-FR" dirty="0">
                <a:solidFill>
                  <a:prstClr val="black"/>
                </a:solidFill>
              </a:rPr>
              <a:t>procédurale des conditions </a:t>
            </a:r>
            <a:r>
              <a:rPr lang="fr-FR" sz="1400" dirty="0">
                <a:solidFill>
                  <a:prstClr val="black"/>
                </a:solidFill>
              </a:rPr>
              <a:t>(</a:t>
            </a:r>
            <a:r>
              <a:rPr lang="fr-FR" sz="1400" dirty="0" err="1">
                <a:solidFill>
                  <a:prstClr val="black"/>
                </a:solidFill>
              </a:rPr>
              <a:t>e.g</a:t>
            </a:r>
            <a:r>
              <a:rPr lang="fr-FR" sz="1400" dirty="0">
                <a:solidFill>
                  <a:prstClr val="black"/>
                </a:solidFill>
              </a:rPr>
              <a:t>. </a:t>
            </a:r>
            <a:r>
              <a:rPr lang="fr-FR" sz="1400" dirty="0">
                <a:solidFill>
                  <a:prstClr val="black"/>
                </a:solidFill>
              </a:rPr>
              <a:t>JavaScript).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425783" y="5689881"/>
            <a:ext cx="4094775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fr-FR" sz="2800" dirty="0">
                <a:solidFill>
                  <a:prstClr val="black"/>
                </a:solidFill>
                <a:sym typeface="Wingdings" panose="05000000000000000000" pitchFamily="2" charset="2"/>
              </a:rPr>
              <a:t>V</a:t>
            </a:r>
            <a:r>
              <a:rPr lang="fr-FR" sz="2800" dirty="0">
                <a:solidFill>
                  <a:prstClr val="black"/>
                </a:solidFill>
                <a:sym typeface="Wingdings" panose="05000000000000000000" pitchFamily="2" charset="2"/>
              </a:rPr>
              <a:t>ers </a:t>
            </a:r>
            <a:r>
              <a:rPr lang="fr-FR" sz="2800" dirty="0">
                <a:solidFill>
                  <a:prstClr val="black"/>
                </a:solidFill>
                <a:sym typeface="Wingdings" panose="05000000000000000000" pitchFamily="2" charset="2"/>
              </a:rPr>
              <a:t>une approche </a:t>
            </a:r>
            <a:r>
              <a:rPr lang="fr-FR" sz="2800" dirty="0">
                <a:solidFill>
                  <a:prstClr val="black"/>
                </a:solidFill>
                <a:sym typeface="Wingdings" panose="05000000000000000000" pitchFamily="2" charset="2"/>
              </a:rPr>
              <a:t>hybride</a:t>
            </a:r>
            <a:endParaRPr lang="fr-FR" sz="28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27" name="Connecteur en angle 26"/>
          <p:cNvCxnSpPr>
            <a:stCxn id="13" idx="3"/>
            <a:endCxn id="23" idx="3"/>
          </p:cNvCxnSpPr>
          <p:nvPr/>
        </p:nvCxnSpPr>
        <p:spPr>
          <a:xfrm flipH="1">
            <a:off x="6520558" y="2266641"/>
            <a:ext cx="2027601" cy="3684850"/>
          </a:xfrm>
          <a:prstGeom prst="bentConnector3">
            <a:avLst>
              <a:gd name="adj1" fmla="val -11274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9" idx="1"/>
            <a:endCxn id="23" idx="1"/>
          </p:cNvCxnSpPr>
          <p:nvPr/>
        </p:nvCxnSpPr>
        <p:spPr>
          <a:xfrm rot="10800000" flipH="1" flipV="1">
            <a:off x="661459" y="2269353"/>
            <a:ext cx="1764323" cy="3682137"/>
          </a:xfrm>
          <a:prstGeom prst="bentConnector3">
            <a:avLst>
              <a:gd name="adj1" fmla="val -12957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52192" y="3491382"/>
            <a:ext cx="328776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prstClr val="black"/>
                </a:solidFill>
              </a:rPr>
              <a:t>Permet la prédiction, réparation.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prstClr val="black"/>
                </a:solidFill>
              </a:rPr>
              <a:t>Une modélisation complète du </a:t>
            </a:r>
            <a:endParaRPr lang="fr-FR" sz="1600" dirty="0">
              <a:solidFill>
                <a:prstClr val="black"/>
              </a:solidFill>
            </a:endParaRPr>
          </a:p>
          <a:p>
            <a:r>
              <a:rPr lang="fr-FR" sz="1600" dirty="0">
                <a:solidFill>
                  <a:prstClr val="black"/>
                </a:solidFill>
              </a:rPr>
              <a:t>domaine </a:t>
            </a:r>
            <a:r>
              <a:rPr lang="fr-FR" sz="1600" dirty="0">
                <a:solidFill>
                  <a:prstClr val="black"/>
                </a:solidFill>
              </a:rPr>
              <a:t>de connaissance est requise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prstClr val="black"/>
                </a:solidFill>
              </a:rPr>
              <a:t> Modélisation du DC est </a:t>
            </a:r>
            <a:r>
              <a:rPr lang="fr-FR" sz="1600" dirty="0">
                <a:solidFill>
                  <a:prstClr val="black"/>
                </a:solidFill>
              </a:rPr>
              <a:t>difficile</a:t>
            </a:r>
          </a:p>
          <a:p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>
                <a:solidFill>
                  <a:prstClr val="black"/>
                </a:solidFill>
              </a:rPr>
              <a:t>voir </a:t>
            </a:r>
            <a:r>
              <a:rPr lang="fr-FR" sz="1600" dirty="0">
                <a:solidFill>
                  <a:prstClr val="black"/>
                </a:solidFill>
              </a:rPr>
              <a:t>impossible</a:t>
            </a:r>
            <a:r>
              <a:rPr lang="fr-FR" sz="1600" dirty="0">
                <a:solidFill>
                  <a:prstClr val="black"/>
                </a:solidFill>
              </a:rPr>
              <a:t>.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04557" y="2042515"/>
            <a:ext cx="572935" cy="448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prstClr val="white"/>
                </a:solidFill>
              </a:rPr>
              <a:t>VS</a:t>
            </a:r>
            <a:endParaRPr lang="fr-FR" sz="2400" b="1" dirty="0">
              <a:solidFill>
                <a:prstClr val="white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123878" y="3641893"/>
            <a:ext cx="3408562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 marL="285750" lvl="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Facile à modéliser.</a:t>
            </a:r>
          </a:p>
          <a:p>
            <a:r>
              <a:rPr lang="fr-FR" dirty="0">
                <a:solidFill>
                  <a:prstClr val="black"/>
                </a:solidFill>
              </a:rPr>
              <a:t>Modèle de connaissance incomplet</a:t>
            </a:r>
          </a:p>
          <a:p>
            <a:r>
              <a:rPr lang="fr-FR" dirty="0">
                <a:solidFill>
                  <a:prstClr val="black"/>
                </a:solidFill>
              </a:rPr>
              <a:t>Ne permet pas de raisonnement</a:t>
            </a:r>
          </a:p>
          <a:p>
            <a:r>
              <a:rPr lang="fr-FR" dirty="0">
                <a:solidFill>
                  <a:prstClr val="black"/>
                </a:solidFill>
              </a:rPr>
              <a:t> et réparation.</a:t>
            </a:r>
          </a:p>
        </p:txBody>
      </p:sp>
      <p:cxnSp>
        <p:nvCxnSpPr>
          <p:cNvPr id="42" name="Connecteur en angle 41"/>
          <p:cNvCxnSpPr>
            <a:stCxn id="19" idx="1"/>
            <a:endCxn id="8" idx="1"/>
          </p:cNvCxnSpPr>
          <p:nvPr/>
        </p:nvCxnSpPr>
        <p:spPr>
          <a:xfrm rot="10800000" flipH="1" flipV="1">
            <a:off x="661460" y="2860774"/>
            <a:ext cx="190732" cy="1292327"/>
          </a:xfrm>
          <a:prstGeom prst="bentConnector3">
            <a:avLst>
              <a:gd name="adj1" fmla="val -47383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20" idx="1"/>
            <a:endCxn id="34" idx="1"/>
          </p:cNvCxnSpPr>
          <p:nvPr/>
        </p:nvCxnSpPr>
        <p:spPr>
          <a:xfrm rot="10800000" flipH="1" flipV="1">
            <a:off x="5004048" y="2860774"/>
            <a:ext cx="119830" cy="1319727"/>
          </a:xfrm>
          <a:prstGeom prst="bentConnector3">
            <a:avLst>
              <a:gd name="adj1" fmla="val -10204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30" name="Groupe 29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32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33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35" name="AutoShape 24"/>
              <p:cNvSpPr>
                <a:spLocks noChangeArrowheads="1"/>
              </p:cNvSpPr>
              <p:nvPr/>
            </p:nvSpPr>
            <p:spPr bwMode="auto">
              <a:xfrm>
                <a:off x="1552401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36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31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82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1460" y="712971"/>
            <a:ext cx="7886700" cy="1081031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HTN déclaratif </a:t>
            </a:r>
            <a:r>
              <a:rPr lang="fr-FR" sz="4000" b="1" dirty="0" smtClean="0"/>
              <a:t>VS </a:t>
            </a:r>
            <a:r>
              <a:rPr lang="fr-FR" sz="3600" b="1" dirty="0"/>
              <a:t>HTN procédural</a:t>
            </a:r>
            <a:endParaRPr lang="fr-FR" sz="2800" b="1" dirty="0"/>
          </a:p>
        </p:txBody>
      </p:sp>
      <p:grpSp>
        <p:nvGrpSpPr>
          <p:cNvPr id="14" name="Groupe 13"/>
          <p:cNvGrpSpPr/>
          <p:nvPr/>
        </p:nvGrpSpPr>
        <p:grpSpPr>
          <a:xfrm>
            <a:off x="4860032" y="2042515"/>
            <a:ext cx="3688127" cy="448251"/>
            <a:chOff x="5580112" y="1851317"/>
            <a:chExt cx="2935238" cy="448251"/>
          </a:xfrm>
        </p:grpSpPr>
        <p:sp>
          <p:nvSpPr>
            <p:cNvPr id="10" name="Rectangle 9"/>
            <p:cNvSpPr/>
            <p:nvPr/>
          </p:nvSpPr>
          <p:spPr>
            <a:xfrm>
              <a:off x="5580112" y="1851317"/>
              <a:ext cx="1944216" cy="448251"/>
            </a:xfrm>
            <a:prstGeom prst="wedgeRectCallout">
              <a:avLst>
                <a:gd name="adj1" fmla="val -43240"/>
                <a:gd name="adj2" fmla="val 7449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2000" b="1" dirty="0">
                  <a:solidFill>
                    <a:prstClr val="white"/>
                  </a:solidFill>
                </a:rPr>
                <a:t>Procédural</a:t>
              </a:r>
              <a:endParaRPr lang="fr-FR" sz="2000" b="1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24328" y="1851317"/>
              <a:ext cx="991022" cy="44825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661460" y="2043728"/>
            <a:ext cx="3838532" cy="448251"/>
            <a:chOff x="755576" y="1828621"/>
            <a:chExt cx="3024336" cy="448251"/>
          </a:xfrm>
        </p:grpSpPr>
        <p:sp>
          <p:nvSpPr>
            <p:cNvPr id="9" name="Rectangle 8"/>
            <p:cNvSpPr/>
            <p:nvPr/>
          </p:nvSpPr>
          <p:spPr>
            <a:xfrm>
              <a:off x="755576" y="1831622"/>
              <a:ext cx="1972699" cy="445250"/>
            </a:xfrm>
            <a:prstGeom prst="wedgeRectCallout">
              <a:avLst>
                <a:gd name="adj1" fmla="val -41986"/>
                <a:gd name="adj2" fmla="val 8002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2000" b="1" dirty="0">
                  <a:solidFill>
                    <a:prstClr val="white"/>
                  </a:solidFill>
                </a:rPr>
                <a:t>Déclaratif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28275" y="1828621"/>
              <a:ext cx="1051637" cy="44825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661460" y="2537609"/>
            <a:ext cx="347849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Modélisation logique </a:t>
            </a:r>
            <a:r>
              <a:rPr lang="fr-FR" dirty="0">
                <a:solidFill>
                  <a:prstClr val="black"/>
                </a:solidFill>
              </a:rPr>
              <a:t>des conditions </a:t>
            </a:r>
            <a:r>
              <a:rPr lang="fr-FR" sz="1200" dirty="0">
                <a:solidFill>
                  <a:prstClr val="black"/>
                </a:solidFill>
              </a:rPr>
              <a:t>(</a:t>
            </a:r>
            <a:r>
              <a:rPr lang="fr-FR" sz="1200" dirty="0" err="1">
                <a:solidFill>
                  <a:prstClr val="black"/>
                </a:solidFill>
              </a:rPr>
              <a:t>e.g</a:t>
            </a:r>
            <a:r>
              <a:rPr lang="fr-FR" sz="1200" dirty="0">
                <a:solidFill>
                  <a:prstClr val="black"/>
                </a:solidFill>
              </a:rPr>
              <a:t>. Prolog</a:t>
            </a:r>
            <a:r>
              <a:rPr lang="fr-FR" sz="1200" dirty="0">
                <a:solidFill>
                  <a:prstClr val="black"/>
                </a:solidFill>
              </a:rPr>
              <a:t>)</a:t>
            </a:r>
            <a:r>
              <a:rPr lang="fr-FR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004048" y="2537609"/>
            <a:ext cx="354411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Modélisation </a:t>
            </a:r>
            <a:r>
              <a:rPr lang="fr-FR" dirty="0">
                <a:solidFill>
                  <a:prstClr val="black"/>
                </a:solidFill>
              </a:rPr>
              <a:t>procédurale des conditions </a:t>
            </a:r>
            <a:r>
              <a:rPr lang="fr-FR" sz="1400" dirty="0">
                <a:solidFill>
                  <a:prstClr val="black"/>
                </a:solidFill>
              </a:rPr>
              <a:t>(</a:t>
            </a:r>
            <a:r>
              <a:rPr lang="fr-FR" sz="1400" dirty="0" err="1">
                <a:solidFill>
                  <a:prstClr val="black"/>
                </a:solidFill>
              </a:rPr>
              <a:t>e.g</a:t>
            </a:r>
            <a:r>
              <a:rPr lang="fr-FR" sz="1400" dirty="0">
                <a:solidFill>
                  <a:prstClr val="black"/>
                </a:solidFill>
              </a:rPr>
              <a:t>. </a:t>
            </a:r>
            <a:r>
              <a:rPr lang="fr-FR" sz="1400" dirty="0">
                <a:solidFill>
                  <a:prstClr val="black"/>
                </a:solidFill>
              </a:rPr>
              <a:t>JavaScript).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425783" y="5689881"/>
            <a:ext cx="4094775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fr-FR" sz="2800" dirty="0">
                <a:solidFill>
                  <a:prstClr val="black"/>
                </a:solidFill>
                <a:sym typeface="Wingdings" panose="05000000000000000000" pitchFamily="2" charset="2"/>
              </a:rPr>
              <a:t>V</a:t>
            </a:r>
            <a:r>
              <a:rPr lang="fr-FR" sz="2800" dirty="0">
                <a:solidFill>
                  <a:prstClr val="black"/>
                </a:solidFill>
                <a:sym typeface="Wingdings" panose="05000000000000000000" pitchFamily="2" charset="2"/>
              </a:rPr>
              <a:t>ers </a:t>
            </a:r>
            <a:r>
              <a:rPr lang="fr-FR" sz="2800" dirty="0">
                <a:solidFill>
                  <a:prstClr val="black"/>
                </a:solidFill>
                <a:sym typeface="Wingdings" panose="05000000000000000000" pitchFamily="2" charset="2"/>
              </a:rPr>
              <a:t>une approche </a:t>
            </a:r>
            <a:r>
              <a:rPr lang="fr-FR" sz="2800" dirty="0">
                <a:solidFill>
                  <a:prstClr val="black"/>
                </a:solidFill>
                <a:sym typeface="Wingdings" panose="05000000000000000000" pitchFamily="2" charset="2"/>
              </a:rPr>
              <a:t>hybride</a:t>
            </a:r>
            <a:endParaRPr lang="fr-FR" sz="28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27" name="Connecteur en angle 26"/>
          <p:cNvCxnSpPr>
            <a:stCxn id="13" idx="3"/>
            <a:endCxn id="23" idx="3"/>
          </p:cNvCxnSpPr>
          <p:nvPr/>
        </p:nvCxnSpPr>
        <p:spPr>
          <a:xfrm flipH="1">
            <a:off x="6520558" y="2266641"/>
            <a:ext cx="2027601" cy="3684850"/>
          </a:xfrm>
          <a:prstGeom prst="bentConnector3">
            <a:avLst>
              <a:gd name="adj1" fmla="val -11274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9" idx="1"/>
            <a:endCxn id="23" idx="1"/>
          </p:cNvCxnSpPr>
          <p:nvPr/>
        </p:nvCxnSpPr>
        <p:spPr>
          <a:xfrm rot="10800000" flipH="1" flipV="1">
            <a:off x="661459" y="2269353"/>
            <a:ext cx="1764323" cy="3682137"/>
          </a:xfrm>
          <a:prstGeom prst="bentConnector3">
            <a:avLst>
              <a:gd name="adj1" fmla="val -12957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6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04557" y="2042515"/>
            <a:ext cx="572935" cy="448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prstClr val="white"/>
                </a:solidFill>
              </a:rPr>
              <a:t>VS</a:t>
            </a:r>
            <a:endParaRPr lang="fr-FR" sz="2400" b="1" dirty="0">
              <a:solidFill>
                <a:prstClr val="white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5248063" y="4853087"/>
            <a:ext cx="3256079" cy="64807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prstClr val="white"/>
                </a:solidFill>
              </a:rPr>
              <a:t>HTN réactif</a:t>
            </a:r>
            <a:endParaRPr lang="fr-FR" sz="2800" dirty="0">
              <a:solidFill>
                <a:prstClr val="white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123878" y="3641893"/>
            <a:ext cx="3408562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 marL="285750" lvl="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</a:lstStyle>
          <a:p>
            <a:r>
              <a:rPr lang="fr-FR" dirty="0">
                <a:solidFill>
                  <a:prstClr val="black"/>
                </a:solidFill>
              </a:rPr>
              <a:t>Facile à modéliser.</a:t>
            </a:r>
          </a:p>
          <a:p>
            <a:r>
              <a:rPr lang="fr-FR" dirty="0">
                <a:solidFill>
                  <a:prstClr val="black"/>
                </a:solidFill>
              </a:rPr>
              <a:t>Modèle de connaissance incomplet</a:t>
            </a:r>
          </a:p>
          <a:p>
            <a:r>
              <a:rPr lang="fr-FR" dirty="0">
                <a:solidFill>
                  <a:prstClr val="black"/>
                </a:solidFill>
              </a:rPr>
              <a:t>Ne permet pas de raisonnement</a:t>
            </a:r>
          </a:p>
          <a:p>
            <a:r>
              <a:rPr lang="fr-FR" dirty="0">
                <a:solidFill>
                  <a:prstClr val="black"/>
                </a:solidFill>
              </a:rPr>
              <a:t> et réparation.</a:t>
            </a:r>
          </a:p>
        </p:txBody>
      </p:sp>
      <p:cxnSp>
        <p:nvCxnSpPr>
          <p:cNvPr id="32" name="Connecteur en angle 31"/>
          <p:cNvCxnSpPr>
            <a:endCxn id="30" idx="1"/>
          </p:cNvCxnSpPr>
          <p:nvPr/>
        </p:nvCxnSpPr>
        <p:spPr>
          <a:xfrm rot="10800000" flipH="1" flipV="1">
            <a:off x="5004048" y="2860774"/>
            <a:ext cx="119830" cy="1319727"/>
          </a:xfrm>
          <a:prstGeom prst="bentConnector3">
            <a:avLst>
              <a:gd name="adj1" fmla="val -10204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52192" y="3491382"/>
            <a:ext cx="328776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prstClr val="black"/>
                </a:solidFill>
              </a:rPr>
              <a:t>Permet la prédiction, réparation.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prstClr val="black"/>
                </a:solidFill>
              </a:rPr>
              <a:t>Une modélisation complète du </a:t>
            </a:r>
            <a:endParaRPr lang="fr-FR" sz="1600" dirty="0">
              <a:solidFill>
                <a:prstClr val="black"/>
              </a:solidFill>
            </a:endParaRPr>
          </a:p>
          <a:p>
            <a:r>
              <a:rPr lang="fr-FR" sz="1600" dirty="0">
                <a:solidFill>
                  <a:prstClr val="black"/>
                </a:solidFill>
              </a:rPr>
              <a:t>domaine </a:t>
            </a:r>
            <a:r>
              <a:rPr lang="fr-FR" sz="1600" dirty="0">
                <a:solidFill>
                  <a:prstClr val="black"/>
                </a:solidFill>
              </a:rPr>
              <a:t>de connaissance est requise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prstClr val="black"/>
                </a:solidFill>
              </a:rPr>
              <a:t> Modélisation du DC est </a:t>
            </a:r>
            <a:r>
              <a:rPr lang="fr-FR" sz="1600" dirty="0">
                <a:solidFill>
                  <a:prstClr val="black"/>
                </a:solidFill>
              </a:rPr>
              <a:t>difficile</a:t>
            </a:r>
          </a:p>
          <a:p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>
                <a:solidFill>
                  <a:prstClr val="black"/>
                </a:solidFill>
              </a:rPr>
              <a:t>voir </a:t>
            </a:r>
            <a:r>
              <a:rPr lang="fr-FR" sz="1600" dirty="0">
                <a:solidFill>
                  <a:prstClr val="black"/>
                </a:solidFill>
              </a:rPr>
              <a:t>impossible</a:t>
            </a:r>
            <a:r>
              <a:rPr lang="fr-FR" sz="1600" dirty="0">
                <a:solidFill>
                  <a:prstClr val="black"/>
                </a:solidFill>
              </a:rPr>
              <a:t>.</a:t>
            </a:r>
            <a:endParaRPr lang="fr-FR" dirty="0">
              <a:solidFill>
                <a:prstClr val="black"/>
              </a:solidFill>
            </a:endParaRPr>
          </a:p>
        </p:txBody>
      </p:sp>
      <p:cxnSp>
        <p:nvCxnSpPr>
          <p:cNvPr id="35" name="Connecteur en angle 34"/>
          <p:cNvCxnSpPr>
            <a:endCxn id="33" idx="1"/>
          </p:cNvCxnSpPr>
          <p:nvPr/>
        </p:nvCxnSpPr>
        <p:spPr>
          <a:xfrm rot="10800000" flipH="1" flipV="1">
            <a:off x="661460" y="2860774"/>
            <a:ext cx="190732" cy="1292327"/>
          </a:xfrm>
          <a:prstGeom prst="bentConnector3">
            <a:avLst>
              <a:gd name="adj1" fmla="val -47383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31" name="Groupe 30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36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37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38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39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34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8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29634" y="834595"/>
            <a:ext cx="7886700" cy="552649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HTN réactif </a:t>
            </a:r>
            <a:endParaRPr lang="fr-FR" sz="2800" b="1" dirty="0">
              <a:solidFill>
                <a:prstClr val="black"/>
              </a:solidFill>
            </a:endParaRPr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539552" y="1412775"/>
            <a:ext cx="7982136" cy="433289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fr-FR" sz="2000" b="1" dirty="0" smtClean="0">
                <a:sym typeface="Wingdings" panose="05000000000000000000" pitchFamily="2" charset="2"/>
              </a:rPr>
              <a:t>Formalisme réactif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Modélisation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manuelle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 du HTN  (planification).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Le domaine de connaissance est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procédural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Planification dans les HTN réactif recherche de chemin dans le HTN.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Calculer à chaque instant, la prochaine étape à exécuter.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Pas de planification.</a:t>
            </a:r>
            <a:endParaRPr lang="fr-F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		</a:t>
            </a:r>
            <a:r>
              <a:rPr lang="fr-FR" sz="1200" dirty="0">
                <a:solidFill>
                  <a:prstClr val="black"/>
                </a:solidFill>
                <a:sym typeface="Wingdings" panose="05000000000000000000" pitchFamily="2" charset="2"/>
              </a:rPr>
              <a:t>Ex: Disco (conditions sont des fonctions JavaScript) – (Charles Rich,2009)</a:t>
            </a:r>
          </a:p>
          <a:p>
            <a:pPr marL="457200" lvl="1" indent="0" algn="just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endParaRPr lang="fr-FR" dirty="0"/>
          </a:p>
        </p:txBody>
      </p:sp>
      <p:sp>
        <p:nvSpPr>
          <p:cNvPr id="119" name="Rectangle 118" descr=" 119"/>
          <p:cNvSpPr/>
          <p:nvPr/>
        </p:nvSpPr>
        <p:spPr>
          <a:xfrm>
            <a:off x="1298133" y="3717032"/>
            <a:ext cx="6349703" cy="271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prstClr val="white"/>
              </a:solidFill>
            </a:endParaRPr>
          </a:p>
        </p:txBody>
      </p:sp>
      <p:sp>
        <p:nvSpPr>
          <p:cNvPr id="127" name="Organigramme : Terminateur 126" descr=" 127"/>
          <p:cNvSpPr/>
          <p:nvPr/>
        </p:nvSpPr>
        <p:spPr>
          <a:xfrm>
            <a:off x="3651550" y="3133654"/>
            <a:ext cx="2126552" cy="358528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Move&amp;paint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1" name="Organigramme : Préparation 140" descr=" 141"/>
          <p:cNvSpPr/>
          <p:nvPr/>
        </p:nvSpPr>
        <p:spPr>
          <a:xfrm>
            <a:off x="3747702" y="3218822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2" name="Organigramme : Préparation 141" descr=" 142"/>
          <p:cNvSpPr/>
          <p:nvPr/>
        </p:nvSpPr>
        <p:spPr>
          <a:xfrm>
            <a:off x="5515768" y="3228230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9" name="Espace réservé du numéro de diapositive 28" descr="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7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15" name="Groupe 14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17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18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154710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25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16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11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 descr=" 119"/>
          <p:cNvSpPr/>
          <p:nvPr/>
        </p:nvSpPr>
        <p:spPr>
          <a:xfrm>
            <a:off x="1298133" y="3717032"/>
            <a:ext cx="6349703" cy="271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prstClr val="white"/>
              </a:solidFill>
            </a:endParaRPr>
          </a:p>
        </p:txBody>
      </p:sp>
      <p:sp>
        <p:nvSpPr>
          <p:cNvPr id="127" name="Organigramme : Terminateur 126" descr=" 127"/>
          <p:cNvSpPr/>
          <p:nvPr/>
        </p:nvSpPr>
        <p:spPr>
          <a:xfrm>
            <a:off x="3651550" y="3133654"/>
            <a:ext cx="2126552" cy="358528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Move&amp;paint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1" name="Organigramme : Préparation 140" descr=" 141"/>
          <p:cNvSpPr/>
          <p:nvPr/>
        </p:nvSpPr>
        <p:spPr>
          <a:xfrm>
            <a:off x="3747702" y="3218822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42" name="Organigramme : Préparation 141" descr=" 142"/>
          <p:cNvSpPr/>
          <p:nvPr/>
        </p:nvSpPr>
        <p:spPr>
          <a:xfrm>
            <a:off x="5515768" y="3228230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9" name="Espace réservé du numéro de diapositive 28" descr="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Espace réservé du contenu 2" descr=" 3"/>
          <p:cNvSpPr>
            <a:spLocks noGrp="1"/>
          </p:cNvSpPr>
          <p:nvPr>
            <p:ph idx="1"/>
          </p:nvPr>
        </p:nvSpPr>
        <p:spPr>
          <a:xfrm>
            <a:off x="539552" y="1412775"/>
            <a:ext cx="7982136" cy="433289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fr-FR" sz="2000" b="1" dirty="0" smtClean="0">
                <a:sym typeface="Wingdings" panose="05000000000000000000" pitchFamily="2" charset="2"/>
              </a:rPr>
              <a:t>Formalisme réactif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Modélisation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manuelle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 du HTN  (planification).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Le domaine de connaissance est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procédural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Planification dans les HTN réactif recherche de chemin dans le HTN.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Calculer à chaque instant, la prochaine étape à exécuter.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Pas de </a:t>
            </a:r>
            <a:r>
              <a:rPr lang="fr-F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planification.</a:t>
            </a:r>
            <a:endParaRPr lang="fr-FR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		</a:t>
            </a:r>
            <a:r>
              <a:rPr lang="fr-FR" sz="1200" dirty="0">
                <a:solidFill>
                  <a:prstClr val="black"/>
                </a:solidFill>
                <a:sym typeface="Wingdings" panose="05000000000000000000" pitchFamily="2" charset="2"/>
              </a:rPr>
              <a:t>Ex: Disco (conditions sont des fonctions JavaScript) – (Charles Rich,2009)</a:t>
            </a:r>
          </a:p>
          <a:p>
            <a:pPr marL="457200" lvl="1" indent="0" algn="just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endParaRPr lang="fr-FR" dirty="0"/>
          </a:p>
        </p:txBody>
      </p:sp>
      <p:sp>
        <p:nvSpPr>
          <p:cNvPr id="20" name="Titre 1" descr=" 2"/>
          <p:cNvSpPr txBox="1">
            <a:spLocks/>
          </p:cNvSpPr>
          <p:nvPr/>
        </p:nvSpPr>
        <p:spPr>
          <a:xfrm>
            <a:off x="529634" y="834595"/>
            <a:ext cx="7886700" cy="552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smtClean="0">
                <a:solidFill>
                  <a:prstClr val="black"/>
                </a:solidFill>
              </a:rPr>
              <a:t>HTN réactif </a:t>
            </a:r>
            <a:endParaRPr lang="fr-FR" sz="2800" b="1" dirty="0">
              <a:solidFill>
                <a:prstClr val="black"/>
              </a:solidFill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22" name="Groupe 21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25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26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27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71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 descr=" 119"/>
          <p:cNvSpPr/>
          <p:nvPr/>
        </p:nvSpPr>
        <p:spPr>
          <a:xfrm>
            <a:off x="1298133" y="3717032"/>
            <a:ext cx="6349703" cy="271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Organigramme : Terminateur 15" descr=" 120"/>
          <p:cNvSpPr/>
          <p:nvPr/>
        </p:nvSpPr>
        <p:spPr>
          <a:xfrm>
            <a:off x="1799388" y="4023317"/>
            <a:ext cx="2135717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 (</a:t>
            </a:r>
            <a:r>
              <a:rPr lang="en-US" sz="1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R1, R2, Door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7" name="Organigramme : Terminateur 126" descr=" 127"/>
          <p:cNvSpPr/>
          <p:nvPr/>
        </p:nvSpPr>
        <p:spPr>
          <a:xfrm>
            <a:off x="3651550" y="3133654"/>
            <a:ext cx="2126552" cy="358528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Move&amp;paint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Connecteur droit 13" descr=" 128"/>
          <p:cNvCxnSpPr/>
          <p:nvPr/>
        </p:nvCxnSpPr>
        <p:spPr>
          <a:xfrm flipH="1">
            <a:off x="2867247" y="3492182"/>
            <a:ext cx="1847579" cy="531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rganigramme : Terminateur 18" descr=" 129"/>
          <p:cNvSpPr/>
          <p:nvPr/>
        </p:nvSpPr>
        <p:spPr>
          <a:xfrm>
            <a:off x="5801270" y="4029038"/>
            <a:ext cx="1795066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Paint_object</a:t>
            </a:r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" name="Connecteur droit 14" descr=" 130"/>
          <p:cNvCxnSpPr/>
          <p:nvPr/>
        </p:nvCxnSpPr>
        <p:spPr>
          <a:xfrm>
            <a:off x="4714826" y="3492182"/>
            <a:ext cx="1983977" cy="53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rganigramme : Préparation 140" descr=" 141"/>
          <p:cNvSpPr/>
          <p:nvPr/>
        </p:nvSpPr>
        <p:spPr>
          <a:xfrm>
            <a:off x="3747702" y="3218822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42" name="Organigramme : Préparation 141" descr=" 142"/>
          <p:cNvSpPr/>
          <p:nvPr/>
        </p:nvSpPr>
        <p:spPr>
          <a:xfrm>
            <a:off x="5515768" y="3228230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7" name="Organigramme : Préparation 16" descr=" 143"/>
          <p:cNvSpPr/>
          <p:nvPr/>
        </p:nvSpPr>
        <p:spPr>
          <a:xfrm>
            <a:off x="1835696" y="4107368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8" name="Organigramme : Préparation 17" descr=" 144"/>
          <p:cNvSpPr/>
          <p:nvPr/>
        </p:nvSpPr>
        <p:spPr>
          <a:xfrm>
            <a:off x="3635896" y="4107937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0" name="Organigramme : Préparation 19" descr=" 145"/>
          <p:cNvSpPr/>
          <p:nvPr/>
        </p:nvSpPr>
        <p:spPr>
          <a:xfrm>
            <a:off x="5854346" y="4107434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1" name="Organigramme : Préparation 20" descr=" 146"/>
          <p:cNvSpPr/>
          <p:nvPr/>
        </p:nvSpPr>
        <p:spPr>
          <a:xfrm>
            <a:off x="7315818" y="4107626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9" name="Espace réservé du numéro de diapositive 28" descr="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Espace réservé du contenu 2" descr=" 3"/>
          <p:cNvSpPr>
            <a:spLocks noGrp="1"/>
          </p:cNvSpPr>
          <p:nvPr>
            <p:ph idx="1"/>
          </p:nvPr>
        </p:nvSpPr>
        <p:spPr>
          <a:xfrm>
            <a:off x="539552" y="1412775"/>
            <a:ext cx="7982136" cy="433289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fr-FR" sz="2000" b="1" dirty="0" smtClean="0">
                <a:sym typeface="Wingdings" panose="05000000000000000000" pitchFamily="2" charset="2"/>
              </a:rPr>
              <a:t>Formalisme réactif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Modélisation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manuelle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 du HTN  (planification).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Le domaine de connaissance est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procédural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Planification dans les HTN réactif recherche de chemin dans le HTN.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Calculer à chaque instant, la prochaine étape à exécuter.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Pas de planification.</a:t>
            </a:r>
            <a:endParaRPr lang="fr-F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		</a:t>
            </a:r>
            <a:r>
              <a:rPr lang="fr-FR" sz="1200" dirty="0">
                <a:solidFill>
                  <a:prstClr val="black"/>
                </a:solidFill>
                <a:sym typeface="Wingdings" panose="05000000000000000000" pitchFamily="2" charset="2"/>
              </a:rPr>
              <a:t>Ex: Disco (conditions sont des fonctions JavaScript) – (Charles Rich,2009)</a:t>
            </a:r>
          </a:p>
          <a:p>
            <a:pPr marL="457200" lvl="1" indent="0" algn="just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endParaRPr lang="fr-FR" dirty="0"/>
          </a:p>
        </p:txBody>
      </p:sp>
      <p:sp>
        <p:nvSpPr>
          <p:cNvPr id="28" name="Titre 1" descr=" 2"/>
          <p:cNvSpPr>
            <a:spLocks noGrp="1"/>
          </p:cNvSpPr>
          <p:nvPr>
            <p:ph type="title"/>
          </p:nvPr>
        </p:nvSpPr>
        <p:spPr>
          <a:xfrm>
            <a:off x="529634" y="834595"/>
            <a:ext cx="7886700" cy="552649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HTN réactif </a:t>
            </a:r>
            <a:endParaRPr lang="fr-FR" sz="2800" b="1" dirty="0">
              <a:solidFill>
                <a:prstClr val="black"/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31" name="Groupe 30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33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35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36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32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2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539552" y="1412775"/>
            <a:ext cx="7982136" cy="433289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fr-FR" sz="2000" b="1" dirty="0" smtClean="0">
                <a:sym typeface="Wingdings" panose="05000000000000000000" pitchFamily="2" charset="2"/>
              </a:rPr>
              <a:t>Formalisme réactif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Modélisation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manuelle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 du HTN  (planification).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Le domaine de connaissance est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procédural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Planification dans les HTN réactif recherche de chemin dans le HTN.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Calculer à chaque instant, la prochaine étape à exécuter.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Pas de planification.</a:t>
            </a:r>
            <a:endParaRPr lang="fr-F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		</a:t>
            </a:r>
            <a:r>
              <a:rPr lang="fr-FR" sz="1200" dirty="0">
                <a:solidFill>
                  <a:prstClr val="black"/>
                </a:solidFill>
                <a:sym typeface="Wingdings" panose="05000000000000000000" pitchFamily="2" charset="2"/>
              </a:rPr>
              <a:t>Ex: Disco (conditions sont des fonctions JavaScript) – (Charles Rich,2009)</a:t>
            </a:r>
          </a:p>
          <a:p>
            <a:pPr marL="457200" lvl="1" indent="0" algn="just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endParaRPr lang="fr-FR" dirty="0"/>
          </a:p>
        </p:txBody>
      </p:sp>
      <p:sp>
        <p:nvSpPr>
          <p:cNvPr id="119" name="Rectangle 118" descr=" 119"/>
          <p:cNvSpPr/>
          <p:nvPr/>
        </p:nvSpPr>
        <p:spPr>
          <a:xfrm>
            <a:off x="1298133" y="3717032"/>
            <a:ext cx="6349703" cy="271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Organigramme : Terminateur 15" descr=" 120"/>
          <p:cNvSpPr/>
          <p:nvPr/>
        </p:nvSpPr>
        <p:spPr>
          <a:xfrm>
            <a:off x="1799388" y="4023317"/>
            <a:ext cx="2135717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 (</a:t>
            </a:r>
            <a:r>
              <a:rPr lang="en-US" sz="1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R1, R2, Door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6" name="Connecteur droit avec flèche 25" descr=" 121"/>
          <p:cNvCxnSpPr/>
          <p:nvPr/>
        </p:nvCxnSpPr>
        <p:spPr>
          <a:xfrm>
            <a:off x="2867247" y="4370184"/>
            <a:ext cx="13013" cy="640716"/>
          </a:xfrm>
          <a:prstGeom prst="straightConnector1">
            <a:avLst/>
          </a:prstGeom>
          <a:ln w="3175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rganigramme : Terminateur 26" descr=" 122"/>
          <p:cNvSpPr/>
          <p:nvPr/>
        </p:nvSpPr>
        <p:spPr>
          <a:xfrm>
            <a:off x="1860963" y="5010900"/>
            <a:ext cx="2038594" cy="330532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Walk (Room1, Room2, Door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Organigramme : Terminateur 31" descr=" 123"/>
          <p:cNvSpPr/>
          <p:nvPr/>
        </p:nvSpPr>
        <p:spPr>
          <a:xfrm>
            <a:off x="4013464" y="5013176"/>
            <a:ext cx="1350623" cy="325979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Put-down (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Organigramme : Terminateur 22" descr=" 124"/>
          <p:cNvSpPr/>
          <p:nvPr/>
        </p:nvSpPr>
        <p:spPr>
          <a:xfrm>
            <a:off x="507172" y="5002786"/>
            <a:ext cx="1213701" cy="335649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Pick-up (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2" name="Connecteur droit avec flèche 21" descr=" 125"/>
          <p:cNvCxnSpPr/>
          <p:nvPr/>
        </p:nvCxnSpPr>
        <p:spPr>
          <a:xfrm flipH="1">
            <a:off x="1114023" y="4370184"/>
            <a:ext cx="1753224" cy="6326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 descr=" 126"/>
          <p:cNvCxnSpPr/>
          <p:nvPr/>
        </p:nvCxnSpPr>
        <p:spPr>
          <a:xfrm>
            <a:off x="2867247" y="4370184"/>
            <a:ext cx="1821529" cy="6429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rganigramme : Terminateur 126" descr=" 127"/>
          <p:cNvSpPr/>
          <p:nvPr/>
        </p:nvSpPr>
        <p:spPr>
          <a:xfrm>
            <a:off x="3651550" y="3133654"/>
            <a:ext cx="2126552" cy="358528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Move&amp;paint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Connecteur droit 13" descr=" 128"/>
          <p:cNvCxnSpPr/>
          <p:nvPr/>
        </p:nvCxnSpPr>
        <p:spPr>
          <a:xfrm flipH="1">
            <a:off x="2867247" y="3492182"/>
            <a:ext cx="1847579" cy="531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rganigramme : Terminateur 18" descr=" 129"/>
          <p:cNvSpPr/>
          <p:nvPr/>
        </p:nvSpPr>
        <p:spPr>
          <a:xfrm>
            <a:off x="5801270" y="4029038"/>
            <a:ext cx="1795066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Paint_object</a:t>
            </a:r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" name="Connecteur droit 14" descr=" 130"/>
          <p:cNvCxnSpPr/>
          <p:nvPr/>
        </p:nvCxnSpPr>
        <p:spPr>
          <a:xfrm>
            <a:off x="4714826" y="3492182"/>
            <a:ext cx="1983977" cy="53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rganigramme : Préparation 140" descr=" 141"/>
          <p:cNvSpPr/>
          <p:nvPr/>
        </p:nvSpPr>
        <p:spPr>
          <a:xfrm>
            <a:off x="3747702" y="3218822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42" name="Organigramme : Préparation 141" descr=" 142"/>
          <p:cNvSpPr/>
          <p:nvPr/>
        </p:nvSpPr>
        <p:spPr>
          <a:xfrm>
            <a:off x="5515768" y="3228230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7" name="Organigramme : Préparation 16" descr=" 143"/>
          <p:cNvSpPr/>
          <p:nvPr/>
        </p:nvSpPr>
        <p:spPr>
          <a:xfrm>
            <a:off x="1881097" y="4121251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8" name="Organigramme : Préparation 17" descr=" 144"/>
          <p:cNvSpPr/>
          <p:nvPr/>
        </p:nvSpPr>
        <p:spPr>
          <a:xfrm>
            <a:off x="3635896" y="4107937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0" name="Organigramme : Préparation 19" descr=" 145"/>
          <p:cNvSpPr/>
          <p:nvPr/>
        </p:nvSpPr>
        <p:spPr>
          <a:xfrm>
            <a:off x="5868144" y="4121251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1" name="Organigramme : Préparation 20" descr=" 146"/>
          <p:cNvSpPr/>
          <p:nvPr/>
        </p:nvSpPr>
        <p:spPr>
          <a:xfrm>
            <a:off x="7315818" y="4107626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Organigramme : Préparation 23" descr=" 147"/>
          <p:cNvSpPr/>
          <p:nvPr/>
        </p:nvSpPr>
        <p:spPr>
          <a:xfrm>
            <a:off x="559524" y="5077198"/>
            <a:ext cx="187477" cy="145251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5" name="Organigramme : Préparation 24" descr=" 148"/>
          <p:cNvSpPr/>
          <p:nvPr/>
        </p:nvSpPr>
        <p:spPr>
          <a:xfrm>
            <a:off x="1514157" y="5077198"/>
            <a:ext cx="154143" cy="145251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8" name="Organigramme : Préparation 27" descr=" 149"/>
          <p:cNvSpPr/>
          <p:nvPr/>
        </p:nvSpPr>
        <p:spPr>
          <a:xfrm>
            <a:off x="1941670" y="5088483"/>
            <a:ext cx="144086" cy="145186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0" name="Organigramme : Préparation 29" descr=" 150"/>
          <p:cNvSpPr/>
          <p:nvPr/>
        </p:nvSpPr>
        <p:spPr>
          <a:xfrm>
            <a:off x="3670079" y="5094802"/>
            <a:ext cx="155246" cy="138867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3" name="Organigramme : Préparation 32" descr=" 151"/>
          <p:cNvSpPr/>
          <p:nvPr/>
        </p:nvSpPr>
        <p:spPr>
          <a:xfrm>
            <a:off x="4067944" y="5085184"/>
            <a:ext cx="188888" cy="143224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4" name="Organigramme : Préparation 33" descr=" 152"/>
          <p:cNvSpPr/>
          <p:nvPr/>
        </p:nvSpPr>
        <p:spPr>
          <a:xfrm>
            <a:off x="5148064" y="5085184"/>
            <a:ext cx="189741" cy="145251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9" name="Espace réservé du numéro de diapositive 28" descr="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0" name="Titre 1" descr=" 2"/>
          <p:cNvSpPr>
            <a:spLocks noGrp="1"/>
          </p:cNvSpPr>
          <p:nvPr>
            <p:ph type="title"/>
          </p:nvPr>
        </p:nvSpPr>
        <p:spPr>
          <a:xfrm>
            <a:off x="529634" y="834595"/>
            <a:ext cx="7886700" cy="552649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HTN réactif </a:t>
            </a:r>
            <a:endParaRPr lang="fr-FR" sz="2800" b="1" dirty="0">
              <a:solidFill>
                <a:prstClr val="black"/>
              </a:solidFill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42" name="Groupe 41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44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45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46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47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43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7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539552" y="1412775"/>
            <a:ext cx="7982136" cy="433289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fr-FR" sz="2000" b="1" dirty="0" smtClean="0">
                <a:sym typeface="Wingdings" panose="05000000000000000000" pitchFamily="2" charset="2"/>
              </a:rPr>
              <a:t>Formalisme réactif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Modélisation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manuelle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 du HTN  (planification).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Le domaine de connaissance est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procédural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Planification dans les HTN réactif recherche de chemin dans le HTN.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Calculer à chaque instant, la prochaine étape à exécuter.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Pas de </a:t>
            </a:r>
            <a:r>
              <a:rPr lang="fr-F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planification.</a:t>
            </a:r>
            <a:endParaRPr lang="fr-FR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		</a:t>
            </a:r>
            <a:r>
              <a:rPr lang="fr-FR" sz="1200" dirty="0">
                <a:solidFill>
                  <a:prstClr val="black"/>
                </a:solidFill>
                <a:sym typeface="Wingdings" panose="05000000000000000000" pitchFamily="2" charset="2"/>
              </a:rPr>
              <a:t>Ex: Disco (conditions sont des fonctions JavaScript) – (Charles Rich,2009)</a:t>
            </a:r>
          </a:p>
          <a:p>
            <a:pPr marL="457200" lvl="1" indent="0" algn="just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endParaRPr lang="fr-FR" dirty="0"/>
          </a:p>
        </p:txBody>
      </p:sp>
      <p:sp>
        <p:nvSpPr>
          <p:cNvPr id="119" name="Rectangle 118" descr=" 119"/>
          <p:cNvSpPr/>
          <p:nvPr/>
        </p:nvSpPr>
        <p:spPr>
          <a:xfrm>
            <a:off x="1298133" y="3717032"/>
            <a:ext cx="6349703" cy="271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Organigramme : Terminateur 15" descr=" 120"/>
          <p:cNvSpPr/>
          <p:nvPr/>
        </p:nvSpPr>
        <p:spPr>
          <a:xfrm>
            <a:off x="1799388" y="4023317"/>
            <a:ext cx="2135717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 (</a:t>
            </a:r>
            <a:r>
              <a:rPr lang="en-US" sz="1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R1, R2, Door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6" name="Connecteur droit avec flèche 25" descr=" 121"/>
          <p:cNvCxnSpPr/>
          <p:nvPr/>
        </p:nvCxnSpPr>
        <p:spPr>
          <a:xfrm>
            <a:off x="2867247" y="4370184"/>
            <a:ext cx="13013" cy="640716"/>
          </a:xfrm>
          <a:prstGeom prst="straightConnector1">
            <a:avLst/>
          </a:prstGeom>
          <a:ln w="3175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rganigramme : Terminateur 26" descr=" 122"/>
          <p:cNvSpPr/>
          <p:nvPr/>
        </p:nvSpPr>
        <p:spPr>
          <a:xfrm>
            <a:off x="1860963" y="5010900"/>
            <a:ext cx="2038594" cy="330532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Walk (Room1, Room2, Door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Organigramme : Terminateur 31" descr=" 123"/>
          <p:cNvSpPr/>
          <p:nvPr/>
        </p:nvSpPr>
        <p:spPr>
          <a:xfrm>
            <a:off x="4013464" y="5013176"/>
            <a:ext cx="1350623" cy="325979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Put-down (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Organigramme : Terminateur 22" descr=" 124"/>
          <p:cNvSpPr/>
          <p:nvPr/>
        </p:nvSpPr>
        <p:spPr>
          <a:xfrm>
            <a:off x="507172" y="5002786"/>
            <a:ext cx="1213701" cy="335649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Pick-up (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2" name="Connecteur droit avec flèche 21" descr=" 125"/>
          <p:cNvCxnSpPr/>
          <p:nvPr/>
        </p:nvCxnSpPr>
        <p:spPr>
          <a:xfrm flipH="1">
            <a:off x="1114023" y="4370184"/>
            <a:ext cx="1753224" cy="6326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 descr=" 126"/>
          <p:cNvCxnSpPr/>
          <p:nvPr/>
        </p:nvCxnSpPr>
        <p:spPr>
          <a:xfrm>
            <a:off x="2867247" y="4370184"/>
            <a:ext cx="1821529" cy="6429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rganigramme : Terminateur 126" descr=" 127"/>
          <p:cNvSpPr/>
          <p:nvPr/>
        </p:nvSpPr>
        <p:spPr>
          <a:xfrm>
            <a:off x="3651550" y="3133654"/>
            <a:ext cx="2126552" cy="358528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Move&amp;paint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Connecteur droit 13" descr=" 128"/>
          <p:cNvCxnSpPr/>
          <p:nvPr/>
        </p:nvCxnSpPr>
        <p:spPr>
          <a:xfrm flipH="1">
            <a:off x="2867247" y="3492182"/>
            <a:ext cx="1847579" cy="531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rganigramme : Terminateur 18" descr=" 129"/>
          <p:cNvSpPr/>
          <p:nvPr/>
        </p:nvSpPr>
        <p:spPr>
          <a:xfrm>
            <a:off x="5801270" y="4029038"/>
            <a:ext cx="1795066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Paint_object</a:t>
            </a:r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" name="Connecteur droit 14" descr=" 130"/>
          <p:cNvCxnSpPr/>
          <p:nvPr/>
        </p:nvCxnSpPr>
        <p:spPr>
          <a:xfrm>
            <a:off x="4714826" y="3492182"/>
            <a:ext cx="1983977" cy="53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e 34" descr=" 131"/>
          <p:cNvGrpSpPr/>
          <p:nvPr/>
        </p:nvGrpSpPr>
        <p:grpSpPr>
          <a:xfrm>
            <a:off x="5572232" y="4375905"/>
            <a:ext cx="2193295" cy="976773"/>
            <a:chOff x="5519514" y="3673996"/>
            <a:chExt cx="2193295" cy="976773"/>
          </a:xfrm>
        </p:grpSpPr>
        <p:grpSp>
          <p:nvGrpSpPr>
            <p:cNvPr id="36" name="Groupe 35"/>
            <p:cNvGrpSpPr/>
            <p:nvPr/>
          </p:nvGrpSpPr>
          <p:grpSpPr>
            <a:xfrm>
              <a:off x="5519514" y="3673996"/>
              <a:ext cx="2193295" cy="976773"/>
              <a:chOff x="515576" y="-647119"/>
              <a:chExt cx="2287694" cy="1029730"/>
            </a:xfrm>
          </p:grpSpPr>
          <p:cxnSp>
            <p:nvCxnSpPr>
              <p:cNvPr id="39" name="Connecteur droit avec flèche 38"/>
              <p:cNvCxnSpPr>
                <a:endCxn id="40" idx="0"/>
              </p:cNvCxnSpPr>
              <p:nvPr/>
            </p:nvCxnSpPr>
            <p:spPr>
              <a:xfrm flipH="1">
                <a:off x="1668984" y="-647119"/>
                <a:ext cx="21650" cy="684115"/>
              </a:xfrm>
              <a:prstGeom prst="straightConnector1">
                <a:avLst/>
              </a:prstGeom>
              <a:ln w="3175"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rganigramme : Terminateur 39"/>
              <p:cNvSpPr/>
              <p:nvPr/>
            </p:nvSpPr>
            <p:spPr>
              <a:xfrm>
                <a:off x="1387281" y="36996"/>
                <a:ext cx="563405" cy="333844"/>
              </a:xfrm>
              <a:prstGeom prst="flowChartTerminator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fr-FR" sz="100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" name="Organigramme : Terminateur 40"/>
              <p:cNvSpPr/>
              <p:nvPr/>
            </p:nvSpPr>
            <p:spPr>
              <a:xfrm>
                <a:off x="2276265" y="36996"/>
                <a:ext cx="527005" cy="328182"/>
              </a:xfrm>
              <a:prstGeom prst="flowChartTermina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fr-FR" sz="100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2" name="Organigramme : Terminateur 41"/>
              <p:cNvSpPr/>
              <p:nvPr/>
            </p:nvSpPr>
            <p:spPr>
              <a:xfrm>
                <a:off x="515576" y="54429"/>
                <a:ext cx="570689" cy="328182"/>
              </a:xfrm>
              <a:prstGeom prst="flowChartTermina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fr-FR" sz="100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3" name="Connecteur droit avec flèche 42"/>
              <p:cNvCxnSpPr>
                <a:endCxn id="42" idx="0"/>
              </p:cNvCxnSpPr>
              <p:nvPr/>
            </p:nvCxnSpPr>
            <p:spPr>
              <a:xfrm flipH="1">
                <a:off x="800920" y="-647119"/>
                <a:ext cx="889714" cy="70154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endCxn id="41" idx="0"/>
              </p:cNvCxnSpPr>
              <p:nvPr/>
            </p:nvCxnSpPr>
            <p:spPr>
              <a:xfrm>
                <a:off x="1690634" y="-647119"/>
                <a:ext cx="849133" cy="68411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5954201" y="4300877"/>
              <a:ext cx="488599" cy="3333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</a:t>
              </a:r>
              <a:endParaRPr lang="fr-FR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21243" y="4289340"/>
              <a:ext cx="430488" cy="356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 </a:t>
              </a:r>
              <a:endParaRPr lang="fr-FR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41" name="Organigramme : Préparation 140" descr=" 141"/>
          <p:cNvSpPr/>
          <p:nvPr/>
        </p:nvSpPr>
        <p:spPr>
          <a:xfrm>
            <a:off x="3747702" y="3218822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42" name="Organigramme : Préparation 141" descr=" 142"/>
          <p:cNvSpPr/>
          <p:nvPr/>
        </p:nvSpPr>
        <p:spPr>
          <a:xfrm>
            <a:off x="5515768" y="3228230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7" name="Organigramme : Préparation 16" descr=" 143"/>
          <p:cNvSpPr/>
          <p:nvPr/>
        </p:nvSpPr>
        <p:spPr>
          <a:xfrm>
            <a:off x="1835696" y="4107368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8" name="Organigramme : Préparation 17" descr=" 144"/>
          <p:cNvSpPr/>
          <p:nvPr/>
        </p:nvSpPr>
        <p:spPr>
          <a:xfrm>
            <a:off x="3635896" y="4107937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20" name="Organigramme : Préparation 19" descr=" 145"/>
          <p:cNvSpPr/>
          <p:nvPr/>
        </p:nvSpPr>
        <p:spPr>
          <a:xfrm>
            <a:off x="5854346" y="4107434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21" name="Organigramme : Préparation 20" descr=" 146"/>
          <p:cNvSpPr/>
          <p:nvPr/>
        </p:nvSpPr>
        <p:spPr>
          <a:xfrm>
            <a:off x="7315818" y="4107626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24" name="Organigramme : Préparation 23" descr=" 147"/>
          <p:cNvSpPr/>
          <p:nvPr/>
        </p:nvSpPr>
        <p:spPr>
          <a:xfrm>
            <a:off x="559524" y="5077198"/>
            <a:ext cx="187477" cy="145251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25" name="Organigramme : Préparation 24" descr=" 148"/>
          <p:cNvSpPr/>
          <p:nvPr/>
        </p:nvSpPr>
        <p:spPr>
          <a:xfrm>
            <a:off x="1514157" y="5077198"/>
            <a:ext cx="154143" cy="145251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28" name="Organigramme : Préparation 27" descr=" 149"/>
          <p:cNvSpPr/>
          <p:nvPr/>
        </p:nvSpPr>
        <p:spPr>
          <a:xfrm>
            <a:off x="1941670" y="5088483"/>
            <a:ext cx="144086" cy="145186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30" name="Organigramme : Préparation 29" descr=" 150"/>
          <p:cNvSpPr/>
          <p:nvPr/>
        </p:nvSpPr>
        <p:spPr>
          <a:xfrm>
            <a:off x="3670079" y="5094802"/>
            <a:ext cx="155246" cy="138867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33" name="Organigramme : Préparation 32" descr=" 151"/>
          <p:cNvSpPr/>
          <p:nvPr/>
        </p:nvSpPr>
        <p:spPr>
          <a:xfrm>
            <a:off x="4067944" y="5085184"/>
            <a:ext cx="188888" cy="143224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34" name="Organigramme : Préparation 33" descr=" 152"/>
          <p:cNvSpPr/>
          <p:nvPr/>
        </p:nvSpPr>
        <p:spPr>
          <a:xfrm>
            <a:off x="5148064" y="5085184"/>
            <a:ext cx="189741" cy="145251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29" name="Espace réservé du numéro de diapositive 28" descr="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0" name="Titre 1" descr=" 2"/>
          <p:cNvSpPr>
            <a:spLocks noGrp="1"/>
          </p:cNvSpPr>
          <p:nvPr>
            <p:ph type="title"/>
          </p:nvPr>
        </p:nvSpPr>
        <p:spPr>
          <a:xfrm>
            <a:off x="529634" y="834595"/>
            <a:ext cx="7886700" cy="552649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HTN réactif </a:t>
            </a:r>
            <a:endParaRPr lang="fr-FR" sz="2800" b="1" dirty="0">
              <a:solidFill>
                <a:prstClr val="black"/>
              </a:solidFill>
            </a:endParaRPr>
          </a:p>
        </p:txBody>
      </p:sp>
      <p:grpSp>
        <p:nvGrpSpPr>
          <p:cNvPr id="51" name="Groupe 50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52" name="Groupe 51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54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55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56" name="AutoShape 24"/>
              <p:cNvSpPr>
                <a:spLocks noChangeArrowheads="1"/>
              </p:cNvSpPr>
              <p:nvPr/>
            </p:nvSpPr>
            <p:spPr bwMode="auto">
              <a:xfrm>
                <a:off x="1547663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57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53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87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 descr=" 119"/>
          <p:cNvSpPr/>
          <p:nvPr/>
        </p:nvSpPr>
        <p:spPr>
          <a:xfrm>
            <a:off x="1298133" y="3717032"/>
            <a:ext cx="6349703" cy="271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prstClr val="white"/>
              </a:solidFill>
            </a:endParaRPr>
          </a:p>
        </p:txBody>
      </p:sp>
      <p:sp>
        <p:nvSpPr>
          <p:cNvPr id="120" name="Organigramme : Terminateur 119" descr=" 120"/>
          <p:cNvSpPr/>
          <p:nvPr/>
        </p:nvSpPr>
        <p:spPr>
          <a:xfrm>
            <a:off x="1799388" y="4023317"/>
            <a:ext cx="2135717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 (</a:t>
            </a:r>
            <a:r>
              <a:rPr lang="en-US" sz="1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R1, R2, Door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1" name="Connecteur droit avec flèche 120" descr=" 121"/>
          <p:cNvCxnSpPr>
            <a:stCxn id="120" idx="2"/>
            <a:endCxn id="122" idx="0"/>
          </p:cNvCxnSpPr>
          <p:nvPr/>
        </p:nvCxnSpPr>
        <p:spPr>
          <a:xfrm>
            <a:off x="2867247" y="4370184"/>
            <a:ext cx="13013" cy="640716"/>
          </a:xfrm>
          <a:prstGeom prst="straightConnector1">
            <a:avLst/>
          </a:prstGeom>
          <a:ln w="3175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Organigramme : Terminateur 121" descr=" 122"/>
          <p:cNvSpPr/>
          <p:nvPr/>
        </p:nvSpPr>
        <p:spPr>
          <a:xfrm>
            <a:off x="1860963" y="5010900"/>
            <a:ext cx="2038594" cy="330532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Walk (Room1, Room2, Door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3" name="Organigramme : Terminateur 122" descr=" 123"/>
          <p:cNvSpPr/>
          <p:nvPr/>
        </p:nvSpPr>
        <p:spPr>
          <a:xfrm>
            <a:off x="4013464" y="5013176"/>
            <a:ext cx="1350623" cy="325979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Put-down (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4" name="Organigramme : Terminateur 123" descr=" 124"/>
          <p:cNvSpPr/>
          <p:nvPr/>
        </p:nvSpPr>
        <p:spPr>
          <a:xfrm>
            <a:off x="507172" y="5002786"/>
            <a:ext cx="1213701" cy="335649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Pick-up (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5" name="Connecteur droit avec flèche 124" descr=" 125"/>
          <p:cNvCxnSpPr>
            <a:stCxn id="120" idx="2"/>
            <a:endCxn id="124" idx="0"/>
          </p:cNvCxnSpPr>
          <p:nvPr/>
        </p:nvCxnSpPr>
        <p:spPr>
          <a:xfrm flipH="1">
            <a:off x="1114023" y="4370184"/>
            <a:ext cx="1753224" cy="6326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25" descr=" 126"/>
          <p:cNvCxnSpPr>
            <a:stCxn id="120" idx="2"/>
            <a:endCxn id="123" idx="0"/>
          </p:cNvCxnSpPr>
          <p:nvPr/>
        </p:nvCxnSpPr>
        <p:spPr>
          <a:xfrm>
            <a:off x="2867247" y="4370184"/>
            <a:ext cx="1821529" cy="6429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rganigramme : Terminateur 126" descr=" 127"/>
          <p:cNvSpPr/>
          <p:nvPr/>
        </p:nvSpPr>
        <p:spPr>
          <a:xfrm>
            <a:off x="3651550" y="3133654"/>
            <a:ext cx="2126552" cy="358528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Move&amp;paint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8" name="Connecteur droit 127" descr=" 128"/>
          <p:cNvCxnSpPr>
            <a:stCxn id="127" idx="2"/>
            <a:endCxn id="120" idx="0"/>
          </p:cNvCxnSpPr>
          <p:nvPr/>
        </p:nvCxnSpPr>
        <p:spPr>
          <a:xfrm flipH="1">
            <a:off x="2867247" y="3492182"/>
            <a:ext cx="1847579" cy="531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rganigramme : Terminateur 128" descr=" 129"/>
          <p:cNvSpPr/>
          <p:nvPr/>
        </p:nvSpPr>
        <p:spPr>
          <a:xfrm>
            <a:off x="5801270" y="4029038"/>
            <a:ext cx="1795066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Paint_object</a:t>
            </a:r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30" name="Connecteur droit 129" descr=" 130"/>
          <p:cNvCxnSpPr>
            <a:stCxn id="127" idx="2"/>
            <a:endCxn id="129" idx="0"/>
          </p:cNvCxnSpPr>
          <p:nvPr/>
        </p:nvCxnSpPr>
        <p:spPr>
          <a:xfrm>
            <a:off x="4714826" y="3492182"/>
            <a:ext cx="1983977" cy="53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1" name="Groupe 130" descr=" 131"/>
          <p:cNvGrpSpPr/>
          <p:nvPr/>
        </p:nvGrpSpPr>
        <p:grpSpPr>
          <a:xfrm>
            <a:off x="5572232" y="4375905"/>
            <a:ext cx="2193295" cy="976773"/>
            <a:chOff x="5519514" y="3673996"/>
            <a:chExt cx="2193295" cy="976773"/>
          </a:xfrm>
        </p:grpSpPr>
        <p:grpSp>
          <p:nvGrpSpPr>
            <p:cNvPr id="132" name="Groupe 131"/>
            <p:cNvGrpSpPr/>
            <p:nvPr/>
          </p:nvGrpSpPr>
          <p:grpSpPr>
            <a:xfrm>
              <a:off x="5519514" y="3673996"/>
              <a:ext cx="2193295" cy="976773"/>
              <a:chOff x="515576" y="-647119"/>
              <a:chExt cx="2287694" cy="1029730"/>
            </a:xfrm>
          </p:grpSpPr>
          <p:cxnSp>
            <p:nvCxnSpPr>
              <p:cNvPr id="135" name="Connecteur droit avec flèche 134"/>
              <p:cNvCxnSpPr>
                <a:stCxn id="129" idx="2"/>
                <a:endCxn id="136" idx="0"/>
              </p:cNvCxnSpPr>
              <p:nvPr/>
            </p:nvCxnSpPr>
            <p:spPr>
              <a:xfrm flipH="1">
                <a:off x="1668984" y="-647119"/>
                <a:ext cx="21650" cy="684115"/>
              </a:xfrm>
              <a:prstGeom prst="straightConnector1">
                <a:avLst/>
              </a:prstGeom>
              <a:ln w="3175"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Organigramme : Terminateur 135"/>
              <p:cNvSpPr/>
              <p:nvPr/>
            </p:nvSpPr>
            <p:spPr>
              <a:xfrm>
                <a:off x="1387281" y="36996"/>
                <a:ext cx="563405" cy="333844"/>
              </a:xfrm>
              <a:prstGeom prst="flowChartTerminator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fr-FR" sz="100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7" name="Organigramme : Terminateur 136"/>
              <p:cNvSpPr/>
              <p:nvPr/>
            </p:nvSpPr>
            <p:spPr>
              <a:xfrm>
                <a:off x="2276265" y="36996"/>
                <a:ext cx="527005" cy="328182"/>
              </a:xfrm>
              <a:prstGeom prst="flowChartTermina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fr-FR" sz="100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8" name="Organigramme : Terminateur 137"/>
              <p:cNvSpPr/>
              <p:nvPr/>
            </p:nvSpPr>
            <p:spPr>
              <a:xfrm>
                <a:off x="515576" y="54429"/>
                <a:ext cx="570689" cy="328182"/>
              </a:xfrm>
              <a:prstGeom prst="flowChartTermina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fr-FR" sz="100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39" name="Connecteur droit avec flèche 138"/>
              <p:cNvCxnSpPr>
                <a:stCxn id="129" idx="2"/>
                <a:endCxn id="138" idx="0"/>
              </p:cNvCxnSpPr>
              <p:nvPr/>
            </p:nvCxnSpPr>
            <p:spPr>
              <a:xfrm flipH="1">
                <a:off x="800920" y="-647119"/>
                <a:ext cx="889714" cy="70154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avec flèche 139"/>
              <p:cNvCxnSpPr>
                <a:stCxn id="129" idx="2"/>
                <a:endCxn id="137" idx="0"/>
              </p:cNvCxnSpPr>
              <p:nvPr/>
            </p:nvCxnSpPr>
            <p:spPr>
              <a:xfrm>
                <a:off x="1690634" y="-647119"/>
                <a:ext cx="849133" cy="68411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3" name="Rectangle 132"/>
            <p:cNvSpPr/>
            <p:nvPr/>
          </p:nvSpPr>
          <p:spPr>
            <a:xfrm>
              <a:off x="5954201" y="4300877"/>
              <a:ext cx="488599" cy="3333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</a:t>
              </a:r>
              <a:endParaRPr lang="fr-FR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821243" y="4289340"/>
              <a:ext cx="430488" cy="356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 </a:t>
              </a:r>
              <a:endParaRPr lang="fr-FR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41" name="Organigramme : Préparation 140" descr=" 141"/>
          <p:cNvSpPr/>
          <p:nvPr/>
        </p:nvSpPr>
        <p:spPr>
          <a:xfrm>
            <a:off x="3747702" y="3218822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2" name="Organigramme : Préparation 141" descr=" 142"/>
          <p:cNvSpPr/>
          <p:nvPr/>
        </p:nvSpPr>
        <p:spPr>
          <a:xfrm>
            <a:off x="5515768" y="3228230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3" name="Organigramme : Préparation 142" descr=" 143"/>
          <p:cNvSpPr/>
          <p:nvPr/>
        </p:nvSpPr>
        <p:spPr>
          <a:xfrm>
            <a:off x="1835696" y="4107368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4" name="Organigramme : Préparation 143" descr=" 144"/>
          <p:cNvSpPr/>
          <p:nvPr/>
        </p:nvSpPr>
        <p:spPr>
          <a:xfrm>
            <a:off x="3635896" y="4107937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5" name="Organigramme : Préparation 144" descr=" 145"/>
          <p:cNvSpPr/>
          <p:nvPr/>
        </p:nvSpPr>
        <p:spPr>
          <a:xfrm>
            <a:off x="5854346" y="4107434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6" name="Organigramme : Préparation 145" descr=" 146"/>
          <p:cNvSpPr/>
          <p:nvPr/>
        </p:nvSpPr>
        <p:spPr>
          <a:xfrm>
            <a:off x="7315818" y="4107626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7" name="Organigramme : Préparation 146" descr=" 147"/>
          <p:cNvSpPr/>
          <p:nvPr/>
        </p:nvSpPr>
        <p:spPr>
          <a:xfrm>
            <a:off x="559524" y="5077198"/>
            <a:ext cx="187477" cy="145251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8" name="Organigramme : Préparation 147" descr=" 148"/>
          <p:cNvSpPr/>
          <p:nvPr/>
        </p:nvSpPr>
        <p:spPr>
          <a:xfrm>
            <a:off x="1514157" y="5077198"/>
            <a:ext cx="154143" cy="145251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9" name="Organigramme : Préparation 148" descr=" 149"/>
          <p:cNvSpPr/>
          <p:nvPr/>
        </p:nvSpPr>
        <p:spPr>
          <a:xfrm>
            <a:off x="1941670" y="5088483"/>
            <a:ext cx="144086" cy="145186"/>
          </a:xfrm>
          <a:prstGeom prst="flowChartPreparation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50" name="Organigramme : Préparation 149" descr=" 150"/>
          <p:cNvSpPr/>
          <p:nvPr/>
        </p:nvSpPr>
        <p:spPr>
          <a:xfrm>
            <a:off x="3670079" y="5094802"/>
            <a:ext cx="155246" cy="138867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51" name="Organigramme : Préparation 150" descr=" 151"/>
          <p:cNvSpPr/>
          <p:nvPr/>
        </p:nvSpPr>
        <p:spPr>
          <a:xfrm>
            <a:off x="4067944" y="5085184"/>
            <a:ext cx="188888" cy="143224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52" name="Organigramme : Préparation 151" descr=" 152"/>
          <p:cNvSpPr/>
          <p:nvPr/>
        </p:nvSpPr>
        <p:spPr>
          <a:xfrm>
            <a:off x="5148064" y="5085184"/>
            <a:ext cx="189741" cy="145251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43" name="Étoile à 7 branches 42" descr=" 43"/>
          <p:cNvSpPr/>
          <p:nvPr/>
        </p:nvSpPr>
        <p:spPr>
          <a:xfrm>
            <a:off x="1078109" y="6051953"/>
            <a:ext cx="1871208" cy="476830"/>
          </a:xfrm>
          <a:prstGeom prst="star7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Breakdown</a:t>
            </a:r>
            <a:endParaRPr lang="fr-FR" sz="1400" b="1" dirty="0">
              <a:solidFill>
                <a:srgbClr val="FF0000"/>
              </a:solidFill>
            </a:endParaRPr>
          </a:p>
        </p:txBody>
      </p:sp>
      <p:cxnSp>
        <p:nvCxnSpPr>
          <p:cNvPr id="44" name="Connecteur droit avec flèche 43" descr=" 44"/>
          <p:cNvCxnSpPr>
            <a:stCxn id="149" idx="2"/>
            <a:endCxn id="43" idx="6"/>
          </p:cNvCxnSpPr>
          <p:nvPr/>
        </p:nvCxnSpPr>
        <p:spPr>
          <a:xfrm>
            <a:off x="2013713" y="5233669"/>
            <a:ext cx="0" cy="8182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12" descr="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dirty="0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1" name="Espace réservé du contenu 2" descr=" 3"/>
          <p:cNvSpPr>
            <a:spLocks noGrp="1"/>
          </p:cNvSpPr>
          <p:nvPr>
            <p:ph idx="1"/>
          </p:nvPr>
        </p:nvSpPr>
        <p:spPr>
          <a:xfrm>
            <a:off x="539552" y="1412775"/>
            <a:ext cx="7982136" cy="433289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fr-FR" sz="2000" b="1" dirty="0" smtClean="0">
                <a:sym typeface="Wingdings" panose="05000000000000000000" pitchFamily="2" charset="2"/>
              </a:rPr>
              <a:t>Formalisme réactif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Modélisation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manuelle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 du HTN  (planification).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Le domaine de connaissance est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procédural</a:t>
            </a: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Planification dans les HTN réactif recherche de chemin dans le HTN.</a:t>
            </a:r>
          </a:p>
          <a:p>
            <a:pPr marL="742950" lvl="1" indent="-285750" algn="just"/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Calculer à chaque instant, la prochaine étape à exécuter. </a:t>
            </a:r>
            <a:r>
              <a:rPr lang="fr-F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Pas de </a:t>
            </a:r>
            <a:r>
              <a:rPr lang="fr-F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planification.</a:t>
            </a:r>
            <a:endParaRPr lang="fr-FR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fr-FR" sz="1600" dirty="0">
                <a:solidFill>
                  <a:prstClr val="black"/>
                </a:solidFill>
                <a:sym typeface="Wingdings" panose="05000000000000000000" pitchFamily="2" charset="2"/>
              </a:rPr>
              <a:t>		</a:t>
            </a:r>
            <a:r>
              <a:rPr lang="fr-FR" sz="1200" dirty="0">
                <a:solidFill>
                  <a:prstClr val="black"/>
                </a:solidFill>
                <a:sym typeface="Wingdings" panose="05000000000000000000" pitchFamily="2" charset="2"/>
              </a:rPr>
              <a:t>Ex: Disco (conditions sont des fonctions JavaScript) – (Charles Rich,2009)</a:t>
            </a:r>
          </a:p>
          <a:p>
            <a:pPr marL="457200" lvl="1" indent="0" algn="just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endParaRPr lang="fr-FR" dirty="0"/>
          </a:p>
        </p:txBody>
      </p:sp>
      <p:sp>
        <p:nvSpPr>
          <p:cNvPr id="52" name="Titre 1" descr=" 2"/>
          <p:cNvSpPr>
            <a:spLocks noGrp="1"/>
          </p:cNvSpPr>
          <p:nvPr>
            <p:ph type="title"/>
          </p:nvPr>
        </p:nvSpPr>
        <p:spPr>
          <a:xfrm>
            <a:off x="529634" y="834595"/>
            <a:ext cx="7886700" cy="552649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HTN réactif </a:t>
            </a:r>
            <a:endParaRPr lang="fr-FR" sz="2800" b="1" dirty="0">
              <a:solidFill>
                <a:prstClr val="black"/>
              </a:solidFill>
            </a:endParaRPr>
          </a:p>
        </p:txBody>
      </p:sp>
      <p:grpSp>
        <p:nvGrpSpPr>
          <p:cNvPr id="53" name="Groupe 52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54" name="Groupe 53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56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57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58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59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55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42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1014" y="971509"/>
            <a:ext cx="8287199" cy="555796"/>
          </a:xfr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Réparation de </a:t>
            </a:r>
            <a:r>
              <a:rPr lang="fr-FR" sz="3600" b="1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plans dans les HTN déclaratifs</a:t>
            </a:r>
            <a:endParaRPr lang="fr-FR" sz="3600" b="1" dirty="0">
              <a:solidFill>
                <a:prstClr val="black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014" y="2150550"/>
            <a:ext cx="3816424" cy="645644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Approches basées sur des structures additionnelles 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99140" y="2153908"/>
            <a:ext cx="3828135" cy="642286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prstClr val="white"/>
                </a:solidFill>
              </a:rPr>
              <a:t>Approches </a:t>
            </a:r>
            <a:r>
              <a:rPr lang="fr-FR" dirty="0">
                <a:solidFill>
                  <a:prstClr val="white"/>
                </a:solidFill>
              </a:rPr>
              <a:t>basées sur une heuristique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9140" y="2861794"/>
            <a:ext cx="3828135" cy="305652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Système </a:t>
            </a:r>
            <a:r>
              <a:rPr lang="fr-FR" dirty="0" err="1">
                <a:solidFill>
                  <a:srgbClr val="A5A5A5">
                    <a:lumMod val="50000"/>
                  </a:srgbClr>
                </a:solidFill>
              </a:rPr>
              <a:t>Dynagent</a:t>
            </a:r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 (H, </a:t>
            </a:r>
            <a:r>
              <a:rPr lang="fr-FR" dirty="0" err="1">
                <a:solidFill>
                  <a:srgbClr val="A5A5A5">
                    <a:lumMod val="50000"/>
                  </a:srgbClr>
                </a:solidFill>
              </a:rPr>
              <a:t>Hayashi</a:t>
            </a:r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, 2006).</a:t>
            </a:r>
          </a:p>
          <a:p>
            <a:pPr algn="just"/>
            <a:endParaRPr lang="fr-FR" dirty="0">
              <a:solidFill>
                <a:srgbClr val="A5A5A5">
                  <a:lumMod val="50000"/>
                </a:srgbClr>
              </a:solidFill>
            </a:endParaRPr>
          </a:p>
          <a:p>
            <a:pPr algn="just"/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Etendre </a:t>
            </a:r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la </a:t>
            </a:r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définition </a:t>
            </a:r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du HTN pour utiliser </a:t>
            </a:r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l’heuristique.</a:t>
            </a:r>
          </a:p>
          <a:p>
            <a:pPr algn="just"/>
            <a:endParaRPr lang="fr-FR" dirty="0">
              <a:solidFill>
                <a:srgbClr val="A5A5A5">
                  <a:lumMod val="50000"/>
                </a:srgbClr>
              </a:solidFill>
            </a:endParaRPr>
          </a:p>
          <a:p>
            <a:pPr algn="just"/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C</a:t>
            </a:r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hoisir la meilleure décomposition à chaque niveau de planification.</a:t>
            </a:r>
          </a:p>
          <a:p>
            <a:pPr algn="just"/>
            <a:endParaRPr lang="fr-FR" dirty="0">
              <a:solidFill>
                <a:srgbClr val="A5A5A5">
                  <a:lumMod val="50000"/>
                </a:srgbClr>
              </a:solidFill>
            </a:endParaRPr>
          </a:p>
          <a:p>
            <a:pPr algn="just"/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Le choix du meilleur plan candidat pour la réparation du plan.</a:t>
            </a:r>
          </a:p>
        </p:txBody>
      </p:sp>
      <p:cxnSp>
        <p:nvCxnSpPr>
          <p:cNvPr id="9" name="Connecteur droit avec flèche 8"/>
          <p:cNvCxnSpPr>
            <a:stCxn id="248" idx="2"/>
            <a:endCxn id="4" idx="0"/>
          </p:cNvCxnSpPr>
          <p:nvPr/>
        </p:nvCxnSpPr>
        <p:spPr>
          <a:xfrm flipH="1">
            <a:off x="2279226" y="2028910"/>
            <a:ext cx="2262677" cy="121640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248" idx="2"/>
            <a:endCxn id="5" idx="0"/>
          </p:cNvCxnSpPr>
          <p:nvPr/>
        </p:nvCxnSpPr>
        <p:spPr>
          <a:xfrm>
            <a:off x="4541903" y="2028910"/>
            <a:ext cx="2371305" cy="12499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>
            <a:off x="371014" y="2866924"/>
            <a:ext cx="3816424" cy="3056524"/>
            <a:chOff x="415243" y="2777717"/>
            <a:chExt cx="3816424" cy="3056524"/>
          </a:xfrm>
        </p:grpSpPr>
        <p:sp>
          <p:nvSpPr>
            <p:cNvPr id="6" name="Rectangle 5"/>
            <p:cNvSpPr/>
            <p:nvPr/>
          </p:nvSpPr>
          <p:spPr>
            <a:xfrm>
              <a:off x="415243" y="2777717"/>
              <a:ext cx="3816424" cy="3056524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fr-FR" dirty="0">
                  <a:solidFill>
                    <a:srgbClr val="A5A5A5">
                      <a:lumMod val="50000"/>
                    </a:srgbClr>
                  </a:solidFill>
                </a:rPr>
                <a:t>Utiliser le graphe de dépendance pour détecter la tâche qui a causé le </a:t>
              </a:r>
              <a:r>
                <a:rPr lang="fr-FR" i="1" dirty="0">
                  <a:solidFill>
                    <a:srgbClr val="A5A5A5">
                      <a:lumMod val="50000"/>
                    </a:srgbClr>
                  </a:solidFill>
                </a:rPr>
                <a:t>breakdown.</a:t>
              </a:r>
            </a:p>
            <a:p>
              <a:pPr algn="just"/>
              <a:endParaRPr lang="fr-FR" i="1" dirty="0">
                <a:solidFill>
                  <a:srgbClr val="A5A5A5">
                    <a:lumMod val="50000"/>
                  </a:srgbClr>
                </a:solidFill>
              </a:endParaRP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505494" y="3813203"/>
              <a:ext cx="3603886" cy="1852063"/>
              <a:chOff x="496774" y="3687361"/>
              <a:chExt cx="3603886" cy="1852063"/>
            </a:xfrm>
          </p:grpSpPr>
          <p:sp>
            <p:nvSpPr>
              <p:cNvPr id="190" name="Organigramme : Terminateur 189"/>
              <p:cNvSpPr/>
              <p:nvPr/>
            </p:nvSpPr>
            <p:spPr>
              <a:xfrm>
                <a:off x="1151170" y="4185088"/>
                <a:ext cx="445020" cy="226364"/>
              </a:xfrm>
              <a:prstGeom prst="flowChartTerminator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lang="fr-FR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Organigramme : Terminateur 194"/>
              <p:cNvSpPr/>
              <p:nvPr/>
            </p:nvSpPr>
            <p:spPr>
              <a:xfrm>
                <a:off x="2133552" y="3687361"/>
                <a:ext cx="444426" cy="225911"/>
              </a:xfrm>
              <a:prstGeom prst="flowChartTerminator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lang="fr-FR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7" name="Connecteur droit 226"/>
              <p:cNvCxnSpPr>
                <a:endCxn id="230" idx="0"/>
              </p:cNvCxnSpPr>
              <p:nvPr/>
            </p:nvCxnSpPr>
            <p:spPr>
              <a:xfrm>
                <a:off x="3422963" y="4441660"/>
                <a:ext cx="423696" cy="314044"/>
              </a:xfrm>
              <a:prstGeom prst="line">
                <a:avLst/>
              </a:prstGeom>
              <a:gradFill>
                <a:gsLst>
                  <a:gs pos="100000">
                    <a:srgbClr val="E8E7E7"/>
                  </a:gs>
                  <a:gs pos="3000">
                    <a:sysClr val="window" lastClr="FFFFFF"/>
                  </a:gs>
                </a:gsLst>
                <a:lin ang="5400000" scaled="0"/>
              </a:gra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28" name="Connecteur droit 227"/>
              <p:cNvCxnSpPr>
                <a:endCxn id="229" idx="0"/>
              </p:cNvCxnSpPr>
              <p:nvPr/>
            </p:nvCxnSpPr>
            <p:spPr>
              <a:xfrm flipH="1">
                <a:off x="2927305" y="4441660"/>
                <a:ext cx="495658" cy="314292"/>
              </a:xfrm>
              <a:prstGeom prst="line">
                <a:avLst/>
              </a:prstGeom>
              <a:gradFill>
                <a:gsLst>
                  <a:gs pos="100000">
                    <a:srgbClr val="E8E7E7"/>
                  </a:gs>
                  <a:gs pos="3000">
                    <a:sysClr val="window" lastClr="FFFFFF"/>
                  </a:gs>
                </a:gsLst>
                <a:lin ang="5400000" scaled="0"/>
              </a:gra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29" name="Organigramme : Terminateur 228"/>
              <p:cNvSpPr/>
              <p:nvPr/>
            </p:nvSpPr>
            <p:spPr>
              <a:xfrm>
                <a:off x="2704793" y="4755952"/>
                <a:ext cx="445023" cy="227267"/>
              </a:xfrm>
              <a:prstGeom prst="flowChartTerminator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T21</a:t>
                </a:r>
                <a:endParaRPr lang="fr-FR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Organigramme : Terminateur 229"/>
              <p:cNvSpPr/>
              <p:nvPr/>
            </p:nvSpPr>
            <p:spPr>
              <a:xfrm>
                <a:off x="3624149" y="4755704"/>
                <a:ext cx="445020" cy="227051"/>
              </a:xfrm>
              <a:prstGeom prst="flowChartTerminator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T22</a:t>
                </a:r>
                <a:endParaRPr lang="fr-FR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Triangle isocèle 237"/>
              <p:cNvSpPr/>
              <p:nvPr/>
            </p:nvSpPr>
            <p:spPr>
              <a:xfrm>
                <a:off x="3592658" y="5000502"/>
                <a:ext cx="508002" cy="538922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Triangle isocèle 238"/>
              <p:cNvSpPr/>
              <p:nvPr/>
            </p:nvSpPr>
            <p:spPr>
              <a:xfrm>
                <a:off x="2667960" y="4992351"/>
                <a:ext cx="511060" cy="539381"/>
              </a:xfrm>
              <a:prstGeom prst="triangle">
                <a:avLst>
                  <a:gd name="adj" fmla="val 52195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Triangle isocèle 241"/>
              <p:cNvSpPr/>
              <p:nvPr/>
            </p:nvSpPr>
            <p:spPr>
              <a:xfrm>
                <a:off x="1747463" y="4974918"/>
                <a:ext cx="511060" cy="543931"/>
              </a:xfrm>
              <a:prstGeom prst="triangle">
                <a:avLst>
                  <a:gd name="adj" fmla="val 52195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Triangle isocèle 242"/>
              <p:cNvSpPr/>
              <p:nvPr/>
            </p:nvSpPr>
            <p:spPr>
              <a:xfrm>
                <a:off x="496774" y="4984136"/>
                <a:ext cx="511060" cy="534713"/>
              </a:xfrm>
              <a:prstGeom prst="triangle">
                <a:avLst>
                  <a:gd name="adj" fmla="val 52195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1" name="Groupe 40"/>
              <p:cNvGrpSpPr/>
              <p:nvPr/>
            </p:nvGrpSpPr>
            <p:grpSpPr>
              <a:xfrm>
                <a:off x="525351" y="3913272"/>
                <a:ext cx="3143307" cy="1073573"/>
                <a:chOff x="1826574" y="306296"/>
                <a:chExt cx="3363897" cy="1328517"/>
              </a:xfrm>
            </p:grpSpPr>
            <p:grpSp>
              <p:nvGrpSpPr>
                <p:cNvPr id="43" name="Groupe 42"/>
                <p:cNvGrpSpPr/>
                <p:nvPr/>
              </p:nvGrpSpPr>
              <p:grpSpPr>
                <a:xfrm>
                  <a:off x="1826574" y="306296"/>
                  <a:ext cx="3100959" cy="1328517"/>
                  <a:chOff x="1828551" y="306296"/>
                  <a:chExt cx="3100959" cy="1328517"/>
                </a:xfrm>
              </p:grpSpPr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1828551" y="306296"/>
                    <a:ext cx="3100959" cy="1328517"/>
                    <a:chOff x="1828551" y="306296"/>
                    <a:chExt cx="3100959" cy="1328517"/>
                  </a:xfrm>
                </p:grpSpPr>
                <p:grpSp>
                  <p:nvGrpSpPr>
                    <p:cNvPr id="50" name="Groupe 49"/>
                    <p:cNvGrpSpPr/>
                    <p:nvPr/>
                  </p:nvGrpSpPr>
                  <p:grpSpPr>
                    <a:xfrm>
                      <a:off x="1828551" y="306296"/>
                      <a:ext cx="3100959" cy="1323420"/>
                      <a:chOff x="1828551" y="306296"/>
                      <a:chExt cx="3100959" cy="1323420"/>
                    </a:xfrm>
                  </p:grpSpPr>
                  <p:grpSp>
                    <p:nvGrpSpPr>
                      <p:cNvPr id="96" name="Groupe 95"/>
                      <p:cNvGrpSpPr/>
                      <p:nvPr/>
                    </p:nvGrpSpPr>
                    <p:grpSpPr>
                      <a:xfrm>
                        <a:off x="2066679" y="306296"/>
                        <a:ext cx="2862831" cy="1042185"/>
                        <a:chOff x="1771458" y="256825"/>
                        <a:chExt cx="2862980" cy="1096482"/>
                      </a:xfrm>
                      <a:gradFill>
                        <a:gsLst>
                          <a:gs pos="100000">
                            <a:srgbClr val="E8E7E7"/>
                          </a:gs>
                          <a:gs pos="3000">
                            <a:sysClr val="window" lastClr="FFFFFF"/>
                          </a:gs>
                        </a:gsLst>
                        <a:lin ang="5400000" scaled="0"/>
                      </a:gradFill>
                    </p:grpSpPr>
                    <p:cxnSp>
                      <p:nvCxnSpPr>
                        <p:cNvPr id="100" name="Connecteur droit 99"/>
                        <p:cNvCxnSpPr>
                          <a:stCxn id="190" idx="2"/>
                          <a:endCxn id="49" idx="0"/>
                        </p:cNvCxnSpPr>
                        <p:nvPr/>
                      </p:nvCxnSpPr>
                      <p:spPr>
                        <a:xfrm>
                          <a:off x="2441227" y="905427"/>
                          <a:ext cx="0" cy="447880"/>
                        </a:xfrm>
                        <a:prstGeom prst="line">
                          <a:avLst/>
                        </a:prstGeom>
                        <a:gradFill>
                          <a:gsLst>
                            <a:gs pos="100000">
                              <a:srgbClr val="E8E7E7"/>
                            </a:gs>
                            <a:gs pos="3000">
                              <a:sysClr val="window" lastClr="FFFFFF"/>
                            </a:gs>
                          </a:gsLst>
                          <a:lin ang="5400000" scaled="0"/>
                        </a:gradFill>
                        <a:ln w="635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  <a:tailEnd type="triangle"/>
                        </a:ln>
                        <a:effectLst/>
                      </p:spPr>
                    </p:cxnSp>
                    <p:grpSp>
                      <p:nvGrpSpPr>
                        <p:cNvPr id="101" name="Groupe 100"/>
                        <p:cNvGrpSpPr/>
                        <p:nvPr/>
                      </p:nvGrpSpPr>
                      <p:grpSpPr>
                        <a:xfrm>
                          <a:off x="2441228" y="256825"/>
                          <a:ext cx="2193210" cy="353890"/>
                          <a:chOff x="1603085" y="256825"/>
                          <a:chExt cx="2193376" cy="353890"/>
                        </a:xfrm>
                        <a:grpFill/>
                      </p:grpSpPr>
                      <p:cxnSp>
                        <p:nvCxnSpPr>
                          <p:cNvPr id="104" name="Connecteur droit 103"/>
                          <p:cNvCxnSpPr>
                            <a:stCxn id="195" idx="2"/>
                            <a:endCxn id="190" idx="0"/>
                          </p:cNvCxnSpPr>
                          <p:nvPr/>
                        </p:nvCxnSpPr>
                        <p:spPr>
                          <a:xfrm flipH="1">
                            <a:off x="1603085" y="256825"/>
                            <a:ext cx="1051140" cy="353890"/>
                          </a:xfrm>
                          <a:prstGeom prst="line">
                            <a:avLst/>
                          </a:prstGeom>
                          <a:grpFill/>
                          <a:ln w="1270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  <a:tailEnd type="triangle"/>
                          </a:ln>
                          <a:effectLst/>
                        </p:spPr>
                      </p:cxnSp>
                      <p:cxnSp>
                        <p:nvCxnSpPr>
                          <p:cNvPr id="105" name="Connecteur droit 104"/>
                          <p:cNvCxnSpPr>
                            <a:stCxn id="195" idx="2"/>
                          </p:cNvCxnSpPr>
                          <p:nvPr/>
                        </p:nvCxnSpPr>
                        <p:spPr>
                          <a:xfrm>
                            <a:off x="2654225" y="256826"/>
                            <a:ext cx="1142236" cy="351647"/>
                          </a:xfrm>
                          <a:prstGeom prst="line">
                            <a:avLst/>
                          </a:prstGeom>
                          <a:grpFill/>
                          <a:ln w="1270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  <a:headEnd type="none"/>
                            <a:tailEnd type="triangle"/>
                          </a:ln>
                          <a:effectLst/>
                        </p:spPr>
                      </p:cxnSp>
                    </p:grpSp>
                    <p:cxnSp>
                      <p:nvCxnSpPr>
                        <p:cNvPr id="102" name="Connecteur droit 101"/>
                        <p:cNvCxnSpPr>
                          <a:stCxn id="190" idx="2"/>
                          <a:endCxn id="47" idx="0"/>
                        </p:cNvCxnSpPr>
                        <p:nvPr/>
                      </p:nvCxnSpPr>
                      <p:spPr>
                        <a:xfrm>
                          <a:off x="2441227" y="905427"/>
                          <a:ext cx="670652" cy="447876"/>
                        </a:xfrm>
                        <a:prstGeom prst="line">
                          <a:avLst/>
                        </a:prstGeom>
                        <a:gradFill>
                          <a:gsLst>
                            <a:gs pos="100000">
                              <a:srgbClr val="E8E7E7"/>
                            </a:gs>
                            <a:gs pos="3000">
                              <a:sysClr val="window" lastClr="FFFFFF"/>
                            </a:gs>
                          </a:gsLst>
                          <a:lin ang="5400000" scaled="0"/>
                        </a:gradFill>
                        <a:ln w="635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  <a:tailEnd type="triangle"/>
                        </a:ln>
                        <a:effectLst/>
                      </p:spPr>
                    </p:cxnSp>
                    <p:cxnSp>
                      <p:nvCxnSpPr>
                        <p:cNvPr id="103" name="Connecteur droit 102"/>
                        <p:cNvCxnSpPr>
                          <a:stCxn id="190" idx="2"/>
                          <a:endCxn id="53" idx="0"/>
                        </p:cNvCxnSpPr>
                        <p:nvPr/>
                      </p:nvCxnSpPr>
                      <p:spPr>
                        <a:xfrm flipH="1">
                          <a:off x="1771458" y="905427"/>
                          <a:ext cx="669770" cy="447878"/>
                        </a:xfrm>
                        <a:prstGeom prst="line">
                          <a:avLst/>
                        </a:prstGeom>
                        <a:gradFill>
                          <a:gsLst>
                            <a:gs pos="100000">
                              <a:srgbClr val="E8E7E7"/>
                            </a:gs>
                            <a:gs pos="3000">
                              <a:sysClr val="window" lastClr="FFFFFF"/>
                            </a:gs>
                          </a:gsLst>
                          <a:lin ang="5400000" scaled="0"/>
                        </a:gradFill>
                        <a:ln w="635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  <a:tailEnd type="triangle"/>
                        </a:ln>
                        <a:effectLst/>
                      </p:spPr>
                    </p:cxnSp>
                  </p:grpSp>
                  <p:sp>
                    <p:nvSpPr>
                      <p:cNvPr id="53" name="Organigramme : Terminateur 52"/>
                      <p:cNvSpPr/>
                      <p:nvPr/>
                    </p:nvSpPr>
                    <p:spPr>
                      <a:xfrm>
                        <a:off x="1828551" y="1348479"/>
                        <a:ext cx="476254" cy="281237"/>
                      </a:xfrm>
                      <a:prstGeom prst="flowChartTerminator">
                        <a:avLst/>
                      </a:prstGeom>
                      <a:solidFill>
                        <a:sysClr val="window" lastClr="FFFFFF"/>
                      </a:solidFill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T11</a:t>
                        </a:r>
                        <a:endParaRPr lang="fr-FR" sz="12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49" name="Organigramme : Terminateur 48"/>
                    <p:cNvSpPr/>
                    <p:nvPr/>
                  </p:nvSpPr>
                  <p:spPr>
                    <a:xfrm>
                      <a:off x="2498289" y="1348480"/>
                      <a:ext cx="476251" cy="286333"/>
                    </a:xfrm>
                    <a:prstGeom prst="flowChartTerminator">
                      <a:avLst/>
                    </a:prstGeom>
                    <a:solidFill>
                      <a:sysClr val="window" lastClr="FFFFFF"/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T12</a:t>
                      </a:r>
                      <a:endParaRPr lang="fr-FR" sz="12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7" name="Organigramme : Terminateur 46"/>
                  <p:cNvSpPr/>
                  <p:nvPr/>
                </p:nvSpPr>
                <p:spPr>
                  <a:xfrm>
                    <a:off x="3168906" y="1348478"/>
                    <a:ext cx="476251" cy="280422"/>
                  </a:xfrm>
                  <a:prstGeom prst="flowChartTerminator">
                    <a:avLst/>
                  </a:prstGeom>
                  <a:solidFill>
                    <a:sysClr val="window" lastClr="FFFFFF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0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T13</a:t>
                    </a:r>
                    <a:endParaRPr lang="fr-FR" sz="12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4" name="Organigramme : Terminateur 43"/>
                <p:cNvSpPr/>
                <p:nvPr/>
              </p:nvSpPr>
              <p:spPr>
                <a:xfrm>
                  <a:off x="4714856" y="634901"/>
                  <a:ext cx="475615" cy="319631"/>
                </a:xfrm>
                <a:prstGeom prst="flowChartTerminator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T2</a:t>
                  </a:r>
                  <a:endParaRPr lang="fr-FR" sz="1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48" name="ZoneTexte 247"/>
          <p:cNvSpPr txBox="1"/>
          <p:nvPr/>
        </p:nvSpPr>
        <p:spPr>
          <a:xfrm>
            <a:off x="1775501" y="1628800"/>
            <a:ext cx="553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rgbClr val="E7E6E6">
                    <a:lumMod val="10000"/>
                  </a:srgbClr>
                </a:solidFill>
              </a:rPr>
              <a:t>Préserve au maximum la structure du plan original</a:t>
            </a:r>
          </a:p>
        </p:txBody>
      </p:sp>
      <p:sp>
        <p:nvSpPr>
          <p:cNvPr id="224" name="ZoneTexte 223"/>
          <p:cNvSpPr txBox="1"/>
          <p:nvPr/>
        </p:nvSpPr>
        <p:spPr>
          <a:xfrm>
            <a:off x="1068342" y="6093296"/>
            <a:ext cx="726659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prstClr val="black">
                    <a:lumMod val="95000"/>
                    <a:lumOff val="5000"/>
                  </a:prstClr>
                </a:solidFill>
              </a:rPr>
              <a:t>Nécessite une modélisation complète du domaine de </a:t>
            </a:r>
            <a:r>
              <a:rPr lang="fr-FR" sz="2000" dirty="0">
                <a:solidFill>
                  <a:prstClr val="black">
                    <a:lumMod val="95000"/>
                    <a:lumOff val="5000"/>
                  </a:prstClr>
                </a:solidFill>
              </a:rPr>
              <a:t>connaissances</a:t>
            </a:r>
            <a:endParaRPr lang="fr-FR" sz="2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38" y="1648483"/>
            <a:ext cx="369763" cy="36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10" y="6147879"/>
            <a:ext cx="365465" cy="38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9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6" name="Groupe 55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57" name="Groupe 56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59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60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61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62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58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6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660232" y="6381328"/>
            <a:ext cx="2057400" cy="365125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2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1835" y="1340768"/>
            <a:ext cx="1836721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Lydia OULDOUALI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741834" y="1772816"/>
            <a:ext cx="7488832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31" y="188640"/>
            <a:ext cx="1152128" cy="1170890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1084131" y="1988840"/>
            <a:ext cx="7146535" cy="4680520"/>
            <a:chOff x="1082031" y="1988840"/>
            <a:chExt cx="6776255" cy="4536504"/>
          </a:xfrm>
        </p:grpSpPr>
        <p:graphicFrame>
          <p:nvGraphicFramePr>
            <p:cNvPr id="13" name="Diagramme 12"/>
            <p:cNvGraphicFramePr/>
            <p:nvPr>
              <p:extLst>
                <p:ext uri="{D42A27DB-BD31-4B8C-83A1-F6EECF244321}">
                  <p14:modId xmlns:p14="http://schemas.microsoft.com/office/powerpoint/2010/main" val="3661137115"/>
                </p:ext>
              </p:extLst>
            </p:nvPr>
          </p:nvGraphicFramePr>
          <p:xfrm>
            <a:off x="1114214" y="1988840"/>
            <a:ext cx="6744072" cy="43924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Groupe 6"/>
            <p:cNvGrpSpPr/>
            <p:nvPr/>
          </p:nvGrpSpPr>
          <p:grpSpPr>
            <a:xfrm>
              <a:off x="1082031" y="5922728"/>
              <a:ext cx="664521" cy="602616"/>
              <a:chOff x="1076777" y="6066744"/>
              <a:chExt cx="693966" cy="602616"/>
            </a:xfrm>
          </p:grpSpPr>
          <p:sp>
            <p:nvSpPr>
              <p:cNvPr id="4" name="Chevron 3"/>
              <p:cNvSpPr/>
              <p:nvPr/>
            </p:nvSpPr>
            <p:spPr>
              <a:xfrm rot="5400000">
                <a:off x="1097782" y="6075462"/>
                <a:ext cx="602616" cy="585180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1076777" y="6267139"/>
                <a:ext cx="693966" cy="246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sept2014</a:t>
                </a:r>
                <a:endParaRPr lang="fr-FR" sz="1050" b="1" dirty="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435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5" y="836712"/>
            <a:ext cx="8431739" cy="1017305"/>
          </a:xfrm>
        </p:spPr>
        <p:txBody>
          <a:bodyPr>
            <a:normAutofit fontScale="90000"/>
          </a:bodyPr>
          <a:lstStyle/>
          <a:p>
            <a:r>
              <a:rPr lang="fr-FR" sz="3100" b="1" dirty="0" smtClean="0"/>
              <a:t>Problème </a:t>
            </a:r>
            <a:r>
              <a:rPr lang="fr-FR" sz="3600" b="1" dirty="0" smtClean="0"/>
              <a:t>: Réparation de plans dans les HTN réactifs</a:t>
            </a:r>
            <a:endParaRPr lang="fr-FR" sz="31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3772" y="3993405"/>
            <a:ext cx="7886700" cy="1667843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combiner un HTN réactif et un modèle déclaratif </a:t>
            </a:r>
            <a:r>
              <a:rPr lang="fr-FR" b="1" dirty="0" smtClean="0"/>
              <a:t>incomplet.</a:t>
            </a:r>
          </a:p>
          <a:p>
            <a:pPr algn="just"/>
            <a:r>
              <a:rPr lang="fr-FR" dirty="0" smtClean="0"/>
              <a:t>Munir le système d’un planificateur capable de raisonner à partir d’informations incomplètes.</a:t>
            </a:r>
          </a:p>
          <a:p>
            <a:pPr algn="just"/>
            <a:r>
              <a:rPr lang="fr-FR" dirty="0"/>
              <a:t>définir le bon niveau de déclaratif à ajouter au DC pour réparer localement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5536" y="2933849"/>
            <a:ext cx="80913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smtClean="0">
                <a:solidFill>
                  <a:prstClr val="black"/>
                </a:solidFill>
              </a:rPr>
              <a:t>Approche </a:t>
            </a:r>
            <a:r>
              <a:rPr lang="fr-FR" sz="3600" b="1" dirty="0" smtClean="0">
                <a:solidFill>
                  <a:prstClr val="black"/>
                </a:solidFill>
              </a:rPr>
              <a:t>: Un système hybride</a:t>
            </a:r>
            <a:endParaRPr lang="fr-FR" b="1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976951" y="1772816"/>
            <a:ext cx="7255718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>
                <a:solidFill>
                  <a:prstClr val="black"/>
                </a:solidFill>
              </a:rPr>
              <a:t>Pas de raisonnement sur la décomposition de tâches.</a:t>
            </a:r>
          </a:p>
          <a:p>
            <a:pPr algn="just"/>
            <a:r>
              <a:rPr lang="fr-FR" dirty="0" smtClean="0">
                <a:solidFill>
                  <a:prstClr val="black"/>
                </a:solidFill>
              </a:rPr>
              <a:t>Pas de réparation possible dans le cas de </a:t>
            </a:r>
            <a:r>
              <a:rPr lang="fr-FR" i="1" dirty="0" smtClean="0">
                <a:solidFill>
                  <a:prstClr val="black"/>
                </a:solidFill>
              </a:rPr>
              <a:t>breakdown.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10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16" name="Groupe 15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17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18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20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21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27" idx="1"/>
            <a:endCxn id="34" idx="0"/>
          </p:cNvCxnSpPr>
          <p:nvPr/>
        </p:nvCxnSpPr>
        <p:spPr>
          <a:xfrm flipH="1">
            <a:off x="6816641" y="3751909"/>
            <a:ext cx="136" cy="192567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 descr=" 2"/>
          <p:cNvSpPr>
            <a:spLocks noGrp="1"/>
          </p:cNvSpPr>
          <p:nvPr>
            <p:ph type="title"/>
          </p:nvPr>
        </p:nvSpPr>
        <p:spPr>
          <a:xfrm>
            <a:off x="549890" y="908720"/>
            <a:ext cx="7886700" cy="105668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Architecture du système proposé</a:t>
            </a:r>
            <a:endParaRPr lang="fr-FR" sz="3600" b="1" dirty="0"/>
          </a:p>
        </p:txBody>
      </p:sp>
      <p:grpSp>
        <p:nvGrpSpPr>
          <p:cNvPr id="12" name="Groupe 11"/>
          <p:cNvGrpSpPr/>
          <p:nvPr/>
        </p:nvGrpSpPr>
        <p:grpSpPr>
          <a:xfrm>
            <a:off x="755576" y="1927644"/>
            <a:ext cx="6790606" cy="4021635"/>
            <a:chOff x="755576" y="1927644"/>
            <a:chExt cx="6790606" cy="4021635"/>
          </a:xfrm>
        </p:grpSpPr>
        <p:grpSp>
          <p:nvGrpSpPr>
            <p:cNvPr id="13" name="Groupe 12" descr=" 46"/>
            <p:cNvGrpSpPr/>
            <p:nvPr/>
          </p:nvGrpSpPr>
          <p:grpSpPr>
            <a:xfrm>
              <a:off x="3563887" y="1927644"/>
              <a:ext cx="3982295" cy="2578585"/>
              <a:chOff x="3563887" y="1927644"/>
              <a:chExt cx="3982295" cy="2578585"/>
            </a:xfrm>
          </p:grpSpPr>
          <p:sp>
            <p:nvSpPr>
              <p:cNvPr id="27" name="Arrondir un rectangle avec un coin diagonal 26"/>
              <p:cNvSpPr/>
              <p:nvPr/>
            </p:nvSpPr>
            <p:spPr>
              <a:xfrm>
                <a:off x="6087372" y="3180255"/>
                <a:ext cx="1458810" cy="571654"/>
              </a:xfrm>
              <a:prstGeom prst="round2DiagRect">
                <a:avLst/>
              </a:prstGeom>
              <a:ln w="2222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prstClr val="black"/>
                    </a:solidFill>
                  </a:rPr>
                  <a:t>Contrôleur</a:t>
                </a:r>
                <a:endParaRPr lang="fr-FR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" name="Connecteur en angle 29"/>
              <p:cNvCxnSpPr>
                <a:stCxn id="21" idx="3"/>
                <a:endCxn id="27" idx="3"/>
              </p:cNvCxnSpPr>
              <p:nvPr/>
            </p:nvCxnSpPr>
            <p:spPr>
              <a:xfrm>
                <a:off x="3563887" y="2324953"/>
                <a:ext cx="3252890" cy="855302"/>
              </a:xfrm>
              <a:prstGeom prst="bentConnector2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493240" y="1927644"/>
                <a:ext cx="1518920" cy="3696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F0"/>
                    </a:solidFill>
                  </a:rPr>
                  <a:t>Exécuter(Action)</a:t>
                </a:r>
                <a:endParaRPr lang="fr-FR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323225" y="4231498"/>
                <a:ext cx="986833" cy="274731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prstClr val="black"/>
                    </a:solidFill>
                  </a:rPr>
                  <a:t>Observer</a:t>
                </a:r>
              </a:p>
            </p:txBody>
          </p:sp>
        </p:grpSp>
        <p:grpSp>
          <p:nvGrpSpPr>
            <p:cNvPr id="14" name="Groupe 13" descr=" 45"/>
            <p:cNvGrpSpPr/>
            <p:nvPr/>
          </p:nvGrpSpPr>
          <p:grpSpPr>
            <a:xfrm>
              <a:off x="755576" y="2157009"/>
              <a:ext cx="2808311" cy="3792270"/>
              <a:chOff x="755576" y="2157009"/>
              <a:chExt cx="2808311" cy="379227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143920" y="2701431"/>
                <a:ext cx="2098362" cy="94651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" name="Groupe 17"/>
              <p:cNvGrpSpPr/>
              <p:nvPr/>
            </p:nvGrpSpPr>
            <p:grpSpPr>
              <a:xfrm>
                <a:off x="755576" y="2157009"/>
                <a:ext cx="2808311" cy="3792270"/>
                <a:chOff x="1252595" y="2396438"/>
                <a:chExt cx="2383301" cy="3336818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1562712" y="4331646"/>
                  <a:ext cx="1780796" cy="12724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952001" y="4403691"/>
                  <a:ext cx="991526" cy="52449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white"/>
                      </a:solidFill>
                    </a:rPr>
                    <a:t>HTN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619672" y="2396438"/>
                  <a:ext cx="2016224" cy="295547"/>
                </a:xfrm>
                <a:prstGeom prst="rect">
                  <a:avLst/>
                </a:prstGeom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black"/>
                      </a:solidFill>
                    </a:rPr>
                    <a:t>Système hybride</a:t>
                  </a:r>
                  <a:endParaRPr lang="fr-FR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Arrondir un rectangle avec un coin diagonal 21"/>
                <p:cNvSpPr/>
                <p:nvPr/>
              </p:nvSpPr>
              <p:spPr>
                <a:xfrm>
                  <a:off x="1252595" y="2761611"/>
                  <a:ext cx="2376264" cy="2971645"/>
                </a:xfrm>
                <a:prstGeom prst="round2DiagRect">
                  <a:avLst>
                    <a:gd name="adj1" fmla="val 16667"/>
                    <a:gd name="adj2" fmla="val 1420"/>
                  </a:avLst>
                </a:prstGeom>
                <a:noFill/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582167" y="3711066"/>
                  <a:ext cx="1780796" cy="349703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Domaine de connaissances</a:t>
                  </a:r>
                  <a:endParaRPr lang="fr-FR" sz="1200" b="1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52001" y="4975592"/>
                  <a:ext cx="991525" cy="52449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black"/>
                      </a:solidFill>
                    </a:rPr>
                    <a:t>STRIPS</a:t>
                  </a:r>
                  <a:endParaRPr lang="fr-FR" b="1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Connecteur en angle 24"/>
                <p:cNvCxnSpPr>
                  <a:stCxn id="41" idx="3"/>
                  <a:endCxn id="20" idx="3"/>
                </p:cNvCxnSpPr>
                <p:nvPr/>
              </p:nvCxnSpPr>
              <p:spPr>
                <a:xfrm flipH="1">
                  <a:off x="2943527" y="3112181"/>
                  <a:ext cx="332175" cy="1553757"/>
                </a:xfrm>
                <a:prstGeom prst="bentConnector3">
                  <a:avLst>
                    <a:gd name="adj1" fmla="val -58404"/>
                  </a:avLst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en angle 25"/>
                <p:cNvCxnSpPr>
                  <a:stCxn id="40" idx="1"/>
                  <a:endCxn id="24" idx="1"/>
                </p:cNvCxnSpPr>
                <p:nvPr/>
              </p:nvCxnSpPr>
              <p:spPr>
                <a:xfrm rot="10800000" flipH="1" flipV="1">
                  <a:off x="1713080" y="3481817"/>
                  <a:ext cx="238921" cy="1756022"/>
                </a:xfrm>
                <a:prstGeom prst="bentConnector3">
                  <a:avLst>
                    <a:gd name="adj1" fmla="val -81200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" name="Image 14" descr=" 34"/>
            <p:cNvPicPr/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642" y="5466171"/>
              <a:ext cx="478127" cy="436224"/>
            </a:xfrm>
            <a:prstGeom prst="rect">
              <a:avLst/>
            </a:prstGeom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100000">
                  <a:srgbClr val="5B9BD5">
                    <a:lumMod val="20000"/>
                    <a:lumOff val="80000"/>
                  </a:srgbClr>
                </a:gs>
              </a:gsLst>
              <a:lin ang="5400000" scaled="1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3" name="Espace réservé du numéro de diapositive 77" descr=" 7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11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50" y="5677586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Arrondir un rectangle avec un coin diagonal 34"/>
          <p:cNvSpPr/>
          <p:nvPr/>
        </p:nvSpPr>
        <p:spPr>
          <a:xfrm>
            <a:off x="6816640" y="5474241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6" name="Rectangle 35"/>
          <p:cNvSpPr/>
          <p:nvPr/>
        </p:nvSpPr>
        <p:spPr>
          <a:xfrm rot="16200000">
            <a:off x="5936334" y="4942902"/>
            <a:ext cx="1415346" cy="369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B0F0"/>
                </a:solidFill>
              </a:rPr>
              <a:t>Exécuter(Action)</a:t>
            </a:r>
            <a:endParaRPr lang="fr-FR" sz="1600" dirty="0">
              <a:solidFill>
                <a:srgbClr val="00B0F0"/>
              </a:solidFill>
            </a:endParaRPr>
          </a:p>
        </p:txBody>
      </p:sp>
      <p:sp>
        <p:nvSpPr>
          <p:cNvPr id="40" name="Organigramme : Alternative 39"/>
          <p:cNvSpPr/>
          <p:nvPr/>
        </p:nvSpPr>
        <p:spPr>
          <a:xfrm>
            <a:off x="1298179" y="3215974"/>
            <a:ext cx="1841281" cy="34912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/>
                </a:solidFill>
              </a:rPr>
              <a:t>DC déclaratif</a:t>
            </a:r>
          </a:p>
        </p:txBody>
      </p:sp>
      <p:sp>
        <p:nvSpPr>
          <p:cNvPr id="41" name="Organigramme : Alternative 40"/>
          <p:cNvSpPr/>
          <p:nvPr/>
        </p:nvSpPr>
        <p:spPr>
          <a:xfrm>
            <a:off x="1298179" y="2771802"/>
            <a:ext cx="1841281" cy="397288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</a:rPr>
              <a:t>DC réactif</a:t>
            </a:r>
          </a:p>
        </p:txBody>
      </p:sp>
      <p:grpSp>
        <p:nvGrpSpPr>
          <p:cNvPr id="37" name="Groupe 36"/>
          <p:cNvGrpSpPr/>
          <p:nvPr/>
        </p:nvGrpSpPr>
        <p:grpSpPr>
          <a:xfrm>
            <a:off x="35496" y="188640"/>
            <a:ext cx="9073008" cy="687477"/>
            <a:chOff x="35496" y="188640"/>
            <a:chExt cx="9073008" cy="687477"/>
          </a:xfrm>
        </p:grpSpPr>
        <p:sp>
          <p:nvSpPr>
            <p:cNvPr id="38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3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42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43" name="AutoShape 24"/>
            <p:cNvSpPr>
              <a:spLocks noChangeArrowheads="1"/>
            </p:cNvSpPr>
            <p:nvPr/>
          </p:nvSpPr>
          <p:spPr bwMode="auto">
            <a:xfrm>
              <a:off x="3275855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29" idx="1"/>
            <a:endCxn id="36" idx="0"/>
          </p:cNvCxnSpPr>
          <p:nvPr/>
        </p:nvCxnSpPr>
        <p:spPr>
          <a:xfrm flipH="1">
            <a:off x="7632670" y="3751909"/>
            <a:ext cx="154" cy="19950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 descr=" 2"/>
          <p:cNvSpPr>
            <a:spLocks noGrp="1"/>
          </p:cNvSpPr>
          <p:nvPr>
            <p:ph type="title"/>
          </p:nvPr>
        </p:nvSpPr>
        <p:spPr>
          <a:xfrm>
            <a:off x="549890" y="908720"/>
            <a:ext cx="7886700" cy="105668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Architecture du système proposé</a:t>
            </a:r>
            <a:endParaRPr lang="fr-FR" sz="3600" b="1" dirty="0"/>
          </a:p>
        </p:txBody>
      </p:sp>
      <p:grpSp>
        <p:nvGrpSpPr>
          <p:cNvPr id="12" name="Groupe 11"/>
          <p:cNvGrpSpPr/>
          <p:nvPr/>
        </p:nvGrpSpPr>
        <p:grpSpPr>
          <a:xfrm>
            <a:off x="755576" y="1927644"/>
            <a:ext cx="7704856" cy="4021635"/>
            <a:chOff x="755576" y="1927644"/>
            <a:chExt cx="6790606" cy="4021635"/>
          </a:xfrm>
        </p:grpSpPr>
        <p:grpSp>
          <p:nvGrpSpPr>
            <p:cNvPr id="13" name="Groupe 12" descr=" 46"/>
            <p:cNvGrpSpPr/>
            <p:nvPr/>
          </p:nvGrpSpPr>
          <p:grpSpPr>
            <a:xfrm>
              <a:off x="3563887" y="1927644"/>
              <a:ext cx="3982295" cy="2578585"/>
              <a:chOff x="3563887" y="1927644"/>
              <a:chExt cx="3982295" cy="2578585"/>
            </a:xfrm>
          </p:grpSpPr>
          <p:sp>
            <p:nvSpPr>
              <p:cNvPr id="29" name="Arrondir un rectangle avec un coin diagonal 28"/>
              <p:cNvSpPr/>
              <p:nvPr/>
            </p:nvSpPr>
            <p:spPr>
              <a:xfrm>
                <a:off x="6087372" y="3180255"/>
                <a:ext cx="1458810" cy="571654"/>
              </a:xfrm>
              <a:prstGeom prst="round2DiagRect">
                <a:avLst/>
              </a:prstGeom>
              <a:ln w="2222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prstClr val="black"/>
                    </a:solidFill>
                  </a:rPr>
                  <a:t>Contrôleur</a:t>
                </a:r>
                <a:endParaRPr lang="fr-FR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" name="Connecteur en angle 29"/>
              <p:cNvCxnSpPr>
                <a:stCxn id="34" idx="3"/>
                <a:endCxn id="29" idx="0"/>
              </p:cNvCxnSpPr>
              <p:nvPr/>
            </p:nvCxnSpPr>
            <p:spPr>
              <a:xfrm flipV="1">
                <a:off x="7310058" y="3466082"/>
                <a:ext cx="236124" cy="902782"/>
              </a:xfrm>
              <a:prstGeom prst="bentConnector3">
                <a:avLst>
                  <a:gd name="adj1" fmla="val 196814"/>
                </a:avLst>
              </a:prstGeom>
              <a:ln>
                <a:prstDash val="sysDot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Connecteur en angle 30"/>
              <p:cNvCxnSpPr>
                <a:stCxn id="34" idx="1"/>
                <a:endCxn id="29" idx="2"/>
              </p:cNvCxnSpPr>
              <p:nvPr/>
            </p:nvCxnSpPr>
            <p:spPr>
              <a:xfrm rot="10800000">
                <a:off x="6087373" y="3466082"/>
                <a:ext cx="235853" cy="902782"/>
              </a:xfrm>
              <a:prstGeom prst="bentConnector3">
                <a:avLst>
                  <a:gd name="adj1" fmla="val 196925"/>
                </a:avLst>
              </a:prstGeom>
              <a:ln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en angle 31"/>
              <p:cNvCxnSpPr>
                <a:stCxn id="23" idx="3"/>
                <a:endCxn id="29" idx="3"/>
              </p:cNvCxnSpPr>
              <p:nvPr/>
            </p:nvCxnSpPr>
            <p:spPr>
              <a:xfrm>
                <a:off x="3563887" y="2324953"/>
                <a:ext cx="3252890" cy="855302"/>
              </a:xfrm>
              <a:prstGeom prst="bentConnector2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4493240" y="1927644"/>
                <a:ext cx="1518920" cy="3696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F0"/>
                    </a:solidFill>
                  </a:rPr>
                  <a:t>Exécuter(Action)</a:t>
                </a:r>
                <a:endParaRPr lang="fr-FR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323225" y="4231498"/>
                <a:ext cx="986833" cy="274731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prstClr val="black"/>
                    </a:solidFill>
                  </a:rPr>
                  <a:t>Observer</a:t>
                </a:r>
              </a:p>
            </p:txBody>
          </p:sp>
        </p:grpSp>
        <p:grpSp>
          <p:nvGrpSpPr>
            <p:cNvPr id="14" name="Groupe 13" descr=" 45"/>
            <p:cNvGrpSpPr/>
            <p:nvPr/>
          </p:nvGrpSpPr>
          <p:grpSpPr>
            <a:xfrm>
              <a:off x="755576" y="2157009"/>
              <a:ext cx="2808311" cy="3792270"/>
              <a:chOff x="755576" y="2157009"/>
              <a:chExt cx="2808311" cy="379227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143920" y="2701431"/>
                <a:ext cx="2098362" cy="94651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755576" y="2157009"/>
                <a:ext cx="2808311" cy="3792270"/>
                <a:chOff x="1252595" y="2396438"/>
                <a:chExt cx="2383301" cy="3336818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562712" y="4331646"/>
                  <a:ext cx="1780796" cy="12724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952001" y="4403691"/>
                  <a:ext cx="991526" cy="52449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white"/>
                      </a:solidFill>
                    </a:rPr>
                    <a:t>HTN</a:t>
                  </a: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619672" y="2396438"/>
                  <a:ext cx="2016224" cy="295547"/>
                </a:xfrm>
                <a:prstGeom prst="rect">
                  <a:avLst/>
                </a:prstGeom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 err="1">
                      <a:solidFill>
                        <a:prstClr val="black"/>
                      </a:solidFill>
                    </a:rPr>
                    <a:t>Discolog</a:t>
                  </a:r>
                  <a:endParaRPr lang="fr-FR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Arrondir un rectangle avec un coin diagonal 23"/>
                <p:cNvSpPr/>
                <p:nvPr/>
              </p:nvSpPr>
              <p:spPr>
                <a:xfrm>
                  <a:off x="1252595" y="2761611"/>
                  <a:ext cx="2376264" cy="2971645"/>
                </a:xfrm>
                <a:prstGeom prst="round2DiagRect">
                  <a:avLst>
                    <a:gd name="adj1" fmla="val 16667"/>
                    <a:gd name="adj2" fmla="val 1420"/>
                  </a:avLst>
                </a:prstGeom>
                <a:noFill/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582167" y="3711066"/>
                  <a:ext cx="1780796" cy="349703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Domaine de connaissances</a:t>
                  </a:r>
                  <a:endParaRPr lang="fr-FR" sz="1200" b="1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52001" y="4975592"/>
                  <a:ext cx="991525" cy="52449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black"/>
                      </a:solidFill>
                    </a:rPr>
                    <a:t>STRIPS</a:t>
                  </a:r>
                  <a:endParaRPr lang="fr-FR" b="1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7" name="Connecteur en angle 26"/>
                <p:cNvCxnSpPr>
                  <a:stCxn id="43" idx="3"/>
                  <a:endCxn id="22" idx="3"/>
                </p:cNvCxnSpPr>
                <p:nvPr/>
              </p:nvCxnSpPr>
              <p:spPr>
                <a:xfrm flipH="1">
                  <a:off x="2943527" y="3112181"/>
                  <a:ext cx="194133" cy="1553757"/>
                </a:xfrm>
                <a:prstGeom prst="bentConnector3">
                  <a:avLst>
                    <a:gd name="adj1" fmla="val -196476"/>
                  </a:avLst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en angle 27"/>
                <p:cNvCxnSpPr>
                  <a:stCxn id="42" idx="1"/>
                  <a:endCxn id="26" idx="1"/>
                </p:cNvCxnSpPr>
                <p:nvPr/>
              </p:nvCxnSpPr>
              <p:spPr>
                <a:xfrm rot="10800000" flipH="1" flipV="1">
                  <a:off x="1760457" y="3481817"/>
                  <a:ext cx="191543" cy="1756022"/>
                </a:xfrm>
                <a:prstGeom prst="bentConnector3">
                  <a:avLst>
                    <a:gd name="adj1" fmla="val -188147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" name="Image 14" descr=" 34"/>
            <p:cNvPicPr/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642" y="5466171"/>
              <a:ext cx="478127" cy="436224"/>
            </a:xfrm>
            <a:prstGeom prst="rect">
              <a:avLst/>
            </a:prstGeom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100000">
                  <a:srgbClr val="5B9BD5">
                    <a:lumMod val="20000"/>
                    <a:lumOff val="80000"/>
                  </a:srgbClr>
                </a:gs>
              </a:gsLst>
              <a:lin ang="5400000" scaled="1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5" name="Espace réservé du numéro de diapositive 77" descr=" 7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11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279" y="5746910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ndir un rectangle avec un coin diagonal 36"/>
          <p:cNvSpPr/>
          <p:nvPr/>
        </p:nvSpPr>
        <p:spPr>
          <a:xfrm>
            <a:off x="7772184" y="545577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6583606" y="5029082"/>
            <a:ext cx="1415346" cy="369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B0F0"/>
                </a:solidFill>
              </a:rPr>
              <a:t>Exécuter(Action)</a:t>
            </a:r>
            <a:endParaRPr lang="fr-FR" sz="16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8514935" y="3863917"/>
            <a:ext cx="757284" cy="25742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70AD47"/>
                </a:solidFill>
              </a:rPr>
              <a:t>Succès</a:t>
            </a:r>
            <a:endParaRPr lang="fr-FR" sz="2000" dirty="0">
              <a:solidFill>
                <a:srgbClr val="70AD47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6133171" y="3877945"/>
            <a:ext cx="616764" cy="229373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Echec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42" name="Organigramme : Alternative 41"/>
          <p:cNvSpPr/>
          <p:nvPr/>
        </p:nvSpPr>
        <p:spPr>
          <a:xfrm>
            <a:off x="1434575" y="3215974"/>
            <a:ext cx="1841281" cy="34912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/>
                </a:solidFill>
              </a:rPr>
              <a:t>DC déclaratif</a:t>
            </a:r>
          </a:p>
        </p:txBody>
      </p:sp>
      <p:sp>
        <p:nvSpPr>
          <p:cNvPr id="43" name="Organigramme : Alternative 42"/>
          <p:cNvSpPr/>
          <p:nvPr/>
        </p:nvSpPr>
        <p:spPr>
          <a:xfrm>
            <a:off x="1434575" y="2771802"/>
            <a:ext cx="1841281" cy="397288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</a:rPr>
              <a:t>DC réactif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47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48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49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1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15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29" idx="1"/>
            <a:endCxn id="36" idx="0"/>
          </p:cNvCxnSpPr>
          <p:nvPr/>
        </p:nvCxnSpPr>
        <p:spPr>
          <a:xfrm flipH="1">
            <a:off x="7632670" y="3751909"/>
            <a:ext cx="154" cy="19950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 descr=" 2"/>
          <p:cNvSpPr>
            <a:spLocks noGrp="1"/>
          </p:cNvSpPr>
          <p:nvPr>
            <p:ph type="title"/>
          </p:nvPr>
        </p:nvSpPr>
        <p:spPr>
          <a:xfrm>
            <a:off x="549890" y="908720"/>
            <a:ext cx="7886700" cy="105668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Architecture du système proposé</a:t>
            </a:r>
            <a:endParaRPr lang="fr-FR" sz="3600" b="1" dirty="0"/>
          </a:p>
        </p:txBody>
      </p:sp>
      <p:grpSp>
        <p:nvGrpSpPr>
          <p:cNvPr id="12" name="Groupe 11"/>
          <p:cNvGrpSpPr/>
          <p:nvPr/>
        </p:nvGrpSpPr>
        <p:grpSpPr>
          <a:xfrm>
            <a:off x="755576" y="1927644"/>
            <a:ext cx="7704856" cy="4021635"/>
            <a:chOff x="755576" y="1927644"/>
            <a:chExt cx="6790606" cy="4021635"/>
          </a:xfrm>
        </p:grpSpPr>
        <p:grpSp>
          <p:nvGrpSpPr>
            <p:cNvPr id="13" name="Groupe 12" descr=" 46"/>
            <p:cNvGrpSpPr/>
            <p:nvPr/>
          </p:nvGrpSpPr>
          <p:grpSpPr>
            <a:xfrm>
              <a:off x="3563887" y="1927644"/>
              <a:ext cx="3982295" cy="2578585"/>
              <a:chOff x="3563887" y="1927644"/>
              <a:chExt cx="3982295" cy="2578585"/>
            </a:xfrm>
          </p:grpSpPr>
          <p:sp>
            <p:nvSpPr>
              <p:cNvPr id="29" name="Arrondir un rectangle avec un coin diagonal 28"/>
              <p:cNvSpPr/>
              <p:nvPr/>
            </p:nvSpPr>
            <p:spPr>
              <a:xfrm>
                <a:off x="6087372" y="3180255"/>
                <a:ext cx="1458810" cy="571654"/>
              </a:xfrm>
              <a:prstGeom prst="round2DiagRect">
                <a:avLst/>
              </a:prstGeom>
              <a:ln w="2222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prstClr val="black"/>
                    </a:solidFill>
                  </a:rPr>
                  <a:t>Contrôleur</a:t>
                </a:r>
                <a:endParaRPr lang="fr-FR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" name="Connecteur en angle 29"/>
              <p:cNvCxnSpPr>
                <a:stCxn id="34" idx="3"/>
                <a:endCxn id="29" idx="0"/>
              </p:cNvCxnSpPr>
              <p:nvPr/>
            </p:nvCxnSpPr>
            <p:spPr>
              <a:xfrm flipV="1">
                <a:off x="7310058" y="3466082"/>
                <a:ext cx="236124" cy="902782"/>
              </a:xfrm>
              <a:prstGeom prst="bentConnector3">
                <a:avLst>
                  <a:gd name="adj1" fmla="val 196814"/>
                </a:avLst>
              </a:prstGeom>
              <a:ln>
                <a:prstDash val="sysDot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Connecteur en angle 30"/>
              <p:cNvCxnSpPr>
                <a:stCxn id="34" idx="1"/>
                <a:endCxn id="29" idx="2"/>
              </p:cNvCxnSpPr>
              <p:nvPr/>
            </p:nvCxnSpPr>
            <p:spPr>
              <a:xfrm rot="10800000">
                <a:off x="6087373" y="3466082"/>
                <a:ext cx="235853" cy="902782"/>
              </a:xfrm>
              <a:prstGeom prst="bentConnector3">
                <a:avLst>
                  <a:gd name="adj1" fmla="val 196925"/>
                </a:avLst>
              </a:prstGeom>
              <a:ln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en angle 31"/>
              <p:cNvCxnSpPr>
                <a:stCxn id="23" idx="3"/>
                <a:endCxn id="29" idx="3"/>
              </p:cNvCxnSpPr>
              <p:nvPr/>
            </p:nvCxnSpPr>
            <p:spPr>
              <a:xfrm>
                <a:off x="3563887" y="2324953"/>
                <a:ext cx="3252890" cy="855302"/>
              </a:xfrm>
              <a:prstGeom prst="bentConnector2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4493240" y="1927644"/>
                <a:ext cx="1518920" cy="3696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F0"/>
                    </a:solidFill>
                  </a:rPr>
                  <a:t>Exécuter(Action)</a:t>
                </a:r>
                <a:endParaRPr lang="fr-FR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323225" y="4231498"/>
                <a:ext cx="986833" cy="274731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prstClr val="black"/>
                    </a:solidFill>
                  </a:rPr>
                  <a:t>Observer</a:t>
                </a:r>
              </a:p>
            </p:txBody>
          </p:sp>
        </p:grpSp>
        <p:grpSp>
          <p:nvGrpSpPr>
            <p:cNvPr id="14" name="Groupe 13" descr=" 45"/>
            <p:cNvGrpSpPr/>
            <p:nvPr/>
          </p:nvGrpSpPr>
          <p:grpSpPr>
            <a:xfrm>
              <a:off x="755576" y="2157009"/>
              <a:ext cx="2808311" cy="3792270"/>
              <a:chOff x="755576" y="2157009"/>
              <a:chExt cx="2808311" cy="379227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143920" y="2701431"/>
                <a:ext cx="2098362" cy="94651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755576" y="2157009"/>
                <a:ext cx="2808311" cy="3792270"/>
                <a:chOff x="1252595" y="2396438"/>
                <a:chExt cx="2383301" cy="3336818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562712" y="4331646"/>
                  <a:ext cx="1780796" cy="12724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952001" y="4403691"/>
                  <a:ext cx="991526" cy="52449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white"/>
                      </a:solidFill>
                    </a:rPr>
                    <a:t>HTN</a:t>
                  </a: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619672" y="2396438"/>
                  <a:ext cx="2016224" cy="295547"/>
                </a:xfrm>
                <a:prstGeom prst="rect">
                  <a:avLst/>
                </a:prstGeom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 err="1">
                      <a:solidFill>
                        <a:prstClr val="black"/>
                      </a:solidFill>
                    </a:rPr>
                    <a:t>Discolog</a:t>
                  </a:r>
                  <a:endParaRPr lang="fr-FR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Arrondir un rectangle avec un coin diagonal 23"/>
                <p:cNvSpPr/>
                <p:nvPr/>
              </p:nvSpPr>
              <p:spPr>
                <a:xfrm>
                  <a:off x="1252595" y="2761611"/>
                  <a:ext cx="2376264" cy="2971645"/>
                </a:xfrm>
                <a:prstGeom prst="round2DiagRect">
                  <a:avLst>
                    <a:gd name="adj1" fmla="val 16667"/>
                    <a:gd name="adj2" fmla="val 1420"/>
                  </a:avLst>
                </a:prstGeom>
                <a:noFill/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582167" y="3711066"/>
                  <a:ext cx="1780796" cy="349703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Domaine de connaissances</a:t>
                  </a:r>
                  <a:endParaRPr lang="fr-FR" sz="1200" b="1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52001" y="4975592"/>
                  <a:ext cx="991525" cy="52449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black"/>
                      </a:solidFill>
                    </a:rPr>
                    <a:t>STRIPS</a:t>
                  </a:r>
                  <a:endParaRPr lang="fr-FR" b="1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7" name="Connecteur en angle 26"/>
                <p:cNvCxnSpPr>
                  <a:stCxn id="43" idx="3"/>
                  <a:endCxn id="22" idx="3"/>
                </p:cNvCxnSpPr>
                <p:nvPr/>
              </p:nvCxnSpPr>
              <p:spPr>
                <a:xfrm flipH="1">
                  <a:off x="2943527" y="3112181"/>
                  <a:ext cx="194133" cy="1553757"/>
                </a:xfrm>
                <a:prstGeom prst="bentConnector3">
                  <a:avLst>
                    <a:gd name="adj1" fmla="val -196476"/>
                  </a:avLst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en angle 27"/>
                <p:cNvCxnSpPr>
                  <a:stCxn id="42" idx="1"/>
                  <a:endCxn id="26" idx="1"/>
                </p:cNvCxnSpPr>
                <p:nvPr/>
              </p:nvCxnSpPr>
              <p:spPr>
                <a:xfrm rot="10800000" flipH="1" flipV="1">
                  <a:off x="1760457" y="3481817"/>
                  <a:ext cx="191543" cy="1756022"/>
                </a:xfrm>
                <a:prstGeom prst="bentConnector3">
                  <a:avLst>
                    <a:gd name="adj1" fmla="val -188147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" name="Image 14" descr=" 34"/>
            <p:cNvPicPr/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642" y="5466171"/>
              <a:ext cx="478127" cy="436224"/>
            </a:xfrm>
            <a:prstGeom prst="rect">
              <a:avLst/>
            </a:prstGeom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100000">
                  <a:srgbClr val="5B9BD5">
                    <a:lumMod val="20000"/>
                    <a:lumOff val="80000"/>
                  </a:srgbClr>
                </a:gs>
              </a:gsLst>
              <a:lin ang="5400000" scaled="1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6" name="Connecteur en angle 15" descr=" 30"/>
            <p:cNvCxnSpPr/>
            <p:nvPr/>
          </p:nvCxnSpPr>
          <p:spPr>
            <a:xfrm rot="10800000" flipV="1">
              <a:off x="2748053" y="3334840"/>
              <a:ext cx="3339319" cy="1540238"/>
            </a:xfrm>
            <a:prstGeom prst="bentConnector3">
              <a:avLst>
                <a:gd name="adj1" fmla="val 4220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Espace réservé du numéro de diapositive 77" descr=" 7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11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279" y="5746910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ndir un rectangle avec un coin diagonal 36"/>
          <p:cNvSpPr/>
          <p:nvPr/>
        </p:nvSpPr>
        <p:spPr>
          <a:xfrm>
            <a:off x="7772184" y="545577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6583606" y="5029082"/>
            <a:ext cx="1415346" cy="369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B0F0"/>
                </a:solidFill>
              </a:rPr>
              <a:t>Exécuter(Action)</a:t>
            </a:r>
            <a:endParaRPr lang="fr-FR" sz="16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8514935" y="3863917"/>
            <a:ext cx="757284" cy="25742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70AD47"/>
                </a:solidFill>
              </a:rPr>
              <a:t>Succès</a:t>
            </a:r>
            <a:endParaRPr lang="fr-FR" sz="2000" dirty="0">
              <a:solidFill>
                <a:srgbClr val="70AD47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6133171" y="3877945"/>
            <a:ext cx="616764" cy="229373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Echec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42" name="Organigramme : Alternative 41"/>
          <p:cNvSpPr/>
          <p:nvPr/>
        </p:nvSpPr>
        <p:spPr>
          <a:xfrm>
            <a:off x="1434575" y="3215974"/>
            <a:ext cx="1841281" cy="34912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/>
                </a:solidFill>
              </a:rPr>
              <a:t>DC déclaratif</a:t>
            </a:r>
          </a:p>
        </p:txBody>
      </p:sp>
      <p:sp>
        <p:nvSpPr>
          <p:cNvPr id="43" name="Organigramme : Alternative 42"/>
          <p:cNvSpPr/>
          <p:nvPr/>
        </p:nvSpPr>
        <p:spPr>
          <a:xfrm>
            <a:off x="1434575" y="2771802"/>
            <a:ext cx="1841281" cy="397288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</a:rPr>
              <a:t>DC réactif</a:t>
            </a:r>
          </a:p>
        </p:txBody>
      </p:sp>
      <p:sp>
        <p:nvSpPr>
          <p:cNvPr id="44" name="Étoile à 7 branches 43" descr=" 164"/>
          <p:cNvSpPr/>
          <p:nvPr/>
        </p:nvSpPr>
        <p:spPr>
          <a:xfrm>
            <a:off x="4253936" y="3824184"/>
            <a:ext cx="1871208" cy="476830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Breakdown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51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52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3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4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5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6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29" idx="1"/>
            <a:endCxn id="36" idx="0"/>
          </p:cNvCxnSpPr>
          <p:nvPr/>
        </p:nvCxnSpPr>
        <p:spPr>
          <a:xfrm flipH="1">
            <a:off x="7632670" y="3751909"/>
            <a:ext cx="154" cy="19950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 descr=" 2"/>
          <p:cNvSpPr>
            <a:spLocks noGrp="1"/>
          </p:cNvSpPr>
          <p:nvPr>
            <p:ph type="title"/>
          </p:nvPr>
        </p:nvSpPr>
        <p:spPr>
          <a:xfrm>
            <a:off x="493694" y="968821"/>
            <a:ext cx="7886700" cy="105668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Architecture du système proposé</a:t>
            </a:r>
            <a:endParaRPr lang="fr-FR" sz="3600" b="1" dirty="0"/>
          </a:p>
        </p:txBody>
      </p:sp>
      <p:grpSp>
        <p:nvGrpSpPr>
          <p:cNvPr id="12" name="Groupe 11"/>
          <p:cNvGrpSpPr/>
          <p:nvPr/>
        </p:nvGrpSpPr>
        <p:grpSpPr>
          <a:xfrm>
            <a:off x="755576" y="1927644"/>
            <a:ext cx="7704856" cy="4021635"/>
            <a:chOff x="755576" y="1927644"/>
            <a:chExt cx="6790606" cy="4021635"/>
          </a:xfrm>
        </p:grpSpPr>
        <p:grpSp>
          <p:nvGrpSpPr>
            <p:cNvPr id="13" name="Groupe 12" descr=" 46"/>
            <p:cNvGrpSpPr/>
            <p:nvPr/>
          </p:nvGrpSpPr>
          <p:grpSpPr>
            <a:xfrm>
              <a:off x="3563887" y="1927644"/>
              <a:ext cx="3982295" cy="2578585"/>
              <a:chOff x="3563887" y="1927644"/>
              <a:chExt cx="3982295" cy="2578585"/>
            </a:xfrm>
          </p:grpSpPr>
          <p:sp>
            <p:nvSpPr>
              <p:cNvPr id="29" name="Arrondir un rectangle avec un coin diagonal 28"/>
              <p:cNvSpPr/>
              <p:nvPr/>
            </p:nvSpPr>
            <p:spPr>
              <a:xfrm>
                <a:off x="6087372" y="3180255"/>
                <a:ext cx="1458810" cy="571654"/>
              </a:xfrm>
              <a:prstGeom prst="round2DiagRect">
                <a:avLst/>
              </a:prstGeom>
              <a:ln w="2222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prstClr val="black"/>
                    </a:solidFill>
                  </a:rPr>
                  <a:t>Contrôleur</a:t>
                </a:r>
                <a:endParaRPr lang="fr-FR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" name="Connecteur en angle 29"/>
              <p:cNvCxnSpPr>
                <a:stCxn id="34" idx="3"/>
                <a:endCxn id="29" idx="0"/>
              </p:cNvCxnSpPr>
              <p:nvPr/>
            </p:nvCxnSpPr>
            <p:spPr>
              <a:xfrm flipV="1">
                <a:off x="7310058" y="3466082"/>
                <a:ext cx="236124" cy="902782"/>
              </a:xfrm>
              <a:prstGeom prst="bentConnector3">
                <a:avLst>
                  <a:gd name="adj1" fmla="val 196814"/>
                </a:avLst>
              </a:prstGeom>
              <a:ln>
                <a:prstDash val="sysDot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Connecteur en angle 30"/>
              <p:cNvCxnSpPr>
                <a:stCxn id="34" idx="1"/>
                <a:endCxn id="29" idx="2"/>
              </p:cNvCxnSpPr>
              <p:nvPr/>
            </p:nvCxnSpPr>
            <p:spPr>
              <a:xfrm rot="10800000">
                <a:off x="6087373" y="3466082"/>
                <a:ext cx="235853" cy="902782"/>
              </a:xfrm>
              <a:prstGeom prst="bentConnector3">
                <a:avLst>
                  <a:gd name="adj1" fmla="val 196925"/>
                </a:avLst>
              </a:prstGeom>
              <a:ln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en angle 31"/>
              <p:cNvCxnSpPr>
                <a:stCxn id="23" idx="3"/>
                <a:endCxn id="29" idx="3"/>
              </p:cNvCxnSpPr>
              <p:nvPr/>
            </p:nvCxnSpPr>
            <p:spPr>
              <a:xfrm>
                <a:off x="3563887" y="2324953"/>
                <a:ext cx="3252890" cy="855302"/>
              </a:xfrm>
              <a:prstGeom prst="bentConnector2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4493240" y="1927644"/>
                <a:ext cx="1518920" cy="3696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F0"/>
                    </a:solidFill>
                  </a:rPr>
                  <a:t>Exécuter(Action)</a:t>
                </a:r>
                <a:endParaRPr lang="fr-FR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323225" y="4231498"/>
                <a:ext cx="986833" cy="274731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prstClr val="black"/>
                    </a:solidFill>
                  </a:rPr>
                  <a:t>Observer</a:t>
                </a:r>
              </a:p>
            </p:txBody>
          </p:sp>
        </p:grpSp>
        <p:grpSp>
          <p:nvGrpSpPr>
            <p:cNvPr id="14" name="Groupe 13" descr=" 45"/>
            <p:cNvGrpSpPr/>
            <p:nvPr/>
          </p:nvGrpSpPr>
          <p:grpSpPr>
            <a:xfrm>
              <a:off x="755576" y="2157009"/>
              <a:ext cx="2808311" cy="3792270"/>
              <a:chOff x="755576" y="2157009"/>
              <a:chExt cx="2808311" cy="379227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143920" y="2701431"/>
                <a:ext cx="2098362" cy="94651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755576" y="2157009"/>
                <a:ext cx="2808311" cy="3792270"/>
                <a:chOff x="1252595" y="2396438"/>
                <a:chExt cx="2383301" cy="3336818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562712" y="4331646"/>
                  <a:ext cx="1780796" cy="12724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952001" y="4403691"/>
                  <a:ext cx="991526" cy="52449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white"/>
                      </a:solidFill>
                    </a:rPr>
                    <a:t>HTN</a:t>
                  </a: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619672" y="2396438"/>
                  <a:ext cx="2016224" cy="295547"/>
                </a:xfrm>
                <a:prstGeom prst="rect">
                  <a:avLst/>
                </a:prstGeom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 err="1">
                      <a:solidFill>
                        <a:prstClr val="black"/>
                      </a:solidFill>
                    </a:rPr>
                    <a:t>Discolog</a:t>
                  </a:r>
                  <a:endParaRPr lang="fr-FR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Arrondir un rectangle avec un coin diagonal 23"/>
                <p:cNvSpPr/>
                <p:nvPr/>
              </p:nvSpPr>
              <p:spPr>
                <a:xfrm>
                  <a:off x="1252595" y="2761611"/>
                  <a:ext cx="2376264" cy="2971645"/>
                </a:xfrm>
                <a:prstGeom prst="round2DiagRect">
                  <a:avLst>
                    <a:gd name="adj1" fmla="val 16667"/>
                    <a:gd name="adj2" fmla="val 1420"/>
                  </a:avLst>
                </a:prstGeom>
                <a:noFill/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582167" y="3711066"/>
                  <a:ext cx="1780796" cy="349703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Domaine de connaissances</a:t>
                  </a:r>
                  <a:endParaRPr lang="fr-FR" sz="1200" b="1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52001" y="4975592"/>
                  <a:ext cx="991525" cy="52449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black"/>
                      </a:solidFill>
                    </a:rPr>
                    <a:t>STRIPS</a:t>
                  </a:r>
                  <a:endParaRPr lang="fr-FR" b="1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7" name="Connecteur en angle 26"/>
                <p:cNvCxnSpPr>
                  <a:stCxn id="43" idx="3"/>
                  <a:endCxn id="22" idx="3"/>
                </p:cNvCxnSpPr>
                <p:nvPr/>
              </p:nvCxnSpPr>
              <p:spPr>
                <a:xfrm flipH="1">
                  <a:off x="2943527" y="3112181"/>
                  <a:ext cx="194133" cy="1553757"/>
                </a:xfrm>
                <a:prstGeom prst="bentConnector3">
                  <a:avLst>
                    <a:gd name="adj1" fmla="val -196476"/>
                  </a:avLst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en angle 27"/>
                <p:cNvCxnSpPr>
                  <a:stCxn id="42" idx="1"/>
                  <a:endCxn id="26" idx="1"/>
                </p:cNvCxnSpPr>
                <p:nvPr/>
              </p:nvCxnSpPr>
              <p:spPr>
                <a:xfrm rot="10800000" flipH="1" flipV="1">
                  <a:off x="1760457" y="3481817"/>
                  <a:ext cx="191543" cy="1756022"/>
                </a:xfrm>
                <a:prstGeom prst="bentConnector3">
                  <a:avLst>
                    <a:gd name="adj1" fmla="val -188147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" name="Image 14" descr=" 34"/>
            <p:cNvPicPr/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642" y="5466171"/>
              <a:ext cx="478127" cy="436224"/>
            </a:xfrm>
            <a:prstGeom prst="rect">
              <a:avLst/>
            </a:prstGeom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100000">
                  <a:srgbClr val="5B9BD5">
                    <a:lumMod val="20000"/>
                    <a:lumOff val="80000"/>
                  </a:srgbClr>
                </a:gs>
              </a:gsLst>
              <a:lin ang="5400000" scaled="1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5" name="Espace réservé du numéro de diapositive 77" descr=" 7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11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279" y="5746910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ndir un rectangle avec un coin diagonal 36"/>
          <p:cNvSpPr/>
          <p:nvPr/>
        </p:nvSpPr>
        <p:spPr>
          <a:xfrm>
            <a:off x="7772184" y="545577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6583606" y="5029082"/>
            <a:ext cx="1415346" cy="369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B0F0"/>
                </a:solidFill>
              </a:rPr>
              <a:t>Exécuter(Action)</a:t>
            </a:r>
            <a:endParaRPr lang="fr-FR" sz="16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8514935" y="3863917"/>
            <a:ext cx="757284" cy="25742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70AD47"/>
                </a:solidFill>
              </a:rPr>
              <a:t>Succès</a:t>
            </a:r>
            <a:endParaRPr lang="fr-FR" sz="2000" dirty="0">
              <a:solidFill>
                <a:srgbClr val="70AD47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6133171" y="3877945"/>
            <a:ext cx="616764" cy="229373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Echec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42" name="Organigramme : Alternative 41"/>
          <p:cNvSpPr/>
          <p:nvPr/>
        </p:nvSpPr>
        <p:spPr>
          <a:xfrm>
            <a:off x="1434575" y="3215974"/>
            <a:ext cx="1841281" cy="34912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/>
                </a:solidFill>
              </a:rPr>
              <a:t>DC déclaratif</a:t>
            </a:r>
          </a:p>
        </p:txBody>
      </p:sp>
      <p:sp>
        <p:nvSpPr>
          <p:cNvPr id="43" name="Organigramme : Alternative 42"/>
          <p:cNvSpPr/>
          <p:nvPr/>
        </p:nvSpPr>
        <p:spPr>
          <a:xfrm>
            <a:off x="1434575" y="2771802"/>
            <a:ext cx="1841281" cy="397288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</a:rPr>
              <a:t>DC réactif</a:t>
            </a:r>
          </a:p>
        </p:txBody>
      </p:sp>
      <p:cxnSp>
        <p:nvCxnSpPr>
          <p:cNvPr id="41" name="Connecteur en angle 40" descr=" 31"/>
          <p:cNvCxnSpPr>
            <a:stCxn id="26" idx="3"/>
            <a:endCxn id="29" idx="3"/>
          </p:cNvCxnSpPr>
          <p:nvPr/>
        </p:nvCxnSpPr>
        <p:spPr>
          <a:xfrm flipV="1">
            <a:off x="3016303" y="3180255"/>
            <a:ext cx="4616521" cy="2205986"/>
          </a:xfrm>
          <a:prstGeom prst="bentConnector4">
            <a:avLst>
              <a:gd name="adj1" fmla="val 52616"/>
              <a:gd name="adj2" fmla="val 110363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 descr=" 33"/>
          <p:cNvSpPr/>
          <p:nvPr/>
        </p:nvSpPr>
        <p:spPr>
          <a:xfrm>
            <a:off x="4034759" y="4571360"/>
            <a:ext cx="2770457" cy="356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70AD47"/>
                </a:solidFill>
              </a:rPr>
              <a:t>Générer(Plan={A1,A2,…,An</a:t>
            </a:r>
            <a:r>
              <a:rPr lang="fr-FR" sz="1600" b="1" dirty="0">
                <a:solidFill>
                  <a:srgbClr val="70AD47"/>
                </a:solidFill>
              </a:rPr>
              <a:t>})</a:t>
            </a:r>
            <a:endParaRPr lang="fr-FR" sz="1600" b="1" dirty="0">
              <a:solidFill>
                <a:srgbClr val="70AD47"/>
              </a:solidFill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48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4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1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2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8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56641" y="980728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</a:t>
            </a:r>
            <a:r>
              <a:rPr lang="fr-FR" sz="3600" b="1" dirty="0" smtClean="0"/>
              <a:t>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Groupe 52"/>
          <p:cNvGrpSpPr/>
          <p:nvPr/>
        </p:nvGrpSpPr>
        <p:grpSpPr>
          <a:xfrm>
            <a:off x="35496" y="188640"/>
            <a:ext cx="9073008" cy="687477"/>
            <a:chOff x="35496" y="188640"/>
            <a:chExt cx="9073008" cy="687477"/>
          </a:xfrm>
        </p:grpSpPr>
        <p:sp>
          <p:nvSpPr>
            <p:cNvPr id="58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5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3275855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2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grpSp>
        <p:nvGrpSpPr>
          <p:cNvPr id="128" name="Groupe 127"/>
          <p:cNvGrpSpPr/>
          <p:nvPr/>
        </p:nvGrpSpPr>
        <p:grpSpPr>
          <a:xfrm>
            <a:off x="251520" y="2132856"/>
            <a:ext cx="8496944" cy="4248472"/>
            <a:chOff x="225562" y="1800200"/>
            <a:chExt cx="8496944" cy="4248472"/>
          </a:xfrm>
        </p:grpSpPr>
        <p:grpSp>
          <p:nvGrpSpPr>
            <p:cNvPr id="129" name="Groupe 128"/>
            <p:cNvGrpSpPr/>
            <p:nvPr/>
          </p:nvGrpSpPr>
          <p:grpSpPr>
            <a:xfrm>
              <a:off x="225562" y="1800200"/>
              <a:ext cx="8496944" cy="4248472"/>
              <a:chOff x="225562" y="1800200"/>
              <a:chExt cx="8496944" cy="424847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225562" y="1800200"/>
                <a:ext cx="8496944" cy="4248472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fr-FR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6456729" y="1988840"/>
                <a:ext cx="2049753" cy="432048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prstClr val="black"/>
                    </a:solidFill>
                  </a:rPr>
                  <a:t>Disco </a:t>
                </a:r>
                <a:endParaRPr lang="fr-FR" b="1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6456250" y="2413761"/>
                <a:ext cx="2050232" cy="2115579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fr-FR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67543" y="1988840"/>
                <a:ext cx="1846251" cy="432048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prstClr val="black"/>
                    </a:solidFill>
                  </a:rPr>
                  <a:t>STRIPS</a:t>
                </a:r>
                <a:endParaRPr lang="fr-FR" b="1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462595" y="2420888"/>
                <a:ext cx="1851199" cy="2108452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fr-FR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Rectangle 157" descr=" 135"/>
              <p:cNvSpPr/>
              <p:nvPr/>
            </p:nvSpPr>
            <p:spPr>
              <a:xfrm>
                <a:off x="6601326" y="2481517"/>
                <a:ext cx="1617124" cy="332502"/>
              </a:xfrm>
              <a:prstGeom prst="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fr-FR" b="1" kern="0" dirty="0" err="1">
                    <a:solidFill>
                      <a:prstClr val="white"/>
                    </a:solidFill>
                  </a:rPr>
                  <a:t>Reactive</a:t>
                </a:r>
                <a:r>
                  <a:rPr lang="fr-FR" b="1" kern="0" dirty="0">
                    <a:solidFill>
                      <a:prstClr val="white"/>
                    </a:solidFill>
                  </a:rPr>
                  <a:t> DK</a:t>
                </a:r>
                <a:endParaRPr lang="fr-FR" b="1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Rectangle 158" descr=" 136"/>
              <p:cNvSpPr/>
              <p:nvPr/>
            </p:nvSpPr>
            <p:spPr>
              <a:xfrm>
                <a:off x="6601326" y="2814019"/>
                <a:ext cx="1617124" cy="363155"/>
              </a:xfrm>
              <a:prstGeom prst="rect">
                <a:avLst/>
              </a:prstGeom>
              <a:solidFill>
                <a:srgbClr val="4BACC6">
                  <a:lumMod val="40000"/>
                  <a:lumOff val="60000"/>
                </a:srgbClr>
              </a:solidFill>
              <a:ln w="25400" cap="flat" cmpd="sng" algn="ctr">
                <a:solidFill>
                  <a:srgbClr val="4BACC6">
                    <a:lumMod val="75000"/>
                  </a:srgbClr>
                </a:solidFill>
                <a:prstDash val="sysDash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fr-FR" sz="10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7" name="Groupe 146"/>
            <p:cNvGrpSpPr/>
            <p:nvPr/>
          </p:nvGrpSpPr>
          <p:grpSpPr>
            <a:xfrm>
              <a:off x="513594" y="3312368"/>
              <a:ext cx="1664168" cy="935233"/>
              <a:chOff x="424316" y="3266693"/>
              <a:chExt cx="1234692" cy="935233"/>
            </a:xfrm>
          </p:grpSpPr>
          <p:pic>
            <p:nvPicPr>
              <p:cNvPr id="15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316" y="3266693"/>
                <a:ext cx="458481" cy="563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2" name="ZoneTexte 151"/>
              <p:cNvSpPr txBox="1"/>
              <p:nvPr/>
            </p:nvSpPr>
            <p:spPr>
              <a:xfrm>
                <a:off x="635035" y="3555595"/>
                <a:ext cx="102397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kern="0" dirty="0">
                    <a:solidFill>
                      <a:prstClr val="black"/>
                    </a:solidFill>
                  </a:rPr>
                  <a:t>STRIPS </a:t>
                </a:r>
              </a:p>
              <a:p>
                <a:pPr algn="ctr"/>
                <a:r>
                  <a:rPr lang="en-US" kern="0" dirty="0">
                    <a:solidFill>
                      <a:prstClr val="black"/>
                    </a:solidFill>
                  </a:rPr>
                  <a:t>engine</a:t>
                </a:r>
              </a:p>
            </p:txBody>
          </p:sp>
        </p:grpSp>
      </p:grpSp>
      <p:sp>
        <p:nvSpPr>
          <p:cNvPr id="160" name="Rectangle 159"/>
          <p:cNvSpPr/>
          <p:nvPr/>
        </p:nvSpPr>
        <p:spPr>
          <a:xfrm>
            <a:off x="251520" y="1700808"/>
            <a:ext cx="2448272" cy="43204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2400" kern="0" dirty="0">
                <a:solidFill>
                  <a:prstClr val="black"/>
                </a:solidFill>
              </a:rPr>
              <a:t>Discolog</a:t>
            </a:r>
          </a:p>
        </p:txBody>
      </p:sp>
      <p:pic>
        <p:nvPicPr>
          <p:cNvPr id="1026" name="Picture 2" descr="F:\planning\redac\Pictures\tree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779619" cy="123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00" y="5602294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Arrondir un rectangle avec un coin diagonal 161"/>
          <p:cNvSpPr/>
          <p:nvPr/>
        </p:nvSpPr>
        <p:spPr>
          <a:xfrm>
            <a:off x="4639505" y="5311154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5202" y="5157192"/>
            <a:ext cx="2084241" cy="422102"/>
          </a:xfrm>
          <a:prstGeom prst="rect">
            <a:avLst/>
          </a:prstGeom>
          <a:noFill/>
          <a:ln w="1270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1600" kern="0" dirty="0">
                <a:solidFill>
                  <a:prstClr val="black"/>
                </a:solidFill>
              </a:rPr>
              <a:t>Décomposer/Exécuter</a:t>
            </a:r>
            <a:endParaRPr lang="fr-FR" sz="1600" kern="0" dirty="0">
              <a:solidFill>
                <a:prstClr val="black"/>
              </a:solidFill>
            </a:endParaRPr>
          </a:p>
        </p:txBody>
      </p:sp>
      <p:cxnSp>
        <p:nvCxnSpPr>
          <p:cNvPr id="10" name="Connecteur droit 9"/>
          <p:cNvCxnSpPr>
            <a:stCxn id="155" idx="2"/>
            <a:endCxn id="3" idx="0"/>
          </p:cNvCxnSpPr>
          <p:nvPr/>
        </p:nvCxnSpPr>
        <p:spPr>
          <a:xfrm flipH="1">
            <a:off x="7507323" y="4861996"/>
            <a:ext cx="1" cy="295196"/>
          </a:xfrm>
          <a:prstGeom prst="line">
            <a:avLst/>
          </a:pr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</p:cxnSp>
      <p:cxnSp>
        <p:nvCxnSpPr>
          <p:cNvPr id="15" name="Connecteur en angle 14"/>
          <p:cNvCxnSpPr>
            <a:stCxn id="3" idx="2"/>
            <a:endCxn id="161" idx="3"/>
          </p:cNvCxnSpPr>
          <p:nvPr/>
        </p:nvCxnSpPr>
        <p:spPr>
          <a:xfrm rot="5400000">
            <a:off x="5993161" y="4427514"/>
            <a:ext cx="362383" cy="2665942"/>
          </a:xfrm>
          <a:prstGeom prst="bentConnector2">
            <a:avLst/>
          </a:pr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  <a:tailEnd type="stealth"/>
          </a:ln>
          <a:effectLst/>
        </p:spPr>
      </p:cxnSp>
      <p:cxnSp>
        <p:nvCxnSpPr>
          <p:cNvPr id="165" name="Connecteur en angle 164" descr=" 168"/>
          <p:cNvCxnSpPr>
            <a:endCxn id="161" idx="0"/>
          </p:cNvCxnSpPr>
          <p:nvPr/>
        </p:nvCxnSpPr>
        <p:spPr>
          <a:xfrm rot="10800000" flipV="1">
            <a:off x="4499991" y="4385166"/>
            <a:ext cx="1982696" cy="1217128"/>
          </a:xfrm>
          <a:prstGeom prst="bentConnector2">
            <a:avLst/>
          </a:prstGeom>
          <a:ln w="1905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Étoile à 7 branches 162" descr=" 164"/>
          <p:cNvSpPr/>
          <p:nvPr/>
        </p:nvSpPr>
        <p:spPr>
          <a:xfrm>
            <a:off x="3564386" y="4626974"/>
            <a:ext cx="1871208" cy="476830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Breakdown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56641" y="980728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</a:t>
            </a:r>
            <a:r>
              <a:rPr lang="fr-FR" sz="3600" b="1" dirty="0" smtClean="0"/>
              <a:t>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Groupe 52"/>
          <p:cNvGrpSpPr/>
          <p:nvPr/>
        </p:nvGrpSpPr>
        <p:grpSpPr>
          <a:xfrm>
            <a:off x="35496" y="188640"/>
            <a:ext cx="9073008" cy="687477"/>
            <a:chOff x="35496" y="188640"/>
            <a:chExt cx="9073008" cy="687477"/>
          </a:xfrm>
        </p:grpSpPr>
        <p:sp>
          <p:nvSpPr>
            <p:cNvPr id="58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5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3275855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2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251520" y="1988840"/>
            <a:ext cx="8496944" cy="4392488"/>
            <a:chOff x="225562" y="1656184"/>
            <a:chExt cx="8496944" cy="4392488"/>
          </a:xfrm>
        </p:grpSpPr>
        <p:sp>
          <p:nvSpPr>
            <p:cNvPr id="153" name="Rectangle 152"/>
            <p:cNvSpPr/>
            <p:nvPr/>
          </p:nvSpPr>
          <p:spPr>
            <a:xfrm>
              <a:off x="225562" y="1656184"/>
              <a:ext cx="8496944" cy="43924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456729" y="1988840"/>
              <a:ext cx="2049753" cy="432048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fr-FR" sz="2000" b="1" kern="0" dirty="0">
                  <a:solidFill>
                    <a:prstClr val="black"/>
                  </a:solidFill>
                </a:rPr>
                <a:t>Disco </a:t>
              </a:r>
              <a:endParaRPr lang="fr-FR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56250" y="2413761"/>
              <a:ext cx="2050232" cy="2263177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8" name="Rectangle 157" descr=" 135"/>
            <p:cNvSpPr/>
            <p:nvPr/>
          </p:nvSpPr>
          <p:spPr>
            <a:xfrm>
              <a:off x="6562266" y="2481515"/>
              <a:ext cx="1779618" cy="332504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 err="1">
                  <a:solidFill>
                    <a:prstClr val="white"/>
                  </a:solidFill>
                </a:rPr>
                <a:t>Reactive</a:t>
              </a:r>
              <a:r>
                <a:rPr lang="fr-FR" b="1" kern="0" dirty="0">
                  <a:solidFill>
                    <a:prstClr val="white"/>
                  </a:solidFill>
                </a:rPr>
                <a:t> DK</a:t>
              </a:r>
              <a:endParaRPr lang="fr-FR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59" name="Rectangle 158" descr=" 136"/>
            <p:cNvSpPr/>
            <p:nvPr/>
          </p:nvSpPr>
          <p:spPr>
            <a:xfrm>
              <a:off x="6562267" y="2814019"/>
              <a:ext cx="1779618" cy="36315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BACC6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fr-FR" sz="10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51520" y="1565278"/>
            <a:ext cx="2088232" cy="43204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2400" kern="0" dirty="0">
                <a:solidFill>
                  <a:prstClr val="black"/>
                </a:solidFill>
              </a:rPr>
              <a:t>Discolog</a:t>
            </a:r>
          </a:p>
        </p:txBody>
      </p:sp>
      <p:pic>
        <p:nvPicPr>
          <p:cNvPr id="1026" name="Picture 2" descr="F:\planning\redac\Pictures\tree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779619" cy="1239915"/>
          </a:xfrm>
          <a:prstGeom prst="rect">
            <a:avLst/>
          </a:prstGeom>
          <a:noFill/>
          <a:ln w="9525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00" y="5602294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e 26"/>
          <p:cNvGrpSpPr/>
          <p:nvPr/>
        </p:nvGrpSpPr>
        <p:grpSpPr>
          <a:xfrm>
            <a:off x="2555777" y="1968569"/>
            <a:ext cx="3618575" cy="3399674"/>
            <a:chOff x="2699792" y="2292356"/>
            <a:chExt cx="3312368" cy="2240679"/>
          </a:xfrm>
        </p:grpSpPr>
        <p:sp>
          <p:nvSpPr>
            <p:cNvPr id="25" name="Rectangle 24"/>
            <p:cNvSpPr/>
            <p:nvPr/>
          </p:nvSpPr>
          <p:spPr>
            <a:xfrm>
              <a:off x="2699792" y="2423092"/>
              <a:ext cx="3312368" cy="2109943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75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/>
              <a:endParaRPr lang="fr-FR" kern="0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55995" y="2292356"/>
              <a:ext cx="999960" cy="3866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>
                    <a:solidFill>
                      <a:prstClr val="black"/>
                    </a:solidFill>
                  </a:ln>
                  <a:solidFill>
                    <a:prstClr val="black"/>
                  </a:solidFill>
                </a:rPr>
                <a:t>Recover</a:t>
              </a:r>
              <a:endParaRPr lang="fr-FR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 flipH="1">
            <a:off x="6174352" y="3509830"/>
            <a:ext cx="308335" cy="0"/>
          </a:xfrm>
          <a:prstGeom prst="straightConnector1">
            <a:avLst/>
          </a:prstGeom>
          <a:noFill/>
          <a:ln w="38100" cap="flat" cmpd="sng" algn="ctr">
            <a:solidFill>
              <a:srgbClr val="4BACC6">
                <a:lumMod val="75000"/>
              </a:srgbClr>
            </a:solidFill>
            <a:prstDash val="solid"/>
            <a:tailEnd type="stealth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31840" y="3654610"/>
            <a:ext cx="2592288" cy="367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</a:rPr>
              <a:t>Définir les candidats</a:t>
            </a:r>
            <a:endParaRPr lang="fr-FR" sz="1600" b="1" dirty="0">
              <a:solidFill>
                <a:prstClr val="black"/>
              </a:solidFill>
            </a:endParaRPr>
          </a:p>
        </p:txBody>
      </p:sp>
      <p:cxnSp>
        <p:nvCxnSpPr>
          <p:cNvPr id="34" name="Connecteur en angle 33"/>
          <p:cNvCxnSpPr>
            <a:stCxn id="1026" idx="1"/>
            <a:endCxn id="32" idx="3"/>
          </p:cNvCxnSpPr>
          <p:nvPr/>
        </p:nvCxnSpPr>
        <p:spPr>
          <a:xfrm rot="10800000">
            <a:off x="5724128" y="3838150"/>
            <a:ext cx="864096" cy="354825"/>
          </a:xfrm>
          <a:prstGeom prst="bentConnector3">
            <a:avLst>
              <a:gd name="adj1" fmla="val 61056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059349"/>
              </p:ext>
            </p:extLst>
          </p:nvPr>
        </p:nvGraphicFramePr>
        <p:xfrm>
          <a:off x="3131840" y="4070960"/>
          <a:ext cx="2592288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296144"/>
              </a:tblGrid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Statut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Candidat</a:t>
                      </a:r>
                      <a:endParaRPr lang="fr-FR" sz="1300" dirty="0"/>
                    </a:p>
                  </a:txBody>
                  <a:tcPr/>
                </a:tc>
              </a:tr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Failed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Postcondition</a:t>
                      </a:r>
                      <a:endParaRPr lang="fr-FR" sz="1300" dirty="0"/>
                    </a:p>
                  </a:txBody>
                  <a:tcPr/>
                </a:tc>
              </a:tr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Non(</a:t>
                      </a:r>
                      <a:r>
                        <a:rPr lang="fr-FR" sz="1300" dirty="0" err="1" smtClean="0"/>
                        <a:t>live|done</a:t>
                      </a:r>
                      <a:r>
                        <a:rPr lang="fr-FR" sz="1300" dirty="0" smtClean="0"/>
                        <a:t>)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Precondition</a:t>
                      </a:r>
                      <a:endParaRPr lang="fr-FR" sz="1300" dirty="0"/>
                    </a:p>
                  </a:txBody>
                  <a:tcPr/>
                </a:tc>
              </a:tr>
              <a:tr h="247094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nonprimitive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Applicabilité</a:t>
                      </a:r>
                      <a:endParaRPr lang="fr-FR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7" name="Arrondir un rectangle avec un coin diagonal 206"/>
          <p:cNvSpPr/>
          <p:nvPr/>
        </p:nvSpPr>
        <p:spPr>
          <a:xfrm>
            <a:off x="4683129" y="556945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3501" y="2321496"/>
            <a:ext cx="1846251" cy="432048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prstClr val="black"/>
                </a:solidFill>
              </a:rPr>
              <a:t>STRIPS</a:t>
            </a:r>
            <a:endParaRPr lang="fr-FR" b="1" kern="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553" y="2753544"/>
            <a:ext cx="1851199" cy="2256050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 kern="0">
              <a:solidFill>
                <a:prstClr val="black"/>
              </a:solidFill>
            </a:endParaRPr>
          </a:p>
        </p:txBody>
      </p:sp>
      <p:sp>
        <p:nvSpPr>
          <p:cNvPr id="38" name="Rectangle 37" descr=" 135"/>
          <p:cNvSpPr/>
          <p:nvPr/>
        </p:nvSpPr>
        <p:spPr>
          <a:xfrm>
            <a:off x="590502" y="2814171"/>
            <a:ext cx="1613218" cy="3218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b="1" kern="0" dirty="0" err="1">
                <a:solidFill>
                  <a:prstClr val="white"/>
                </a:solidFill>
              </a:rPr>
              <a:t>Declarative</a:t>
            </a:r>
            <a:r>
              <a:rPr lang="fr-FR" b="1" kern="0" dirty="0">
                <a:solidFill>
                  <a:prstClr val="white"/>
                </a:solidFill>
              </a:rPr>
              <a:t> DK</a:t>
            </a:r>
            <a:endParaRPr lang="fr-FR" b="1" kern="0" dirty="0">
              <a:solidFill>
                <a:prstClr val="white"/>
              </a:solidFill>
            </a:endParaRPr>
          </a:p>
        </p:txBody>
      </p:sp>
      <p:sp>
        <p:nvSpPr>
          <p:cNvPr id="39" name="Rectangle 38" descr=" 136"/>
          <p:cNvSpPr/>
          <p:nvPr/>
        </p:nvSpPr>
        <p:spPr>
          <a:xfrm>
            <a:off x="590502" y="3136007"/>
            <a:ext cx="1613218" cy="3738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defRPr/>
            </a:pPr>
            <a:endParaRPr lang="fr-FR" sz="1050" kern="0" dirty="0">
              <a:solidFill>
                <a:prstClr val="black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617959" cy="56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823568" y="3933926"/>
            <a:ext cx="1380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kern="0" dirty="0">
                <a:solidFill>
                  <a:prstClr val="black"/>
                </a:solidFill>
              </a:rPr>
              <a:t>STRIPS 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</a:rPr>
              <a:t>engine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0502" y="3645024"/>
            <a:ext cx="1613218" cy="100811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2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56641" y="980728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</a:t>
            </a:r>
            <a:r>
              <a:rPr lang="fr-FR" sz="3600" b="1" dirty="0" smtClean="0"/>
              <a:t>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Groupe 52"/>
          <p:cNvGrpSpPr/>
          <p:nvPr/>
        </p:nvGrpSpPr>
        <p:grpSpPr>
          <a:xfrm>
            <a:off x="35496" y="188640"/>
            <a:ext cx="9073008" cy="687477"/>
            <a:chOff x="35496" y="188640"/>
            <a:chExt cx="9073008" cy="687477"/>
          </a:xfrm>
        </p:grpSpPr>
        <p:sp>
          <p:nvSpPr>
            <p:cNvPr id="58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5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3275855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2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251520" y="1988840"/>
            <a:ext cx="8496944" cy="4392488"/>
            <a:chOff x="225562" y="1656184"/>
            <a:chExt cx="8496944" cy="4392488"/>
          </a:xfrm>
        </p:grpSpPr>
        <p:sp>
          <p:nvSpPr>
            <p:cNvPr id="153" name="Rectangle 152"/>
            <p:cNvSpPr/>
            <p:nvPr/>
          </p:nvSpPr>
          <p:spPr>
            <a:xfrm>
              <a:off x="225562" y="1656184"/>
              <a:ext cx="8496944" cy="43924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456729" y="1988840"/>
              <a:ext cx="2049753" cy="432048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fr-FR" sz="2000" b="1" kern="0" dirty="0">
                  <a:solidFill>
                    <a:prstClr val="black"/>
                  </a:solidFill>
                </a:rPr>
                <a:t>Disco </a:t>
              </a:r>
              <a:endParaRPr lang="fr-FR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56250" y="2413761"/>
              <a:ext cx="2050232" cy="2263177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8" name="Rectangle 157" descr=" 135"/>
            <p:cNvSpPr/>
            <p:nvPr/>
          </p:nvSpPr>
          <p:spPr>
            <a:xfrm>
              <a:off x="6562266" y="2481515"/>
              <a:ext cx="1779618" cy="332504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 err="1">
                  <a:solidFill>
                    <a:prstClr val="white"/>
                  </a:solidFill>
                </a:rPr>
                <a:t>Reactive</a:t>
              </a:r>
              <a:r>
                <a:rPr lang="fr-FR" b="1" kern="0" dirty="0">
                  <a:solidFill>
                    <a:prstClr val="white"/>
                  </a:solidFill>
                </a:rPr>
                <a:t> DK</a:t>
              </a:r>
              <a:endParaRPr lang="fr-FR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59" name="Rectangle 158" descr=" 136"/>
            <p:cNvSpPr/>
            <p:nvPr/>
          </p:nvSpPr>
          <p:spPr>
            <a:xfrm>
              <a:off x="6562267" y="2814019"/>
              <a:ext cx="1779618" cy="36315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BACC6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fr-FR" sz="10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51520" y="1565278"/>
            <a:ext cx="2088232" cy="43204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2400" kern="0" dirty="0">
                <a:solidFill>
                  <a:prstClr val="black"/>
                </a:solidFill>
              </a:rPr>
              <a:t>Discolog</a:t>
            </a:r>
          </a:p>
        </p:txBody>
      </p:sp>
      <p:pic>
        <p:nvPicPr>
          <p:cNvPr id="1026" name="Picture 2" descr="F:\planning\redac\Pictures\tree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779619" cy="1239915"/>
          </a:xfrm>
          <a:prstGeom prst="rect">
            <a:avLst/>
          </a:prstGeom>
          <a:noFill/>
          <a:ln w="9525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00" y="5602294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e 26"/>
          <p:cNvGrpSpPr/>
          <p:nvPr/>
        </p:nvGrpSpPr>
        <p:grpSpPr>
          <a:xfrm>
            <a:off x="2555777" y="1968569"/>
            <a:ext cx="3618575" cy="3399674"/>
            <a:chOff x="2699792" y="2292356"/>
            <a:chExt cx="3312368" cy="2240679"/>
          </a:xfrm>
        </p:grpSpPr>
        <p:sp>
          <p:nvSpPr>
            <p:cNvPr id="25" name="Rectangle 24"/>
            <p:cNvSpPr/>
            <p:nvPr/>
          </p:nvSpPr>
          <p:spPr>
            <a:xfrm>
              <a:off x="2699792" y="2423092"/>
              <a:ext cx="3312368" cy="2109943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75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/>
              <a:endParaRPr lang="fr-FR" kern="0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55995" y="2292356"/>
              <a:ext cx="999960" cy="3866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>
                    <a:solidFill>
                      <a:prstClr val="black"/>
                    </a:solidFill>
                  </a:ln>
                  <a:solidFill>
                    <a:prstClr val="black"/>
                  </a:solidFill>
                </a:rPr>
                <a:t>Recover</a:t>
              </a:r>
              <a:endParaRPr lang="fr-FR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 flipH="1">
            <a:off x="6174352" y="3509830"/>
            <a:ext cx="308335" cy="0"/>
          </a:xfrm>
          <a:prstGeom prst="straightConnector1">
            <a:avLst/>
          </a:prstGeom>
          <a:noFill/>
          <a:ln w="38100" cap="flat" cmpd="sng" algn="ctr">
            <a:solidFill>
              <a:srgbClr val="4BACC6">
                <a:lumMod val="75000"/>
              </a:srgbClr>
            </a:solidFill>
            <a:prstDash val="solid"/>
            <a:tailEnd type="stealth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31840" y="3654610"/>
            <a:ext cx="2592288" cy="367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</a:rPr>
              <a:t>Définir les candidats</a:t>
            </a:r>
            <a:endParaRPr lang="fr-FR" sz="1600" b="1" dirty="0">
              <a:solidFill>
                <a:prstClr val="black"/>
              </a:solidFill>
            </a:endParaRPr>
          </a:p>
        </p:txBody>
      </p:sp>
      <p:cxnSp>
        <p:nvCxnSpPr>
          <p:cNvPr id="34" name="Connecteur en angle 33"/>
          <p:cNvCxnSpPr>
            <a:stCxn id="1026" idx="1"/>
            <a:endCxn id="32" idx="3"/>
          </p:cNvCxnSpPr>
          <p:nvPr/>
        </p:nvCxnSpPr>
        <p:spPr>
          <a:xfrm rot="10800000">
            <a:off x="5724128" y="3838150"/>
            <a:ext cx="864096" cy="354825"/>
          </a:xfrm>
          <a:prstGeom prst="bentConnector3">
            <a:avLst>
              <a:gd name="adj1" fmla="val 61056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1139"/>
              </p:ext>
            </p:extLst>
          </p:nvPr>
        </p:nvGraphicFramePr>
        <p:xfrm>
          <a:off x="3131840" y="4070960"/>
          <a:ext cx="2592288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296144"/>
              </a:tblGrid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Statut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Candidat</a:t>
                      </a:r>
                      <a:endParaRPr lang="fr-FR" sz="1300" dirty="0"/>
                    </a:p>
                  </a:txBody>
                  <a:tcPr/>
                </a:tc>
              </a:tr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Failed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Postcondition</a:t>
                      </a:r>
                      <a:endParaRPr lang="fr-FR" sz="1300" dirty="0"/>
                    </a:p>
                  </a:txBody>
                  <a:tcPr/>
                </a:tc>
              </a:tr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Non(</a:t>
                      </a:r>
                      <a:r>
                        <a:rPr lang="fr-FR" sz="1300" dirty="0" err="1" smtClean="0"/>
                        <a:t>live|done</a:t>
                      </a:r>
                      <a:r>
                        <a:rPr lang="fr-FR" sz="1300" dirty="0" smtClean="0"/>
                        <a:t>)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Precondition</a:t>
                      </a:r>
                      <a:endParaRPr lang="fr-FR" sz="1300" dirty="0"/>
                    </a:p>
                  </a:txBody>
                  <a:tcPr/>
                </a:tc>
              </a:tr>
              <a:tr h="247094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nonprimitive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Applicabilité</a:t>
                      </a:r>
                      <a:endParaRPr lang="fr-FR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7" name="Arrondir un rectangle avec un coin diagonal 206"/>
          <p:cNvSpPr/>
          <p:nvPr/>
        </p:nvSpPr>
        <p:spPr>
          <a:xfrm>
            <a:off x="4683129" y="556945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3501" y="2321496"/>
            <a:ext cx="1846251" cy="432048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prstClr val="black"/>
                </a:solidFill>
              </a:rPr>
              <a:t>STRIPS</a:t>
            </a:r>
            <a:endParaRPr lang="fr-FR" b="1" kern="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553" y="2753544"/>
            <a:ext cx="1851199" cy="2256050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 kern="0">
              <a:solidFill>
                <a:prstClr val="black"/>
              </a:solidFill>
            </a:endParaRPr>
          </a:p>
        </p:txBody>
      </p:sp>
      <p:sp>
        <p:nvSpPr>
          <p:cNvPr id="38" name="Rectangle 37" descr=" 135"/>
          <p:cNvSpPr/>
          <p:nvPr/>
        </p:nvSpPr>
        <p:spPr>
          <a:xfrm>
            <a:off x="590502" y="2814171"/>
            <a:ext cx="1613218" cy="3218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b="1" kern="0" dirty="0" err="1">
                <a:solidFill>
                  <a:prstClr val="white"/>
                </a:solidFill>
              </a:rPr>
              <a:t>Declarative</a:t>
            </a:r>
            <a:r>
              <a:rPr lang="fr-FR" b="1" kern="0" dirty="0">
                <a:solidFill>
                  <a:prstClr val="white"/>
                </a:solidFill>
              </a:rPr>
              <a:t> DK</a:t>
            </a:r>
            <a:endParaRPr lang="fr-FR" b="1" kern="0" dirty="0">
              <a:solidFill>
                <a:prstClr val="white"/>
              </a:solidFill>
            </a:endParaRPr>
          </a:p>
        </p:txBody>
      </p:sp>
      <p:sp>
        <p:nvSpPr>
          <p:cNvPr id="39" name="Rectangle 38" descr=" 136"/>
          <p:cNvSpPr/>
          <p:nvPr/>
        </p:nvSpPr>
        <p:spPr>
          <a:xfrm>
            <a:off x="590502" y="3136007"/>
            <a:ext cx="1613218" cy="3738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defRPr/>
            </a:pPr>
            <a:endParaRPr lang="fr-FR" sz="1050" kern="0" dirty="0">
              <a:solidFill>
                <a:prstClr val="black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617959" cy="56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823568" y="3933926"/>
            <a:ext cx="1380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kern="0" dirty="0">
                <a:solidFill>
                  <a:prstClr val="black"/>
                </a:solidFill>
              </a:rPr>
              <a:t>STRIPS 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</a:rPr>
              <a:t>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1255" y="2555186"/>
            <a:ext cx="1973458" cy="382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</a:rPr>
              <a:t>Convertir le DC</a:t>
            </a:r>
            <a:endParaRPr lang="fr-FR" sz="1600" b="1" dirty="0">
              <a:solidFill>
                <a:prstClr val="black"/>
              </a:solidFill>
            </a:endParaRPr>
          </a:p>
        </p:txBody>
      </p:sp>
      <p:cxnSp>
        <p:nvCxnSpPr>
          <p:cNvPr id="9" name="Connecteur en angle 8"/>
          <p:cNvCxnSpPr>
            <a:stCxn id="158" idx="1"/>
            <a:endCxn id="6" idx="3"/>
          </p:cNvCxnSpPr>
          <p:nvPr/>
        </p:nvCxnSpPr>
        <p:spPr>
          <a:xfrm rot="10800000">
            <a:off x="5414714" y="2746417"/>
            <a:ext cx="1173511" cy="234006"/>
          </a:xfrm>
          <a:prstGeom prst="bentConnector3">
            <a:avLst>
              <a:gd name="adj1" fmla="val 51163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3297242" y="3096950"/>
            <a:ext cx="2210862" cy="382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</a:rPr>
              <a:t>Construire l’état initial</a:t>
            </a:r>
            <a:endParaRPr lang="fr-FR" sz="1600" b="1" dirty="0">
              <a:solidFill>
                <a:prstClr val="black"/>
              </a:solidFill>
            </a:endParaRPr>
          </a:p>
        </p:txBody>
      </p:sp>
      <p:cxnSp>
        <p:nvCxnSpPr>
          <p:cNvPr id="49" name="Connecteur en angle 48"/>
          <p:cNvCxnSpPr>
            <a:stCxn id="158" idx="1"/>
            <a:endCxn id="48" idx="3"/>
          </p:cNvCxnSpPr>
          <p:nvPr/>
        </p:nvCxnSpPr>
        <p:spPr>
          <a:xfrm rot="10800000" flipV="1">
            <a:off x="5508104" y="2980423"/>
            <a:ext cx="1080120" cy="307758"/>
          </a:xfrm>
          <a:prstGeom prst="bentConnector3">
            <a:avLst>
              <a:gd name="adj1" fmla="val 56318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en angle 19"/>
          <p:cNvCxnSpPr>
            <a:stCxn id="6" idx="1"/>
            <a:endCxn id="38" idx="3"/>
          </p:cNvCxnSpPr>
          <p:nvPr/>
        </p:nvCxnSpPr>
        <p:spPr>
          <a:xfrm rot="10800000" flipV="1">
            <a:off x="2203721" y="2746417"/>
            <a:ext cx="1237535" cy="228672"/>
          </a:xfrm>
          <a:prstGeom prst="bentConnector3">
            <a:avLst>
              <a:gd name="adj1" fmla="val 55514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en angle 62"/>
          <p:cNvCxnSpPr>
            <a:stCxn id="48" idx="1"/>
            <a:endCxn id="38" idx="3"/>
          </p:cNvCxnSpPr>
          <p:nvPr/>
        </p:nvCxnSpPr>
        <p:spPr>
          <a:xfrm rot="10800000">
            <a:off x="2203720" y="2975089"/>
            <a:ext cx="1093522" cy="313092"/>
          </a:xfrm>
          <a:prstGeom prst="bentConnector3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/>
          <p:cNvSpPr/>
          <p:nvPr/>
        </p:nvSpPr>
        <p:spPr>
          <a:xfrm>
            <a:off x="590502" y="3645024"/>
            <a:ext cx="1613218" cy="100811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56641" y="980728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</a:t>
            </a:r>
            <a:r>
              <a:rPr lang="fr-FR" sz="3600" b="1" dirty="0" smtClean="0"/>
              <a:t>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Groupe 52"/>
          <p:cNvGrpSpPr/>
          <p:nvPr/>
        </p:nvGrpSpPr>
        <p:grpSpPr>
          <a:xfrm>
            <a:off x="35496" y="188640"/>
            <a:ext cx="9073008" cy="687477"/>
            <a:chOff x="35496" y="188640"/>
            <a:chExt cx="9073008" cy="687477"/>
          </a:xfrm>
        </p:grpSpPr>
        <p:sp>
          <p:nvSpPr>
            <p:cNvPr id="58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5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3275855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2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251520" y="1988840"/>
            <a:ext cx="8496944" cy="4392488"/>
            <a:chOff x="225562" y="1656184"/>
            <a:chExt cx="8496944" cy="4392488"/>
          </a:xfrm>
        </p:grpSpPr>
        <p:sp>
          <p:nvSpPr>
            <p:cNvPr id="153" name="Rectangle 152"/>
            <p:cNvSpPr/>
            <p:nvPr/>
          </p:nvSpPr>
          <p:spPr>
            <a:xfrm>
              <a:off x="225562" y="1656184"/>
              <a:ext cx="8496944" cy="43924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456729" y="1988840"/>
              <a:ext cx="2049753" cy="432048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fr-FR" sz="2000" b="1" kern="0" dirty="0">
                  <a:solidFill>
                    <a:prstClr val="black"/>
                  </a:solidFill>
                </a:rPr>
                <a:t>Disco </a:t>
              </a:r>
              <a:endParaRPr lang="fr-FR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56250" y="2413761"/>
              <a:ext cx="2050232" cy="2263177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8" name="Rectangle 157" descr=" 135"/>
            <p:cNvSpPr/>
            <p:nvPr/>
          </p:nvSpPr>
          <p:spPr>
            <a:xfrm>
              <a:off x="6562266" y="2481515"/>
              <a:ext cx="1779618" cy="332504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 err="1">
                  <a:solidFill>
                    <a:prstClr val="white"/>
                  </a:solidFill>
                </a:rPr>
                <a:t>Reactive</a:t>
              </a:r>
              <a:r>
                <a:rPr lang="fr-FR" b="1" kern="0" dirty="0">
                  <a:solidFill>
                    <a:prstClr val="white"/>
                  </a:solidFill>
                </a:rPr>
                <a:t> DK</a:t>
              </a:r>
              <a:endParaRPr lang="fr-FR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59" name="Rectangle 158" descr=" 136"/>
            <p:cNvSpPr/>
            <p:nvPr/>
          </p:nvSpPr>
          <p:spPr>
            <a:xfrm>
              <a:off x="6562267" y="2814019"/>
              <a:ext cx="1779618" cy="36315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BACC6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fr-FR" sz="10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51520" y="1565278"/>
            <a:ext cx="2088232" cy="43204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2400" kern="0" dirty="0">
                <a:solidFill>
                  <a:prstClr val="black"/>
                </a:solidFill>
              </a:rPr>
              <a:t>Discolog</a:t>
            </a:r>
          </a:p>
        </p:txBody>
      </p:sp>
      <p:pic>
        <p:nvPicPr>
          <p:cNvPr id="1026" name="Picture 2" descr="F:\planning\redac\Pictures\tree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779619" cy="1239915"/>
          </a:xfrm>
          <a:prstGeom prst="rect">
            <a:avLst/>
          </a:prstGeom>
          <a:noFill/>
          <a:ln w="9525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00" y="5602294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e 26"/>
          <p:cNvGrpSpPr/>
          <p:nvPr/>
        </p:nvGrpSpPr>
        <p:grpSpPr>
          <a:xfrm>
            <a:off x="2555777" y="1968569"/>
            <a:ext cx="3618575" cy="3399674"/>
            <a:chOff x="2699792" y="2292356"/>
            <a:chExt cx="3312368" cy="2240679"/>
          </a:xfrm>
        </p:grpSpPr>
        <p:sp>
          <p:nvSpPr>
            <p:cNvPr id="25" name="Rectangle 24"/>
            <p:cNvSpPr/>
            <p:nvPr/>
          </p:nvSpPr>
          <p:spPr>
            <a:xfrm>
              <a:off x="2699792" y="2423092"/>
              <a:ext cx="3312368" cy="2109943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75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/>
              <a:endParaRPr lang="fr-FR" kern="0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55995" y="2292356"/>
              <a:ext cx="999960" cy="3866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>
                    <a:solidFill>
                      <a:prstClr val="black"/>
                    </a:solidFill>
                  </a:ln>
                  <a:solidFill>
                    <a:prstClr val="black"/>
                  </a:solidFill>
                </a:rPr>
                <a:t>Recover</a:t>
              </a:r>
              <a:endParaRPr lang="fr-FR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 flipH="1">
            <a:off x="6174352" y="3509830"/>
            <a:ext cx="308335" cy="0"/>
          </a:xfrm>
          <a:prstGeom prst="straightConnector1">
            <a:avLst/>
          </a:prstGeom>
          <a:noFill/>
          <a:ln w="38100" cap="flat" cmpd="sng" algn="ctr">
            <a:solidFill>
              <a:srgbClr val="4BACC6">
                <a:lumMod val="75000"/>
              </a:srgbClr>
            </a:solidFill>
            <a:prstDash val="solid"/>
            <a:tailEnd type="stealth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31840" y="3654610"/>
            <a:ext cx="2592288" cy="367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</a:rPr>
              <a:t>Définir les candidats</a:t>
            </a:r>
            <a:endParaRPr lang="fr-FR" sz="1600" b="1" dirty="0">
              <a:solidFill>
                <a:prstClr val="black"/>
              </a:solidFill>
            </a:endParaRPr>
          </a:p>
        </p:txBody>
      </p:sp>
      <p:cxnSp>
        <p:nvCxnSpPr>
          <p:cNvPr id="34" name="Connecteur en angle 33"/>
          <p:cNvCxnSpPr>
            <a:stCxn id="1026" idx="1"/>
            <a:endCxn id="32" idx="3"/>
          </p:cNvCxnSpPr>
          <p:nvPr/>
        </p:nvCxnSpPr>
        <p:spPr>
          <a:xfrm rot="10800000">
            <a:off x="5724128" y="3838150"/>
            <a:ext cx="864096" cy="354825"/>
          </a:xfrm>
          <a:prstGeom prst="bentConnector3">
            <a:avLst>
              <a:gd name="adj1" fmla="val 61056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25750"/>
              </p:ext>
            </p:extLst>
          </p:nvPr>
        </p:nvGraphicFramePr>
        <p:xfrm>
          <a:off x="3131840" y="4070960"/>
          <a:ext cx="2592288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296144"/>
              </a:tblGrid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Statut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Candidat</a:t>
                      </a:r>
                      <a:endParaRPr lang="fr-FR" sz="1300" dirty="0"/>
                    </a:p>
                  </a:txBody>
                  <a:tcPr/>
                </a:tc>
              </a:tr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Failed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Postcondition</a:t>
                      </a:r>
                      <a:endParaRPr lang="fr-FR" sz="1300" dirty="0"/>
                    </a:p>
                  </a:txBody>
                  <a:tcPr/>
                </a:tc>
              </a:tr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Non(</a:t>
                      </a:r>
                      <a:r>
                        <a:rPr lang="fr-FR" sz="1300" dirty="0" err="1" smtClean="0"/>
                        <a:t>live|done</a:t>
                      </a:r>
                      <a:r>
                        <a:rPr lang="fr-FR" sz="1300" dirty="0" smtClean="0"/>
                        <a:t>)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Precondition</a:t>
                      </a:r>
                      <a:endParaRPr lang="fr-FR" sz="1300" dirty="0"/>
                    </a:p>
                  </a:txBody>
                  <a:tcPr/>
                </a:tc>
              </a:tr>
              <a:tr h="247094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nonprimitive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Applicabilité</a:t>
                      </a:r>
                      <a:endParaRPr lang="fr-FR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7" name="Arrondir un rectangle avec un coin diagonal 206"/>
          <p:cNvSpPr/>
          <p:nvPr/>
        </p:nvSpPr>
        <p:spPr>
          <a:xfrm>
            <a:off x="4683129" y="556945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3501" y="2321496"/>
            <a:ext cx="1846251" cy="432048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prstClr val="black"/>
                </a:solidFill>
              </a:rPr>
              <a:t>STRIPS</a:t>
            </a:r>
            <a:endParaRPr lang="fr-FR" b="1" kern="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553" y="2753544"/>
            <a:ext cx="1851199" cy="2256050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 kern="0">
              <a:solidFill>
                <a:prstClr val="black"/>
              </a:solidFill>
            </a:endParaRPr>
          </a:p>
        </p:txBody>
      </p:sp>
      <p:sp>
        <p:nvSpPr>
          <p:cNvPr id="38" name="Rectangle 37" descr=" 135"/>
          <p:cNvSpPr/>
          <p:nvPr/>
        </p:nvSpPr>
        <p:spPr>
          <a:xfrm>
            <a:off x="590502" y="2814171"/>
            <a:ext cx="1613218" cy="3218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b="1" kern="0" dirty="0" err="1">
                <a:solidFill>
                  <a:prstClr val="white"/>
                </a:solidFill>
              </a:rPr>
              <a:t>Declarative</a:t>
            </a:r>
            <a:r>
              <a:rPr lang="fr-FR" b="1" kern="0" dirty="0">
                <a:solidFill>
                  <a:prstClr val="white"/>
                </a:solidFill>
              </a:rPr>
              <a:t> DK</a:t>
            </a:r>
            <a:endParaRPr lang="fr-FR" b="1" kern="0" dirty="0">
              <a:solidFill>
                <a:prstClr val="white"/>
              </a:solidFill>
            </a:endParaRPr>
          </a:p>
        </p:txBody>
      </p:sp>
      <p:sp>
        <p:nvSpPr>
          <p:cNvPr id="39" name="Rectangle 38" descr=" 136"/>
          <p:cNvSpPr/>
          <p:nvPr/>
        </p:nvSpPr>
        <p:spPr>
          <a:xfrm>
            <a:off x="590502" y="3136007"/>
            <a:ext cx="1613218" cy="3738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defRPr/>
            </a:pPr>
            <a:endParaRPr lang="fr-FR" sz="1050" kern="0" dirty="0">
              <a:solidFill>
                <a:prstClr val="black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617959" cy="56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823568" y="3933926"/>
            <a:ext cx="1380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kern="0" dirty="0">
                <a:solidFill>
                  <a:prstClr val="black"/>
                </a:solidFill>
              </a:rPr>
              <a:t>STRIPS 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</a:rPr>
              <a:t>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1255" y="2555186"/>
            <a:ext cx="1973458" cy="382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</a:rPr>
              <a:t>Convertir le DC</a:t>
            </a:r>
            <a:endParaRPr lang="fr-FR" sz="1600" b="1" dirty="0">
              <a:solidFill>
                <a:prstClr val="black"/>
              </a:solidFill>
            </a:endParaRPr>
          </a:p>
        </p:txBody>
      </p:sp>
      <p:cxnSp>
        <p:nvCxnSpPr>
          <p:cNvPr id="9" name="Connecteur en angle 8"/>
          <p:cNvCxnSpPr>
            <a:stCxn id="158" idx="1"/>
            <a:endCxn id="6" idx="3"/>
          </p:cNvCxnSpPr>
          <p:nvPr/>
        </p:nvCxnSpPr>
        <p:spPr>
          <a:xfrm rot="10800000">
            <a:off x="5414714" y="2746417"/>
            <a:ext cx="1173511" cy="234006"/>
          </a:xfrm>
          <a:prstGeom prst="bentConnector3">
            <a:avLst>
              <a:gd name="adj1" fmla="val 51163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3297242" y="3096950"/>
            <a:ext cx="2210862" cy="382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</a:rPr>
              <a:t>Construire l’état initial</a:t>
            </a:r>
            <a:endParaRPr lang="fr-FR" sz="1600" b="1" dirty="0">
              <a:solidFill>
                <a:prstClr val="black"/>
              </a:solidFill>
            </a:endParaRPr>
          </a:p>
        </p:txBody>
      </p:sp>
      <p:cxnSp>
        <p:nvCxnSpPr>
          <p:cNvPr id="49" name="Connecteur en angle 48"/>
          <p:cNvCxnSpPr>
            <a:stCxn id="158" idx="1"/>
            <a:endCxn id="48" idx="3"/>
          </p:cNvCxnSpPr>
          <p:nvPr/>
        </p:nvCxnSpPr>
        <p:spPr>
          <a:xfrm rot="10800000" flipV="1">
            <a:off x="5508104" y="2980423"/>
            <a:ext cx="1080120" cy="307758"/>
          </a:xfrm>
          <a:prstGeom prst="bentConnector3">
            <a:avLst>
              <a:gd name="adj1" fmla="val 56318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en angle 19"/>
          <p:cNvCxnSpPr>
            <a:stCxn id="6" idx="1"/>
            <a:endCxn id="38" idx="3"/>
          </p:cNvCxnSpPr>
          <p:nvPr/>
        </p:nvCxnSpPr>
        <p:spPr>
          <a:xfrm rot="10800000" flipV="1">
            <a:off x="2203721" y="2746417"/>
            <a:ext cx="1237535" cy="228672"/>
          </a:xfrm>
          <a:prstGeom prst="bentConnector3">
            <a:avLst>
              <a:gd name="adj1" fmla="val 55514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en angle 62"/>
          <p:cNvCxnSpPr>
            <a:stCxn id="48" idx="1"/>
            <a:endCxn id="38" idx="3"/>
          </p:cNvCxnSpPr>
          <p:nvPr/>
        </p:nvCxnSpPr>
        <p:spPr>
          <a:xfrm rot="10800000">
            <a:off x="2203720" y="2975089"/>
            <a:ext cx="1093522" cy="313092"/>
          </a:xfrm>
          <a:prstGeom prst="bentConnector3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/>
          <p:cNvSpPr/>
          <p:nvPr/>
        </p:nvSpPr>
        <p:spPr>
          <a:xfrm>
            <a:off x="590502" y="3645024"/>
            <a:ext cx="1613218" cy="100811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8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56641" y="980728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</a:t>
            </a:r>
            <a:r>
              <a:rPr lang="fr-FR" sz="3600" b="1" dirty="0" smtClean="0"/>
              <a:t>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9" name="Groupe 128"/>
          <p:cNvGrpSpPr/>
          <p:nvPr/>
        </p:nvGrpSpPr>
        <p:grpSpPr>
          <a:xfrm>
            <a:off x="251520" y="1988840"/>
            <a:ext cx="8496944" cy="4392488"/>
            <a:chOff x="225562" y="1656184"/>
            <a:chExt cx="8496944" cy="4392488"/>
          </a:xfrm>
        </p:grpSpPr>
        <p:sp>
          <p:nvSpPr>
            <p:cNvPr id="153" name="Rectangle 152"/>
            <p:cNvSpPr/>
            <p:nvPr/>
          </p:nvSpPr>
          <p:spPr>
            <a:xfrm>
              <a:off x="225562" y="1656184"/>
              <a:ext cx="8496944" cy="43924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456729" y="1988840"/>
              <a:ext cx="2049753" cy="432048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fr-FR" sz="2000" b="1" kern="0" dirty="0">
                  <a:solidFill>
                    <a:prstClr val="black"/>
                  </a:solidFill>
                </a:rPr>
                <a:t>Disco </a:t>
              </a:r>
              <a:endParaRPr lang="fr-FR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56250" y="2413761"/>
              <a:ext cx="2050232" cy="2263177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8" name="Rectangle 157" descr=" 135"/>
            <p:cNvSpPr/>
            <p:nvPr/>
          </p:nvSpPr>
          <p:spPr>
            <a:xfrm>
              <a:off x="6562266" y="2481515"/>
              <a:ext cx="1779618" cy="332504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 err="1">
                  <a:solidFill>
                    <a:prstClr val="white"/>
                  </a:solidFill>
                </a:rPr>
                <a:t>Reactive</a:t>
              </a:r>
              <a:r>
                <a:rPr lang="fr-FR" b="1" kern="0" dirty="0">
                  <a:solidFill>
                    <a:prstClr val="white"/>
                  </a:solidFill>
                </a:rPr>
                <a:t> DK</a:t>
              </a:r>
              <a:endParaRPr lang="fr-FR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59" name="Rectangle 158" descr=" 136"/>
            <p:cNvSpPr/>
            <p:nvPr/>
          </p:nvSpPr>
          <p:spPr>
            <a:xfrm>
              <a:off x="6562267" y="2814019"/>
              <a:ext cx="1779618" cy="36315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BACC6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fr-FR" sz="10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51520" y="1565278"/>
            <a:ext cx="2088232" cy="43204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2400" kern="0" dirty="0">
                <a:solidFill>
                  <a:prstClr val="black"/>
                </a:solidFill>
              </a:rPr>
              <a:t>Discolog</a:t>
            </a:r>
          </a:p>
        </p:txBody>
      </p:sp>
      <p:pic>
        <p:nvPicPr>
          <p:cNvPr id="1026" name="Picture 2" descr="F:\planning\redac\Pictures\tree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779619" cy="1239915"/>
          </a:xfrm>
          <a:prstGeom prst="rect">
            <a:avLst/>
          </a:prstGeom>
          <a:noFill/>
          <a:ln w="9525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00" y="5602294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Arrondir un rectangle avec un coin diagonal 206"/>
          <p:cNvSpPr/>
          <p:nvPr/>
        </p:nvSpPr>
        <p:spPr>
          <a:xfrm>
            <a:off x="4683129" y="556945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3501" y="2321496"/>
            <a:ext cx="1846251" cy="432048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prstClr val="black"/>
                </a:solidFill>
              </a:rPr>
              <a:t>STRIPS</a:t>
            </a:r>
            <a:endParaRPr lang="fr-FR" b="1" kern="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553" y="2753544"/>
            <a:ext cx="1851199" cy="2256050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 kern="0">
              <a:solidFill>
                <a:prstClr val="black"/>
              </a:solidFill>
            </a:endParaRPr>
          </a:p>
        </p:txBody>
      </p:sp>
      <p:sp>
        <p:nvSpPr>
          <p:cNvPr id="38" name="Rectangle 37" descr=" 135"/>
          <p:cNvSpPr/>
          <p:nvPr/>
        </p:nvSpPr>
        <p:spPr>
          <a:xfrm>
            <a:off x="590502" y="2814171"/>
            <a:ext cx="1613218" cy="3218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b="1" kern="0" dirty="0" err="1">
                <a:solidFill>
                  <a:prstClr val="white"/>
                </a:solidFill>
              </a:rPr>
              <a:t>Declarative</a:t>
            </a:r>
            <a:r>
              <a:rPr lang="fr-FR" b="1" kern="0" dirty="0">
                <a:solidFill>
                  <a:prstClr val="white"/>
                </a:solidFill>
              </a:rPr>
              <a:t> DK</a:t>
            </a:r>
            <a:endParaRPr lang="fr-FR" b="1" kern="0" dirty="0">
              <a:solidFill>
                <a:prstClr val="white"/>
              </a:solidFill>
            </a:endParaRPr>
          </a:p>
        </p:txBody>
      </p:sp>
      <p:sp>
        <p:nvSpPr>
          <p:cNvPr id="39" name="Rectangle 38" descr=" 136"/>
          <p:cNvSpPr/>
          <p:nvPr/>
        </p:nvSpPr>
        <p:spPr>
          <a:xfrm>
            <a:off x="590502" y="3136007"/>
            <a:ext cx="1613218" cy="3738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defRPr/>
            </a:pPr>
            <a:endParaRPr lang="fr-FR" sz="1050" kern="0" dirty="0">
              <a:solidFill>
                <a:prstClr val="black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617959" cy="56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823568" y="3933926"/>
            <a:ext cx="1380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kern="0" dirty="0">
                <a:solidFill>
                  <a:prstClr val="black"/>
                </a:solidFill>
              </a:rPr>
              <a:t>STRIPS 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</a:rPr>
              <a:t>engine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0502" y="3645024"/>
            <a:ext cx="1613218" cy="100811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2555777" y="2067385"/>
            <a:ext cx="3744415" cy="3399674"/>
            <a:chOff x="2555777" y="2067385"/>
            <a:chExt cx="3744415" cy="3399674"/>
          </a:xfrm>
        </p:grpSpPr>
        <p:grpSp>
          <p:nvGrpSpPr>
            <p:cNvPr id="43" name="Groupe 42"/>
            <p:cNvGrpSpPr/>
            <p:nvPr/>
          </p:nvGrpSpPr>
          <p:grpSpPr>
            <a:xfrm>
              <a:off x="2555777" y="2067385"/>
              <a:ext cx="3744415" cy="3399674"/>
              <a:chOff x="2699792" y="2292356"/>
              <a:chExt cx="3427559" cy="224067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699792" y="2423092"/>
                <a:ext cx="3427559" cy="2109943"/>
              </a:xfrm>
              <a:prstGeom prst="rect">
                <a:avLst/>
              </a:prstGeom>
              <a:noFill/>
              <a:ln w="19050" cap="flat" cmpd="sng" algn="ctr">
                <a:solidFill>
                  <a:srgbClr val="4BACC6">
                    <a:lumMod val="75000"/>
                  </a:srgbClr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/>
                <a:endParaRPr lang="fr-FR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855995" y="2292356"/>
                <a:ext cx="999960" cy="38663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ln>
                      <a:solidFill>
                        <a:prstClr val="black"/>
                      </a:solidFill>
                    </a:ln>
                    <a:solidFill>
                      <a:prstClr val="black"/>
                    </a:solidFill>
                  </a:rPr>
                  <a:t>Recover</a:t>
                </a:r>
                <a:endParaRPr lang="fr-FR" dirty="0">
                  <a:ln>
                    <a:solidFill>
                      <a:prstClr val="black"/>
                    </a:solidFill>
                  </a:ln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2627784" y="3217057"/>
              <a:ext cx="1737280" cy="439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prstClr val="black"/>
                  </a:solidFill>
                </a:rPr>
                <a:t>Générer un plan</a:t>
              </a:r>
              <a:endParaRPr lang="fr-FR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27783" y="3725854"/>
              <a:ext cx="1737279" cy="1647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prstClr val="black"/>
                  </a:solidFill>
                </a:rPr>
                <a:t>Pour chaque candidat, générer un plan.</a:t>
              </a:r>
            </a:p>
            <a:p>
              <a:r>
                <a:rPr lang="fr-FR" dirty="0">
                  <a:solidFill>
                    <a:prstClr val="black"/>
                  </a:solidFill>
                </a:rPr>
                <a:t>Retourner le meilleur plan,</a:t>
              </a:r>
              <a:endParaRPr lang="fr-FR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51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52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4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5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6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cxnSp>
        <p:nvCxnSpPr>
          <p:cNvPr id="64" name="Connecteur en angle 63"/>
          <p:cNvCxnSpPr/>
          <p:nvPr/>
        </p:nvCxnSpPr>
        <p:spPr>
          <a:xfrm flipV="1">
            <a:off x="2203720" y="2753544"/>
            <a:ext cx="4300825" cy="1395536"/>
          </a:xfrm>
          <a:prstGeom prst="bentConnector3">
            <a:avLst>
              <a:gd name="adj1" fmla="val 5645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695800" y="2573169"/>
            <a:ext cx="3532384" cy="48200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srgbClr val="70AD47">
                    <a:lumMod val="75000"/>
                  </a:srgbClr>
                </a:solidFill>
              </a:rPr>
              <a:t>Générer le plan de réparation</a:t>
            </a:r>
            <a:endParaRPr lang="fr-FR" sz="2000" b="1" kern="0" dirty="0">
              <a:solidFill>
                <a:srgbClr val="70AD47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7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628650" y="790249"/>
            <a:ext cx="7886700" cy="726328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Systèmes intelligents dans le monde réel</a:t>
            </a:r>
            <a:endParaRPr lang="fr-FR" sz="3600" b="1" dirty="0"/>
          </a:p>
        </p:txBody>
      </p:sp>
      <p:sp>
        <p:nvSpPr>
          <p:cNvPr id="72" name="Flèche vers le bas 71" descr=" 72"/>
          <p:cNvSpPr/>
          <p:nvPr/>
        </p:nvSpPr>
        <p:spPr>
          <a:xfrm rot="16200000">
            <a:off x="5812427" y="1991832"/>
            <a:ext cx="558974" cy="486964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cxnSp>
        <p:nvCxnSpPr>
          <p:cNvPr id="86" name="Connecteur droit avec flèche 85" descr=" 86"/>
          <p:cNvCxnSpPr>
            <a:stCxn id="1026" idx="3"/>
          </p:cNvCxnSpPr>
          <p:nvPr/>
        </p:nvCxnSpPr>
        <p:spPr>
          <a:xfrm>
            <a:off x="1862687" y="2191502"/>
            <a:ext cx="2048860" cy="51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 descr=" 92"/>
          <p:cNvSpPr/>
          <p:nvPr/>
        </p:nvSpPr>
        <p:spPr>
          <a:xfrm>
            <a:off x="2018849" y="2078940"/>
            <a:ext cx="1413611" cy="23535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Modélisation</a:t>
            </a:r>
            <a:endParaRPr lang="fr-FR" dirty="0">
              <a:solidFill>
                <a:prstClr val="black"/>
              </a:solidFill>
            </a:endParaRPr>
          </a:p>
        </p:txBody>
      </p:sp>
      <p:grpSp>
        <p:nvGrpSpPr>
          <p:cNvPr id="27" name="Groupe 26" descr=" 27"/>
          <p:cNvGrpSpPr/>
          <p:nvPr/>
        </p:nvGrpSpPr>
        <p:grpSpPr>
          <a:xfrm>
            <a:off x="371014" y="121379"/>
            <a:ext cx="8456261" cy="575568"/>
            <a:chOff x="420801" y="39600"/>
            <a:chExt cx="8456261" cy="575568"/>
          </a:xfrm>
        </p:grpSpPr>
        <p:sp>
          <p:nvSpPr>
            <p:cNvPr id="29" name="AutoShape 24"/>
            <p:cNvSpPr>
              <a:spLocks noChangeArrowheads="1"/>
            </p:cNvSpPr>
            <p:nvPr/>
          </p:nvSpPr>
          <p:spPr bwMode="auto">
            <a:xfrm>
              <a:off x="6767967" y="110400"/>
              <a:ext cx="2109095" cy="416052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  <p:sp>
          <p:nvSpPr>
            <p:cNvPr id="32" name="AutoShape 24"/>
            <p:cNvSpPr>
              <a:spLocks noChangeArrowheads="1"/>
            </p:cNvSpPr>
            <p:nvPr/>
          </p:nvSpPr>
          <p:spPr bwMode="auto">
            <a:xfrm>
              <a:off x="4654597" y="106506"/>
              <a:ext cx="2219115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34" name="AutoShape 24"/>
            <p:cNvSpPr>
              <a:spLocks noChangeArrowheads="1"/>
            </p:cNvSpPr>
            <p:nvPr/>
          </p:nvSpPr>
          <p:spPr bwMode="auto">
            <a:xfrm>
              <a:off x="2651247" y="110984"/>
              <a:ext cx="2100179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35" name="AutoShape 24"/>
            <p:cNvSpPr>
              <a:spLocks noChangeArrowheads="1"/>
            </p:cNvSpPr>
            <p:nvPr/>
          </p:nvSpPr>
          <p:spPr bwMode="auto">
            <a:xfrm>
              <a:off x="420801" y="39600"/>
              <a:ext cx="2357261" cy="575568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pic>
        <p:nvPicPr>
          <p:cNvPr id="1026" name="Picture 2" descr=" 1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0" y="1568315"/>
            <a:ext cx="1253747" cy="124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 descr=" 71"/>
          <p:cNvSpPr/>
          <p:nvPr/>
        </p:nvSpPr>
        <p:spPr>
          <a:xfrm>
            <a:off x="6513596" y="1783497"/>
            <a:ext cx="1800200" cy="9036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prstClr val="white"/>
                </a:solidFill>
              </a:rPr>
              <a:t>Raisonnement automatique sur le modèle</a:t>
            </a:r>
          </a:p>
        </p:txBody>
      </p:sp>
      <p:sp>
        <p:nvSpPr>
          <p:cNvPr id="58" name="Espace réservé du numéro de diapositive 57" descr="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3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995936" y="1783497"/>
            <a:ext cx="1728192" cy="90363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prstClr val="white"/>
                </a:solidFill>
              </a:rPr>
              <a:t>Modèles logiques du monde </a:t>
            </a:r>
            <a:r>
              <a:rPr lang="fr-FR" sz="1600" dirty="0">
                <a:solidFill>
                  <a:prstClr val="white"/>
                </a:solidFill>
              </a:rPr>
              <a:t>réel</a:t>
            </a:r>
            <a:endParaRPr lang="fr-FR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9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56641" y="980728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</a:t>
            </a:r>
            <a:r>
              <a:rPr lang="fr-FR" sz="3600" b="1" dirty="0" smtClean="0"/>
              <a:t>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9" name="Groupe 128"/>
          <p:cNvGrpSpPr/>
          <p:nvPr/>
        </p:nvGrpSpPr>
        <p:grpSpPr>
          <a:xfrm>
            <a:off x="251520" y="1988840"/>
            <a:ext cx="8496944" cy="4392488"/>
            <a:chOff x="225562" y="1656184"/>
            <a:chExt cx="8496944" cy="4392488"/>
          </a:xfrm>
        </p:grpSpPr>
        <p:sp>
          <p:nvSpPr>
            <p:cNvPr id="153" name="Rectangle 152"/>
            <p:cNvSpPr/>
            <p:nvPr/>
          </p:nvSpPr>
          <p:spPr>
            <a:xfrm>
              <a:off x="225562" y="1656184"/>
              <a:ext cx="8496944" cy="43924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456729" y="1988840"/>
              <a:ext cx="2049753" cy="432048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fr-FR" sz="2000" b="1" kern="0" dirty="0">
                  <a:solidFill>
                    <a:prstClr val="black"/>
                  </a:solidFill>
                </a:rPr>
                <a:t>Disco </a:t>
              </a:r>
              <a:endParaRPr lang="fr-FR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56250" y="2413761"/>
              <a:ext cx="2050232" cy="2263177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8" name="Rectangle 157" descr=" 135"/>
            <p:cNvSpPr/>
            <p:nvPr/>
          </p:nvSpPr>
          <p:spPr>
            <a:xfrm>
              <a:off x="6562266" y="2481515"/>
              <a:ext cx="1779618" cy="332504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 err="1">
                  <a:solidFill>
                    <a:prstClr val="white"/>
                  </a:solidFill>
                </a:rPr>
                <a:t>Reactive</a:t>
              </a:r>
              <a:r>
                <a:rPr lang="fr-FR" b="1" kern="0" dirty="0">
                  <a:solidFill>
                    <a:prstClr val="white"/>
                  </a:solidFill>
                </a:rPr>
                <a:t> DK</a:t>
              </a:r>
              <a:endParaRPr lang="fr-FR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59" name="Rectangle 158" descr=" 136"/>
            <p:cNvSpPr/>
            <p:nvPr/>
          </p:nvSpPr>
          <p:spPr>
            <a:xfrm>
              <a:off x="6562267" y="2814019"/>
              <a:ext cx="1779618" cy="36315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BACC6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fr-FR" sz="10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51520" y="1565278"/>
            <a:ext cx="2088232" cy="43204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2400" kern="0" dirty="0">
                <a:solidFill>
                  <a:prstClr val="black"/>
                </a:solidFill>
              </a:rPr>
              <a:t>Discolog</a:t>
            </a:r>
          </a:p>
        </p:txBody>
      </p:sp>
      <p:pic>
        <p:nvPicPr>
          <p:cNvPr id="1026" name="Picture 2" descr="F:\planning\redac\Pictures\tree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779619" cy="1239915"/>
          </a:xfrm>
          <a:prstGeom prst="rect">
            <a:avLst/>
          </a:prstGeom>
          <a:noFill/>
          <a:ln w="9525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00" y="5602294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Arrondir un rectangle avec un coin diagonal 206"/>
          <p:cNvSpPr/>
          <p:nvPr/>
        </p:nvSpPr>
        <p:spPr>
          <a:xfrm>
            <a:off x="4683129" y="556945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3501" y="2321496"/>
            <a:ext cx="1846251" cy="432048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prstClr val="black"/>
                </a:solidFill>
              </a:rPr>
              <a:t>STRIPS</a:t>
            </a:r>
            <a:endParaRPr lang="fr-FR" b="1" kern="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553" y="2753544"/>
            <a:ext cx="1851199" cy="2256050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 kern="0">
              <a:solidFill>
                <a:prstClr val="black"/>
              </a:solidFill>
            </a:endParaRPr>
          </a:p>
        </p:txBody>
      </p:sp>
      <p:sp>
        <p:nvSpPr>
          <p:cNvPr id="38" name="Rectangle 37" descr=" 135"/>
          <p:cNvSpPr/>
          <p:nvPr/>
        </p:nvSpPr>
        <p:spPr>
          <a:xfrm>
            <a:off x="590502" y="2814171"/>
            <a:ext cx="1613218" cy="3218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b="1" kern="0" dirty="0" err="1">
                <a:solidFill>
                  <a:prstClr val="white"/>
                </a:solidFill>
              </a:rPr>
              <a:t>Declarative</a:t>
            </a:r>
            <a:r>
              <a:rPr lang="fr-FR" b="1" kern="0" dirty="0">
                <a:solidFill>
                  <a:prstClr val="white"/>
                </a:solidFill>
              </a:rPr>
              <a:t> DK</a:t>
            </a:r>
            <a:endParaRPr lang="fr-FR" b="1" kern="0" dirty="0">
              <a:solidFill>
                <a:prstClr val="white"/>
              </a:solidFill>
            </a:endParaRPr>
          </a:p>
        </p:txBody>
      </p:sp>
      <p:sp>
        <p:nvSpPr>
          <p:cNvPr id="39" name="Rectangle 38" descr=" 136"/>
          <p:cNvSpPr/>
          <p:nvPr/>
        </p:nvSpPr>
        <p:spPr>
          <a:xfrm>
            <a:off x="590502" y="3136007"/>
            <a:ext cx="1613218" cy="3738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defRPr/>
            </a:pPr>
            <a:endParaRPr lang="fr-FR" sz="1050" kern="0" dirty="0">
              <a:solidFill>
                <a:prstClr val="black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617959" cy="56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823568" y="3933926"/>
            <a:ext cx="1380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kern="0" dirty="0">
                <a:solidFill>
                  <a:prstClr val="black"/>
                </a:solidFill>
              </a:rPr>
              <a:t>STRIPS 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</a:rPr>
              <a:t>engine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0502" y="3645024"/>
            <a:ext cx="1613218" cy="100811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555777" y="2067385"/>
            <a:ext cx="3744415" cy="3399674"/>
            <a:chOff x="2555777" y="2067385"/>
            <a:chExt cx="3744415" cy="3399674"/>
          </a:xfrm>
        </p:grpSpPr>
        <p:grpSp>
          <p:nvGrpSpPr>
            <p:cNvPr id="27" name="Groupe 26"/>
            <p:cNvGrpSpPr/>
            <p:nvPr/>
          </p:nvGrpSpPr>
          <p:grpSpPr>
            <a:xfrm>
              <a:off x="2555777" y="2067385"/>
              <a:ext cx="3744415" cy="3399674"/>
              <a:chOff x="2699792" y="2292356"/>
              <a:chExt cx="3427559" cy="224067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699792" y="2423092"/>
                <a:ext cx="3427559" cy="2109943"/>
              </a:xfrm>
              <a:prstGeom prst="rect">
                <a:avLst/>
              </a:prstGeom>
              <a:noFill/>
              <a:ln w="19050" cap="flat" cmpd="sng" algn="ctr">
                <a:solidFill>
                  <a:srgbClr val="4BACC6">
                    <a:lumMod val="75000"/>
                  </a:srgbClr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/>
                <a:endParaRPr lang="fr-FR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855995" y="2292356"/>
                <a:ext cx="999960" cy="38663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ln>
                      <a:solidFill>
                        <a:prstClr val="black"/>
                      </a:solidFill>
                    </a:ln>
                    <a:solidFill>
                      <a:prstClr val="black"/>
                    </a:solidFill>
                  </a:rPr>
                  <a:t>Recover</a:t>
                </a:r>
                <a:endParaRPr lang="fr-FR" dirty="0">
                  <a:ln>
                    <a:solidFill>
                      <a:prstClr val="black"/>
                    </a:solidFill>
                  </a:ln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2627784" y="3217057"/>
              <a:ext cx="1737280" cy="439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prstClr val="black"/>
                  </a:solidFill>
                </a:rPr>
                <a:t>Générer un plan</a:t>
              </a:r>
              <a:endParaRPr lang="fr-FR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99992" y="3217057"/>
              <a:ext cx="1728192" cy="439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prstClr val="black"/>
                  </a:solidFill>
                </a:rPr>
                <a:t>Convertir le plan</a:t>
              </a:r>
              <a:endParaRPr lang="fr-FR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27783" y="3725854"/>
              <a:ext cx="1737279" cy="1647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prstClr val="black"/>
                  </a:solidFill>
                </a:rPr>
                <a:t>Pour chaque candidat, générer un plan.</a:t>
              </a:r>
            </a:p>
            <a:p>
              <a:r>
                <a:rPr lang="fr-FR" dirty="0">
                  <a:solidFill>
                    <a:prstClr val="black"/>
                  </a:solidFill>
                </a:rPr>
                <a:t>Retourner le meilleur plan,</a:t>
              </a:r>
              <a:endParaRPr lang="fr-FR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90905" y="3725854"/>
              <a:ext cx="1737279" cy="1647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prstClr val="black"/>
                  </a:solidFill>
                </a:rPr>
                <a:t>Chaque action STRIPS est convertie en tâche primitive,</a:t>
              </a:r>
              <a:endParaRPr lang="fr-FR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44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45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46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47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48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cxnSp>
        <p:nvCxnSpPr>
          <p:cNvPr id="51" name="Connecteur en angle 50"/>
          <p:cNvCxnSpPr/>
          <p:nvPr/>
        </p:nvCxnSpPr>
        <p:spPr>
          <a:xfrm flipV="1">
            <a:off x="2203720" y="2753544"/>
            <a:ext cx="4300825" cy="1395536"/>
          </a:xfrm>
          <a:prstGeom prst="bentConnector3">
            <a:avLst>
              <a:gd name="adj1" fmla="val 5645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695800" y="2573169"/>
            <a:ext cx="3532384" cy="48200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srgbClr val="70AD47">
                    <a:lumMod val="75000"/>
                  </a:srgbClr>
                </a:solidFill>
              </a:rPr>
              <a:t>Générer le plan de réparation</a:t>
            </a:r>
            <a:endParaRPr lang="fr-FR" sz="2000" b="1" kern="0" dirty="0">
              <a:solidFill>
                <a:srgbClr val="70AD47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3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56641" y="980728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</a:t>
            </a:r>
            <a:r>
              <a:rPr lang="fr-FR" sz="3600" b="1" dirty="0" smtClean="0"/>
              <a:t>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9" name="Groupe 128"/>
          <p:cNvGrpSpPr/>
          <p:nvPr/>
        </p:nvGrpSpPr>
        <p:grpSpPr>
          <a:xfrm>
            <a:off x="251520" y="1988840"/>
            <a:ext cx="8496944" cy="4392488"/>
            <a:chOff x="225562" y="1656184"/>
            <a:chExt cx="8496944" cy="4392488"/>
          </a:xfrm>
        </p:grpSpPr>
        <p:sp>
          <p:nvSpPr>
            <p:cNvPr id="153" name="Rectangle 152"/>
            <p:cNvSpPr/>
            <p:nvPr/>
          </p:nvSpPr>
          <p:spPr>
            <a:xfrm>
              <a:off x="225562" y="1656184"/>
              <a:ext cx="8496944" cy="43924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456729" y="1988840"/>
              <a:ext cx="2049753" cy="432048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fr-FR" sz="2000" b="1" kern="0" dirty="0">
                  <a:solidFill>
                    <a:prstClr val="black"/>
                  </a:solidFill>
                </a:rPr>
                <a:t>Disco </a:t>
              </a:r>
              <a:endParaRPr lang="fr-FR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56250" y="2413761"/>
              <a:ext cx="2050232" cy="2263177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8" name="Rectangle 157" descr=" 135"/>
            <p:cNvSpPr/>
            <p:nvPr/>
          </p:nvSpPr>
          <p:spPr>
            <a:xfrm>
              <a:off x="6562266" y="2481515"/>
              <a:ext cx="1779618" cy="332504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 err="1">
                  <a:solidFill>
                    <a:prstClr val="white"/>
                  </a:solidFill>
                </a:rPr>
                <a:t>Reactive</a:t>
              </a:r>
              <a:r>
                <a:rPr lang="fr-FR" b="1" kern="0" dirty="0">
                  <a:solidFill>
                    <a:prstClr val="white"/>
                  </a:solidFill>
                </a:rPr>
                <a:t> DK</a:t>
              </a:r>
              <a:endParaRPr lang="fr-FR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59" name="Rectangle 158" descr=" 136"/>
            <p:cNvSpPr/>
            <p:nvPr/>
          </p:nvSpPr>
          <p:spPr>
            <a:xfrm>
              <a:off x="6562267" y="2814019"/>
              <a:ext cx="1779618" cy="36315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BACC6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fr-FR" sz="10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51520" y="1565278"/>
            <a:ext cx="2088232" cy="43204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2400" kern="0" dirty="0">
                <a:solidFill>
                  <a:prstClr val="black"/>
                </a:solidFill>
              </a:rPr>
              <a:t>Discolog</a:t>
            </a:r>
          </a:p>
        </p:txBody>
      </p:sp>
      <p:pic>
        <p:nvPicPr>
          <p:cNvPr id="1026" name="Picture 2" descr="F:\planning\redac\Pictures\tree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779619" cy="1239915"/>
          </a:xfrm>
          <a:prstGeom prst="rect">
            <a:avLst/>
          </a:prstGeom>
          <a:noFill/>
          <a:ln w="9525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00" y="5602294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65202" y="5157192"/>
            <a:ext cx="2084241" cy="422101"/>
          </a:xfrm>
          <a:prstGeom prst="rect">
            <a:avLst/>
          </a:prstGeom>
          <a:noFill/>
          <a:ln w="1270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1600" kern="0" dirty="0">
                <a:solidFill>
                  <a:prstClr val="black"/>
                </a:solidFill>
              </a:rPr>
              <a:t>Décomposer/Exécuter</a:t>
            </a:r>
            <a:endParaRPr lang="fr-FR" sz="1600" kern="0" dirty="0">
              <a:solidFill>
                <a:prstClr val="black"/>
              </a:solidFill>
            </a:endParaRPr>
          </a:p>
        </p:txBody>
      </p:sp>
      <p:cxnSp>
        <p:nvCxnSpPr>
          <p:cNvPr id="10" name="Connecteur droit 9"/>
          <p:cNvCxnSpPr>
            <a:stCxn id="155" idx="2"/>
            <a:endCxn id="3" idx="0"/>
          </p:cNvCxnSpPr>
          <p:nvPr/>
        </p:nvCxnSpPr>
        <p:spPr>
          <a:xfrm flipH="1">
            <a:off x="7507323" y="5009594"/>
            <a:ext cx="1" cy="147598"/>
          </a:xfrm>
          <a:prstGeom prst="line">
            <a:avLst/>
          </a:pr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</p:cxnSp>
      <p:cxnSp>
        <p:nvCxnSpPr>
          <p:cNvPr id="15" name="Connecteur en angle 14"/>
          <p:cNvCxnSpPr>
            <a:stCxn id="3" idx="2"/>
            <a:endCxn id="161" idx="3"/>
          </p:cNvCxnSpPr>
          <p:nvPr/>
        </p:nvCxnSpPr>
        <p:spPr>
          <a:xfrm rot="5400000">
            <a:off x="5993160" y="4427514"/>
            <a:ext cx="362384" cy="2665942"/>
          </a:xfrm>
          <a:prstGeom prst="bentConnector2">
            <a:avLst/>
          </a:pr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  <a:tailEnd type="stealth"/>
          </a:ln>
          <a:effectLst/>
        </p:spPr>
      </p:cxnSp>
      <p:sp>
        <p:nvSpPr>
          <p:cNvPr id="207" name="Arrondir un rectangle avec un coin diagonal 206"/>
          <p:cNvSpPr/>
          <p:nvPr/>
        </p:nvSpPr>
        <p:spPr>
          <a:xfrm>
            <a:off x="4683129" y="556945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3501" y="2321496"/>
            <a:ext cx="1846251" cy="432048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prstClr val="black"/>
                </a:solidFill>
              </a:rPr>
              <a:t>STRIPS</a:t>
            </a:r>
            <a:endParaRPr lang="fr-FR" b="1" kern="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553" y="2753544"/>
            <a:ext cx="1851199" cy="2256050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 kern="0">
              <a:solidFill>
                <a:prstClr val="black"/>
              </a:solidFill>
            </a:endParaRPr>
          </a:p>
        </p:txBody>
      </p:sp>
      <p:sp>
        <p:nvSpPr>
          <p:cNvPr id="38" name="Rectangle 37" descr=" 135"/>
          <p:cNvSpPr/>
          <p:nvPr/>
        </p:nvSpPr>
        <p:spPr>
          <a:xfrm>
            <a:off x="590502" y="2814171"/>
            <a:ext cx="1613218" cy="3218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b="1" kern="0" dirty="0" err="1">
                <a:solidFill>
                  <a:prstClr val="white"/>
                </a:solidFill>
              </a:rPr>
              <a:t>Declarative</a:t>
            </a:r>
            <a:r>
              <a:rPr lang="fr-FR" b="1" kern="0" dirty="0">
                <a:solidFill>
                  <a:prstClr val="white"/>
                </a:solidFill>
              </a:rPr>
              <a:t> DK</a:t>
            </a:r>
            <a:endParaRPr lang="fr-FR" b="1" kern="0" dirty="0">
              <a:solidFill>
                <a:prstClr val="white"/>
              </a:solidFill>
            </a:endParaRPr>
          </a:p>
        </p:txBody>
      </p:sp>
      <p:sp>
        <p:nvSpPr>
          <p:cNvPr id="39" name="Rectangle 38" descr=" 136"/>
          <p:cNvSpPr/>
          <p:nvPr/>
        </p:nvSpPr>
        <p:spPr>
          <a:xfrm>
            <a:off x="590502" y="3136007"/>
            <a:ext cx="1613218" cy="3738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defRPr/>
            </a:pPr>
            <a:endParaRPr lang="fr-FR" sz="1050" kern="0" dirty="0">
              <a:solidFill>
                <a:prstClr val="black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617959" cy="56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823568" y="3933926"/>
            <a:ext cx="1380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kern="0" dirty="0">
                <a:solidFill>
                  <a:prstClr val="black"/>
                </a:solidFill>
              </a:rPr>
              <a:t>STRIPS 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</a:rPr>
              <a:t>engine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0502" y="3645024"/>
            <a:ext cx="1613218" cy="100811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44" name="Connecteur en angle 43"/>
          <p:cNvCxnSpPr/>
          <p:nvPr/>
        </p:nvCxnSpPr>
        <p:spPr>
          <a:xfrm flipV="1">
            <a:off x="2203720" y="2753544"/>
            <a:ext cx="4300825" cy="1395536"/>
          </a:xfrm>
          <a:prstGeom prst="bentConnector3">
            <a:avLst>
              <a:gd name="adj1" fmla="val 5645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695800" y="2573169"/>
            <a:ext cx="3532384" cy="48200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srgbClr val="70AD47">
                    <a:lumMod val="75000"/>
                  </a:srgbClr>
                </a:solidFill>
              </a:rPr>
              <a:t>Générer le plan de réparation</a:t>
            </a:r>
            <a:endParaRPr lang="fr-FR" sz="2000" b="1" kern="0" dirty="0">
              <a:solidFill>
                <a:srgbClr val="70AD47">
                  <a:lumMod val="75000"/>
                </a:srgbClr>
              </a:solidFill>
            </a:endParaRPr>
          </a:p>
        </p:txBody>
      </p:sp>
      <p:grpSp>
        <p:nvGrpSpPr>
          <p:cNvPr id="46" name="Groupe 45"/>
          <p:cNvGrpSpPr/>
          <p:nvPr/>
        </p:nvGrpSpPr>
        <p:grpSpPr>
          <a:xfrm>
            <a:off x="2555777" y="2067385"/>
            <a:ext cx="3744415" cy="3399674"/>
            <a:chOff x="2555777" y="2067385"/>
            <a:chExt cx="3744415" cy="3399674"/>
          </a:xfrm>
        </p:grpSpPr>
        <p:grpSp>
          <p:nvGrpSpPr>
            <p:cNvPr id="47" name="Groupe 46"/>
            <p:cNvGrpSpPr/>
            <p:nvPr/>
          </p:nvGrpSpPr>
          <p:grpSpPr>
            <a:xfrm>
              <a:off x="2555777" y="2067385"/>
              <a:ext cx="3744415" cy="3399674"/>
              <a:chOff x="2699792" y="2292356"/>
              <a:chExt cx="3427559" cy="2240679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699792" y="2423092"/>
                <a:ext cx="3427559" cy="2109943"/>
              </a:xfrm>
              <a:prstGeom prst="rect">
                <a:avLst/>
              </a:prstGeom>
              <a:noFill/>
              <a:ln w="19050" cap="flat" cmpd="sng" algn="ctr">
                <a:solidFill>
                  <a:srgbClr val="4BACC6">
                    <a:lumMod val="75000"/>
                  </a:srgbClr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/>
                <a:endParaRPr lang="fr-FR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855995" y="2292356"/>
                <a:ext cx="999960" cy="38663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ln>
                      <a:solidFill>
                        <a:prstClr val="black"/>
                      </a:solidFill>
                    </a:ln>
                    <a:solidFill>
                      <a:prstClr val="black"/>
                    </a:solidFill>
                  </a:rPr>
                  <a:t>Recover</a:t>
                </a:r>
                <a:endParaRPr lang="fr-FR" dirty="0">
                  <a:ln>
                    <a:solidFill>
                      <a:prstClr val="black"/>
                    </a:solidFill>
                  </a:ln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2627784" y="3217057"/>
              <a:ext cx="1737280" cy="439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prstClr val="black"/>
                  </a:solidFill>
                </a:rPr>
                <a:t>Générer un plan</a:t>
              </a:r>
              <a:endParaRPr lang="fr-FR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9992" y="3217057"/>
              <a:ext cx="1728192" cy="439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prstClr val="black"/>
                  </a:solidFill>
                </a:rPr>
                <a:t>Convertir le plan</a:t>
              </a:r>
              <a:endParaRPr lang="fr-FR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27783" y="3725854"/>
              <a:ext cx="1737279" cy="1647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prstClr val="black"/>
                  </a:solidFill>
                </a:rPr>
                <a:t>Pour chaque candidat, générer un plan.</a:t>
              </a:r>
            </a:p>
            <a:p>
              <a:r>
                <a:rPr lang="fr-FR" dirty="0">
                  <a:solidFill>
                    <a:prstClr val="black"/>
                  </a:solidFill>
                </a:rPr>
                <a:t>Retourner le meilleur plan,</a:t>
              </a:r>
              <a:endParaRPr lang="fr-FR" dirty="0">
                <a:solidFill>
                  <a:prstClr val="black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90905" y="3725854"/>
              <a:ext cx="1737279" cy="1647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prstClr val="black"/>
                  </a:solidFill>
                </a:rPr>
                <a:t>Chaque action STRIPS est convertie en tâche primitive,</a:t>
              </a:r>
              <a:endParaRPr lang="fr-FR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3403704" y="5941676"/>
            <a:ext cx="938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AD47">
                    <a:lumMod val="75000"/>
                  </a:srgbClr>
                </a:solidFill>
              </a:rPr>
              <a:t>Succès</a:t>
            </a:r>
            <a:endParaRPr lang="fr-FR" sz="2000" b="1" dirty="0">
              <a:solidFill>
                <a:srgbClr val="70AD47">
                  <a:lumMod val="75000"/>
                </a:srgbClr>
              </a:solidFill>
            </a:endParaRPr>
          </a:p>
        </p:txBody>
      </p:sp>
      <p:grpSp>
        <p:nvGrpSpPr>
          <p:cNvPr id="64" name="Groupe 63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65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66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7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8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9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30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628650" y="941190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</a:t>
            </a:r>
            <a:r>
              <a:rPr lang="fr-FR" sz="3600" b="1" dirty="0" smtClean="0"/>
              <a:t>algorithme</a:t>
            </a:r>
            <a:endParaRPr lang="fr-FR" sz="2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308005" y="2390520"/>
            <a:ext cx="7140664" cy="3296477"/>
            <a:chOff x="308005" y="2390520"/>
            <a:chExt cx="7140664" cy="3296477"/>
          </a:xfrm>
        </p:grpSpPr>
        <p:sp>
          <p:nvSpPr>
            <p:cNvPr id="43" name="Rectangle 42" descr=" 43"/>
            <p:cNvSpPr/>
            <p:nvPr/>
          </p:nvSpPr>
          <p:spPr>
            <a:xfrm>
              <a:off x="2776216" y="3968525"/>
              <a:ext cx="815653" cy="27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>
                  <a:solidFill>
                    <a:prstClr val="black"/>
                  </a:solidFill>
                </a:rPr>
                <a:t>At(Obj,R2)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 43" descr=" 44"/>
            <p:cNvSpPr/>
            <p:nvPr/>
          </p:nvSpPr>
          <p:spPr>
            <a:xfrm>
              <a:off x="1746067" y="3968524"/>
              <a:ext cx="903304" cy="2720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rgbClr val="FF0000"/>
                  </a:solidFill>
                </a:rPr>
                <a:t>isOpen</a:t>
              </a:r>
              <a:r>
                <a:rPr lang="en-US" sz="1000" b="1" dirty="0">
                  <a:solidFill>
                    <a:srgbClr val="FF0000"/>
                  </a:solidFill>
                </a:rPr>
                <a:t>(Door)</a:t>
              </a:r>
              <a:endParaRPr lang="fr-FR" sz="1000" b="1" dirty="0">
                <a:solidFill>
                  <a:srgbClr val="FF0000"/>
                </a:solidFill>
              </a:endParaRPr>
            </a:p>
            <a:p>
              <a:pPr algn="ctr"/>
              <a:r>
                <a:rPr lang="fr-FR" sz="1000" b="1" dirty="0">
                  <a:solidFill>
                    <a:prstClr val="black"/>
                  </a:solidFill>
                </a:rPr>
                <a:t>At(Obj,R1)</a:t>
              </a:r>
            </a:p>
          </p:txBody>
        </p:sp>
        <p:sp>
          <p:nvSpPr>
            <p:cNvPr id="87" name="Rectangle 86" descr=" 87"/>
            <p:cNvSpPr/>
            <p:nvPr/>
          </p:nvSpPr>
          <p:spPr>
            <a:xfrm>
              <a:off x="1098966" y="2973898"/>
              <a:ext cx="6349703" cy="2713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88" name="Organigramme : Terminateur 87" descr=" 88"/>
            <p:cNvSpPr/>
            <p:nvPr/>
          </p:nvSpPr>
          <p:spPr>
            <a:xfrm>
              <a:off x="1600221" y="3280183"/>
              <a:ext cx="2135717" cy="346867"/>
            </a:xfrm>
            <a:prstGeom prst="flowChartTerminator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Move (</a:t>
              </a:r>
              <a:r>
                <a:rPr lang="en-US" sz="10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, R1, R2, Door</a:t>
              </a:r>
              <a:r>
                <a:rPr lang="en-US" sz="1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fr-FR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9" name="Connecteur droit avec flèche 88" descr=" 89"/>
            <p:cNvCxnSpPr>
              <a:stCxn id="88" idx="2"/>
              <a:endCxn id="90" idx="0"/>
            </p:cNvCxnSpPr>
            <p:nvPr/>
          </p:nvCxnSpPr>
          <p:spPr>
            <a:xfrm>
              <a:off x="2668080" y="3627050"/>
              <a:ext cx="13013" cy="640716"/>
            </a:xfrm>
            <a:prstGeom prst="straightConnector1">
              <a:avLst/>
            </a:prstGeom>
            <a:ln w="317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rganigramme : Terminateur 89" descr=" 90"/>
            <p:cNvSpPr/>
            <p:nvPr/>
          </p:nvSpPr>
          <p:spPr>
            <a:xfrm>
              <a:off x="1661796" y="4267766"/>
              <a:ext cx="2038594" cy="330532"/>
            </a:xfrm>
            <a:prstGeom prst="flowChartTerminator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Walk (Room1, Room2, Door</a:t>
              </a:r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fr-FR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1" name="Organigramme : Terminateur 90" descr=" 91"/>
            <p:cNvSpPr/>
            <p:nvPr/>
          </p:nvSpPr>
          <p:spPr>
            <a:xfrm>
              <a:off x="3814297" y="4270042"/>
              <a:ext cx="1350623" cy="325979"/>
            </a:xfrm>
            <a:prstGeom prst="flowChartTermina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Put-down (</a:t>
              </a:r>
              <a:r>
                <a:rPr lang="en-US" sz="1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r>
                <a:rPr lang="en-US" sz="11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fr-FR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" name="Organigramme : Terminateur 91" descr=" 92"/>
            <p:cNvSpPr/>
            <p:nvPr/>
          </p:nvSpPr>
          <p:spPr>
            <a:xfrm>
              <a:off x="308005" y="4259652"/>
              <a:ext cx="1213701" cy="335649"/>
            </a:xfrm>
            <a:prstGeom prst="flowChartTermina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Pick-up (</a:t>
              </a:r>
              <a:r>
                <a:rPr lang="en-US" sz="1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r>
                <a:rPr lang="en-US" sz="11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fr-FR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3" name="Connecteur droit avec flèche 92" descr=" 93"/>
            <p:cNvCxnSpPr>
              <a:stCxn id="88" idx="2"/>
              <a:endCxn id="92" idx="0"/>
            </p:cNvCxnSpPr>
            <p:nvPr/>
          </p:nvCxnSpPr>
          <p:spPr>
            <a:xfrm flipH="1">
              <a:off x="914856" y="3627050"/>
              <a:ext cx="1753224" cy="6326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 descr=" 94"/>
            <p:cNvCxnSpPr>
              <a:stCxn id="88" idx="2"/>
              <a:endCxn id="91" idx="0"/>
            </p:cNvCxnSpPr>
            <p:nvPr/>
          </p:nvCxnSpPr>
          <p:spPr>
            <a:xfrm>
              <a:off x="2668080" y="3627050"/>
              <a:ext cx="1821529" cy="64299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Organigramme : Terminateur 94" descr=" 95"/>
            <p:cNvSpPr/>
            <p:nvPr/>
          </p:nvSpPr>
          <p:spPr>
            <a:xfrm>
              <a:off x="3452383" y="2390520"/>
              <a:ext cx="2126552" cy="358528"/>
            </a:xfrm>
            <a:prstGeom prst="flowChartTerminator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Move&amp;paint</a:t>
              </a:r>
              <a:r>
                <a:rPr lang="en-US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en-US" sz="14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6" name="Connecteur droit 95" descr=" 96"/>
            <p:cNvCxnSpPr>
              <a:stCxn id="95" idx="2"/>
              <a:endCxn id="88" idx="0"/>
            </p:cNvCxnSpPr>
            <p:nvPr/>
          </p:nvCxnSpPr>
          <p:spPr>
            <a:xfrm flipH="1">
              <a:off x="2668080" y="2749048"/>
              <a:ext cx="1847579" cy="531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Organigramme : Terminateur 96" descr=" 97"/>
            <p:cNvSpPr/>
            <p:nvPr/>
          </p:nvSpPr>
          <p:spPr>
            <a:xfrm>
              <a:off x="5646635" y="3291945"/>
              <a:ext cx="1795066" cy="346867"/>
            </a:xfrm>
            <a:prstGeom prst="flowChartTerminator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Paint_object</a:t>
              </a:r>
              <a:r>
                <a:rPr lang="en-US" sz="11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en-US" sz="11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fr-FR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8" name="Connecteur droit 97" descr=" 98"/>
            <p:cNvCxnSpPr>
              <a:stCxn id="95" idx="2"/>
              <a:endCxn id="97" idx="0"/>
            </p:cNvCxnSpPr>
            <p:nvPr/>
          </p:nvCxnSpPr>
          <p:spPr>
            <a:xfrm>
              <a:off x="4515659" y="2749048"/>
              <a:ext cx="2028509" cy="5428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9" name="Groupe 98" descr=" 99"/>
            <p:cNvGrpSpPr/>
            <p:nvPr/>
          </p:nvGrpSpPr>
          <p:grpSpPr>
            <a:xfrm>
              <a:off x="5757655" y="3638812"/>
              <a:ext cx="1630639" cy="970732"/>
              <a:chOff x="5793084" y="3680037"/>
              <a:chExt cx="1630639" cy="970732"/>
            </a:xfrm>
          </p:grpSpPr>
          <p:grpSp>
            <p:nvGrpSpPr>
              <p:cNvPr id="100" name="Groupe 99"/>
              <p:cNvGrpSpPr/>
              <p:nvPr/>
            </p:nvGrpSpPr>
            <p:grpSpPr>
              <a:xfrm>
                <a:off x="5793084" y="3680037"/>
                <a:ext cx="1630639" cy="970732"/>
                <a:chOff x="800920" y="-640749"/>
                <a:chExt cx="1700822" cy="1023360"/>
              </a:xfrm>
            </p:grpSpPr>
            <p:sp>
              <p:nvSpPr>
                <p:cNvPr id="105" name="Organigramme : Terminateur 104"/>
                <p:cNvSpPr/>
                <p:nvPr/>
              </p:nvSpPr>
              <p:spPr>
                <a:xfrm>
                  <a:off x="1974737" y="54428"/>
                  <a:ext cx="527005" cy="328182"/>
                </a:xfrm>
                <a:prstGeom prst="flowChartTerminator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fr-FR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06" name="Organigramme : Terminateur 105"/>
                <p:cNvSpPr/>
                <p:nvPr/>
              </p:nvSpPr>
              <p:spPr>
                <a:xfrm>
                  <a:off x="800920" y="54429"/>
                  <a:ext cx="570689" cy="328182"/>
                </a:xfrm>
                <a:prstGeom prst="flowChartTerminator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fr-FR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107" name="Connecteur droit avec flèche 106"/>
                <p:cNvCxnSpPr>
                  <a:stCxn id="97" idx="2"/>
                  <a:endCxn id="106" idx="0"/>
                </p:cNvCxnSpPr>
                <p:nvPr/>
              </p:nvCxnSpPr>
              <p:spPr>
                <a:xfrm flipH="1">
                  <a:off x="1086265" y="-640749"/>
                  <a:ext cx="535020" cy="695178"/>
                </a:xfrm>
                <a:prstGeom prst="straightConnector1">
                  <a:avLst/>
                </a:prstGeom>
                <a:ln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avec flèche 107"/>
                <p:cNvCxnSpPr>
                  <a:stCxn id="97" idx="2"/>
                  <a:endCxn id="105" idx="0"/>
                </p:cNvCxnSpPr>
                <p:nvPr/>
              </p:nvCxnSpPr>
              <p:spPr>
                <a:xfrm>
                  <a:off x="1621285" y="-640749"/>
                  <a:ext cx="616955" cy="695177"/>
                </a:xfrm>
                <a:prstGeom prst="straightConnector1">
                  <a:avLst/>
                </a:prstGeom>
                <a:ln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Rectangle 100"/>
              <p:cNvSpPr/>
              <p:nvPr/>
            </p:nvSpPr>
            <p:spPr>
              <a:xfrm>
                <a:off x="6487340" y="4297592"/>
                <a:ext cx="488599" cy="3333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…</a:t>
                </a:r>
                <a:endParaRPr lang="fr-FR" sz="1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09" name="Organigramme : Préparation 108" descr=" 109"/>
            <p:cNvSpPr/>
            <p:nvPr/>
          </p:nvSpPr>
          <p:spPr>
            <a:xfrm>
              <a:off x="3548535" y="2475688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0" name="Organigramme : Préparation 109" descr=" 110"/>
            <p:cNvSpPr/>
            <p:nvPr/>
          </p:nvSpPr>
          <p:spPr>
            <a:xfrm>
              <a:off x="5316601" y="2485096"/>
              <a:ext cx="219075" cy="188338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1" name="Organigramme : Préparation 110" descr=" 111"/>
            <p:cNvSpPr/>
            <p:nvPr/>
          </p:nvSpPr>
          <p:spPr>
            <a:xfrm>
              <a:off x="1636529" y="3364234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2" name="Organigramme : Préparation 111" descr=" 112"/>
            <p:cNvSpPr/>
            <p:nvPr/>
          </p:nvSpPr>
          <p:spPr>
            <a:xfrm>
              <a:off x="3436729" y="3364803"/>
              <a:ext cx="219075" cy="188338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3" name="Organigramme : Préparation 112" descr=" 113"/>
            <p:cNvSpPr/>
            <p:nvPr/>
          </p:nvSpPr>
          <p:spPr>
            <a:xfrm>
              <a:off x="5757655" y="3387177"/>
              <a:ext cx="219075" cy="188338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4" name="Organigramme : Préparation 113" descr=" 114"/>
            <p:cNvSpPr/>
            <p:nvPr/>
          </p:nvSpPr>
          <p:spPr>
            <a:xfrm>
              <a:off x="7116651" y="3364492"/>
              <a:ext cx="219075" cy="188338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5" name="Organigramme : Préparation 114" descr=" 115"/>
            <p:cNvSpPr/>
            <p:nvPr/>
          </p:nvSpPr>
          <p:spPr>
            <a:xfrm>
              <a:off x="360357" y="4334064"/>
              <a:ext cx="187477" cy="145251"/>
            </a:xfrm>
            <a:prstGeom prst="flowChartPreparati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6" name="Organigramme : Préparation 115" descr=" 116"/>
            <p:cNvSpPr/>
            <p:nvPr/>
          </p:nvSpPr>
          <p:spPr>
            <a:xfrm>
              <a:off x="1314990" y="4334064"/>
              <a:ext cx="154143" cy="145251"/>
            </a:xfrm>
            <a:prstGeom prst="flowChartPreparati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7" name="Organigramme : Préparation 116" descr=" 117"/>
            <p:cNvSpPr/>
            <p:nvPr/>
          </p:nvSpPr>
          <p:spPr>
            <a:xfrm>
              <a:off x="1719425" y="4347432"/>
              <a:ext cx="144086" cy="160088"/>
            </a:xfrm>
            <a:prstGeom prst="flowChartPreparati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8" name="Organigramme : Préparation 117" descr=" 118"/>
            <p:cNvSpPr/>
            <p:nvPr/>
          </p:nvSpPr>
          <p:spPr>
            <a:xfrm>
              <a:off x="3470912" y="4351668"/>
              <a:ext cx="155246" cy="138867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9" name="Organigramme : Préparation 118" descr=" 119"/>
            <p:cNvSpPr/>
            <p:nvPr/>
          </p:nvSpPr>
          <p:spPr>
            <a:xfrm>
              <a:off x="3868777" y="4342050"/>
              <a:ext cx="188888" cy="143224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0" name="Organigramme : Préparation 119" descr=" 120"/>
            <p:cNvSpPr/>
            <p:nvPr/>
          </p:nvSpPr>
          <p:spPr>
            <a:xfrm>
              <a:off x="4948897" y="4342050"/>
              <a:ext cx="189741" cy="145251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4" name="Étoile à 7 branches 163" descr=" 164"/>
            <p:cNvSpPr/>
            <p:nvPr/>
          </p:nvSpPr>
          <p:spPr>
            <a:xfrm>
              <a:off x="1484692" y="5073471"/>
              <a:ext cx="1871208" cy="476830"/>
            </a:xfrm>
            <a:prstGeom prst="star7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Breakdown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8" name="Connecteur en angle 167" descr=" 168"/>
            <p:cNvCxnSpPr/>
            <p:nvPr/>
          </p:nvCxnSpPr>
          <p:spPr>
            <a:xfrm rot="10800000" flipH="1">
              <a:off x="1683327" y="4427477"/>
              <a:ext cx="49426" cy="740437"/>
            </a:xfrm>
            <a:prstGeom prst="bentConnector3">
              <a:avLst>
                <a:gd name="adj1" fmla="val -259291"/>
              </a:avLst>
            </a:prstGeom>
            <a:ln w="19050">
              <a:solidFill>
                <a:srgbClr val="FF000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7" name="Groupe 66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68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6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7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71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72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432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628650" y="941190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</a:t>
            </a:r>
            <a:r>
              <a:rPr lang="fr-FR" sz="3600" b="1" dirty="0" smtClean="0"/>
              <a:t>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0" name="Groupe 189"/>
          <p:cNvGrpSpPr/>
          <p:nvPr/>
        </p:nvGrpSpPr>
        <p:grpSpPr>
          <a:xfrm>
            <a:off x="84448" y="1069133"/>
            <a:ext cx="8954054" cy="5312195"/>
            <a:chOff x="82442" y="332656"/>
            <a:chExt cx="8954054" cy="5312195"/>
          </a:xfrm>
        </p:grpSpPr>
        <p:sp>
          <p:nvSpPr>
            <p:cNvPr id="191" name="Rectangle 190" descr=" 43"/>
            <p:cNvSpPr/>
            <p:nvPr/>
          </p:nvSpPr>
          <p:spPr>
            <a:xfrm>
              <a:off x="2626261" y="3252859"/>
              <a:ext cx="815653" cy="279589"/>
            </a:xfrm>
            <a:prstGeom prst="rect">
              <a:avLst/>
            </a:prstGeom>
            <a:solidFill>
              <a:srgbClr val="70AD47">
                <a:lumMod val="60000"/>
                <a:lumOff val="40000"/>
              </a:srgbClr>
            </a:solidFill>
            <a:ln w="19050" cap="flat" cmpd="sng" algn="ctr">
              <a:solidFill>
                <a:srgbClr val="92D05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sz="1050" b="1" kern="0" dirty="0">
                  <a:solidFill>
                    <a:prstClr val="black"/>
                  </a:solidFill>
                </a:rPr>
                <a:t>At(Obj,R2)</a:t>
              </a:r>
              <a:endParaRPr lang="fr-FR" sz="1050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92" name="Rectangle 191" descr=" 44"/>
            <p:cNvSpPr/>
            <p:nvPr/>
          </p:nvSpPr>
          <p:spPr>
            <a:xfrm>
              <a:off x="1547724" y="3252858"/>
              <a:ext cx="996867" cy="278793"/>
            </a:xfrm>
            <a:prstGeom prst="rect">
              <a:avLst/>
            </a:prstGeom>
            <a:solidFill>
              <a:srgbClr val="70AD47">
                <a:lumMod val="60000"/>
                <a:lumOff val="40000"/>
              </a:srgbClr>
            </a:solidFill>
            <a:ln w="19050" cap="flat" cmpd="sng" algn="ctr">
              <a:solidFill>
                <a:srgbClr val="92D05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050" b="1" kern="0" dirty="0" err="1">
                  <a:solidFill>
                    <a:prstClr val="black"/>
                  </a:solidFill>
                </a:rPr>
                <a:t>isOpen</a:t>
              </a:r>
              <a:r>
                <a:rPr lang="en-US" sz="1050" b="1" kern="0" dirty="0">
                  <a:solidFill>
                    <a:prstClr val="black"/>
                  </a:solidFill>
                </a:rPr>
                <a:t>(Door)</a:t>
              </a:r>
              <a:endParaRPr lang="fr-FR" sz="1050" b="1" kern="0" dirty="0">
                <a:solidFill>
                  <a:prstClr val="black"/>
                </a:solidFill>
              </a:endParaRPr>
            </a:p>
            <a:p>
              <a:pPr algn="ctr">
                <a:defRPr/>
              </a:pPr>
              <a:r>
                <a:rPr lang="fr-FR" sz="1050" b="1" kern="0" dirty="0">
                  <a:solidFill>
                    <a:prstClr val="black"/>
                  </a:solidFill>
                </a:rPr>
                <a:t>At(Obj,R1)</a:t>
              </a:r>
            </a:p>
          </p:txBody>
        </p:sp>
        <p:sp>
          <p:nvSpPr>
            <p:cNvPr id="193" name="Rectangle 192" descr=" 87"/>
            <p:cNvSpPr/>
            <p:nvPr/>
          </p:nvSpPr>
          <p:spPr>
            <a:xfrm>
              <a:off x="898465" y="2084053"/>
              <a:ext cx="6349703" cy="27130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fr-FR" kern="0">
                <a:solidFill>
                  <a:prstClr val="white"/>
                </a:solidFill>
              </a:endParaRPr>
            </a:p>
          </p:txBody>
        </p:sp>
        <p:sp>
          <p:nvSpPr>
            <p:cNvPr id="194" name="Organigramme : Terminateur 193" descr=" 88"/>
            <p:cNvSpPr/>
            <p:nvPr/>
          </p:nvSpPr>
          <p:spPr>
            <a:xfrm>
              <a:off x="1500179" y="2390338"/>
              <a:ext cx="2135717" cy="346867"/>
            </a:xfrm>
            <a:prstGeom prst="flowChartTermina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5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Move (</a:t>
              </a:r>
              <a:r>
                <a:rPr lang="en-US" sz="105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05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, R1, R2, Door</a:t>
              </a:r>
              <a:r>
                <a:rPr lang="en-US" sz="105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fr-FR" sz="12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95" name="Connecteur droit avec flèche 194" descr=" 89"/>
            <p:cNvCxnSpPr>
              <a:stCxn id="194" idx="2"/>
              <a:endCxn id="196" idx="0"/>
            </p:cNvCxnSpPr>
            <p:nvPr/>
          </p:nvCxnSpPr>
          <p:spPr>
            <a:xfrm flipH="1">
              <a:off x="2544591" y="2737205"/>
              <a:ext cx="23447" cy="865319"/>
            </a:xfrm>
            <a:prstGeom prst="straightConnector1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196" name="Organigramme : Terminateur 195" descr=" 90"/>
            <p:cNvSpPr/>
            <p:nvPr/>
          </p:nvSpPr>
          <p:spPr>
            <a:xfrm>
              <a:off x="1525294" y="3602524"/>
              <a:ext cx="2038594" cy="343533"/>
            </a:xfrm>
            <a:prstGeom prst="flowChartTermina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5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Walk (Room1, Room2, Door</a:t>
              </a:r>
              <a:r>
                <a:rPr lang="en-US" sz="105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fr-FR" sz="12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7" name="Organigramme : Terminateur 196" descr=" 91"/>
            <p:cNvSpPr/>
            <p:nvPr/>
          </p:nvSpPr>
          <p:spPr>
            <a:xfrm>
              <a:off x="3653425" y="3604800"/>
              <a:ext cx="1350623" cy="325979"/>
            </a:xfrm>
            <a:prstGeom prst="flowChartTerminator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Put-down (</a:t>
              </a:r>
              <a:r>
                <a:rPr lang="en-US" sz="1100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1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r>
                <a:rPr lang="en-US" sz="14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fr-FR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8" name="Organigramme : Terminateur 197" descr=" 92"/>
            <p:cNvSpPr/>
            <p:nvPr/>
          </p:nvSpPr>
          <p:spPr>
            <a:xfrm>
              <a:off x="82442" y="3630786"/>
              <a:ext cx="1321205" cy="315271"/>
            </a:xfrm>
            <a:prstGeom prst="flowChartTerminator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Pick-up (</a:t>
              </a:r>
              <a:r>
                <a:rPr lang="en-US" sz="1100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1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r>
                <a:rPr lang="en-US" sz="14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fr-FR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99" name="Connecteur droit avec flèche 198" descr=" 93"/>
            <p:cNvCxnSpPr>
              <a:stCxn id="194" idx="2"/>
              <a:endCxn id="198" idx="0"/>
            </p:cNvCxnSpPr>
            <p:nvPr/>
          </p:nvCxnSpPr>
          <p:spPr>
            <a:xfrm flipH="1">
              <a:off x="743045" y="2737205"/>
              <a:ext cx="1824993" cy="89358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00" name="Connecteur droit avec flèche 199" descr=" 94"/>
            <p:cNvCxnSpPr>
              <a:stCxn id="194" idx="2"/>
              <a:endCxn id="197" idx="0"/>
            </p:cNvCxnSpPr>
            <p:nvPr/>
          </p:nvCxnSpPr>
          <p:spPr>
            <a:xfrm>
              <a:off x="2568038" y="2737205"/>
              <a:ext cx="1760699" cy="86759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201" name="Organigramme : Terminateur 200" descr=" 95"/>
            <p:cNvSpPr/>
            <p:nvPr/>
          </p:nvSpPr>
          <p:spPr>
            <a:xfrm>
              <a:off x="3251882" y="1362351"/>
              <a:ext cx="2126552" cy="358528"/>
            </a:xfrm>
            <a:prstGeom prst="flowChartTermina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Move&amp;paint</a:t>
              </a:r>
              <a:r>
                <a:rPr lang="en-US" sz="14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4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en-US" sz="14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4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fr-FR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02" name="Connecteur droit 201" descr=" 96"/>
            <p:cNvCxnSpPr>
              <a:stCxn id="201" idx="2"/>
              <a:endCxn id="194" idx="0"/>
            </p:cNvCxnSpPr>
            <p:nvPr/>
          </p:nvCxnSpPr>
          <p:spPr>
            <a:xfrm flipH="1">
              <a:off x="2568038" y="1720879"/>
              <a:ext cx="1747120" cy="66945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3" name="Connecteur droit 202" descr=" 98"/>
            <p:cNvCxnSpPr>
              <a:stCxn id="201" idx="2"/>
              <a:endCxn id="224" idx="0"/>
            </p:cNvCxnSpPr>
            <p:nvPr/>
          </p:nvCxnSpPr>
          <p:spPr>
            <a:xfrm>
              <a:off x="4315158" y="1720879"/>
              <a:ext cx="1879589" cy="66945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204" name="Groupe 203" descr=" 99"/>
            <p:cNvGrpSpPr/>
            <p:nvPr/>
          </p:nvGrpSpPr>
          <p:grpSpPr>
            <a:xfrm>
              <a:off x="5378434" y="2737204"/>
              <a:ext cx="1614185" cy="1195852"/>
              <a:chOff x="5614364" y="3668274"/>
              <a:chExt cx="1614185" cy="1195852"/>
            </a:xfrm>
          </p:grpSpPr>
          <p:grpSp>
            <p:nvGrpSpPr>
              <p:cNvPr id="227" name="Groupe 226"/>
              <p:cNvGrpSpPr/>
              <p:nvPr/>
            </p:nvGrpSpPr>
            <p:grpSpPr>
              <a:xfrm>
                <a:off x="5614364" y="3668274"/>
                <a:ext cx="1614185" cy="1193574"/>
                <a:chOff x="614514" y="-653150"/>
                <a:chExt cx="1683664" cy="1258284"/>
              </a:xfrm>
            </p:grpSpPr>
            <p:sp>
              <p:nvSpPr>
                <p:cNvPr id="229" name="Organigramme : Terminateur 228"/>
                <p:cNvSpPr/>
                <p:nvPr/>
              </p:nvSpPr>
              <p:spPr>
                <a:xfrm>
                  <a:off x="1771172" y="288878"/>
                  <a:ext cx="527006" cy="316256"/>
                </a:xfrm>
                <a:prstGeom prst="flowChartTerminator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kern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fr-FR" sz="1000" ker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0" name="Organigramme : Terminateur 229"/>
                <p:cNvSpPr/>
                <p:nvPr/>
              </p:nvSpPr>
              <p:spPr>
                <a:xfrm>
                  <a:off x="614514" y="269216"/>
                  <a:ext cx="570688" cy="328182"/>
                </a:xfrm>
                <a:prstGeom prst="flowChartTerminator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kern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fr-FR" sz="1000" ker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231" name="Connecteur droit avec flèche 230"/>
                <p:cNvCxnSpPr>
                  <a:stCxn id="224" idx="2"/>
                  <a:endCxn id="230" idx="0"/>
                </p:cNvCxnSpPr>
                <p:nvPr/>
              </p:nvCxnSpPr>
              <p:spPr>
                <a:xfrm flipH="1">
                  <a:off x="899858" y="-653150"/>
                  <a:ext cx="566105" cy="922366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none"/>
                </a:ln>
                <a:effectLst/>
              </p:spPr>
            </p:cxnSp>
            <p:cxnSp>
              <p:nvCxnSpPr>
                <p:cNvPr id="232" name="Connecteur droit avec flèche 231"/>
                <p:cNvCxnSpPr>
                  <a:stCxn id="224" idx="2"/>
                  <a:endCxn id="229" idx="0"/>
                </p:cNvCxnSpPr>
                <p:nvPr/>
              </p:nvCxnSpPr>
              <p:spPr>
                <a:xfrm>
                  <a:off x="1465963" y="-653150"/>
                  <a:ext cx="568712" cy="942028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none"/>
                </a:ln>
                <a:effectLst/>
              </p:spPr>
            </p:cxnSp>
          </p:grpSp>
          <p:sp>
            <p:nvSpPr>
              <p:cNvPr id="228" name="Rectangle 227"/>
              <p:cNvSpPr/>
              <p:nvPr/>
            </p:nvSpPr>
            <p:spPr>
              <a:xfrm>
                <a:off x="6189475" y="4530771"/>
                <a:ext cx="488599" cy="33335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fr-FR" sz="1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…</a:t>
                </a:r>
                <a:endParaRPr lang="fr-FR" sz="10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205" name="Organigramme : Préparation 204" descr=" 109"/>
            <p:cNvSpPr/>
            <p:nvPr/>
          </p:nvSpPr>
          <p:spPr>
            <a:xfrm>
              <a:off x="3348034" y="1440462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06" name="Organigramme : Préparation 205" descr=" 110"/>
            <p:cNvSpPr/>
            <p:nvPr/>
          </p:nvSpPr>
          <p:spPr>
            <a:xfrm>
              <a:off x="5056923" y="1440462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07" name="Organigramme : Préparation 206" descr=" 111"/>
            <p:cNvSpPr/>
            <p:nvPr/>
          </p:nvSpPr>
          <p:spPr>
            <a:xfrm>
              <a:off x="1545658" y="2474389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08" name="Organigramme : Préparation 207" descr=" 112"/>
            <p:cNvSpPr/>
            <p:nvPr/>
          </p:nvSpPr>
          <p:spPr>
            <a:xfrm>
              <a:off x="3344813" y="2474958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grpSp>
          <p:nvGrpSpPr>
            <p:cNvPr id="209" name="Groupe 208"/>
            <p:cNvGrpSpPr/>
            <p:nvPr/>
          </p:nvGrpSpPr>
          <p:grpSpPr>
            <a:xfrm>
              <a:off x="5297214" y="2390337"/>
              <a:ext cx="1795066" cy="346867"/>
              <a:chOff x="5116100" y="2472227"/>
              <a:chExt cx="1795066" cy="346867"/>
            </a:xfrm>
          </p:grpSpPr>
          <p:sp>
            <p:nvSpPr>
              <p:cNvPr id="224" name="Organigramme : Terminateur 223" descr=" 97"/>
              <p:cNvSpPr/>
              <p:nvPr/>
            </p:nvSpPr>
            <p:spPr>
              <a:xfrm>
                <a:off x="5116100" y="2472227"/>
                <a:ext cx="1795066" cy="346867"/>
              </a:xfrm>
              <a:prstGeom prst="flowChartTerminator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US" sz="1200" b="1" kern="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Paint_object</a:t>
                </a:r>
                <a:r>
                  <a:rPr lang="en-US" sz="1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1200" b="1" kern="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Obj</a:t>
                </a:r>
                <a:r>
                  <a:rPr lang="en-US" sz="105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fr-FR" sz="12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25" name="Organigramme : Préparation 224" descr=" 113"/>
              <p:cNvSpPr/>
              <p:nvPr/>
            </p:nvSpPr>
            <p:spPr>
              <a:xfrm>
                <a:off x="5171727" y="2556848"/>
                <a:ext cx="219075" cy="188338"/>
              </a:xfrm>
              <a:prstGeom prst="flowChartPreparation">
                <a:avLst/>
              </a:prstGeom>
              <a:solidFill>
                <a:srgbClr val="00B05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fr-FR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Organigramme : Préparation 225" descr=" 114"/>
              <p:cNvSpPr/>
              <p:nvPr/>
            </p:nvSpPr>
            <p:spPr>
              <a:xfrm>
                <a:off x="6642104" y="2556848"/>
                <a:ext cx="169402" cy="188338"/>
              </a:xfrm>
              <a:prstGeom prst="flowChartPreparation">
                <a:avLst/>
              </a:prstGeom>
              <a:solidFill>
                <a:srgbClr val="00B05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fr-FR" ker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0" name="Organigramme : Préparation 209" descr=" 115"/>
            <p:cNvSpPr/>
            <p:nvPr/>
          </p:nvSpPr>
          <p:spPr>
            <a:xfrm>
              <a:off x="136051" y="3715797"/>
              <a:ext cx="187477" cy="145251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11" name="Organigramme : Préparation 210" descr=" 116"/>
            <p:cNvSpPr/>
            <p:nvPr/>
          </p:nvSpPr>
          <p:spPr>
            <a:xfrm>
              <a:off x="1177497" y="3715797"/>
              <a:ext cx="154143" cy="145251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12" name="Organigramme : Préparation 211" descr=" 118"/>
            <p:cNvSpPr/>
            <p:nvPr/>
          </p:nvSpPr>
          <p:spPr>
            <a:xfrm>
              <a:off x="3370922" y="3722181"/>
              <a:ext cx="155246" cy="138867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13" name="Rectangle 212" descr=" 141"/>
            <p:cNvSpPr/>
            <p:nvPr/>
          </p:nvSpPr>
          <p:spPr>
            <a:xfrm>
              <a:off x="1796479" y="4394812"/>
              <a:ext cx="3098572" cy="447699"/>
            </a:xfrm>
            <a:prstGeom prst="rect">
              <a:avLst/>
            </a:prstGeom>
            <a:solidFill>
              <a:srgbClr val="15FF7F"/>
            </a:solidFill>
            <a:ln w="190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Times New Roman"/>
                  <a:ea typeface="Times New Roman"/>
                </a:rPr>
                <a:t>Repair Plan= </a:t>
              </a:r>
              <a:r>
                <a:rPr lang="en-US" sz="1200" b="1" kern="0" dirty="0">
                  <a:solidFill>
                    <a:prstClr val="black"/>
                  </a:solidFill>
                  <a:latin typeface="Times New Roman"/>
                  <a:ea typeface="Times New Roman"/>
                </a:rPr>
                <a:t>{Unlock(Door), Open(Door)}</a:t>
              </a:r>
              <a:endParaRPr lang="fr-FR" sz="1600" kern="0" dirty="0">
                <a:solidFill>
                  <a:prstClr val="black"/>
                </a:solidFill>
                <a:latin typeface="Times New Roman"/>
                <a:ea typeface="Times New Roman"/>
              </a:endParaRPr>
            </a:p>
          </p:txBody>
        </p:sp>
        <p:cxnSp>
          <p:nvCxnSpPr>
            <p:cNvPr id="214" name="Connecteur en angle 213" descr=" 142"/>
            <p:cNvCxnSpPr>
              <a:stCxn id="192" idx="1"/>
              <a:endCxn id="213" idx="1"/>
            </p:cNvCxnSpPr>
            <p:nvPr/>
          </p:nvCxnSpPr>
          <p:spPr>
            <a:xfrm rot="10800000" flipH="1" flipV="1">
              <a:off x="1547723" y="3392254"/>
              <a:ext cx="248755" cy="1226407"/>
            </a:xfrm>
            <a:prstGeom prst="bentConnector3">
              <a:avLst>
                <a:gd name="adj1" fmla="val -31548"/>
              </a:avLst>
            </a:prstGeom>
            <a:noFill/>
            <a:ln w="19050" cap="flat" cmpd="sng" algn="ctr">
              <a:solidFill>
                <a:srgbClr val="00B050"/>
              </a:solidFill>
              <a:prstDash val="solid"/>
              <a:miter lim="800000"/>
              <a:headEnd type="stealth"/>
              <a:tailEnd type="none"/>
            </a:ln>
            <a:effectLst/>
          </p:spPr>
        </p:cxnSp>
        <p:sp>
          <p:nvSpPr>
            <p:cNvPr id="215" name="Organigramme : Préparation 214" descr=" 118"/>
            <p:cNvSpPr/>
            <p:nvPr/>
          </p:nvSpPr>
          <p:spPr>
            <a:xfrm>
              <a:off x="1608442" y="3722181"/>
              <a:ext cx="155246" cy="138867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cxnSp>
          <p:nvCxnSpPr>
            <p:cNvPr id="216" name="Connecteur en angle 215" descr=" 180"/>
            <p:cNvCxnSpPr>
              <a:stCxn id="213" idx="3"/>
              <a:endCxn id="220" idx="1"/>
            </p:cNvCxnSpPr>
            <p:nvPr/>
          </p:nvCxnSpPr>
          <p:spPr>
            <a:xfrm>
              <a:off x="4895051" y="4618662"/>
              <a:ext cx="1844939" cy="452193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B050"/>
              </a:solidFill>
              <a:prstDash val="sysDash"/>
              <a:miter lim="800000"/>
              <a:headEnd type="stealth"/>
              <a:tailEnd type="none"/>
            </a:ln>
            <a:effectLst/>
          </p:spPr>
        </p:cxnSp>
        <p:sp>
          <p:nvSpPr>
            <p:cNvPr id="217" name="Rectangle 216" descr=" 135"/>
            <p:cNvSpPr/>
            <p:nvPr/>
          </p:nvSpPr>
          <p:spPr>
            <a:xfrm>
              <a:off x="7337048" y="332656"/>
              <a:ext cx="1699448" cy="454932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>
                  <a:solidFill>
                    <a:prstClr val="white"/>
                  </a:solidFill>
                </a:rPr>
                <a:t>DC </a:t>
              </a:r>
              <a:r>
                <a:rPr lang="fr-FR" b="1" kern="0" dirty="0">
                  <a:solidFill>
                    <a:prstClr val="white"/>
                  </a:solidFill>
                </a:rPr>
                <a:t>Réactif </a:t>
              </a:r>
              <a:endParaRPr lang="fr-FR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218" name="Rectangle 217" descr=" 136"/>
            <p:cNvSpPr/>
            <p:nvPr/>
          </p:nvSpPr>
          <p:spPr>
            <a:xfrm>
              <a:off x="7337048" y="813382"/>
              <a:ext cx="1699448" cy="1223182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Paint_object</a:t>
              </a:r>
              <a:r>
                <a:rPr lang="en-US" sz="14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en-US" sz="14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fr-FR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fr-FR" sz="1400" b="1" kern="0" dirty="0" err="1">
                  <a:solidFill>
                    <a:prstClr val="black"/>
                  </a:solidFill>
                </a:rPr>
                <a:t>Walk</a:t>
              </a:r>
              <a:r>
                <a:rPr lang="fr-FR" sz="1400" b="1" kern="0" dirty="0">
                  <a:solidFill>
                    <a:prstClr val="black"/>
                  </a:solidFill>
                </a:rPr>
                <a:t>(R1,R2,D)</a:t>
              </a:r>
            </a:p>
            <a:p>
              <a:pPr algn="ctr">
                <a:defRPr/>
              </a:pPr>
              <a:r>
                <a:rPr lang="fr-FR" sz="1400" b="1" kern="0" dirty="0" err="1">
                  <a:solidFill>
                    <a:prstClr val="black"/>
                  </a:solidFill>
                </a:rPr>
                <a:t>Unlock</a:t>
              </a:r>
              <a:r>
                <a:rPr lang="fr-FR" sz="1400" b="1" kern="0" dirty="0">
                  <a:solidFill>
                    <a:prstClr val="black"/>
                  </a:solidFill>
                </a:rPr>
                <a:t>(D)</a:t>
              </a:r>
            </a:p>
            <a:p>
              <a:pPr algn="ctr">
                <a:defRPr/>
              </a:pPr>
              <a:r>
                <a:rPr lang="fr-FR" sz="1400" b="1" kern="0" dirty="0">
                  <a:solidFill>
                    <a:prstClr val="black"/>
                  </a:solidFill>
                </a:rPr>
                <a:t>Open(D)</a:t>
              </a:r>
            </a:p>
            <a:p>
              <a:pPr algn="ctr">
                <a:defRPr/>
              </a:pPr>
              <a:r>
                <a:rPr lang="fr-FR" sz="1400" b="1" kern="0" dirty="0">
                  <a:solidFill>
                    <a:prstClr val="black"/>
                  </a:solidFill>
                </a:rPr>
                <a:t>…</a:t>
              </a:r>
            </a:p>
          </p:txBody>
        </p:sp>
        <p:sp>
          <p:nvSpPr>
            <p:cNvPr id="219" name="Rectangle 218" descr=" 135"/>
            <p:cNvSpPr/>
            <p:nvPr/>
          </p:nvSpPr>
          <p:spPr>
            <a:xfrm>
              <a:off x="6739990" y="4041926"/>
              <a:ext cx="2296506" cy="454932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>
                  <a:solidFill>
                    <a:prstClr val="white"/>
                  </a:solidFill>
                </a:rPr>
                <a:t>DC </a:t>
              </a:r>
              <a:r>
                <a:rPr lang="fr-FR" b="1" kern="0" dirty="0">
                  <a:solidFill>
                    <a:prstClr val="white"/>
                  </a:solidFill>
                </a:rPr>
                <a:t>Déclaratif </a:t>
              </a:r>
              <a:endParaRPr lang="fr-FR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220" name="Rectangle 219" descr=" 136"/>
            <p:cNvSpPr/>
            <p:nvPr/>
          </p:nvSpPr>
          <p:spPr>
            <a:xfrm>
              <a:off x="6739990" y="4496858"/>
              <a:ext cx="2296506" cy="1147993"/>
            </a:xfrm>
            <a:prstGeom prst="rect">
              <a:avLst/>
            </a:prstGeom>
            <a:solidFill>
              <a:srgbClr val="70AD47">
                <a:lumMod val="60000"/>
                <a:lumOff val="40000"/>
              </a:srgbClr>
            </a:solidFill>
            <a:ln w="25400" cap="flat" cmpd="sng" algn="ctr">
              <a:solidFill>
                <a:srgbClr val="70AD47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defRPr/>
              </a:pPr>
              <a:r>
                <a:rPr lang="fr-FR" sz="1200" kern="0" dirty="0" err="1">
                  <a:solidFill>
                    <a:prstClr val="black"/>
                  </a:solidFill>
                </a:rPr>
                <a:t>preconditions</a:t>
              </a:r>
              <a:r>
                <a:rPr lang="fr-FR" sz="1200" kern="0" dirty="0">
                  <a:solidFill>
                    <a:prstClr val="black"/>
                  </a:solidFill>
                </a:rPr>
                <a:t>(</a:t>
              </a:r>
              <a:r>
                <a:rPr lang="fr-FR" sz="1200" kern="0" dirty="0" err="1">
                  <a:solidFill>
                    <a:prstClr val="black"/>
                  </a:solidFill>
                </a:rPr>
                <a:t>unlock</a:t>
              </a:r>
              <a:r>
                <a:rPr lang="fr-FR" sz="1200" kern="0" dirty="0">
                  <a:solidFill>
                    <a:prstClr val="black"/>
                  </a:solidFill>
                </a:rPr>
                <a:t>,[</a:t>
              </a:r>
              <a:r>
                <a:rPr lang="fr-FR" sz="1200" kern="0" dirty="0" err="1">
                  <a:solidFill>
                    <a:prstClr val="black"/>
                  </a:solidFill>
                </a:rPr>
                <a:t>islocked</a:t>
              </a:r>
              <a:r>
                <a:rPr lang="fr-FR" sz="1200" kern="0" dirty="0">
                  <a:solidFill>
                    <a:prstClr val="black"/>
                  </a:solidFill>
                </a:rPr>
                <a:t>])</a:t>
              </a:r>
            </a:p>
            <a:p>
              <a:pPr algn="just">
                <a:defRPr/>
              </a:pPr>
              <a:r>
                <a:rPr lang="fr-FR" sz="1200" kern="0" dirty="0" err="1">
                  <a:solidFill>
                    <a:prstClr val="black"/>
                  </a:solidFill>
                </a:rPr>
                <a:t>achieves</a:t>
              </a:r>
              <a:r>
                <a:rPr lang="fr-FR" sz="1200" kern="0" dirty="0">
                  <a:solidFill>
                    <a:prstClr val="black"/>
                  </a:solidFill>
                </a:rPr>
                <a:t>(</a:t>
              </a:r>
              <a:r>
                <a:rPr lang="fr-FR" sz="1200" kern="0" dirty="0" err="1">
                  <a:solidFill>
                    <a:prstClr val="black"/>
                  </a:solidFill>
                </a:rPr>
                <a:t>unlock,notislocked</a:t>
              </a:r>
              <a:r>
                <a:rPr lang="fr-FR" sz="1200" kern="0" dirty="0">
                  <a:solidFill>
                    <a:prstClr val="black"/>
                  </a:solidFill>
                </a:rPr>
                <a:t>)</a:t>
              </a:r>
            </a:p>
            <a:p>
              <a:pPr algn="just">
                <a:defRPr/>
              </a:pPr>
              <a:r>
                <a:rPr lang="fr-FR" sz="1200" kern="0" dirty="0" err="1">
                  <a:solidFill>
                    <a:prstClr val="black"/>
                  </a:solidFill>
                </a:rPr>
                <a:t>deletes</a:t>
              </a:r>
              <a:r>
                <a:rPr lang="fr-FR" sz="1200" kern="0" dirty="0">
                  <a:solidFill>
                    <a:prstClr val="black"/>
                  </a:solidFill>
                </a:rPr>
                <a:t>(</a:t>
              </a:r>
              <a:r>
                <a:rPr lang="fr-FR" sz="1200" kern="0" dirty="0" err="1">
                  <a:solidFill>
                    <a:prstClr val="black"/>
                  </a:solidFill>
                </a:rPr>
                <a:t>unlock,islocked</a:t>
              </a:r>
              <a:r>
                <a:rPr lang="fr-FR" sz="1200" kern="0" dirty="0">
                  <a:solidFill>
                    <a:prstClr val="black"/>
                  </a:solidFill>
                </a:rPr>
                <a:t>)</a:t>
              </a:r>
              <a:endParaRPr lang="fr-FR" sz="1200" kern="0" dirty="0">
                <a:solidFill>
                  <a:prstClr val="black"/>
                </a:solidFill>
              </a:endParaRPr>
            </a:p>
            <a:p>
              <a:pPr algn="just">
                <a:defRPr/>
              </a:pPr>
              <a:r>
                <a:rPr lang="fr-FR" sz="1200" kern="0" dirty="0" err="1">
                  <a:solidFill>
                    <a:prstClr val="black"/>
                  </a:solidFill>
                </a:rPr>
                <a:t>preconditions</a:t>
              </a:r>
              <a:r>
                <a:rPr lang="fr-FR" sz="1200" kern="0" dirty="0">
                  <a:solidFill>
                    <a:prstClr val="black"/>
                  </a:solidFill>
                </a:rPr>
                <a:t>(open,[</a:t>
              </a:r>
              <a:r>
                <a:rPr lang="fr-FR" sz="1200" kern="0" dirty="0" err="1">
                  <a:solidFill>
                    <a:prstClr val="black"/>
                  </a:solidFill>
                </a:rPr>
                <a:t>notislocked</a:t>
              </a:r>
              <a:r>
                <a:rPr lang="fr-FR" sz="1200" kern="0" dirty="0">
                  <a:solidFill>
                    <a:prstClr val="black"/>
                  </a:solidFill>
                </a:rPr>
                <a:t>])</a:t>
              </a:r>
              <a:endParaRPr lang="fr-FR" sz="1200" kern="0" dirty="0">
                <a:solidFill>
                  <a:prstClr val="black"/>
                </a:solidFill>
              </a:endParaRPr>
            </a:p>
            <a:p>
              <a:pPr algn="just">
                <a:defRPr/>
              </a:pPr>
              <a:r>
                <a:rPr lang="fr-FR" sz="1200" kern="0" dirty="0" err="1">
                  <a:solidFill>
                    <a:prstClr val="black"/>
                  </a:solidFill>
                </a:rPr>
                <a:t>achieves</a:t>
              </a:r>
              <a:r>
                <a:rPr lang="fr-FR" sz="1200" kern="0" dirty="0">
                  <a:solidFill>
                    <a:prstClr val="black"/>
                  </a:solidFill>
                </a:rPr>
                <a:t>(</a:t>
              </a:r>
              <a:r>
                <a:rPr lang="fr-FR" sz="1200" kern="0" dirty="0" err="1">
                  <a:solidFill>
                    <a:prstClr val="black"/>
                  </a:solidFill>
                </a:rPr>
                <a:t>open,isopen</a:t>
              </a:r>
              <a:r>
                <a:rPr lang="fr-FR" sz="1200" kern="0" dirty="0">
                  <a:solidFill>
                    <a:prstClr val="black"/>
                  </a:solidFill>
                </a:rPr>
                <a:t>)</a:t>
              </a:r>
              <a:endParaRPr lang="fr-FR" sz="12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221" name="Connecteur droit avec flèche 220"/>
            <p:cNvCxnSpPr>
              <a:stCxn id="218" idx="2"/>
            </p:cNvCxnSpPr>
            <p:nvPr/>
          </p:nvCxnSpPr>
          <p:spPr>
            <a:xfrm flipH="1">
              <a:off x="8166402" y="2036564"/>
              <a:ext cx="20370" cy="196889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22" name="Organigramme : Préparation 221" descr=" 118"/>
            <p:cNvSpPr/>
            <p:nvPr/>
          </p:nvSpPr>
          <p:spPr>
            <a:xfrm>
              <a:off x="3700807" y="3717032"/>
              <a:ext cx="155246" cy="138867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23" name="Organigramme : Préparation 222" descr=" 118"/>
            <p:cNvSpPr/>
            <p:nvPr/>
          </p:nvSpPr>
          <p:spPr>
            <a:xfrm>
              <a:off x="4780927" y="3717032"/>
              <a:ext cx="155246" cy="138867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233" name="Groupe 232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234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235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236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237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238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0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13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</a:rPr>
              <a:t>Implémentation de </a:t>
            </a:r>
            <a:r>
              <a:rPr lang="fr-FR" sz="3600" b="1" dirty="0" err="1" smtClean="0">
                <a:solidFill>
                  <a:prstClr val="black"/>
                </a:solidFill>
              </a:rPr>
              <a:t>Discolog</a:t>
            </a:r>
            <a:endParaRPr lang="fr-FR" sz="2800" b="1" dirty="0">
              <a:solidFill>
                <a:prstClr val="black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4" y="1916832"/>
            <a:ext cx="7478169" cy="3991532"/>
          </a:xfrm>
          <a:prstGeom prst="rect">
            <a:avLst/>
          </a:prstGeom>
        </p:spPr>
      </p:pic>
      <p:grpSp>
        <p:nvGrpSpPr>
          <p:cNvPr id="36" name="Groupe 35"/>
          <p:cNvGrpSpPr/>
          <p:nvPr/>
        </p:nvGrpSpPr>
        <p:grpSpPr>
          <a:xfrm>
            <a:off x="35496" y="21272"/>
            <a:ext cx="9080991" cy="687477"/>
            <a:chOff x="35496" y="165288"/>
            <a:chExt cx="9080991" cy="687477"/>
          </a:xfrm>
        </p:grpSpPr>
        <p:sp>
          <p:nvSpPr>
            <p:cNvPr id="38" name="AutoShape 24"/>
            <p:cNvSpPr>
              <a:spLocks noChangeArrowheads="1"/>
            </p:cNvSpPr>
            <p:nvPr/>
          </p:nvSpPr>
          <p:spPr bwMode="auto">
            <a:xfrm>
              <a:off x="3464087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3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>
              <a:off x="5004046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</a:t>
              </a:r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œuvre</a:t>
              </a:r>
              <a:endParaRPr lang="fr-FR" sz="20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42" name="AutoShape 24"/>
            <p:cNvSpPr>
              <a:spLocks noChangeArrowheads="1"/>
            </p:cNvSpPr>
            <p:nvPr/>
          </p:nvSpPr>
          <p:spPr bwMode="auto">
            <a:xfrm>
              <a:off x="72362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9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97965" y="2132856"/>
            <a:ext cx="8964488" cy="4248472"/>
            <a:chOff x="72007" y="1800200"/>
            <a:chExt cx="8964488" cy="4248472"/>
          </a:xfrm>
        </p:grpSpPr>
        <p:grpSp>
          <p:nvGrpSpPr>
            <p:cNvPr id="47" name="Groupe 46"/>
            <p:cNvGrpSpPr/>
            <p:nvPr/>
          </p:nvGrpSpPr>
          <p:grpSpPr>
            <a:xfrm>
              <a:off x="72007" y="1800200"/>
              <a:ext cx="8964488" cy="4248472"/>
              <a:chOff x="72007" y="1800200"/>
              <a:chExt cx="8964488" cy="424847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2007" y="1800200"/>
                <a:ext cx="8964488" cy="424847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6084168" y="1988840"/>
                <a:ext cx="2850292" cy="432048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prstClr val="black"/>
                    </a:solidFill>
                  </a:rPr>
                  <a:t>Disco / </a:t>
                </a:r>
                <a:r>
                  <a:rPr lang="fr-FR" dirty="0" err="1">
                    <a:solidFill>
                      <a:prstClr val="black"/>
                    </a:solidFill>
                  </a:rPr>
                  <a:t>J</a:t>
                </a:r>
                <a:r>
                  <a:rPr lang="fr-FR" dirty="0" err="1">
                    <a:solidFill>
                      <a:prstClr val="black"/>
                    </a:solidFill>
                  </a:rPr>
                  <a:t>ava+JavaScript</a:t>
                </a:r>
                <a:endParaRPr lang="fr-FR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084168" y="2420888"/>
                <a:ext cx="2850291" cy="3456384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179511" y="1988840"/>
                <a:ext cx="2909749" cy="432048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prstClr val="black"/>
                    </a:solidFill>
                  </a:rPr>
                  <a:t>STRIPS/Prolog</a:t>
                </a:r>
                <a:endParaRPr lang="fr-FR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74563" y="2420888"/>
                <a:ext cx="2914698" cy="345638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49" descr=" 135"/>
              <p:cNvSpPr/>
              <p:nvPr/>
            </p:nvSpPr>
            <p:spPr>
              <a:xfrm>
                <a:off x="6444210" y="2481516"/>
                <a:ext cx="2376264" cy="299411"/>
              </a:xfrm>
              <a:prstGeom prst="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fr-FR" b="1" kern="0" dirty="0" err="1">
                    <a:solidFill>
                      <a:prstClr val="white"/>
                    </a:solidFill>
                  </a:rPr>
                  <a:t>Reactive</a:t>
                </a:r>
                <a:r>
                  <a:rPr lang="fr-FR" b="1" kern="0" dirty="0">
                    <a:solidFill>
                      <a:prstClr val="white"/>
                    </a:solidFill>
                  </a:rPr>
                  <a:t> DK</a:t>
                </a:r>
                <a:endParaRPr lang="fr-FR" b="1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Rectangle 50" descr=" 136"/>
              <p:cNvSpPr/>
              <p:nvPr/>
            </p:nvSpPr>
            <p:spPr>
              <a:xfrm>
                <a:off x="6444209" y="2803351"/>
                <a:ext cx="2376264" cy="9136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chemeClr val="accent5">
                    <a:lumMod val="75000"/>
                  </a:schemeClr>
                </a:solidFill>
                <a:prstDash val="sysDash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US" sz="1400" kern="0" dirty="0">
                    <a:solidFill>
                      <a:prstClr val="black"/>
                    </a:solidFill>
                  </a:rPr>
                  <a:t>Move(Obj,R1,R2,Door)</a:t>
                </a:r>
                <a:endParaRPr lang="fr-FR" sz="1400" kern="0" dirty="0">
                  <a:solidFill>
                    <a:prstClr val="black"/>
                  </a:solidFill>
                </a:endParaRPr>
              </a:p>
              <a:p>
                <a:pPr algn="ctr">
                  <a:defRPr/>
                </a:pPr>
                <a:r>
                  <a:rPr lang="fr-FR" sz="1400" kern="0" dirty="0" err="1">
                    <a:solidFill>
                      <a:prstClr val="black"/>
                    </a:solidFill>
                  </a:rPr>
                  <a:t>Unlock</a:t>
                </a:r>
                <a:r>
                  <a:rPr lang="fr-FR" sz="1400" kern="0" dirty="0">
                    <a:solidFill>
                      <a:prstClr val="black"/>
                    </a:solidFill>
                  </a:rPr>
                  <a:t>(D)</a:t>
                </a:r>
              </a:p>
              <a:p>
                <a:pPr algn="ctr">
                  <a:defRPr/>
                </a:pPr>
                <a:r>
                  <a:rPr lang="fr-FR" sz="1400" kern="0" dirty="0">
                    <a:solidFill>
                      <a:prstClr val="black"/>
                    </a:solidFill>
                  </a:rPr>
                  <a:t>Open(D)</a:t>
                </a:r>
              </a:p>
              <a:p>
                <a:pPr algn="ctr">
                  <a:defRPr/>
                </a:pPr>
                <a:r>
                  <a:rPr lang="fr-FR" sz="1400" kern="0" dirty="0">
                    <a:solidFill>
                      <a:prstClr val="black"/>
                    </a:solidFill>
                  </a:rPr>
                  <a:t>… </a:t>
                </a:r>
                <a:r>
                  <a:rPr lang="fr-FR" sz="1400" kern="0" dirty="0" err="1">
                    <a:solidFill>
                      <a:prstClr val="black"/>
                    </a:solidFill>
                  </a:rPr>
                  <a:t>etc</a:t>
                </a:r>
                <a:endParaRPr lang="fr-FR" sz="1400" kern="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Rectangle 52" descr=" 135"/>
            <p:cNvSpPr/>
            <p:nvPr/>
          </p:nvSpPr>
          <p:spPr>
            <a:xfrm>
              <a:off x="276512" y="2481516"/>
              <a:ext cx="2639302" cy="299412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 err="1">
                  <a:solidFill>
                    <a:prstClr val="white"/>
                  </a:solidFill>
                </a:rPr>
                <a:t>Declarative</a:t>
              </a:r>
              <a:r>
                <a:rPr lang="fr-FR" b="1" kern="0" dirty="0">
                  <a:solidFill>
                    <a:prstClr val="white"/>
                  </a:solidFill>
                </a:rPr>
                <a:t> DK</a:t>
              </a:r>
              <a:endParaRPr lang="fr-FR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54" name="Rectangle 53" descr=" 136"/>
            <p:cNvSpPr/>
            <p:nvPr/>
          </p:nvSpPr>
          <p:spPr>
            <a:xfrm>
              <a:off x="276511" y="2803351"/>
              <a:ext cx="2639303" cy="98568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 cap="flat" cmpd="sng" algn="ctr">
              <a:solidFill>
                <a:schemeClr val="accent3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defRPr/>
              </a:pPr>
              <a:r>
                <a:rPr lang="fr-FR" sz="1300" kern="0" dirty="0" err="1">
                  <a:solidFill>
                    <a:prstClr val="black"/>
                  </a:solidFill>
                </a:rPr>
                <a:t>preconditions</a:t>
              </a:r>
              <a:r>
                <a:rPr lang="fr-FR" sz="1300" kern="0" dirty="0">
                  <a:solidFill>
                    <a:prstClr val="black"/>
                  </a:solidFill>
                </a:rPr>
                <a:t>(</a:t>
              </a:r>
              <a:r>
                <a:rPr lang="fr-FR" sz="1300" kern="0" dirty="0" err="1">
                  <a:solidFill>
                    <a:prstClr val="black"/>
                  </a:solidFill>
                </a:rPr>
                <a:t>unlock</a:t>
              </a:r>
              <a:r>
                <a:rPr lang="fr-FR" sz="1300" kern="0" dirty="0">
                  <a:solidFill>
                    <a:prstClr val="black"/>
                  </a:solidFill>
                </a:rPr>
                <a:t>,[</a:t>
              </a:r>
              <a:r>
                <a:rPr lang="fr-FR" sz="1300" kern="0" dirty="0" err="1">
                  <a:solidFill>
                    <a:prstClr val="black"/>
                  </a:solidFill>
                </a:rPr>
                <a:t>islocked</a:t>
              </a:r>
              <a:r>
                <a:rPr lang="fr-FR" sz="1300" kern="0" dirty="0">
                  <a:solidFill>
                    <a:prstClr val="black"/>
                  </a:solidFill>
                </a:rPr>
                <a:t>]).</a:t>
              </a:r>
            </a:p>
            <a:p>
              <a:pPr algn="just">
                <a:defRPr/>
              </a:pPr>
              <a:r>
                <a:rPr lang="fr-FR" sz="1300" kern="0" dirty="0">
                  <a:solidFill>
                    <a:prstClr val="black"/>
                  </a:solidFill>
                </a:rPr>
                <a:t>achieves(</a:t>
              </a:r>
              <a:r>
                <a:rPr lang="fr-FR" sz="1300" kern="0" dirty="0" err="1">
                  <a:solidFill>
                    <a:prstClr val="black"/>
                  </a:solidFill>
                </a:rPr>
                <a:t>unlock,notislocked</a:t>
              </a:r>
              <a:r>
                <a:rPr lang="fr-FR" sz="1300" kern="0" dirty="0">
                  <a:solidFill>
                    <a:prstClr val="black"/>
                  </a:solidFill>
                </a:rPr>
                <a:t>).</a:t>
              </a:r>
            </a:p>
            <a:p>
              <a:pPr algn="just">
                <a:defRPr/>
              </a:pPr>
              <a:r>
                <a:rPr lang="fr-FR" sz="1300" kern="0" dirty="0" err="1">
                  <a:solidFill>
                    <a:prstClr val="black"/>
                  </a:solidFill>
                </a:rPr>
                <a:t>deletes</a:t>
              </a:r>
              <a:r>
                <a:rPr lang="fr-FR" sz="1300" kern="0" dirty="0">
                  <a:solidFill>
                    <a:prstClr val="black"/>
                  </a:solidFill>
                </a:rPr>
                <a:t>(</a:t>
              </a:r>
              <a:r>
                <a:rPr lang="fr-FR" sz="1300" kern="0" dirty="0" err="1">
                  <a:solidFill>
                    <a:prstClr val="black"/>
                  </a:solidFill>
                </a:rPr>
                <a:t>unlock,islocked</a:t>
              </a:r>
              <a:r>
                <a:rPr lang="fr-FR" sz="1300" kern="0" dirty="0">
                  <a:solidFill>
                    <a:prstClr val="black"/>
                  </a:solidFill>
                </a:rPr>
                <a:t>).</a:t>
              </a:r>
            </a:p>
            <a:p>
              <a:pPr algn="just">
                <a:defRPr/>
              </a:pPr>
              <a:r>
                <a:rPr lang="fr-FR" sz="1300" kern="0" dirty="0" err="1">
                  <a:solidFill>
                    <a:prstClr val="black"/>
                  </a:solidFill>
                </a:rPr>
                <a:t>preconditions</a:t>
              </a:r>
              <a:r>
                <a:rPr lang="fr-FR" sz="1300" kern="0" dirty="0">
                  <a:solidFill>
                    <a:prstClr val="black"/>
                  </a:solidFill>
                </a:rPr>
                <a:t>(open</a:t>
              </a:r>
              <a:r>
                <a:rPr lang="fr-FR" sz="1300" kern="0" dirty="0">
                  <a:solidFill>
                    <a:prstClr val="black"/>
                  </a:solidFill>
                </a:rPr>
                <a:t>,[</a:t>
              </a:r>
              <a:r>
                <a:rPr lang="fr-FR" sz="1300" kern="0" dirty="0" err="1">
                  <a:solidFill>
                    <a:prstClr val="black"/>
                  </a:solidFill>
                </a:rPr>
                <a:t>notislocked</a:t>
              </a:r>
              <a:r>
                <a:rPr lang="fr-FR" sz="1300" kern="0" dirty="0">
                  <a:solidFill>
                    <a:prstClr val="black"/>
                  </a:solidFill>
                </a:rPr>
                <a:t>]).</a:t>
              </a:r>
            </a:p>
            <a:p>
              <a:pPr algn="just">
                <a:defRPr/>
              </a:pPr>
              <a:r>
                <a:rPr lang="fr-FR" sz="1300" kern="0" dirty="0">
                  <a:solidFill>
                    <a:prstClr val="black"/>
                  </a:solidFill>
                </a:rPr>
                <a:t>achieves(</a:t>
              </a:r>
              <a:r>
                <a:rPr lang="fr-FR" sz="1300" kern="0" dirty="0" err="1">
                  <a:solidFill>
                    <a:prstClr val="black"/>
                  </a:solidFill>
                </a:rPr>
                <a:t>open,isopen</a:t>
              </a:r>
              <a:r>
                <a:rPr lang="fr-FR" sz="1300" kern="0" dirty="0">
                  <a:solidFill>
                    <a:prstClr val="black"/>
                  </a:solidFill>
                </a:rPr>
                <a:t>).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03849" y="2021364"/>
              <a:ext cx="2664296" cy="385590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3208590" y="2021364"/>
              <a:ext cx="12914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prstClr val="black"/>
                  </a:solidFill>
                </a:rPr>
                <a:t>TUprolog</a:t>
              </a:r>
              <a:endParaRPr lang="fr-FR" b="1" dirty="0">
                <a:solidFill>
                  <a:prstClr val="black"/>
                </a:solidFill>
              </a:endParaRPr>
            </a:p>
          </p:txBody>
        </p:sp>
        <p:cxnSp>
          <p:nvCxnSpPr>
            <p:cNvPr id="58" name="Connecteur droit 57"/>
            <p:cNvCxnSpPr>
              <a:stCxn id="51" idx="1"/>
              <a:endCxn id="54" idx="3"/>
            </p:cNvCxnSpPr>
            <p:nvPr/>
          </p:nvCxnSpPr>
          <p:spPr>
            <a:xfrm flipH="1">
              <a:off x="2915814" y="3260192"/>
              <a:ext cx="3528395" cy="36004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tailEnd type="stealth"/>
            </a:ln>
            <a:effectLst/>
          </p:spPr>
        </p:cxnSp>
        <p:sp>
          <p:nvSpPr>
            <p:cNvPr id="60" name="Rectangle 59"/>
            <p:cNvSpPr/>
            <p:nvPr/>
          </p:nvSpPr>
          <p:spPr>
            <a:xfrm>
              <a:off x="3419871" y="3087404"/>
              <a:ext cx="2232249" cy="4136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1400" b="1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Convert</a:t>
              </a:r>
              <a:r>
                <a:rPr lang="fr-FR" sz="1400" b="1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 the </a:t>
              </a:r>
              <a:r>
                <a:rPr lang="fr-FR" sz="1400" b="1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Domain </a:t>
              </a:r>
              <a:r>
                <a:rPr lang="en-US" sz="1400" b="1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Knowledge</a:t>
              </a:r>
              <a:r>
                <a:rPr lang="fr-FR" sz="1400" b="1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 </a:t>
              </a:r>
              <a:endParaRPr lang="fr-FR" sz="1400" b="1" kern="0" dirty="0">
                <a:solidFill>
                  <a:prstClr val="black"/>
                </a:solidFill>
                <a:ea typeface="Times New Roman" panose="02020603050405020304" pitchFamily="18" charset="0"/>
              </a:endParaRPr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276510" y="3857568"/>
              <a:ext cx="2639306" cy="1803680"/>
              <a:chOff x="333582" y="3857568"/>
              <a:chExt cx="1958175" cy="1803680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333582" y="3857568"/>
                <a:ext cx="1958174" cy="1803680"/>
                <a:chOff x="248415" y="3811893"/>
                <a:chExt cx="1958174" cy="1803680"/>
              </a:xfrm>
            </p:grpSpPr>
            <p:pic>
              <p:nvPicPr>
                <p:cNvPr id="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417" y="4713733"/>
                  <a:ext cx="458481" cy="563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" name="Rectangle 60"/>
                <p:cNvSpPr/>
                <p:nvPr/>
              </p:nvSpPr>
              <p:spPr>
                <a:xfrm>
                  <a:off x="248415" y="3811893"/>
                  <a:ext cx="1958174" cy="1803680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" name="ZoneTexte 2"/>
                <p:cNvSpPr txBox="1"/>
                <p:nvPr/>
              </p:nvSpPr>
              <p:spPr>
                <a:xfrm>
                  <a:off x="465054" y="4558436"/>
                  <a:ext cx="148040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prstClr val="black"/>
                      </a:solidFill>
                    </a:rPr>
                    <a:t>STRIPS </a:t>
                  </a:r>
                </a:p>
                <a:p>
                  <a:pPr algn="ctr"/>
                  <a:r>
                    <a:rPr lang="en-US" dirty="0">
                      <a:solidFill>
                        <a:prstClr val="black"/>
                      </a:solidFill>
                    </a:rPr>
                    <a:t>engine</a:t>
                  </a: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333583" y="3857568"/>
                <a:ext cx="1958174" cy="34100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i="1" dirty="0" err="1">
                    <a:solidFill>
                      <a:prstClr val="black"/>
                    </a:solidFill>
                  </a:rPr>
                  <a:t>Input:</a:t>
                </a:r>
                <a:r>
                  <a:rPr lang="fr-FR" sz="1600" i="1" dirty="0" err="1">
                    <a:solidFill>
                      <a:prstClr val="black"/>
                    </a:solidFill>
                  </a:rPr>
                  <a:t>holds</a:t>
                </a:r>
                <a:r>
                  <a:rPr lang="fr-FR" sz="1600" i="1" dirty="0">
                    <a:solidFill>
                      <a:prstClr val="black"/>
                    </a:solidFill>
                  </a:rPr>
                  <a:t>(</a:t>
                </a:r>
                <a:r>
                  <a:rPr lang="fr-FR" sz="1600" i="1" dirty="0" err="1">
                    <a:solidFill>
                      <a:prstClr val="black"/>
                    </a:solidFill>
                  </a:rPr>
                  <a:t>islocked,init</a:t>
                </a:r>
                <a:r>
                  <a:rPr lang="fr-FR" sz="1600" i="1" dirty="0">
                    <a:solidFill>
                      <a:prstClr val="black"/>
                    </a:solidFill>
                  </a:rPr>
                  <a:t>).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33584" y="4198569"/>
                <a:ext cx="1958173" cy="38255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i="1" dirty="0">
                    <a:solidFill>
                      <a:prstClr val="black"/>
                    </a:solidFill>
                  </a:rPr>
                  <a:t>test(Plan):-</a:t>
                </a:r>
                <a:r>
                  <a:rPr lang="fr-FR" sz="1400" i="1" dirty="0" err="1">
                    <a:solidFill>
                      <a:prstClr val="black"/>
                    </a:solidFill>
                  </a:rPr>
                  <a:t>solve</a:t>
                </a:r>
                <a:r>
                  <a:rPr lang="fr-FR" sz="1400" i="1" dirty="0">
                    <a:solidFill>
                      <a:prstClr val="black"/>
                    </a:solidFill>
                  </a:rPr>
                  <a:t>([</a:t>
                </a:r>
                <a:r>
                  <a:rPr lang="fr-FR" sz="1400" i="1" dirty="0" err="1">
                    <a:solidFill>
                      <a:prstClr val="black"/>
                    </a:solidFill>
                  </a:rPr>
                  <a:t>isopen</a:t>
                </a:r>
                <a:r>
                  <a:rPr lang="fr-FR" sz="1400" i="1" dirty="0">
                    <a:solidFill>
                      <a:prstClr val="black"/>
                    </a:solidFill>
                  </a:rPr>
                  <a:t>],7,Plan)</a:t>
                </a:r>
                <a:endParaRPr lang="fr-FR" sz="1600" i="1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445" y="4149080"/>
              <a:ext cx="2762014" cy="1556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9" name="Connecteur en angle 18"/>
            <p:cNvCxnSpPr>
              <a:stCxn id="11" idx="3"/>
              <a:endCxn id="1027" idx="0"/>
            </p:cNvCxnSpPr>
            <p:nvPr/>
          </p:nvCxnSpPr>
          <p:spPr>
            <a:xfrm>
              <a:off x="2915816" y="4028069"/>
              <a:ext cx="4637636" cy="121011"/>
            </a:xfrm>
            <a:prstGeom prst="bentConnector2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stealth"/>
              <a:tailEnd type="none"/>
            </a:ln>
            <a:effectLst/>
          </p:spPr>
        </p:cxnSp>
        <p:sp>
          <p:nvSpPr>
            <p:cNvPr id="71" name="Rectangle 70"/>
            <p:cNvSpPr/>
            <p:nvPr/>
          </p:nvSpPr>
          <p:spPr>
            <a:xfrm>
              <a:off x="3419872" y="3902058"/>
              <a:ext cx="2232249" cy="2860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fr-FR" sz="1400" b="1" kern="0" dirty="0" err="1">
                  <a:solidFill>
                    <a:prstClr val="black"/>
                  </a:solidFill>
                  <a:ea typeface="Times New Roman" panose="02020603050405020304" pitchFamily="18" charset="0"/>
                </a:rPr>
                <a:t>GetCurrentState</a:t>
              </a:r>
              <a:r>
                <a:rPr lang="fr-FR" sz="1200" b="1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(</a:t>
              </a:r>
              <a:r>
                <a:rPr lang="fr-FR" sz="1200" kern="0" dirty="0" err="1">
                  <a:solidFill>
                    <a:prstClr val="black"/>
                  </a:solidFill>
                  <a:ea typeface="Times New Roman" panose="02020603050405020304" pitchFamily="18" charset="0"/>
                </a:rPr>
                <a:t>isLocked</a:t>
              </a:r>
              <a:r>
                <a:rPr lang="fr-FR" sz="12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(D)</a:t>
              </a:r>
              <a:r>
                <a:rPr lang="fr-FR" sz="14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)</a:t>
              </a:r>
              <a:endParaRPr lang="fr-FR" sz="1400" kern="0" dirty="0">
                <a:solidFill>
                  <a:prstClr val="black"/>
                </a:solidFill>
                <a:ea typeface="Times New Roman" panose="02020603050405020304" pitchFamily="18" charset="0"/>
              </a:endParaRPr>
            </a:p>
          </p:txBody>
        </p:sp>
        <p:cxnSp>
          <p:nvCxnSpPr>
            <p:cNvPr id="73" name="Connecteur en angle 72"/>
            <p:cNvCxnSpPr>
              <a:stCxn id="23" idx="3"/>
            </p:cNvCxnSpPr>
            <p:nvPr/>
          </p:nvCxnSpPr>
          <p:spPr>
            <a:xfrm>
              <a:off x="2915816" y="4389849"/>
              <a:ext cx="3816424" cy="673810"/>
            </a:xfrm>
            <a:prstGeom prst="bentConnector3">
              <a:avLst>
                <a:gd name="adj1" fmla="val 43123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stealth"/>
              <a:tailEnd type="none"/>
            </a:ln>
            <a:effectLst/>
          </p:spPr>
        </p:cxnSp>
        <p:sp>
          <p:nvSpPr>
            <p:cNvPr id="77" name="Rectangle 76"/>
            <p:cNvSpPr/>
            <p:nvPr/>
          </p:nvSpPr>
          <p:spPr>
            <a:xfrm>
              <a:off x="3419872" y="4567238"/>
              <a:ext cx="2088233" cy="3019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fr-FR" sz="1400" b="1" kern="0" dirty="0" err="1">
                  <a:solidFill>
                    <a:prstClr val="black"/>
                  </a:solidFill>
                  <a:ea typeface="Times New Roman" panose="02020603050405020304" pitchFamily="18" charset="0"/>
                </a:rPr>
                <a:t>GetGoalState</a:t>
              </a:r>
              <a:r>
                <a:rPr lang="fr-FR" sz="1200" b="1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(</a:t>
              </a:r>
              <a:r>
                <a:rPr lang="fr-FR" sz="14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Candidates</a:t>
              </a:r>
              <a:r>
                <a:rPr lang="fr-FR" sz="16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)</a:t>
              </a:r>
              <a:endParaRPr lang="fr-FR" sz="1600" kern="0" dirty="0">
                <a:solidFill>
                  <a:prstClr val="black"/>
                </a:solidFill>
                <a:ea typeface="Times New Roman" panose="020206030504050203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76512" y="5371811"/>
              <a:ext cx="2639304" cy="28943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i="1" dirty="0">
                  <a:solidFill>
                    <a:prstClr val="black"/>
                  </a:solidFill>
                </a:rPr>
                <a:t>Output</a:t>
              </a:r>
              <a:endParaRPr lang="fr-FR" i="1" dirty="0">
                <a:solidFill>
                  <a:prstClr val="black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275856" y="2767939"/>
              <a:ext cx="2448271" cy="2482503"/>
            </a:xfrm>
            <a:prstGeom prst="rect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19872" y="2507699"/>
              <a:ext cx="2088233" cy="4434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err="1">
                  <a:solidFill>
                    <a:prstClr val="black"/>
                  </a:solidFill>
                </a:rPr>
                <a:t>Generate</a:t>
              </a:r>
              <a:r>
                <a:rPr lang="fr-FR" sz="1400" b="1" dirty="0">
                  <a:solidFill>
                    <a:prstClr val="black"/>
                  </a:solidFill>
                </a:rPr>
                <a:t> STRIPS </a:t>
              </a:r>
              <a:r>
                <a:rPr lang="fr-FR" sz="1400" b="1" dirty="0">
                  <a:solidFill>
                    <a:prstClr val="black"/>
                  </a:solidFill>
                </a:rPr>
                <a:t>Input </a:t>
              </a:r>
              <a:r>
                <a:rPr lang="fr-FR" sz="1400" b="1" dirty="0" err="1">
                  <a:solidFill>
                    <a:prstClr val="black"/>
                  </a:solidFill>
                </a:rPr>
                <a:t>procedure</a:t>
              </a:r>
              <a:r>
                <a:rPr lang="fr-FR" sz="1400" b="1" dirty="0">
                  <a:solidFill>
                    <a:prstClr val="black"/>
                  </a:solidFill>
                </a:rPr>
                <a:t> </a:t>
              </a:r>
              <a:endParaRPr lang="fr-FR" sz="14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35496" y="44624"/>
            <a:ext cx="9073008" cy="687477"/>
            <a:chOff x="35496" y="188640"/>
            <a:chExt cx="9073008" cy="687477"/>
          </a:xfrm>
        </p:grpSpPr>
        <p:sp>
          <p:nvSpPr>
            <p:cNvPr id="34" name="AutoShape 24"/>
            <p:cNvSpPr>
              <a:spLocks noChangeArrowheads="1"/>
            </p:cNvSpPr>
            <p:nvPr/>
          </p:nvSpPr>
          <p:spPr bwMode="auto">
            <a:xfrm>
              <a:off x="3464087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35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37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38" name="AutoShape 24"/>
            <p:cNvSpPr>
              <a:spLocks noChangeArrowheads="1"/>
            </p:cNvSpPr>
            <p:nvPr/>
          </p:nvSpPr>
          <p:spPr bwMode="auto">
            <a:xfrm>
              <a:off x="5004047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</a:t>
              </a:r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œuvre</a:t>
              </a:r>
              <a:endParaRPr lang="fr-FR" sz="20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39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07504" y="1700808"/>
            <a:ext cx="2592288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prstClr val="black"/>
                </a:solidFill>
              </a:rPr>
              <a:t>Discolog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42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dirty="0" smtClean="0">
                <a:solidFill>
                  <a:prstClr val="black">
                    <a:tint val="75000"/>
                  </a:prstClr>
                </a:solidFill>
              </a:rPr>
              <a:t>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  <a:latin typeface="Calibri Light"/>
              </a:rPr>
              <a:t>Implémentation de </a:t>
            </a:r>
            <a:r>
              <a:rPr lang="fr-FR" sz="3600" b="1" dirty="0" err="1" smtClean="0">
                <a:solidFill>
                  <a:prstClr val="black"/>
                </a:solidFill>
                <a:latin typeface="Calibri Light"/>
              </a:rPr>
              <a:t>Discolog</a:t>
            </a:r>
            <a:endParaRPr lang="fr-FR" sz="2800" b="1" dirty="0">
              <a:solidFill>
                <a:prstClr val="black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972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107504" y="1772816"/>
            <a:ext cx="8964488" cy="4608512"/>
            <a:chOff x="83671" y="1446210"/>
            <a:chExt cx="8964488" cy="4608512"/>
          </a:xfrm>
        </p:grpSpPr>
        <p:grpSp>
          <p:nvGrpSpPr>
            <p:cNvPr id="47" name="Groupe 46"/>
            <p:cNvGrpSpPr/>
            <p:nvPr/>
          </p:nvGrpSpPr>
          <p:grpSpPr>
            <a:xfrm>
              <a:off x="83671" y="1446210"/>
              <a:ext cx="8964488" cy="4608512"/>
              <a:chOff x="83671" y="1446210"/>
              <a:chExt cx="8964488" cy="460851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3671" y="1867828"/>
                <a:ext cx="8964488" cy="418689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3671" y="1446210"/>
                <a:ext cx="2592288" cy="43204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solidFill>
                      <a:prstClr val="black"/>
                    </a:solidFill>
                  </a:rPr>
                  <a:t>Discolog</a:t>
                </a:r>
                <a:endParaRPr lang="fr-FR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6084168" y="1988840"/>
                <a:ext cx="2850292" cy="432048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prstClr val="black"/>
                    </a:solidFill>
                  </a:rPr>
                  <a:t>Disco / </a:t>
                </a:r>
                <a:r>
                  <a:rPr lang="fr-FR" dirty="0" err="1">
                    <a:solidFill>
                      <a:prstClr val="black"/>
                    </a:solidFill>
                  </a:rPr>
                  <a:t>J</a:t>
                </a:r>
                <a:r>
                  <a:rPr lang="fr-FR" dirty="0" err="1">
                    <a:solidFill>
                      <a:prstClr val="black"/>
                    </a:solidFill>
                  </a:rPr>
                  <a:t>ava+JavaScript</a:t>
                </a:r>
                <a:endParaRPr lang="fr-FR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084168" y="2420888"/>
                <a:ext cx="2850291" cy="3456384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179511" y="1988840"/>
                <a:ext cx="2909749" cy="432048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prstClr val="black"/>
                    </a:solidFill>
                  </a:rPr>
                  <a:t>STRIPS/Prolog</a:t>
                </a:r>
                <a:endParaRPr lang="fr-FR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74563" y="2420888"/>
                <a:ext cx="2914698" cy="345638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49" descr=" 135"/>
              <p:cNvSpPr/>
              <p:nvPr/>
            </p:nvSpPr>
            <p:spPr>
              <a:xfrm>
                <a:off x="6444210" y="2481516"/>
                <a:ext cx="2376264" cy="299411"/>
              </a:xfrm>
              <a:prstGeom prst="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fr-FR" b="1" kern="0" dirty="0" err="1">
                    <a:solidFill>
                      <a:prstClr val="white"/>
                    </a:solidFill>
                  </a:rPr>
                  <a:t>Reactive</a:t>
                </a:r>
                <a:r>
                  <a:rPr lang="fr-FR" b="1" kern="0" dirty="0">
                    <a:solidFill>
                      <a:prstClr val="white"/>
                    </a:solidFill>
                  </a:rPr>
                  <a:t> DK</a:t>
                </a:r>
                <a:endParaRPr lang="fr-FR" b="1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Rectangle 50" descr=" 136"/>
              <p:cNvSpPr/>
              <p:nvPr/>
            </p:nvSpPr>
            <p:spPr>
              <a:xfrm>
                <a:off x="6444209" y="2803351"/>
                <a:ext cx="2376264" cy="9136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chemeClr val="accent5">
                    <a:lumMod val="75000"/>
                  </a:schemeClr>
                </a:solidFill>
                <a:prstDash val="sysDash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US" sz="1400" kern="0" dirty="0">
                    <a:solidFill>
                      <a:prstClr val="black"/>
                    </a:solidFill>
                  </a:rPr>
                  <a:t>Move(Obj,R1,R2,Door)</a:t>
                </a:r>
                <a:endParaRPr lang="fr-FR" sz="1400" kern="0" dirty="0">
                  <a:solidFill>
                    <a:prstClr val="black"/>
                  </a:solidFill>
                </a:endParaRPr>
              </a:p>
              <a:p>
                <a:pPr algn="ctr">
                  <a:defRPr/>
                </a:pPr>
                <a:r>
                  <a:rPr lang="fr-FR" sz="1400" kern="0" dirty="0" err="1">
                    <a:solidFill>
                      <a:prstClr val="black"/>
                    </a:solidFill>
                  </a:rPr>
                  <a:t>Unlock</a:t>
                </a:r>
                <a:r>
                  <a:rPr lang="fr-FR" sz="1400" kern="0" dirty="0">
                    <a:solidFill>
                      <a:prstClr val="black"/>
                    </a:solidFill>
                  </a:rPr>
                  <a:t>(D)</a:t>
                </a:r>
              </a:p>
              <a:p>
                <a:pPr algn="ctr">
                  <a:defRPr/>
                </a:pPr>
                <a:r>
                  <a:rPr lang="fr-FR" sz="1400" kern="0" dirty="0">
                    <a:solidFill>
                      <a:prstClr val="black"/>
                    </a:solidFill>
                  </a:rPr>
                  <a:t>Open(D)</a:t>
                </a:r>
              </a:p>
              <a:p>
                <a:pPr algn="ctr">
                  <a:defRPr/>
                </a:pPr>
                <a:r>
                  <a:rPr lang="fr-FR" sz="1400" kern="0" dirty="0">
                    <a:solidFill>
                      <a:prstClr val="black"/>
                    </a:solidFill>
                  </a:rPr>
                  <a:t>… </a:t>
                </a:r>
                <a:r>
                  <a:rPr lang="fr-FR" sz="1400" kern="0" dirty="0" err="1">
                    <a:solidFill>
                      <a:prstClr val="black"/>
                    </a:solidFill>
                  </a:rPr>
                  <a:t>etc</a:t>
                </a:r>
                <a:endParaRPr lang="fr-FR" sz="1400" kern="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Rectangle 52" descr=" 135"/>
            <p:cNvSpPr/>
            <p:nvPr/>
          </p:nvSpPr>
          <p:spPr>
            <a:xfrm>
              <a:off x="276512" y="2481516"/>
              <a:ext cx="2639302" cy="299412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 err="1">
                  <a:solidFill>
                    <a:prstClr val="white"/>
                  </a:solidFill>
                </a:rPr>
                <a:t>Declarative</a:t>
              </a:r>
              <a:r>
                <a:rPr lang="fr-FR" b="1" kern="0" dirty="0">
                  <a:solidFill>
                    <a:prstClr val="white"/>
                  </a:solidFill>
                </a:rPr>
                <a:t> DK</a:t>
              </a:r>
              <a:endParaRPr lang="fr-FR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54" name="Rectangle 53" descr=" 136"/>
            <p:cNvSpPr/>
            <p:nvPr/>
          </p:nvSpPr>
          <p:spPr>
            <a:xfrm>
              <a:off x="276511" y="2803351"/>
              <a:ext cx="2639303" cy="98568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 cap="flat" cmpd="sng" algn="ctr">
              <a:solidFill>
                <a:schemeClr val="accent3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defRPr/>
              </a:pPr>
              <a:r>
                <a:rPr lang="fr-FR" sz="1300" kern="0" dirty="0" err="1">
                  <a:solidFill>
                    <a:prstClr val="black"/>
                  </a:solidFill>
                </a:rPr>
                <a:t>preconditions</a:t>
              </a:r>
              <a:r>
                <a:rPr lang="fr-FR" sz="1300" kern="0" dirty="0">
                  <a:solidFill>
                    <a:prstClr val="black"/>
                  </a:solidFill>
                </a:rPr>
                <a:t>(</a:t>
              </a:r>
              <a:r>
                <a:rPr lang="fr-FR" sz="1300" kern="0" dirty="0" err="1">
                  <a:solidFill>
                    <a:prstClr val="black"/>
                  </a:solidFill>
                </a:rPr>
                <a:t>unlock</a:t>
              </a:r>
              <a:r>
                <a:rPr lang="fr-FR" sz="1300" kern="0" dirty="0">
                  <a:solidFill>
                    <a:prstClr val="black"/>
                  </a:solidFill>
                </a:rPr>
                <a:t>,[</a:t>
              </a:r>
              <a:r>
                <a:rPr lang="fr-FR" sz="1300" kern="0" dirty="0" err="1">
                  <a:solidFill>
                    <a:prstClr val="black"/>
                  </a:solidFill>
                </a:rPr>
                <a:t>islocked</a:t>
              </a:r>
              <a:r>
                <a:rPr lang="fr-FR" sz="1300" kern="0" dirty="0">
                  <a:solidFill>
                    <a:prstClr val="black"/>
                  </a:solidFill>
                </a:rPr>
                <a:t>]).</a:t>
              </a:r>
            </a:p>
            <a:p>
              <a:pPr algn="just">
                <a:defRPr/>
              </a:pPr>
              <a:r>
                <a:rPr lang="fr-FR" sz="1300" kern="0" dirty="0">
                  <a:solidFill>
                    <a:prstClr val="black"/>
                  </a:solidFill>
                </a:rPr>
                <a:t>achieves(</a:t>
              </a:r>
              <a:r>
                <a:rPr lang="fr-FR" sz="1300" kern="0" dirty="0" err="1">
                  <a:solidFill>
                    <a:prstClr val="black"/>
                  </a:solidFill>
                </a:rPr>
                <a:t>unlock,notislocked</a:t>
              </a:r>
              <a:r>
                <a:rPr lang="fr-FR" sz="1300" kern="0" dirty="0">
                  <a:solidFill>
                    <a:prstClr val="black"/>
                  </a:solidFill>
                </a:rPr>
                <a:t>).</a:t>
              </a:r>
            </a:p>
            <a:p>
              <a:pPr algn="just">
                <a:defRPr/>
              </a:pPr>
              <a:r>
                <a:rPr lang="fr-FR" sz="1300" kern="0" dirty="0" err="1">
                  <a:solidFill>
                    <a:prstClr val="black"/>
                  </a:solidFill>
                </a:rPr>
                <a:t>deletes</a:t>
              </a:r>
              <a:r>
                <a:rPr lang="fr-FR" sz="1300" kern="0" dirty="0">
                  <a:solidFill>
                    <a:prstClr val="black"/>
                  </a:solidFill>
                </a:rPr>
                <a:t>(</a:t>
              </a:r>
              <a:r>
                <a:rPr lang="fr-FR" sz="1300" kern="0" dirty="0" err="1">
                  <a:solidFill>
                    <a:prstClr val="black"/>
                  </a:solidFill>
                </a:rPr>
                <a:t>unlock,islocked</a:t>
              </a:r>
              <a:r>
                <a:rPr lang="fr-FR" sz="1300" kern="0" dirty="0">
                  <a:solidFill>
                    <a:prstClr val="black"/>
                  </a:solidFill>
                </a:rPr>
                <a:t>).</a:t>
              </a:r>
            </a:p>
            <a:p>
              <a:pPr algn="just">
                <a:defRPr/>
              </a:pPr>
              <a:r>
                <a:rPr lang="fr-FR" sz="1300" kern="0" dirty="0" err="1">
                  <a:solidFill>
                    <a:prstClr val="black"/>
                  </a:solidFill>
                </a:rPr>
                <a:t>preconditions</a:t>
              </a:r>
              <a:r>
                <a:rPr lang="fr-FR" sz="1300" kern="0" dirty="0">
                  <a:solidFill>
                    <a:prstClr val="black"/>
                  </a:solidFill>
                </a:rPr>
                <a:t>(open</a:t>
              </a:r>
              <a:r>
                <a:rPr lang="fr-FR" sz="1300" kern="0" dirty="0">
                  <a:solidFill>
                    <a:prstClr val="black"/>
                  </a:solidFill>
                </a:rPr>
                <a:t>,[</a:t>
              </a:r>
              <a:r>
                <a:rPr lang="fr-FR" sz="1300" kern="0" dirty="0" err="1">
                  <a:solidFill>
                    <a:prstClr val="black"/>
                  </a:solidFill>
                </a:rPr>
                <a:t>notislocked</a:t>
              </a:r>
              <a:r>
                <a:rPr lang="fr-FR" sz="1300" kern="0" dirty="0">
                  <a:solidFill>
                    <a:prstClr val="black"/>
                  </a:solidFill>
                </a:rPr>
                <a:t>]).</a:t>
              </a:r>
            </a:p>
            <a:p>
              <a:pPr algn="just">
                <a:defRPr/>
              </a:pPr>
              <a:r>
                <a:rPr lang="fr-FR" sz="1300" kern="0" dirty="0">
                  <a:solidFill>
                    <a:prstClr val="black"/>
                  </a:solidFill>
                </a:rPr>
                <a:t>achieves(</a:t>
              </a:r>
              <a:r>
                <a:rPr lang="fr-FR" sz="1300" kern="0" dirty="0" err="1">
                  <a:solidFill>
                    <a:prstClr val="black"/>
                  </a:solidFill>
                </a:rPr>
                <a:t>open,isopen</a:t>
              </a:r>
              <a:r>
                <a:rPr lang="fr-FR" sz="1300" kern="0" dirty="0">
                  <a:solidFill>
                    <a:prstClr val="black"/>
                  </a:solidFill>
                </a:rPr>
                <a:t>).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03849" y="2021364"/>
              <a:ext cx="2664296" cy="385590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3845907" y="2021364"/>
              <a:ext cx="12914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prstClr val="black"/>
                  </a:solidFill>
                </a:rPr>
                <a:t>TUprolog</a:t>
              </a:r>
              <a:endParaRPr lang="fr-FR" b="1" dirty="0">
                <a:solidFill>
                  <a:prstClr val="black"/>
                </a:solidFill>
              </a:endParaRPr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276510" y="3857568"/>
              <a:ext cx="2639306" cy="1803680"/>
              <a:chOff x="333582" y="3857568"/>
              <a:chExt cx="1958175" cy="1803680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333582" y="3857568"/>
                <a:ext cx="1958174" cy="1803680"/>
                <a:chOff x="248415" y="3811893"/>
                <a:chExt cx="1958174" cy="1803680"/>
              </a:xfrm>
            </p:grpSpPr>
            <p:pic>
              <p:nvPicPr>
                <p:cNvPr id="2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417" y="4713733"/>
                  <a:ext cx="458481" cy="563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" name="Rectangle 60"/>
                <p:cNvSpPr/>
                <p:nvPr/>
              </p:nvSpPr>
              <p:spPr>
                <a:xfrm>
                  <a:off x="248415" y="3811893"/>
                  <a:ext cx="1958174" cy="1803680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" name="ZoneTexte 2"/>
                <p:cNvSpPr txBox="1"/>
                <p:nvPr/>
              </p:nvSpPr>
              <p:spPr>
                <a:xfrm>
                  <a:off x="465054" y="4558436"/>
                  <a:ext cx="148040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prstClr val="black"/>
                      </a:solidFill>
                    </a:rPr>
                    <a:t>STRIPS </a:t>
                  </a:r>
                </a:p>
                <a:p>
                  <a:pPr algn="ctr"/>
                  <a:r>
                    <a:rPr lang="en-US" dirty="0">
                      <a:solidFill>
                        <a:prstClr val="black"/>
                      </a:solidFill>
                    </a:rPr>
                    <a:t>engine</a:t>
                  </a: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333583" y="3857568"/>
                <a:ext cx="1958174" cy="34100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i="1" dirty="0" err="1">
                    <a:solidFill>
                      <a:prstClr val="black"/>
                    </a:solidFill>
                  </a:rPr>
                  <a:t>Input:</a:t>
                </a:r>
                <a:r>
                  <a:rPr lang="fr-FR" sz="1600" i="1" dirty="0" err="1">
                    <a:solidFill>
                      <a:prstClr val="black"/>
                    </a:solidFill>
                  </a:rPr>
                  <a:t>holds</a:t>
                </a:r>
                <a:r>
                  <a:rPr lang="fr-FR" sz="1600" i="1" dirty="0">
                    <a:solidFill>
                      <a:prstClr val="black"/>
                    </a:solidFill>
                  </a:rPr>
                  <a:t>(</a:t>
                </a:r>
                <a:r>
                  <a:rPr lang="fr-FR" sz="1600" i="1" dirty="0" err="1">
                    <a:solidFill>
                      <a:prstClr val="black"/>
                    </a:solidFill>
                  </a:rPr>
                  <a:t>islocked,init</a:t>
                </a:r>
                <a:r>
                  <a:rPr lang="fr-FR" sz="1600" i="1" dirty="0">
                    <a:solidFill>
                      <a:prstClr val="black"/>
                    </a:solidFill>
                  </a:rPr>
                  <a:t>).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33584" y="4198569"/>
                <a:ext cx="1958173" cy="38255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i="1" dirty="0">
                    <a:solidFill>
                      <a:prstClr val="black"/>
                    </a:solidFill>
                  </a:rPr>
                  <a:t>test(Plan):-</a:t>
                </a:r>
                <a:r>
                  <a:rPr lang="fr-FR" sz="1400" i="1" dirty="0" err="1">
                    <a:solidFill>
                      <a:prstClr val="black"/>
                    </a:solidFill>
                  </a:rPr>
                  <a:t>solve</a:t>
                </a:r>
                <a:r>
                  <a:rPr lang="fr-FR" sz="1400" i="1" dirty="0">
                    <a:solidFill>
                      <a:prstClr val="black"/>
                    </a:solidFill>
                  </a:rPr>
                  <a:t>([</a:t>
                </a:r>
                <a:r>
                  <a:rPr lang="fr-FR" sz="1400" i="1" dirty="0" err="1">
                    <a:solidFill>
                      <a:prstClr val="black"/>
                    </a:solidFill>
                  </a:rPr>
                  <a:t>isopen</a:t>
                </a:r>
                <a:r>
                  <a:rPr lang="fr-FR" sz="1400" i="1" dirty="0">
                    <a:solidFill>
                      <a:prstClr val="black"/>
                    </a:solidFill>
                  </a:rPr>
                  <a:t>],7,Plan)</a:t>
                </a:r>
                <a:endParaRPr lang="fr-FR" sz="1600" i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276512" y="5371811"/>
              <a:ext cx="2639304" cy="28943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i="1" dirty="0" err="1">
                  <a:solidFill>
                    <a:prstClr val="black"/>
                  </a:solidFill>
                </a:rPr>
                <a:t>Plan:do</a:t>
              </a:r>
              <a:r>
                <a:rPr lang="fr-FR" sz="1400" i="1" dirty="0">
                  <a:solidFill>
                    <a:prstClr val="black"/>
                  </a:solidFill>
                </a:rPr>
                <a:t>(</a:t>
              </a:r>
              <a:r>
                <a:rPr lang="fr-FR" sz="1400" i="1" dirty="0" err="1">
                  <a:solidFill>
                    <a:prstClr val="black"/>
                  </a:solidFill>
                </a:rPr>
                <a:t>unlock,do</a:t>
              </a:r>
              <a:r>
                <a:rPr lang="fr-FR" sz="1400" i="1" dirty="0">
                  <a:solidFill>
                    <a:prstClr val="black"/>
                  </a:solidFill>
                </a:rPr>
                <a:t>(open)).</a:t>
              </a:r>
              <a:endParaRPr lang="fr-FR" sz="1400" i="1" dirty="0">
                <a:solidFill>
                  <a:prstClr val="black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8116" y="3524011"/>
              <a:ext cx="2412269" cy="18999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35896" y="4064801"/>
              <a:ext cx="1800199" cy="30030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fr-FR" sz="1400" kern="0" dirty="0" err="1">
                  <a:solidFill>
                    <a:prstClr val="black"/>
                  </a:solidFill>
                  <a:ea typeface="Times New Roman" panose="02020603050405020304" pitchFamily="18" charset="0"/>
                </a:rPr>
                <a:t>Decompose</a:t>
              </a:r>
              <a:r>
                <a:rPr lang="fr-FR" sz="14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(Plan)</a:t>
              </a:r>
              <a:endParaRPr lang="fr-FR" sz="1400" kern="0" dirty="0">
                <a:solidFill>
                  <a:prstClr val="black"/>
                </a:solidFill>
                <a:ea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91878" y="3212976"/>
              <a:ext cx="2088233" cy="4434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err="1">
                  <a:solidFill>
                    <a:prstClr val="black"/>
                  </a:solidFill>
                </a:rPr>
                <a:t>Get</a:t>
              </a:r>
              <a:r>
                <a:rPr lang="fr-FR" sz="1400" b="1" dirty="0">
                  <a:solidFill>
                    <a:prstClr val="black"/>
                  </a:solidFill>
                </a:rPr>
                <a:t> </a:t>
              </a:r>
              <a:r>
                <a:rPr lang="fr-FR" sz="1400" b="1" dirty="0">
                  <a:solidFill>
                    <a:prstClr val="black"/>
                  </a:solidFill>
                </a:rPr>
                <a:t>STRIPS </a:t>
              </a:r>
              <a:r>
                <a:rPr lang="fr-FR" sz="1400" b="1" dirty="0">
                  <a:solidFill>
                    <a:prstClr val="black"/>
                  </a:solidFill>
                </a:rPr>
                <a:t>Output </a:t>
              </a:r>
              <a:r>
                <a:rPr lang="fr-FR" sz="1400" b="1" dirty="0" err="1">
                  <a:solidFill>
                    <a:prstClr val="black"/>
                  </a:solidFill>
                </a:rPr>
                <a:t>procedure</a:t>
              </a:r>
              <a:r>
                <a:rPr lang="fr-FR" sz="1400" b="1" dirty="0">
                  <a:solidFill>
                    <a:prstClr val="black"/>
                  </a:solidFill>
                </a:rPr>
                <a:t> </a:t>
              </a:r>
              <a:endParaRPr lang="fr-FR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4" name="Connecteur en angle 13"/>
            <p:cNvCxnSpPr>
              <a:stCxn id="80" idx="3"/>
              <a:endCxn id="34" idx="1"/>
            </p:cNvCxnSpPr>
            <p:nvPr/>
          </p:nvCxnSpPr>
          <p:spPr>
            <a:xfrm flipV="1">
              <a:off x="2915816" y="3434690"/>
              <a:ext cx="576062" cy="2081840"/>
            </a:xfrm>
            <a:prstGeom prst="bentConnector3">
              <a:avLst>
                <a:gd name="adj1" fmla="val 59921"/>
              </a:avLst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34" idx="2"/>
              <a:endCxn id="33" idx="0"/>
            </p:cNvCxnSpPr>
            <p:nvPr/>
          </p:nvCxnSpPr>
          <p:spPr>
            <a:xfrm>
              <a:off x="4535995" y="3656404"/>
              <a:ext cx="1" cy="408397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527884" y="4699688"/>
              <a:ext cx="2016226" cy="457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fr-FR" sz="1400" kern="0" dirty="0" err="1">
                  <a:solidFill>
                    <a:prstClr val="black"/>
                  </a:solidFill>
                  <a:ea typeface="Times New Roman" panose="02020603050405020304" pitchFamily="18" charset="0"/>
                </a:rPr>
                <a:t>ConvertToDisco</a:t>
              </a:r>
              <a:r>
                <a:rPr lang="fr-FR" sz="14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(</a:t>
              </a:r>
              <a:r>
                <a:rPr lang="fr-FR" sz="1400" kern="0" dirty="0" err="1">
                  <a:solidFill>
                    <a:prstClr val="black"/>
                  </a:solidFill>
                  <a:ea typeface="Times New Roman" panose="02020603050405020304" pitchFamily="18" charset="0"/>
                </a:rPr>
                <a:t>Unlock</a:t>
              </a:r>
              <a:r>
                <a:rPr lang="fr-FR" sz="14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, </a:t>
              </a:r>
              <a:r>
                <a:rPr lang="fr-FR" sz="14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open)</a:t>
              </a:r>
              <a:endParaRPr lang="fr-FR" sz="1400" kern="0" dirty="0">
                <a:solidFill>
                  <a:prstClr val="black"/>
                </a:solidFill>
                <a:ea typeface="Times New Roman" panose="02020603050405020304" pitchFamily="18" charset="0"/>
              </a:endParaRPr>
            </a:p>
          </p:txBody>
        </p:sp>
        <p:cxnSp>
          <p:nvCxnSpPr>
            <p:cNvPr id="57" name="Connecteur droit avec flèche 56"/>
            <p:cNvCxnSpPr>
              <a:stCxn id="33" idx="2"/>
              <a:endCxn id="49" idx="0"/>
            </p:cNvCxnSpPr>
            <p:nvPr/>
          </p:nvCxnSpPr>
          <p:spPr>
            <a:xfrm>
              <a:off x="4535996" y="4365104"/>
              <a:ext cx="1" cy="334584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0466" y="3938746"/>
              <a:ext cx="2762014" cy="1485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8" name="Connecteur en angle 87"/>
            <p:cNvCxnSpPr>
              <a:stCxn id="32" idx="2"/>
              <a:endCxn id="87" idx="2"/>
            </p:cNvCxnSpPr>
            <p:nvPr/>
          </p:nvCxnSpPr>
          <p:spPr>
            <a:xfrm rot="16200000" flipH="1">
              <a:off x="6032862" y="3945325"/>
              <a:ext cx="1" cy="2957222"/>
            </a:xfrm>
            <a:prstGeom prst="bentConnector3">
              <a:avLst>
                <a:gd name="adj1" fmla="val 22860100000"/>
              </a:avLst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dirty="0" smtClean="0">
                <a:solidFill>
                  <a:prstClr val="black">
                    <a:tint val="75000"/>
                  </a:prstClr>
                </a:solidFill>
              </a:rPr>
              <a:t>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8" name="Groupe 57"/>
          <p:cNvGrpSpPr/>
          <p:nvPr/>
        </p:nvGrpSpPr>
        <p:grpSpPr>
          <a:xfrm>
            <a:off x="35496" y="44624"/>
            <a:ext cx="9073008" cy="687477"/>
            <a:chOff x="35496" y="188640"/>
            <a:chExt cx="9073008" cy="687477"/>
          </a:xfrm>
        </p:grpSpPr>
        <p:sp>
          <p:nvSpPr>
            <p:cNvPr id="59" name="AutoShape 24"/>
            <p:cNvSpPr>
              <a:spLocks noChangeArrowheads="1"/>
            </p:cNvSpPr>
            <p:nvPr/>
          </p:nvSpPr>
          <p:spPr bwMode="auto">
            <a:xfrm>
              <a:off x="3464087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60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2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3" name="AutoShape 24"/>
            <p:cNvSpPr>
              <a:spLocks noChangeArrowheads="1"/>
            </p:cNvSpPr>
            <p:nvPr/>
          </p:nvSpPr>
          <p:spPr bwMode="auto">
            <a:xfrm>
              <a:off x="5004047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</a:t>
              </a:r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œuvre</a:t>
              </a:r>
              <a:endParaRPr lang="fr-FR" sz="20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4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sp>
        <p:nvSpPr>
          <p:cNvPr id="68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  <a:latin typeface="Calibri Light"/>
              </a:rPr>
              <a:t>Implémentation de </a:t>
            </a:r>
            <a:r>
              <a:rPr lang="fr-FR" sz="3600" b="1" dirty="0" err="1" smtClean="0">
                <a:solidFill>
                  <a:prstClr val="black"/>
                </a:solidFill>
                <a:latin typeface="Calibri Light"/>
              </a:rPr>
              <a:t>Discolog</a:t>
            </a:r>
            <a:endParaRPr lang="fr-FR" sz="2800" b="1" dirty="0">
              <a:solidFill>
                <a:prstClr val="black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72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000" dirty="0" smtClean="0">
                <a:solidFill>
                  <a:prstClr val="black">
                    <a:tint val="75000"/>
                  </a:prstClr>
                </a:solidFill>
              </a:rPr>
              <a:t>14</a:t>
            </a:r>
            <a:endParaRPr lang="fr-FR" sz="1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19091" y="1921024"/>
            <a:ext cx="8313993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Validation de l’algorithme</a:t>
            </a:r>
          </a:p>
          <a:p>
            <a:pPr lvl="2"/>
            <a:r>
              <a:rPr lang="fr-FR" sz="18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Tester différents types de Breakdowns.</a:t>
            </a:r>
          </a:p>
          <a:p>
            <a:pPr lvl="2"/>
            <a:r>
              <a:rPr lang="fr-FR" sz="18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Ajuster le niveau de connaissance dans le domaine de connaissances.</a:t>
            </a:r>
          </a:p>
          <a:p>
            <a:pPr lvl="2"/>
            <a:r>
              <a:rPr lang="fr-FR" sz="18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Tests sur différents exemples de HTN réactifs </a:t>
            </a:r>
            <a:r>
              <a:rPr lang="fr-FR" sz="16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.</a:t>
            </a:r>
          </a:p>
          <a:p>
            <a:pPr lvl="2"/>
            <a:endParaRPr lang="fr-FR" sz="1600" i="1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lvl="2"/>
            <a:endParaRPr lang="fr-FR" sz="1600" i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35496" y="44624"/>
            <a:ext cx="9073008" cy="687477"/>
            <a:chOff x="35496" y="188640"/>
            <a:chExt cx="9073008" cy="687477"/>
          </a:xfrm>
        </p:grpSpPr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3464087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9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5004047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</a:t>
              </a:r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œuvre</a:t>
              </a:r>
              <a:endParaRPr lang="fr-FR" sz="20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sp>
        <p:nvSpPr>
          <p:cNvPr id="12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</a:rPr>
              <a:t>Tests et validation</a:t>
            </a:r>
            <a:endParaRPr lang="fr-FR" sz="2800" b="1" dirty="0">
              <a:solidFill>
                <a:prstClr val="black"/>
              </a:solidFill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47185" y="3645024"/>
            <a:ext cx="8313993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Buts de l’étude expérimentale</a:t>
            </a:r>
          </a:p>
          <a:p>
            <a:pPr lvl="2"/>
            <a:r>
              <a:rPr lang="fr-FR" sz="18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Tester la robustesse de </a:t>
            </a:r>
            <a:r>
              <a:rPr lang="fr-FR" sz="1800" i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Discolog</a:t>
            </a:r>
            <a:r>
              <a:rPr lang="fr-FR" sz="18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.</a:t>
            </a:r>
            <a:endParaRPr lang="fr-FR" sz="18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lvl="2"/>
            <a:r>
              <a:rPr lang="fr-FR" sz="18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Prouver la propriété de l’évolution monotone du </a:t>
            </a:r>
            <a:r>
              <a:rPr lang="fr-FR" sz="1800" i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recovery</a:t>
            </a:r>
            <a:r>
              <a:rPr lang="fr-FR" sz="18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en fonction du niveau de connaissance.</a:t>
            </a:r>
          </a:p>
          <a:p>
            <a:pPr lvl="2"/>
            <a:endParaRPr lang="fr-FR" sz="1600" i="1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lvl="2"/>
            <a:endParaRPr lang="fr-FR" sz="1600" i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000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fr-FR" sz="1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78580" y="1772816"/>
            <a:ext cx="7886700" cy="3816424"/>
          </a:xfrm>
        </p:spPr>
        <p:txBody>
          <a:bodyPr/>
          <a:lstStyle/>
          <a:p>
            <a:pPr marL="0" lvl="1" indent="0">
              <a:spcBef>
                <a:spcPts val="750"/>
              </a:spcBef>
              <a:buNone/>
            </a:pPr>
            <a:r>
              <a:rPr lang="fr-FR" sz="2000" b="1" dirty="0" smtClean="0"/>
              <a:t>Terminer l’</a:t>
            </a:r>
            <a:r>
              <a:rPr lang="fr-FR" sz="2000" b="1" dirty="0"/>
              <a:t>é</a:t>
            </a:r>
            <a:r>
              <a:rPr lang="fr-FR" sz="2000" b="1" dirty="0" smtClean="0"/>
              <a:t>tude expérimentale de </a:t>
            </a:r>
            <a:r>
              <a:rPr lang="fr-FR" sz="2000" b="1" dirty="0" err="1" smtClean="0"/>
              <a:t>Discolog</a:t>
            </a:r>
            <a:r>
              <a:rPr lang="fr-FR" sz="2000" b="1" dirty="0" smtClean="0"/>
              <a:t> </a:t>
            </a:r>
          </a:p>
          <a:p>
            <a:pPr marL="628650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fr-FR" sz="1950" dirty="0"/>
              <a:t>(</a:t>
            </a:r>
            <a:r>
              <a:rPr lang="fr-FR" sz="1800" i="1" dirty="0"/>
              <a:t>Date </a:t>
            </a:r>
            <a:r>
              <a:rPr lang="fr-FR" sz="1800" i="1" dirty="0"/>
              <a:t>d’échéance 26/09).</a:t>
            </a:r>
          </a:p>
          <a:p>
            <a:pPr marL="0" lvl="1" indent="0">
              <a:spcBef>
                <a:spcPts val="750"/>
              </a:spcBef>
              <a:buNone/>
            </a:pPr>
            <a:endParaRPr lang="fr-FR" i="1" dirty="0"/>
          </a:p>
          <a:p>
            <a:pPr marL="0" lvl="1" indent="0">
              <a:spcBef>
                <a:spcPts val="750"/>
              </a:spcBef>
              <a:buNone/>
            </a:pPr>
            <a:r>
              <a:rPr lang="fr-FR" sz="2000" b="1" dirty="0" smtClean="0"/>
              <a:t>Outil d’aide </a:t>
            </a:r>
            <a:r>
              <a:rPr lang="fr-FR" sz="2000" b="1" dirty="0"/>
              <a:t>à la conception de HTN hybrides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i="1" dirty="0"/>
              <a:t>Anticipation des breakdowns.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/>
              <a:t> Proposition de déclarations au modélisateur.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sz="2000" b="1" dirty="0"/>
              <a:t>Intégrer </a:t>
            </a:r>
            <a:r>
              <a:rPr lang="fr-FR" sz="2000" b="1" dirty="0" err="1" smtClean="0"/>
              <a:t>Discolog</a:t>
            </a:r>
            <a:r>
              <a:rPr lang="fr-FR" sz="2000" b="1" dirty="0" smtClean="0"/>
              <a:t> </a:t>
            </a:r>
            <a:r>
              <a:rPr lang="fr-FR" sz="2000" b="1" dirty="0"/>
              <a:t>dans un system de dialogue homme </a:t>
            </a:r>
            <a:r>
              <a:rPr lang="fr-FR" sz="2000" b="1" dirty="0" smtClean="0"/>
              <a:t>machine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i="1" dirty="0" smtClean="0">
                <a:solidFill>
                  <a:prstClr val="black"/>
                </a:solidFill>
              </a:rPr>
              <a:t>Sujet de thèse au LIMSI/CNRS (2014/2017).</a:t>
            </a:r>
            <a:endParaRPr lang="fr-FR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53244" y="53876"/>
            <a:ext cx="9090755" cy="687477"/>
            <a:chOff x="53244" y="53876"/>
            <a:chExt cx="9090755" cy="687477"/>
          </a:xfrm>
        </p:grpSpPr>
        <p:grpSp>
          <p:nvGrpSpPr>
            <p:cNvPr id="12" name="Groupe 11"/>
            <p:cNvGrpSpPr/>
            <p:nvPr/>
          </p:nvGrpSpPr>
          <p:grpSpPr>
            <a:xfrm>
              <a:off x="53244" y="53876"/>
              <a:ext cx="9090755" cy="687477"/>
              <a:chOff x="35496" y="165289"/>
              <a:chExt cx="9090755" cy="687477"/>
            </a:xfrm>
          </p:grpSpPr>
          <p:sp>
            <p:nvSpPr>
              <p:cNvPr id="14" name="AutoShape 24"/>
              <p:cNvSpPr>
                <a:spLocks noChangeArrowheads="1"/>
              </p:cNvSpPr>
              <p:nvPr/>
            </p:nvSpPr>
            <p:spPr bwMode="auto">
              <a:xfrm>
                <a:off x="3464087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Proposition</a:t>
                </a:r>
              </a:p>
            </p:txBody>
          </p:sp>
          <p:sp>
            <p:nvSpPr>
              <p:cNvPr id="15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16" name="AutoShape 24"/>
              <p:cNvSpPr>
                <a:spLocks noChangeArrowheads="1"/>
              </p:cNvSpPr>
              <p:nvPr/>
            </p:nvSpPr>
            <p:spPr bwMode="auto">
              <a:xfrm>
                <a:off x="1755705" y="299109"/>
                <a:ext cx="1880191" cy="419836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4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17" name="AutoShape 24"/>
              <p:cNvSpPr>
                <a:spLocks noChangeArrowheads="1"/>
              </p:cNvSpPr>
              <p:nvPr/>
            </p:nvSpPr>
            <p:spPr bwMode="auto">
              <a:xfrm>
                <a:off x="6677978" y="165289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20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  <a:endPara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</p:grpSp>
        <p:sp>
          <p:nvSpPr>
            <p:cNvPr id="13" name="AutoShape 24"/>
            <p:cNvSpPr>
              <a:spLocks noChangeArrowheads="1"/>
            </p:cNvSpPr>
            <p:nvPr/>
          </p:nvSpPr>
          <p:spPr bwMode="auto">
            <a:xfrm>
              <a:off x="5212090" y="187697"/>
              <a:ext cx="1880190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</p:grpSp>
      <p:sp>
        <p:nvSpPr>
          <p:cNvPr id="18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</a:rPr>
              <a:t>Travaux futurs</a:t>
            </a:r>
            <a:endParaRPr lang="fr-FR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21742" y="303237"/>
            <a:ext cx="787527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Sujet de thèse</a:t>
            </a:r>
            <a:endParaRPr lang="fr-FR" sz="3600" b="1" dirty="0"/>
          </a:p>
        </p:txBody>
      </p:sp>
      <p:sp>
        <p:nvSpPr>
          <p:cNvPr id="11" name="ZoneTexte 10" descr=" 50"/>
          <p:cNvSpPr txBox="1"/>
          <p:nvPr/>
        </p:nvSpPr>
        <p:spPr>
          <a:xfrm>
            <a:off x="804017" y="1258043"/>
            <a:ext cx="728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solidFill>
                  <a:prstClr val="black"/>
                </a:solidFill>
              </a:rPr>
              <a:t>Gestion </a:t>
            </a:r>
            <a:r>
              <a:rPr lang="fr-FR" sz="2400" i="1" dirty="0">
                <a:solidFill>
                  <a:prstClr val="black"/>
                </a:solidFill>
              </a:rPr>
              <a:t>opportuniste </a:t>
            </a:r>
            <a:r>
              <a:rPr lang="fr-FR" sz="2400" i="1" dirty="0">
                <a:solidFill>
                  <a:prstClr val="black"/>
                </a:solidFill>
              </a:rPr>
              <a:t>du dialogue dans les </a:t>
            </a:r>
            <a:r>
              <a:rPr lang="fr-FR" sz="2400" i="1" dirty="0">
                <a:solidFill>
                  <a:prstClr val="black"/>
                </a:solidFill>
              </a:rPr>
              <a:t>conversations sociales </a:t>
            </a:r>
            <a:r>
              <a:rPr lang="fr-FR" sz="2400" i="1" dirty="0">
                <a:solidFill>
                  <a:prstClr val="black"/>
                </a:solidFill>
              </a:rPr>
              <a:t>avec des agents virtuels et des robots</a:t>
            </a:r>
          </a:p>
        </p:txBody>
      </p:sp>
      <p:grpSp>
        <p:nvGrpSpPr>
          <p:cNvPr id="24" name="Groupe 23"/>
          <p:cNvGrpSpPr/>
          <p:nvPr/>
        </p:nvGrpSpPr>
        <p:grpSpPr>
          <a:xfrm>
            <a:off x="804017" y="2348880"/>
            <a:ext cx="7512399" cy="3816424"/>
            <a:chOff x="804017" y="2348880"/>
            <a:chExt cx="7512399" cy="3816424"/>
          </a:xfrm>
        </p:grpSpPr>
        <p:sp>
          <p:nvSpPr>
            <p:cNvPr id="25" name="Rectangle 24"/>
            <p:cNvSpPr/>
            <p:nvPr/>
          </p:nvSpPr>
          <p:spPr>
            <a:xfrm>
              <a:off x="804017" y="2348880"/>
              <a:ext cx="7368383" cy="38164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fr-FR" sz="2800" b="1" dirty="0">
                  <a:solidFill>
                    <a:prstClr val="black"/>
                  </a:solidFill>
                </a:rPr>
                <a:t>  Motivations</a:t>
              </a:r>
            </a:p>
            <a:p>
              <a:pPr algn="just"/>
              <a:r>
                <a:rPr lang="fr-FR" sz="2800" b="1" dirty="0">
                  <a:solidFill>
                    <a:prstClr val="black"/>
                  </a:solidFill>
                </a:rPr>
                <a:t>	</a:t>
              </a:r>
              <a:r>
                <a:rPr lang="fr-FR" sz="2800" b="1" dirty="0">
                  <a:solidFill>
                    <a:prstClr val="black"/>
                  </a:solidFill>
                </a:rPr>
                <a:t>	</a:t>
              </a:r>
              <a:r>
                <a:rPr lang="fr-FR" sz="2800" b="1" dirty="0">
                  <a:solidFill>
                    <a:prstClr val="black"/>
                  </a:solidFill>
                </a:rPr>
                <a:t> </a:t>
              </a:r>
              <a:endParaRPr lang="fr-FR" b="1" dirty="0">
                <a:solidFill>
                  <a:prstClr val="black"/>
                </a:solidFill>
              </a:endParaRPr>
            </a:p>
          </p:txBody>
        </p: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017" y="3132201"/>
              <a:ext cx="2269803" cy="1720748"/>
            </a:xfrm>
            <a:prstGeom prst="rect">
              <a:avLst/>
            </a:prstGeom>
          </p:spPr>
        </p:pic>
        <p:cxnSp>
          <p:nvCxnSpPr>
            <p:cNvPr id="28" name="Connecteur en angle 27"/>
            <p:cNvCxnSpPr/>
            <p:nvPr/>
          </p:nvCxnSpPr>
          <p:spPr>
            <a:xfrm flipV="1">
              <a:off x="3073820" y="2944235"/>
              <a:ext cx="1878971" cy="1044930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>
              <a:stCxn id="26" idx="3"/>
              <a:endCxn id="37" idx="1"/>
            </p:cNvCxnSpPr>
            <p:nvPr/>
          </p:nvCxnSpPr>
          <p:spPr>
            <a:xfrm flipV="1">
              <a:off x="3073820" y="3989165"/>
              <a:ext cx="1878971" cy="341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4952791" y="3665999"/>
              <a:ext cx="3363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prstClr val="black"/>
                  </a:solidFill>
                </a:rPr>
                <a:t>Systèmes existants orienté tâches</a:t>
              </a:r>
            </a:p>
            <a:p>
              <a:r>
                <a:rPr lang="fr-FR" dirty="0">
                  <a:solidFill>
                    <a:prstClr val="black"/>
                  </a:solidFill>
                </a:rPr>
                <a:t>	</a:t>
              </a:r>
              <a:r>
                <a:rPr lang="fr-FR" sz="1400" dirty="0">
                  <a:solidFill>
                    <a:prstClr val="black"/>
                  </a:solidFill>
                </a:rPr>
                <a:t>ex: Disco, TRAINS,…</a:t>
              </a:r>
              <a:endParaRPr lang="fr-FR" dirty="0">
                <a:solidFill>
                  <a:prstClr val="black"/>
                </a:solidFill>
              </a:endParaRPr>
            </a:p>
          </p:txBody>
        </p:sp>
        <p:cxnSp>
          <p:nvCxnSpPr>
            <p:cNvPr id="38" name="Connecteur en angle 37"/>
            <p:cNvCxnSpPr/>
            <p:nvPr/>
          </p:nvCxnSpPr>
          <p:spPr>
            <a:xfrm>
              <a:off x="3044086" y="3994907"/>
              <a:ext cx="1926835" cy="13027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2" descr="http://souperdefilles.com/wp-content/uploads/2011/03/clipart_coffee_girls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520" y="4899407"/>
              <a:ext cx="2414908" cy="1049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ZoneTexte 50"/>
          <p:cNvSpPr txBox="1"/>
          <p:nvPr/>
        </p:nvSpPr>
        <p:spPr>
          <a:xfrm>
            <a:off x="4511728" y="5932872"/>
            <a:ext cx="372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Dialogue social: structure dynamique.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4952791" y="2762979"/>
            <a:ext cx="278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Dialogue homme-machine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7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14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5195985" y="4516864"/>
            <a:ext cx="452055" cy="188548"/>
          </a:xfrm>
          <a:prstGeom prst="wedgeRoundRectCallout">
            <a:avLst>
              <a:gd name="adj1" fmla="val 60681"/>
              <a:gd name="adj2" fmla="val 163564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B050"/>
                </a:solidFill>
              </a:rPr>
              <a:t>film</a:t>
            </a:r>
            <a:endParaRPr lang="fr-FR" sz="1200" dirty="0">
              <a:solidFill>
                <a:srgbClr val="00B050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5920560" y="4554084"/>
            <a:ext cx="720080" cy="188548"/>
          </a:xfrm>
          <a:prstGeom prst="wedgeRoundRectCallout">
            <a:avLst>
              <a:gd name="adj1" fmla="val -4059"/>
              <a:gd name="adj2" fmla="val 108306"/>
              <a:gd name="adj3" fmla="val 16667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FFC000">
                    <a:lumMod val="75000"/>
                  </a:srgbClr>
                </a:solidFill>
              </a:rPr>
              <a:t>shopping</a:t>
            </a:r>
            <a:endParaRPr lang="fr-FR" sz="1100" dirty="0">
              <a:solidFill>
                <a:srgbClr val="FFC000">
                  <a:lumMod val="75000"/>
                </a:srgbClr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6941349" y="4536794"/>
            <a:ext cx="856749" cy="211200"/>
          </a:xfrm>
          <a:prstGeom prst="wedgeRoundRectCallout">
            <a:avLst>
              <a:gd name="adj1" fmla="val -60042"/>
              <a:gd name="adj2" fmla="val 127251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7030A0"/>
                </a:solidFill>
              </a:rPr>
              <a:t>politique</a:t>
            </a:r>
            <a:endParaRPr lang="fr-FR" sz="1200" dirty="0">
              <a:solidFill>
                <a:srgbClr val="7030A0"/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53244" y="53876"/>
            <a:ext cx="9090755" cy="687477"/>
            <a:chOff x="53244" y="53876"/>
            <a:chExt cx="9090755" cy="687477"/>
          </a:xfrm>
        </p:grpSpPr>
        <p:grpSp>
          <p:nvGrpSpPr>
            <p:cNvPr id="23" name="Groupe 22"/>
            <p:cNvGrpSpPr/>
            <p:nvPr/>
          </p:nvGrpSpPr>
          <p:grpSpPr>
            <a:xfrm>
              <a:off x="53244" y="53876"/>
              <a:ext cx="9090755" cy="687477"/>
              <a:chOff x="35496" y="165289"/>
              <a:chExt cx="9090755" cy="687477"/>
            </a:xfrm>
          </p:grpSpPr>
          <p:sp>
            <p:nvSpPr>
              <p:cNvPr id="32" name="AutoShape 24"/>
              <p:cNvSpPr>
                <a:spLocks noChangeArrowheads="1"/>
              </p:cNvSpPr>
              <p:nvPr/>
            </p:nvSpPr>
            <p:spPr bwMode="auto">
              <a:xfrm>
                <a:off x="3464087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Proposition</a:t>
                </a:r>
              </a:p>
            </p:txBody>
          </p:sp>
          <p:sp>
            <p:nvSpPr>
              <p:cNvPr id="33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auto">
              <a:xfrm>
                <a:off x="1755705" y="299109"/>
                <a:ext cx="1880191" cy="419836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4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35" name="AutoShape 24"/>
              <p:cNvSpPr>
                <a:spLocks noChangeArrowheads="1"/>
              </p:cNvSpPr>
              <p:nvPr/>
            </p:nvSpPr>
            <p:spPr bwMode="auto">
              <a:xfrm>
                <a:off x="6677978" y="165289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20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  <a:endPara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</p:grp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>
              <a:off x="5212090" y="187697"/>
              <a:ext cx="1880190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95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628650" y="790249"/>
            <a:ext cx="7886700" cy="726328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Systèmes intelligents dans le monde réel</a:t>
            </a:r>
            <a:endParaRPr lang="fr-FR" sz="3600" b="1" dirty="0"/>
          </a:p>
        </p:txBody>
      </p:sp>
      <p:grpSp>
        <p:nvGrpSpPr>
          <p:cNvPr id="27" name="Groupe 26" descr=" 27"/>
          <p:cNvGrpSpPr/>
          <p:nvPr/>
        </p:nvGrpSpPr>
        <p:grpSpPr>
          <a:xfrm>
            <a:off x="371014" y="121379"/>
            <a:ext cx="8456261" cy="575568"/>
            <a:chOff x="420801" y="39600"/>
            <a:chExt cx="8456261" cy="575568"/>
          </a:xfrm>
        </p:grpSpPr>
        <p:sp>
          <p:nvSpPr>
            <p:cNvPr id="29" name="AutoShape 24"/>
            <p:cNvSpPr>
              <a:spLocks noChangeArrowheads="1"/>
            </p:cNvSpPr>
            <p:nvPr/>
          </p:nvSpPr>
          <p:spPr bwMode="auto">
            <a:xfrm>
              <a:off x="6767967" y="110400"/>
              <a:ext cx="2109095" cy="416052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  <p:sp>
          <p:nvSpPr>
            <p:cNvPr id="32" name="AutoShape 24"/>
            <p:cNvSpPr>
              <a:spLocks noChangeArrowheads="1"/>
            </p:cNvSpPr>
            <p:nvPr/>
          </p:nvSpPr>
          <p:spPr bwMode="auto">
            <a:xfrm>
              <a:off x="4654597" y="106506"/>
              <a:ext cx="2219115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34" name="AutoShape 24"/>
            <p:cNvSpPr>
              <a:spLocks noChangeArrowheads="1"/>
            </p:cNvSpPr>
            <p:nvPr/>
          </p:nvSpPr>
          <p:spPr bwMode="auto">
            <a:xfrm>
              <a:off x="2651247" y="110984"/>
              <a:ext cx="2100179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35" name="AutoShape 24"/>
            <p:cNvSpPr>
              <a:spLocks noChangeArrowheads="1"/>
            </p:cNvSpPr>
            <p:nvPr/>
          </p:nvSpPr>
          <p:spPr bwMode="auto">
            <a:xfrm>
              <a:off x="420801" y="39600"/>
              <a:ext cx="2357261" cy="575568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58" name="Espace réservé du numéro de diapositive 57" descr="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3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851584" y="3768140"/>
            <a:ext cx="1951612" cy="903634"/>
            <a:chOff x="1336964" y="2514801"/>
            <a:chExt cx="1951612" cy="903634"/>
          </a:xfrm>
        </p:grpSpPr>
        <p:sp>
          <p:nvSpPr>
            <p:cNvPr id="79" name="Ellipse 78"/>
            <p:cNvSpPr/>
            <p:nvPr/>
          </p:nvSpPr>
          <p:spPr>
            <a:xfrm>
              <a:off x="1336964" y="2514801"/>
              <a:ext cx="1951612" cy="9036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prstClr val="white"/>
                </a:solidFill>
              </a:endParaRPr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1371604" y="2664807"/>
              <a:ext cx="18485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</a:rPr>
                <a:t>Ensemble d’ états 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</a:endParaRPr>
            </a:p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</a:rPr>
                <a:t>du monde + Actions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543384" y="1568315"/>
            <a:ext cx="8267099" cy="4204312"/>
            <a:chOff x="543384" y="1568315"/>
            <a:chExt cx="8267099" cy="4204312"/>
          </a:xfrm>
        </p:grpSpPr>
        <p:sp>
          <p:nvSpPr>
            <p:cNvPr id="72" name="Flèche vers le bas 71" descr=" 72"/>
            <p:cNvSpPr/>
            <p:nvPr/>
          </p:nvSpPr>
          <p:spPr>
            <a:xfrm rot="16200000">
              <a:off x="5812427" y="1991832"/>
              <a:ext cx="558974" cy="486964"/>
            </a:xfrm>
            <a:prstGeom prst="downArrow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cxnSp>
          <p:nvCxnSpPr>
            <p:cNvPr id="86" name="Connecteur droit avec flèche 85" descr=" 86"/>
            <p:cNvCxnSpPr>
              <a:stCxn id="1026" idx="3"/>
            </p:cNvCxnSpPr>
            <p:nvPr/>
          </p:nvCxnSpPr>
          <p:spPr>
            <a:xfrm>
              <a:off x="1862687" y="2191502"/>
              <a:ext cx="2048860" cy="511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 descr=" 92"/>
            <p:cNvSpPr/>
            <p:nvPr/>
          </p:nvSpPr>
          <p:spPr>
            <a:xfrm>
              <a:off x="2018849" y="2078940"/>
              <a:ext cx="1413611" cy="23535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prstClr val="white"/>
                  </a:solidFill>
                </a:rPr>
                <a:t>Modélisation</a:t>
              </a:r>
              <a:endParaRPr lang="fr-FR" dirty="0">
                <a:solidFill>
                  <a:prstClr val="white"/>
                </a:solidFill>
              </a:endParaRPr>
            </a:p>
          </p:txBody>
        </p:sp>
        <p:pic>
          <p:nvPicPr>
            <p:cNvPr id="1026" name="Picture 2" descr=" 10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40" y="1568315"/>
              <a:ext cx="1253747" cy="12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 descr=" 71"/>
            <p:cNvSpPr/>
            <p:nvPr/>
          </p:nvSpPr>
          <p:spPr>
            <a:xfrm>
              <a:off x="6513596" y="1783497"/>
              <a:ext cx="1800200" cy="9036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prstClr val="white"/>
                  </a:solidFill>
                </a:rPr>
                <a:t>Raisonnement automatique sur le modèle</a:t>
              </a:r>
            </a:p>
          </p:txBody>
        </p:sp>
        <p:pic>
          <p:nvPicPr>
            <p:cNvPr id="55" name="Image 54" descr=" 36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3796" y="5276308"/>
              <a:ext cx="496687" cy="496319"/>
            </a:xfrm>
            <a:prstGeom prst="rect">
              <a:avLst/>
            </a:prstGeom>
            <a:effectLst/>
          </p:spPr>
        </p:pic>
        <p:grpSp>
          <p:nvGrpSpPr>
            <p:cNvPr id="56" name="Groupe 55"/>
            <p:cNvGrpSpPr/>
            <p:nvPr/>
          </p:nvGrpSpPr>
          <p:grpSpPr>
            <a:xfrm>
              <a:off x="543384" y="3393406"/>
              <a:ext cx="8057230" cy="1956410"/>
              <a:chOff x="543384" y="3393406"/>
              <a:chExt cx="8057230" cy="1956410"/>
            </a:xfrm>
          </p:grpSpPr>
          <p:grpSp>
            <p:nvGrpSpPr>
              <p:cNvPr id="57" name="Groupe 56"/>
              <p:cNvGrpSpPr/>
              <p:nvPr/>
            </p:nvGrpSpPr>
            <p:grpSpPr>
              <a:xfrm>
                <a:off x="543384" y="3393406"/>
                <a:ext cx="8057230" cy="1956410"/>
                <a:chOff x="543384" y="3393406"/>
                <a:chExt cx="8057230" cy="1956410"/>
              </a:xfrm>
            </p:grpSpPr>
            <p:grpSp>
              <p:nvGrpSpPr>
                <p:cNvPr id="60" name="Groupe 59" descr=" 3"/>
                <p:cNvGrpSpPr/>
                <p:nvPr/>
              </p:nvGrpSpPr>
              <p:grpSpPr>
                <a:xfrm>
                  <a:off x="2881939" y="3453674"/>
                  <a:ext cx="5718675" cy="1896142"/>
                  <a:chOff x="2834196" y="3519299"/>
                  <a:chExt cx="5718675" cy="1896142"/>
                </a:xfrm>
              </p:grpSpPr>
              <p:grpSp>
                <p:nvGrpSpPr>
                  <p:cNvPr id="70" name="Groupe 69"/>
                  <p:cNvGrpSpPr/>
                  <p:nvPr/>
                </p:nvGrpSpPr>
                <p:grpSpPr>
                  <a:xfrm>
                    <a:off x="2834196" y="3913602"/>
                    <a:ext cx="5718675" cy="1501839"/>
                    <a:chOff x="2947493" y="4096158"/>
                    <a:chExt cx="5718675" cy="1501839"/>
                  </a:xfrm>
                </p:grpSpPr>
                <p:grpSp>
                  <p:nvGrpSpPr>
                    <p:cNvPr id="74" name="Groupe 73"/>
                    <p:cNvGrpSpPr/>
                    <p:nvPr/>
                  </p:nvGrpSpPr>
                  <p:grpSpPr>
                    <a:xfrm>
                      <a:off x="2947493" y="4096158"/>
                      <a:ext cx="2429540" cy="1003933"/>
                      <a:chOff x="4540638" y="4409858"/>
                      <a:chExt cx="2445700" cy="1230615"/>
                    </a:xfrm>
                  </p:grpSpPr>
                  <p:sp>
                    <p:nvSpPr>
                      <p:cNvPr id="76" name="Flèche vers le bas 75"/>
                      <p:cNvSpPr/>
                      <p:nvPr/>
                    </p:nvSpPr>
                    <p:spPr>
                      <a:xfrm rot="16200000">
                        <a:off x="4504633" y="4779488"/>
                        <a:ext cx="558974" cy="486964"/>
                      </a:xfrm>
                      <a:prstGeom prst="downArrow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5186139" y="4409858"/>
                        <a:ext cx="1800199" cy="123061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1600" dirty="0">
                            <a:solidFill>
                              <a:prstClr val="white"/>
                            </a:solidFill>
                          </a:rPr>
                          <a:t>Raisonnement sur les actions et le changement</a:t>
                        </a:r>
                      </a:p>
                    </p:txBody>
                  </p:sp>
                </p:grpSp>
                <p:sp>
                  <p:nvSpPr>
                    <p:cNvPr id="75" name="Arrondir un rectangle avec un coin diagonal 74"/>
                    <p:cNvSpPr/>
                    <p:nvPr/>
                  </p:nvSpPr>
                  <p:spPr>
                    <a:xfrm>
                      <a:off x="7291213" y="5156410"/>
                      <a:ext cx="1374955" cy="441587"/>
                    </a:xfrm>
                    <a:prstGeom prst="round2DiagRect">
                      <a:avLst/>
                    </a:prstGeom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>
                          <a:solidFill>
                            <a:prstClr val="black"/>
                          </a:solidFill>
                        </a:rPr>
                        <a:t>Contrôleur</a:t>
                      </a:r>
                      <a:endParaRPr lang="fr-FR" dirty="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73" name="Rectangle 72"/>
                  <p:cNvSpPr/>
                  <p:nvPr/>
                </p:nvSpPr>
                <p:spPr>
                  <a:xfrm>
                    <a:off x="3467600" y="3519299"/>
                    <a:ext cx="1788305" cy="387496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>
                        <a:solidFill>
                          <a:prstClr val="white"/>
                        </a:solidFill>
                      </a:rPr>
                      <a:t>Planificateur</a:t>
                    </a:r>
                    <a:endParaRPr lang="fr-FR" sz="1400" b="1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cxnSp>
              <p:nvCxnSpPr>
                <p:cNvPr id="61" name="Connecteur droit avec flèche 60"/>
                <p:cNvCxnSpPr/>
                <p:nvPr/>
              </p:nvCxnSpPr>
              <p:spPr>
                <a:xfrm>
                  <a:off x="5292079" y="4435583"/>
                  <a:ext cx="643021" cy="1299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" name="Groupe 64"/>
                <p:cNvGrpSpPr/>
                <p:nvPr/>
              </p:nvGrpSpPr>
              <p:grpSpPr>
                <a:xfrm>
                  <a:off x="543384" y="3393406"/>
                  <a:ext cx="8057230" cy="1956410"/>
                  <a:chOff x="608938" y="3641587"/>
                  <a:chExt cx="8057230" cy="1956410"/>
                </a:xfrm>
              </p:grpSpPr>
              <p:sp>
                <p:nvSpPr>
                  <p:cNvPr id="67" name="Arrondir un rectangle avec un coin diagonal 66"/>
                  <p:cNvSpPr/>
                  <p:nvPr/>
                </p:nvSpPr>
                <p:spPr>
                  <a:xfrm>
                    <a:off x="608938" y="3641587"/>
                    <a:ext cx="5062432" cy="1647309"/>
                  </a:xfrm>
                  <a:prstGeom prst="round2DiagRect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8" name="Arrondir un rectangle avec un coin diagonal 67"/>
                  <p:cNvSpPr/>
                  <p:nvPr/>
                </p:nvSpPr>
                <p:spPr>
                  <a:xfrm>
                    <a:off x="7291213" y="5156410"/>
                    <a:ext cx="1374955" cy="441587"/>
                  </a:xfrm>
                  <a:prstGeom prst="round2DiagRect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prstClr val="black"/>
                        </a:solidFill>
                      </a:rPr>
                      <a:t>Contrôleur</a:t>
                    </a:r>
                    <a:endParaRPr lang="fr-FR" dirty="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69" name="Connecteur en angle 68"/>
                  <p:cNvCxnSpPr>
                    <a:endCxn id="68" idx="3"/>
                  </p:cNvCxnSpPr>
                  <p:nvPr/>
                </p:nvCxnSpPr>
                <p:spPr>
                  <a:xfrm>
                    <a:off x="7650869" y="4696754"/>
                    <a:ext cx="327822" cy="459656"/>
                  </a:xfrm>
                  <a:prstGeom prst="bentConnector2">
                    <a:avLst/>
                  </a:prstGeom>
                  <a:ln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ZoneTexte 58"/>
              <p:cNvSpPr txBox="1"/>
              <p:nvPr/>
            </p:nvSpPr>
            <p:spPr>
              <a:xfrm>
                <a:off x="694417" y="4701289"/>
                <a:ext cx="21875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dirty="0">
                    <a:solidFill>
                      <a:prstClr val="white">
                        <a:lumMod val="50000"/>
                      </a:prstClr>
                    </a:solidFill>
                  </a:rPr>
                  <a:t>Domaine de </a:t>
                </a:r>
                <a:r>
                  <a:rPr lang="fr-FR" sz="1400" b="1" dirty="0">
                    <a:solidFill>
                      <a:prstClr val="white">
                        <a:lumMod val="50000"/>
                      </a:prstClr>
                    </a:solidFill>
                  </a:rPr>
                  <a:t>connaissances</a:t>
                </a:r>
                <a:endParaRPr lang="fr-FR" sz="1400" b="1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sp>
          <p:nvSpPr>
            <p:cNvPr id="3" name="Ellipse 2"/>
            <p:cNvSpPr/>
            <p:nvPr/>
          </p:nvSpPr>
          <p:spPr>
            <a:xfrm>
              <a:off x="3953741" y="1783497"/>
              <a:ext cx="1852496" cy="9036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prstClr val="white"/>
                  </a:solidFill>
                </a:rPr>
                <a:t>Modèles logiques du monde </a:t>
              </a:r>
              <a:r>
                <a:rPr lang="fr-FR" sz="1600" dirty="0">
                  <a:solidFill>
                    <a:prstClr val="white"/>
                  </a:solidFill>
                </a:rPr>
                <a:t>réel</a:t>
              </a:r>
              <a:endParaRPr lang="fr-FR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5912241" y="4217060"/>
              <a:ext cx="1683616" cy="703275"/>
              <a:chOff x="5912241" y="4217060"/>
              <a:chExt cx="1683616" cy="703275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5924558" y="4217060"/>
                <a:ext cx="1671299" cy="51223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5912241" y="4304782"/>
                <a:ext cx="160787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prstClr val="white"/>
                    </a:solidFill>
                  </a:rPr>
                  <a:t>Plan=</a:t>
                </a:r>
                <a:r>
                  <a:rPr lang="fr-FR" sz="1400" dirty="0">
                    <a:solidFill>
                      <a:prstClr val="white"/>
                    </a:solidFill>
                  </a:rPr>
                  <a:t>{A1,A2,…,An}</a:t>
                </a:r>
              </a:p>
              <a:p>
                <a:endParaRPr lang="fr-FR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94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21742" y="303237"/>
            <a:ext cx="787527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Sujet de thèse</a:t>
            </a:r>
            <a:endParaRPr lang="fr-FR" sz="3600" b="1" dirty="0"/>
          </a:p>
        </p:txBody>
      </p:sp>
      <p:grpSp>
        <p:nvGrpSpPr>
          <p:cNvPr id="6" name="Groupe 5"/>
          <p:cNvGrpSpPr/>
          <p:nvPr/>
        </p:nvGrpSpPr>
        <p:grpSpPr>
          <a:xfrm>
            <a:off x="323528" y="145332"/>
            <a:ext cx="8496944" cy="575568"/>
            <a:chOff x="535256" y="60184"/>
            <a:chExt cx="8496944" cy="575568"/>
          </a:xfrm>
        </p:grpSpPr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4658872" y="110397"/>
              <a:ext cx="2109095" cy="416052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2542054" y="110399"/>
              <a:ext cx="2219115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9" name="AutoShape 24"/>
            <p:cNvSpPr>
              <a:spLocks noChangeArrowheads="1"/>
            </p:cNvSpPr>
            <p:nvPr/>
          </p:nvSpPr>
          <p:spPr bwMode="auto">
            <a:xfrm>
              <a:off x="535256" y="110398"/>
              <a:ext cx="2100179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6583928" y="60184"/>
              <a:ext cx="2448272" cy="575568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r>
                <a: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</a:t>
              </a:r>
              <a:r>
                <a:rPr lang="en-US" b="1" dirty="0" err="1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futurs</a:t>
              </a:r>
              <a:endParaRPr lang="en-US" sz="16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11" name="ZoneTexte 10" descr=" 50"/>
          <p:cNvSpPr txBox="1"/>
          <p:nvPr/>
        </p:nvSpPr>
        <p:spPr>
          <a:xfrm>
            <a:off x="804017" y="1258043"/>
            <a:ext cx="728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solidFill>
                  <a:prstClr val="black"/>
                </a:solidFill>
              </a:rPr>
              <a:t>Gestion </a:t>
            </a:r>
            <a:r>
              <a:rPr lang="fr-FR" sz="2400" i="1" dirty="0">
                <a:solidFill>
                  <a:prstClr val="black"/>
                </a:solidFill>
              </a:rPr>
              <a:t>opportuniste </a:t>
            </a:r>
            <a:r>
              <a:rPr lang="fr-FR" sz="2400" i="1" dirty="0">
                <a:solidFill>
                  <a:prstClr val="black"/>
                </a:solidFill>
              </a:rPr>
              <a:t>du dialogue dans les </a:t>
            </a:r>
            <a:r>
              <a:rPr lang="fr-FR" sz="2400" i="1" dirty="0">
                <a:solidFill>
                  <a:prstClr val="black"/>
                </a:solidFill>
              </a:rPr>
              <a:t>conversations sociales </a:t>
            </a:r>
            <a:r>
              <a:rPr lang="fr-FR" sz="2400" i="1" dirty="0">
                <a:solidFill>
                  <a:prstClr val="black"/>
                </a:solidFill>
              </a:rPr>
              <a:t>avec des agents virtuels et des robots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04017" y="2348880"/>
            <a:ext cx="7555567" cy="3973474"/>
            <a:chOff x="804017" y="2348880"/>
            <a:chExt cx="7555567" cy="3973474"/>
          </a:xfrm>
        </p:grpSpPr>
        <p:sp>
          <p:nvSpPr>
            <p:cNvPr id="12" name="Rectangle 11"/>
            <p:cNvSpPr/>
            <p:nvPr/>
          </p:nvSpPr>
          <p:spPr>
            <a:xfrm>
              <a:off x="804017" y="2348880"/>
              <a:ext cx="7368383" cy="38164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fr-FR" sz="2800" b="1" dirty="0">
                  <a:solidFill>
                    <a:prstClr val="black"/>
                  </a:solidFill>
                </a:rPr>
                <a:t>  Motivations</a:t>
              </a:r>
            </a:p>
            <a:p>
              <a:pPr algn="just"/>
              <a:r>
                <a:rPr lang="fr-FR" sz="2800" b="1" dirty="0">
                  <a:solidFill>
                    <a:prstClr val="black"/>
                  </a:solidFill>
                </a:rPr>
                <a:t>	</a:t>
              </a:r>
              <a:r>
                <a:rPr lang="fr-FR" sz="2800" b="1" dirty="0">
                  <a:solidFill>
                    <a:prstClr val="black"/>
                  </a:solidFill>
                </a:rPr>
                <a:t>	</a:t>
              </a:r>
              <a:r>
                <a:rPr lang="fr-FR" sz="2800" b="1" dirty="0">
                  <a:solidFill>
                    <a:prstClr val="black"/>
                  </a:solidFill>
                </a:rPr>
                <a:t> </a:t>
              </a:r>
              <a:endParaRPr lang="fr-FR" b="1" dirty="0">
                <a:solidFill>
                  <a:prstClr val="black"/>
                </a:solidFill>
              </a:endParaRPr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017" y="3132201"/>
              <a:ext cx="2269803" cy="1720748"/>
            </a:xfrm>
            <a:prstGeom prst="rect">
              <a:avLst/>
            </a:prstGeom>
          </p:spPr>
        </p:pic>
        <p:cxnSp>
          <p:nvCxnSpPr>
            <p:cNvPr id="15" name="Connecteur en angle 14"/>
            <p:cNvCxnSpPr/>
            <p:nvPr/>
          </p:nvCxnSpPr>
          <p:spPr>
            <a:xfrm flipV="1">
              <a:off x="3073820" y="2944235"/>
              <a:ext cx="1878971" cy="1044930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4952791" y="2762979"/>
              <a:ext cx="27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prstClr val="black"/>
                  </a:solidFill>
                </a:rPr>
                <a:t>Dialogue homme-machine</a:t>
              </a:r>
              <a:endParaRPr lang="fr-FR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Connecteur droit avec flèche 21"/>
            <p:cNvCxnSpPr>
              <a:stCxn id="13" idx="3"/>
              <a:endCxn id="23" idx="1"/>
            </p:cNvCxnSpPr>
            <p:nvPr/>
          </p:nvCxnSpPr>
          <p:spPr>
            <a:xfrm flipV="1">
              <a:off x="3073820" y="3989165"/>
              <a:ext cx="1878971" cy="341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4952791" y="3665999"/>
              <a:ext cx="3406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prstClr val="black"/>
                  </a:solidFill>
                </a:rPr>
                <a:t>Systèmes existants orienté tâches</a:t>
              </a:r>
            </a:p>
            <a:p>
              <a:r>
                <a:rPr lang="fr-FR" dirty="0">
                  <a:solidFill>
                    <a:prstClr val="black"/>
                  </a:solidFill>
                </a:rPr>
                <a:t>	</a:t>
              </a:r>
              <a:r>
                <a:rPr lang="fr-FR" sz="1400" dirty="0">
                  <a:solidFill>
                    <a:prstClr val="black"/>
                  </a:solidFill>
                </a:rPr>
                <a:t>ex: Disco, TRAINS,…</a:t>
              </a:r>
              <a:endParaRPr lang="fr-FR" dirty="0">
                <a:solidFill>
                  <a:prstClr val="black"/>
                </a:solidFill>
              </a:endParaRPr>
            </a:p>
          </p:txBody>
        </p:sp>
        <p:cxnSp>
          <p:nvCxnSpPr>
            <p:cNvPr id="27" name="Connecteur en angle 26"/>
            <p:cNvCxnSpPr/>
            <p:nvPr/>
          </p:nvCxnSpPr>
          <p:spPr>
            <a:xfrm>
              <a:off x="3044086" y="3994907"/>
              <a:ext cx="1926835" cy="13027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2" descr="http://souperdefilles.com/wp-content/uploads/2011/03/clipart_coffee_girls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520" y="4899407"/>
              <a:ext cx="2414908" cy="1049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Pensées 27" descr=" 78"/>
            <p:cNvSpPr/>
            <p:nvPr/>
          </p:nvSpPr>
          <p:spPr>
            <a:xfrm>
              <a:off x="5420535" y="4320604"/>
              <a:ext cx="1099051" cy="577573"/>
            </a:xfrm>
            <a:prstGeom prst="cloudCallout">
              <a:avLst>
                <a:gd name="adj1" fmla="val -19976"/>
                <a:gd name="adj2" fmla="val 77154"/>
              </a:avLst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200" b="1" dirty="0">
                  <a:solidFill>
                    <a:srgbClr val="A5A5A5">
                      <a:lumMod val="50000"/>
                    </a:srgbClr>
                  </a:solidFill>
                </a:rPr>
                <a:t>Je veux plaire !</a:t>
              </a:r>
              <a:endParaRPr lang="fr-FR" sz="1200" b="1" dirty="0">
                <a:solidFill>
                  <a:srgbClr val="A5A5A5">
                    <a:lumMod val="50000"/>
                  </a:srgbClr>
                </a:solidFill>
              </a:endParaRPr>
            </a:p>
          </p:txBody>
        </p:sp>
        <p:sp>
          <p:nvSpPr>
            <p:cNvPr id="29" name="Flèche droite 28" descr=" 79"/>
            <p:cNvSpPr/>
            <p:nvPr/>
          </p:nvSpPr>
          <p:spPr>
            <a:xfrm>
              <a:off x="6599351" y="4437787"/>
              <a:ext cx="291073" cy="251979"/>
            </a:xfrm>
            <a:prstGeom prst="rightArrow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" name="Rectangle 35" descr=" 80"/>
            <p:cNvSpPr/>
            <p:nvPr/>
          </p:nvSpPr>
          <p:spPr>
            <a:xfrm>
              <a:off x="6970189" y="4388985"/>
              <a:ext cx="1152129" cy="33946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A5A5A5">
                      <a:lumMod val="50000"/>
                    </a:srgbClr>
                  </a:solidFill>
                </a:rPr>
                <a:t>But social</a:t>
              </a:r>
              <a:endParaRPr lang="fr-FR" sz="1400" b="1" dirty="0">
                <a:solidFill>
                  <a:srgbClr val="A5A5A5">
                    <a:lumMod val="50000"/>
                  </a:srgbClr>
                </a:solidFill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5653289" y="5953022"/>
              <a:ext cx="1590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prstClr val="black"/>
                  </a:solidFill>
                </a:rPr>
                <a:t>Dialogue social</a:t>
              </a:r>
            </a:p>
          </p:txBody>
        </p:sp>
      </p:grpSp>
      <p:sp>
        <p:nvSpPr>
          <p:cNvPr id="24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14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6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23528" y="145332"/>
            <a:ext cx="8496944" cy="575568"/>
            <a:chOff x="535256" y="60184"/>
            <a:chExt cx="8496944" cy="575568"/>
          </a:xfrm>
        </p:grpSpPr>
        <p:sp>
          <p:nvSpPr>
            <p:cNvPr id="5" name="AutoShape 24"/>
            <p:cNvSpPr>
              <a:spLocks noChangeArrowheads="1"/>
            </p:cNvSpPr>
            <p:nvPr/>
          </p:nvSpPr>
          <p:spPr bwMode="auto">
            <a:xfrm>
              <a:off x="4658872" y="110397"/>
              <a:ext cx="2109095" cy="416052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6" name="AutoShape 24"/>
            <p:cNvSpPr>
              <a:spLocks noChangeArrowheads="1"/>
            </p:cNvSpPr>
            <p:nvPr/>
          </p:nvSpPr>
          <p:spPr bwMode="auto">
            <a:xfrm>
              <a:off x="2542054" y="110399"/>
              <a:ext cx="2219115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535256" y="110398"/>
              <a:ext cx="2100179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6583928" y="60184"/>
              <a:ext cx="2448272" cy="575568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r>
                <a: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</a:t>
              </a:r>
              <a:r>
                <a:rPr lang="en-US" b="1" dirty="0" err="1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futurs</a:t>
              </a:r>
              <a:endParaRPr lang="en-US" sz="16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pic>
        <p:nvPicPr>
          <p:cNvPr id="12" name="Picture 2" descr="http://souperdefilles.com/wp-content/uploads/2011/03/clipart_coffee_gir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43" y="3234377"/>
            <a:ext cx="1574948" cy="9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6695993" y="6367539"/>
            <a:ext cx="2057400" cy="365125"/>
          </a:xfrm>
        </p:spPr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Pensées 15"/>
          <p:cNvSpPr/>
          <p:nvPr/>
        </p:nvSpPr>
        <p:spPr>
          <a:xfrm>
            <a:off x="368848" y="2231697"/>
            <a:ext cx="1099051" cy="577573"/>
          </a:xfrm>
          <a:prstGeom prst="cloudCallout">
            <a:avLst>
              <a:gd name="adj1" fmla="val -7399"/>
              <a:gd name="adj2" fmla="val 132381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>
                <a:solidFill>
                  <a:srgbClr val="A5A5A5">
                    <a:lumMod val="50000"/>
                  </a:srgbClr>
                </a:solidFill>
              </a:rPr>
              <a:t>Je veux plaire !</a:t>
            </a:r>
            <a:endParaRPr lang="fr-FR" sz="1200" b="1" dirty="0">
              <a:solidFill>
                <a:srgbClr val="A5A5A5">
                  <a:lumMod val="50000"/>
                </a:srgb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143" y="4196934"/>
            <a:ext cx="1430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prstClr val="black"/>
                </a:solidFill>
              </a:rPr>
              <a:t>Dialogue social</a:t>
            </a:r>
            <a:endParaRPr lang="fr-FR" sz="1600" dirty="0">
              <a:solidFill>
                <a:prstClr val="black"/>
              </a:solidFill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1547664" y="2348880"/>
            <a:ext cx="291073" cy="251979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2" name="AutoShape 6" descr="data:image/jpeg;base64,/9j/4AAQSkZJRgABAQAAAQABAAD/2wCEAAkGBxAQEBAPEBIQEBQPEA8QEBAPFRQVFBAVFBQWFhQUFRUYHCggGBolHBQUITEhJSkrLi4uFx8/ODMsNyguLisBCgoKDg0OFxAQFywfHCQsLCwsLCwsLCwtLCwsLCwsLCwsLCwsLCwsLCw3LCw0LCwsLCwsLCwsLCwsLCwsLCwsN//AABEIALkBEQMBIgACEQEDEQH/xAAcAAACAgMBAQAAAAAAAAAAAAABAgAFAwQGBwj/xABAEAABBAADBgMFBQYFBAMAAAABAAIDEQQSIQUGMUFRYRNxgSIyQpGhB1KxwfAUIzNygtFDYpKy0iSiwvEWU+H/xAAZAQEBAQEBAQAAAAAAAAAAAAAAAQIDBAX/xAAjEQEAAwACAgICAwEAAAAAAAAAAQIRAzESIQQiE2FRgdFB/9oADAMBAAIRAxEAPwDrAEygRWQEQoiqIiojSAIqIoAoipSAKI0oqIgmQQBRFRAFEaQQRBFRACgmQUAQRUQIUExQKBSlKYoFAqUpilKikKgRKgQMEwShMEGHwlFmUQZ1FAiqiBFQIoIioogiiKiCKIqKgKIqIAoiogCCZSkCqIqIAoiggCCZAoAgUVFAqBTIIEKC1sXtKCL+JLEzs5zQfla1odvYR5ps8V8BbqvyJ4ouLApSmtAoEKCJUUBCYJQmCAqKIqjKEUEyIIRQCKCIqIoAiooqIoiogiiiw4wyBjjEGl9aZzTR3NcfJIJDE4uOIXI9jByzEC/Lqlw+Phk/hyMd5OF/JeVYvGPM8glcZDmLXuJ6HQtvh2GmmnVXe72zH4p/gsfEXPa7ICSMxAscrFd176/ErNdmz5lvnXi2RX/XoaC09ymPeMRg578XDOGVxNmiSKvmAR8nBbxHJeTk45paay93Dyxy0i0FURUXN1KoiogCCKigVJI8NBc4hoHEk0B6rIvO/tWxc7fBjaXNicCTR0kddUeoArQ6e12RYhc7w76QYdpbCRNJrVXkb3c7n5D6LhcVvNisSQJZHNaeEcPsj1riPMqkY46gnlVddeK1onHMCOvIm1mWo9LCd7ycoy66WOXe+XBY8NJVtzW7gCbH48UkeLDi42W3woVrVWsjSAHAUdCdeJ/umLrudyN4few0xIoZoifu8CPK9fVdwV4Wyd7XCRpILAKcDqdey9Z3U2v+1Q2Tb46a89bFh3qqzMLkoIlKiGCYJQmCBlFFEGYIoBEKoYIoBMgiiiKCKIEgCzpSMLg9uZpsWRY/WqoKiiiCKsdi3NxIbyLgCPQf8itba+8gw8nhCCeR2mrW0w30dz+SMOMhmIeR4clAZXEVz0vhYsrWTCRaJlyu+m77/HdiIGl2b+IxvUfEAq7YrMYyRjoIpw8H2SxjraTpxrTivRMZhy5r2kuYXtc0Paac0kEBzSeY4ra2S98YYxxLyAG5iDZoc++nFejj+TakZ28nN8OvJby3A3Nwj4ziZ8RI188ha2Vgc1zoqGankcHHM01yFdVuTm3OI4FxPzKTFy6mNrGxl1ucQ0NzE/E6vePdcvh8CyfFyRSnFZ4yM+SQeHZDTTXGy2w4Glzm0clpm046xSeKkV443+3TqJ48ThyQ3VmUBuXpQridSe5W0MNG4Wx4/q4fNcsd2tGI3l8YkDHgNLcw09rSyOQta2zcSJrbYJy5mkUKLeLe/D6hYGbUjglc17Q8vzsdmIyGicpvpw5LBsyZome+JgYy3ZGN1GrQC1vQZhfQBBZII0ooFK5vfjZrcRCxn+I1znxXzoU4fULpSqHe3EMjiY5xIIcctfykfms26ar28XxmGfG/2mlvIgjhSwtBykcw131Iv6Lqpsa+RxJyvANHLx8yw613Fqn2js6gZI7rm3m3r6LGuk1VUT202x27rLG5uZ3f9Farh/ZRg687+q2wsmTDXyN9+dhehfZnEfCnfydIxo/pYL/3Ly5h0PbRe0bk4Xw8DDfGQGQ3xOY2P+3KiSuylTFKiCmakCYKh0UtqINgIhAJgiCiEAmQQBFRFUVu03Z3sg1Aoyyu6Mby9T+CSLashc3w2COO8rC8aOHC7HBb+Iw4ffIluW+13R7LFgMOY8wc1pa7jrYvqAeBVG/M0aEXrYIPUaGu1qtx+GleNHFn8quGuaWgni2xr31WKSQHQC0HB7Swrog5he93iA2wa33JPui1hwOzntgaXGiLbXSjQ+lLpdtbH8bK8Nzua1za8R8d3yJbxC1cDsaSLDCN5YTmc6mXTQda762g1cHgS9pMsmVg4lxoAeZ4K72NjtmYc0yeEu+854PyJ0C82xb5sbiRC13sNcRGD7gDeL+50P0WzHsKJ7zDHO4yDOGl0eWORzPea02TovRXirn2l47/ACL79IjHsmLw7J2ZgRdAtcOfSivOdvTubi3NaHeI5jbLHhhOUUOJHILQ3T3kdgnuw87iIiaAP+E/n/Td38+q7mfBQz1JJHHITqHOaCaOo1XLkp4Tjvw8sckb/wBVGzGSSwse6nONguGt0SOPM9a0u1klw8lEZi2/RXjWgAAAADQAaAIrm6qNkDREGODXBrQKcL1CssDGAwECrHlp2HJbDmA8QD5i0UAKCZeXfaVvVPHO7CwSGNjGNzmI09znCyC4atoVoK5oO321vLg8HpPM1rv/AK225/b2W6j1XCbX22zaD3Pie4NjAqOVpblB0vTqvOfFNlx1c6ySdTZ4m+qvN0WOJmc3LmytaHPFjUkkfQLN+m+Pt0sOAYWtoA3rm5g9nLanwZLbHQjVNs0uGbMW6nQNFAKwy2NV55l6shwQ2C+nSOHsgPNc9AaQg2fEQ59uysGd1ivZ4mjzOnrYXbvgDxlPC9Fy2+UjrjbdNNNP+YjUZjzrVaraZnHOYrWNV262xn4ydrA32AQ6U8mt6X34fNe3htADoKXheAxk0Lj4UkkR4h0biL/mHB3ra6bZf2gYqEgYprcRHpckYDZGjqR7p+nmu+PPL00pSseFxLJY2SxnM2Roc09QU5QRMFjtZGoGUQQQbgRCUJgqhgmShEIGUQRQRFBRAaCKC1MRtKGN2R8jWnprp51wQbax4qHOxzCSM7S2xxF9E7HhwDmkEHUEagjzRQcNsfYE0GKc5zTkaxwD+RJIqvS/JXWH2VCyTxg2ne0eJoF3vEN4AlXWLdTfz7qtilLunoulrzadcqcVaw56fdYT44SFwEZPiSN5kj4R2Nfiu5VQ5+R7XDQXTtLsHirSOQOFjgeuiza82zWq0rWZyOzoIWjay2iCiiCr3ox37PgsTMDRZC/IeHtuGVn/AHEL59xBsmyTd6niTxK9X+1vaOWGHDA6yudI7+WMUB/qcD/SvJnm9fL9fgqNZWexNrfs7iHNzsdVtuiCOBBWg5uvnqlYy3BvUgfM0pMasTj0DBbdY4gCNwsAjUFXsUocAReq4aElmVw+E6+V6/rsumwWMbQo8V571yXopbY9rXMuP33mFwtH3iT517P4FXeJx5LmxM1c412bzLj2As+i5jfB4MjGD4WXrx1otJ71Tv6lrjr71nkt6xoF3A9kxdenzWpDJbb+ndOHUPNd3F69uDO12AjDf8N0rHX1zl34OCvyuM+y137jEN6TNPqWAH/aF2ZUlCFEO0QKxkqKy2osWdRBaBMEgKYFVDhFKCjaBgiltFAUUtrmN695TABHDRe57GPeeEYcda6n8LU0bO8u8bMODFEQ+d2gYCPYsXbummq4vCbPlxP72R9NJNPILs+upYzhV/E6/KlXZCRjHtsyAy6uJ1sWNepLh9F12yAWQQtIrLHG2uhDQPxtTNaj0td1GvgZLHLIC3PmhJoHKRrm5A2rTbO0hh4jJo4nRg6n+yqcPG57gG8SfktXfDY00mQQOzCNha6NvvWbJc29HceA148eWohmWvPvG1jWzyGRviglrKLs3YDodKPcK52diGysZLlLRI1r8rgMwsWLXI7WnfiPBgliMZa8O4my8tLGsykCh7ZPoEm03y4J8eGwrwHSs1unZQHOzPIPCqNeYSRd7X25LFI4tiY+MZWg5i1wN041VEa9eXfS7k2g+N0bQ1uR4vMSbuxYrloVSYfYjMZC0Pe8N01jIBdep1IPT6q8i3ObIA12IxBLGuDC8gkcOgAPAKi3pBVO0NoPhmc2xRogHhR6etrLDtdh94FnfiPnyUFigtafHxs+LMTybr/+BV2J3ga0EhoOUEmzoKFnWkHmH2m4/wATaEoF1h2RwjpYGd1eryP6VxxPEfqit3aWKMsskr+Mr3vd5vJJ/FV7tDXMfUKjbfhiIopCf4hkodMhDfrf0S4EXKz+YLrtl7Jjl2W2ZzS58EGLkjF6Fxe+rHOsgXHQGntPRzT9QiurhgHttPFuo79fpawvY6Nw45RqD2/vyW3hZP3oJ56EeehWcYZsgMb70vgaI5WD6DisWrrVZwNkZXB8tU0kscTxEbAHSC/8xdGPILk9r4kyTPeeZJ8r1/MLtsXhWQQRYeMuuZxc4uIJANDkB9wcuS87xU2Zzj95zj6XoPlS1EZCTOrXYuxJsTFiZ48obh2hxDiBn+8ASaBDRevbqFn25hmRvgDQB/0WCca0tz4Wvc49yXErNjsf4GDjwMeheBJiT/Nrk/D0AR3o/jtb9zC4FhHSsNEfzVR2f2WR1hp3fexBHoI2f8iuyK5P7NARg39DiH1/ojH42uqJUQpWNydxWMqKCiFqKC1BTAoBhTZCtIgKNqZCjlKA2paCGZBq7Yxvgwvfzqm+ZXnOKjErXCQkBxsngbu7vkuq32mpsY5En9fguKLHSOETA57nuprW8SVie246LtDEZqaPdsX/AJqI/wCJHqF2kTbIa3jpQ5mytndzdNkAEkoa+TQgcWx+XU9/krN+xh4gkDso9okVwJ1sHz5LUM62MBh2R2MwLzxI5dha2DhOdLkNpy47DW9rRNGCSSLOVvdvEeYtdHutvEMRERVWa111HQ8wtIz7Sc1kQc4NLmn92XAEtcdLHTjyXG4zDNc8FzRnykBw1eGnjryGisd5trB0zGN1awyA93NbmNegcPmtCGJznW73b9375GlnqOJ+SDot2oKw7NQQy7PKrofkr+ORo+IfNc9g52hpzEaG9f7Krj2hiHvBbIcrnimhjfdLuHC+HqguN68GXGOVlGrY+iKAOoJPzHqqB7GRgu4kNsud8IHEgch9VdbSnIjPsuIdQuqHG6N+S5LaeJpzIncZDmdz0AJN+dED1QbM2KrRzgC4A1dGlR7zOf4WbxBGwtIDPildyAN8FumSNjJcVNWRppt/Fl0oDn7Wb5LhNpbRkxDjI86uvI3kxvJo+iqtCUg2Fgk5dQmcKNlIWnlfqoj0/chwdgYIj/iMxjDWnCTX/eF5q1pDg08QaPmNCu13GxuSHD38GPkhPlNCHgDzfCFzmLhDdoyN0IZi5Dw0IbKXV5aUoq2w8nxUSA85iGuOUcjYFLpv2FsgEjXgWAXVyPcdVV4eeCMyZSA1zgMo149Ov/tbsswc2mXQYBmJGl3bQePA35kdEaxVbYxFCWW9I4yGeZGRvHuQuOwMYH7140YfZafjeNQPIcT6DmrrbRJIw7S1oc4yvPJjRzPQcT6d1T4mUOOVoORoysB411PcnUoksL8QXZnEkl2YknmSuh3wd/1+JABOUxM7ezDG3/xVFhIw54b94htHua6d17Dhd0oXYubGyP8AGzTyOjjqmRlry32tTmILewBHBVls7o7OfhsHFFJ7/tPeOhe4uy+gIHorYlZSxIWLIwkpHLMY0pYgwKLJ4aiK6fwOyPgdlt6KaLSNXwUfCWzopog1vCSHDjoFt0FNEFLtTYsWIZkkbYuxRog9itLAbsQQFzos7S4UXF1mulngPJdMQEpAUwU52aeT3/6nKrw2Nz5nMf7EcronW5xc9zRyHJt9eNfPq1w+8sTI3mKJjGiVznyAaWSAL9fyWoxmd2P4XEWJ1HGx+tEs2EjbnkazI9wPtR00knmW+6XXrdKu3Zw5JJ9vKyve1F62G89KHbUd100Ed27lwH5qK84xeGkZI0FpLPEDw6qILm5Hg9jeb0KuWgaEVpp5VxC62XBxu4tCqsRuxAS5zXSRl9WWu6cPZOn0RTMZlycjlBsacRa2G4k8j89fxWttN/h0dXeGz1dlH50q7Z+0HO8Jz9A8sBGmmbhoG3xI580RWbzbcOYgHMInFhF/Hz07DN8gqJ8NS53uOVgdI8ntQIHXiQP5lY7yYGeTESOMZDMzRGYxdtGcZnVzOY/Rc/tbGudBitHtcHMoFjmkNLnZjqNRdXXBWYySs7Cj3k2u7FSBnCOPRrBwb2/XdVE7yDfZGNCTiCorCGgAceH4qA6f3T1xHfT1VrsjYZn1c7I3qdSfIKTMR2sRM+oZNgSnwcZG3RzWQ4yMcPaw0gL/AFyPd8kNuwH9uxBbftPDxV8ZGh//AJLoMDuuYJY5oZBKGktlieMviRvBZI0G6Ntc7Q0tjF7IzYmVxNU5rWk82taAD8gD6rMXiem/CY7UmGw1ZHZvb1rnVjjr9Fnxm0HRRhoMbtOQdd3xq1cYjYzA1z/E1FaZTZsjh30T4LZOD8SjE/Eexn0cSWdQWtIB6jn8lmeSIdI47S87xeIPtC7c83KfL3WDsOffyWq3Vem4Xc7BNOcMfI1+rRKT+7/yVpqO+qG09zsI5hMYdE7kQ4kerSTp5Up+arP4bOf3H2A7FzF91Hhsksh6kG2sHnl16BezwYNkYLWCgXyPI6ue4vcfVzifVVm5uzXYfZ8MLqJLXvdlFfxHOdXcjNVq/XVxaxYlyLcyoZEGkWJSxbxjQ8JBo5FFu+EVEF14aHhJsymZUL4XdDwu6e0cyDCYe6BiPVZ7UtBqOY8d1ic545LfQQc9tbbsWF8Mz5wJHFtsF5aF27W61HC+K1cZJs2b98+aMmvfa8BxHIGtTWtA9SrzaWxcPiQGzRh4Go1cK8i0hVX/AMF2fyicPKST83LceGe3O35N9Y1tk43DPZJHhZHOMYBJlBALeFjgrWLHtyjgNBpqK+azbN2Dh8PfhMLc1WS4kmuGpVgIW9AfNS/jv16Xj8/H79/pWftje3zCP7Q0qyMLPuhKcMw/CFltx+9ONhja10hcGklhLNXixyCmzsLgZWB8U96XZeGlunxNNV8lebQ3Xws/vtd/S9w+l0tFu4WBHwyer3LdfDPeuVvyb6zGuzaGHkkOHjkzua0uLhRZQNUHcyLHDRHE4EOBDspB4jT81b4DdrDQHNE3KarMSSa6albxwLVLeO/Vqnnn2zf08vxm4uDN0JGak+w88+xsKsxG4+GA0klHmWH8Wr2I4FqR2zIzxAPmFlt4TjtziwOdHMH000xzQC7sHXV+ifZ72ljKNEANI4EEaEH1XtE+7WFf70TPMCj8wqPG/ZtgXkuYZYXHUljrs9812sXr5Q3S2S47DPIHFbE01tOa9eBA+atpdx3w+5jI3DpO2j82n8lXYvBzMFEsNG80Jzg+hFrh4TD0ReJaMTWEhrpJGt4uBLxoOPHRV+y8PrNNDIXtdK4hpA93gDdWLAGvRZMdtqOJjgZWOc6mFrA0yAE+1daNFdrTYPacDsoY4ChQLSB6EJktRMOiwO0A9uV1kgUcw1BHDsQs0MDpnBjefHsOZW/szd98sbXSPMQcbpgaXkeZBDb8r8lf4DZMMAPht1PvPcS57vNzta7cFY497Zvy56g2HaQADpQAA7BZgFlEaOReh5GKgjQWXw1PDVGKghQWbw1MiDDSiy5EVBntS1izI5lRktG1jzKWgyWpaS1MyB7UtJmRtA1qWltS0D2paW1LQOiktQFAyIS2jaAqUhaloDSlIZlLQRSlLUtAj4mni0HzC15NlwO96KM/0hbdo2gq3bvYM8cNhz3MbCfmQskWxsM33YIW+UbB+S37UtRdYxCBoBXYI+EE9oWqgZApkClqWgmQIZUVLQCkKRtC0EpFLaKg1Q5NaxhFUPaOZY0QgyZ1M6xqIMuZTMkCKBsymdKoiHDkc6QIhA2dHMlCiKfMjmSBRA+ZS0iiB8yGZBBA2ZTMlUVQ+ZTMkUUU+ZTMkQQOXIZkhUQNmUzpFERkzKZljURT5kMyQoFBkzILCooP/9k="/>
          <p:cNvSpPr>
            <a:spLocks noChangeAspect="1" noChangeArrowheads="1"/>
          </p:cNvSpPr>
          <p:nvPr/>
        </p:nvSpPr>
        <p:spPr bwMode="auto">
          <a:xfrm>
            <a:off x="155575" y="163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20072" y="2979989"/>
            <a:ext cx="936103" cy="3585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Etape 1</a:t>
            </a:r>
            <a:endParaRPr lang="fr-F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60032" y="3478039"/>
            <a:ext cx="1534727" cy="487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</a:rPr>
              <a:t>HTN Réactif</a:t>
            </a:r>
            <a:endParaRPr lang="fr-FR" b="1" dirty="0">
              <a:solidFill>
                <a:prstClr val="white"/>
              </a:solidFill>
            </a:endParaRPr>
          </a:p>
        </p:txBody>
      </p:sp>
      <p:cxnSp>
        <p:nvCxnSpPr>
          <p:cNvPr id="30" name="Connecteur droit avec flèche 29"/>
          <p:cNvCxnSpPr>
            <a:stCxn id="12" idx="3"/>
            <a:endCxn id="28" idx="1"/>
          </p:cNvCxnSpPr>
          <p:nvPr/>
        </p:nvCxnSpPr>
        <p:spPr>
          <a:xfrm flipV="1">
            <a:off x="2161091" y="3721703"/>
            <a:ext cx="2698941" cy="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267744" y="3440181"/>
            <a:ext cx="243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Description  des stratégies du dialogue générique</a:t>
            </a:r>
            <a:endParaRPr lang="fr-FR" sz="1600" b="1" dirty="0">
              <a:solidFill>
                <a:srgbClr val="A5A5A5">
                  <a:lumMod val="50000"/>
                </a:srgbClr>
              </a:solidFill>
            </a:endParaRPr>
          </a:p>
        </p:txBody>
      </p:sp>
      <p:sp>
        <p:nvSpPr>
          <p:cNvPr id="40" name="Titre 1"/>
          <p:cNvSpPr txBox="1">
            <a:spLocks/>
          </p:cNvSpPr>
          <p:nvPr/>
        </p:nvSpPr>
        <p:spPr>
          <a:xfrm>
            <a:off x="621742" y="303237"/>
            <a:ext cx="7875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smtClean="0">
                <a:solidFill>
                  <a:prstClr val="black"/>
                </a:solidFill>
              </a:rPr>
              <a:t>Sujet de thèse</a:t>
            </a:r>
            <a:endParaRPr lang="fr-FR" sz="3600" b="1" dirty="0">
              <a:solidFill>
                <a:prstClr val="black"/>
              </a:solidFill>
            </a:endParaRPr>
          </a:p>
        </p:txBody>
      </p:sp>
      <p:sp>
        <p:nvSpPr>
          <p:cNvPr id="42" name="ZoneTexte 41" descr=" 50"/>
          <p:cNvSpPr txBox="1"/>
          <p:nvPr/>
        </p:nvSpPr>
        <p:spPr>
          <a:xfrm>
            <a:off x="804017" y="1258043"/>
            <a:ext cx="728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solidFill>
                  <a:prstClr val="black"/>
                </a:solidFill>
              </a:rPr>
              <a:t>Gestion </a:t>
            </a:r>
            <a:r>
              <a:rPr lang="fr-FR" sz="2400" i="1" dirty="0">
                <a:solidFill>
                  <a:prstClr val="black"/>
                </a:solidFill>
              </a:rPr>
              <a:t>opportuniste </a:t>
            </a:r>
            <a:r>
              <a:rPr lang="fr-FR" sz="2400" i="1" dirty="0">
                <a:solidFill>
                  <a:prstClr val="black"/>
                </a:solidFill>
              </a:rPr>
              <a:t>du dialogue dans les </a:t>
            </a:r>
            <a:r>
              <a:rPr lang="fr-FR" sz="2400" i="1" dirty="0">
                <a:solidFill>
                  <a:prstClr val="black"/>
                </a:solidFill>
              </a:rPr>
              <a:t>conversations sociales </a:t>
            </a:r>
            <a:r>
              <a:rPr lang="fr-FR" sz="2400" i="1" dirty="0">
                <a:solidFill>
                  <a:prstClr val="black"/>
                </a:solidFill>
              </a:rPr>
              <a:t>avec des agents virtuels et des robots</a:t>
            </a:r>
          </a:p>
        </p:txBody>
      </p:sp>
      <p:sp>
        <p:nvSpPr>
          <p:cNvPr id="23" name="Rectangle 22" descr=" 80"/>
          <p:cNvSpPr/>
          <p:nvPr/>
        </p:nvSpPr>
        <p:spPr>
          <a:xfrm>
            <a:off x="1918502" y="2305138"/>
            <a:ext cx="1152129" cy="3394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But social</a:t>
            </a:r>
            <a:endParaRPr lang="fr-FR" sz="1400" b="1" dirty="0">
              <a:solidFill>
                <a:srgbClr val="A5A5A5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7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23528" y="145332"/>
            <a:ext cx="8496944" cy="575568"/>
            <a:chOff x="535256" y="60184"/>
            <a:chExt cx="8496944" cy="575568"/>
          </a:xfrm>
        </p:grpSpPr>
        <p:sp>
          <p:nvSpPr>
            <p:cNvPr id="5" name="AutoShape 24"/>
            <p:cNvSpPr>
              <a:spLocks noChangeArrowheads="1"/>
            </p:cNvSpPr>
            <p:nvPr/>
          </p:nvSpPr>
          <p:spPr bwMode="auto">
            <a:xfrm>
              <a:off x="4658872" y="110397"/>
              <a:ext cx="2109095" cy="416052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6" name="AutoShape 24"/>
            <p:cNvSpPr>
              <a:spLocks noChangeArrowheads="1"/>
            </p:cNvSpPr>
            <p:nvPr/>
          </p:nvSpPr>
          <p:spPr bwMode="auto">
            <a:xfrm>
              <a:off x="2542054" y="110399"/>
              <a:ext cx="2219115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535256" y="110398"/>
              <a:ext cx="2100179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6583928" y="60184"/>
              <a:ext cx="2448272" cy="575568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r>
                <a: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</a:t>
              </a:r>
              <a:r>
                <a:rPr lang="en-US" b="1" dirty="0" err="1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futurs</a:t>
              </a:r>
              <a:endParaRPr lang="en-US" sz="16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pic>
        <p:nvPicPr>
          <p:cNvPr id="12" name="Picture 2" descr="http://souperdefilles.com/wp-content/uploads/2011/03/clipart_coffee_gir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43" y="3234377"/>
            <a:ext cx="1574948" cy="9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6695993" y="6367539"/>
            <a:ext cx="2057400" cy="365125"/>
          </a:xfrm>
        </p:spPr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Pensées 15"/>
          <p:cNvSpPr/>
          <p:nvPr/>
        </p:nvSpPr>
        <p:spPr>
          <a:xfrm>
            <a:off x="368848" y="2231697"/>
            <a:ext cx="1099051" cy="577573"/>
          </a:xfrm>
          <a:prstGeom prst="cloudCallout">
            <a:avLst>
              <a:gd name="adj1" fmla="val -7399"/>
              <a:gd name="adj2" fmla="val 132381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>
                <a:solidFill>
                  <a:srgbClr val="A5A5A5">
                    <a:lumMod val="50000"/>
                  </a:srgbClr>
                </a:solidFill>
              </a:rPr>
              <a:t>Je veux plaire !</a:t>
            </a:r>
            <a:endParaRPr lang="fr-FR" sz="1200" b="1" dirty="0">
              <a:solidFill>
                <a:srgbClr val="A5A5A5">
                  <a:lumMod val="50000"/>
                </a:srgbClr>
              </a:solidFill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1547664" y="2348880"/>
            <a:ext cx="291073" cy="251979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2" name="AutoShape 6" descr="data:image/jpeg;base64,/9j/4AAQSkZJRgABAQAAAQABAAD/2wCEAAkGBxAQEBAPEBIQEBQPEA8QEBAPFRQVFBAVFBQWFhQUFRUYHCggGBolHBQUITEhJSkrLi4uFx8/ODMsNyguLisBCgoKDg0OFxAQFywfHCQsLCwsLCwsLCwtLCwsLCwsLCwsLCwsLCwsLCw3LCw0LCwsLCwsLCwsLCwsLCwsLCwsN//AABEIALkBEQMBIgACEQEDEQH/xAAcAAACAgMBAQAAAAAAAAAAAAABAgAFAwQGBwj/xABAEAABBAADBgMFBQYFBAMAAAABAAIDEQQSIQUGMUFRYRNxgSIyQpGhB1KxwfAUIzNygtFDYpKy0iSiwvEWU+H/xAAZAQEBAQEBAQAAAAAAAAAAAAAAAQIDBAX/xAAjEQEAAwACAgICAwEAAAAAAAAAAQIRAzESIQQiE2FRgdFB/9oADAMBAAIRAxEAPwDrAEygRWQEQoiqIiojSAIqIoAoipSAKI0oqIgmQQBRFRAFEaQQRBFRACgmQUAQRUQIUExQKBSlKYoFAqUpilKikKgRKgQMEwShMEGHwlFmUQZ1FAiqiBFQIoIioogiiKiCKIqKgKIqIAoiogCCZSkCqIqIAoiggCCZAoAgUVFAqBTIIEKC1sXtKCL+JLEzs5zQfla1odvYR5ps8V8BbqvyJ4ouLApSmtAoEKCJUUBCYJQmCAqKIqjKEUEyIIRQCKCIqIoAiooqIoiogiiiw4wyBjjEGl9aZzTR3NcfJIJDE4uOIXI9jByzEC/Lqlw+Phk/hyMd5OF/JeVYvGPM8glcZDmLXuJ6HQtvh2GmmnVXe72zH4p/gsfEXPa7ICSMxAscrFd176/ErNdmz5lvnXi2RX/XoaC09ymPeMRg578XDOGVxNmiSKvmAR8nBbxHJeTk45paay93Dyxy0i0FURUXN1KoiogCCKigVJI8NBc4hoHEk0B6rIvO/tWxc7fBjaXNicCTR0kddUeoArQ6e12RYhc7w76QYdpbCRNJrVXkb3c7n5D6LhcVvNisSQJZHNaeEcPsj1riPMqkY46gnlVddeK1onHMCOvIm1mWo9LCd7ycoy66WOXe+XBY8NJVtzW7gCbH48UkeLDi42W3woVrVWsjSAHAUdCdeJ/umLrudyN4few0xIoZoifu8CPK9fVdwV4Wyd7XCRpILAKcDqdey9Z3U2v+1Q2Tb46a89bFh3qqzMLkoIlKiGCYJQmCBlFFEGYIoBEKoYIoBMgiiiKCKIEgCzpSMLg9uZpsWRY/WqoKiiiCKsdi3NxIbyLgCPQf8itba+8gw8nhCCeR2mrW0w30dz+SMOMhmIeR4clAZXEVz0vhYsrWTCRaJlyu+m77/HdiIGl2b+IxvUfEAq7YrMYyRjoIpw8H2SxjraTpxrTivRMZhy5r2kuYXtc0Paac0kEBzSeY4ra2S98YYxxLyAG5iDZoc++nFejj+TakZ28nN8OvJby3A3Nwj4ziZ8RI188ha2Vgc1zoqGankcHHM01yFdVuTm3OI4FxPzKTFy6mNrGxl1ucQ0NzE/E6vePdcvh8CyfFyRSnFZ4yM+SQeHZDTTXGy2w4Glzm0clpm046xSeKkV443+3TqJ48ThyQ3VmUBuXpQridSe5W0MNG4Wx4/q4fNcsd2tGI3l8YkDHgNLcw09rSyOQta2zcSJrbYJy5mkUKLeLe/D6hYGbUjglc17Q8vzsdmIyGicpvpw5LBsyZome+JgYy3ZGN1GrQC1vQZhfQBBZII0ooFK5vfjZrcRCxn+I1znxXzoU4fULpSqHe3EMjiY5xIIcctfykfms26ar28XxmGfG/2mlvIgjhSwtBykcw131Iv6Lqpsa+RxJyvANHLx8yw613Fqn2js6gZI7rm3m3r6LGuk1VUT202x27rLG5uZ3f9Farh/ZRg687+q2wsmTDXyN9+dhehfZnEfCnfydIxo/pYL/3Ly5h0PbRe0bk4Xw8DDfGQGQ3xOY2P+3KiSuylTFKiCmakCYKh0UtqINgIhAJgiCiEAmQQBFRFUVu03Z3sg1Aoyyu6Mby9T+CSLashc3w2COO8rC8aOHC7HBb+Iw4ffIluW+13R7LFgMOY8wc1pa7jrYvqAeBVG/M0aEXrYIPUaGu1qtx+GleNHFn8quGuaWgni2xr31WKSQHQC0HB7Swrog5he93iA2wa33JPui1hwOzntgaXGiLbXSjQ+lLpdtbH8bK8Nzua1za8R8d3yJbxC1cDsaSLDCN5YTmc6mXTQda762g1cHgS9pMsmVg4lxoAeZ4K72NjtmYc0yeEu+854PyJ0C82xb5sbiRC13sNcRGD7gDeL+50P0WzHsKJ7zDHO4yDOGl0eWORzPea02TovRXirn2l47/ACL79IjHsmLw7J2ZgRdAtcOfSivOdvTubi3NaHeI5jbLHhhOUUOJHILQ3T3kdgnuw87iIiaAP+E/n/Td38+q7mfBQz1JJHHITqHOaCaOo1XLkp4Tjvw8sckb/wBVGzGSSwse6nONguGt0SOPM9a0u1klw8lEZi2/RXjWgAAAADQAaAIrm6qNkDREGODXBrQKcL1CssDGAwECrHlp2HJbDmA8QD5i0UAKCZeXfaVvVPHO7CwSGNjGNzmI09znCyC4atoVoK5oO321vLg8HpPM1rv/AK225/b2W6j1XCbX22zaD3Pie4NjAqOVpblB0vTqvOfFNlx1c6ySdTZ4m+qvN0WOJmc3LmytaHPFjUkkfQLN+m+Pt0sOAYWtoA3rm5g9nLanwZLbHQjVNs0uGbMW6nQNFAKwy2NV55l6shwQ2C+nSOHsgPNc9AaQg2fEQ59uysGd1ivZ4mjzOnrYXbvgDxlPC9Fy2+UjrjbdNNNP+YjUZjzrVaraZnHOYrWNV262xn4ydrA32AQ6U8mt6X34fNe3htADoKXheAxk0Lj4UkkR4h0biL/mHB3ra6bZf2gYqEgYprcRHpckYDZGjqR7p+nmu+PPL00pSseFxLJY2SxnM2Roc09QU5QRMFjtZGoGUQQQbgRCUJgqhgmShEIGUQRQRFBRAaCKC1MRtKGN2R8jWnprp51wQbax4qHOxzCSM7S2xxF9E7HhwDmkEHUEagjzRQcNsfYE0GKc5zTkaxwD+RJIqvS/JXWH2VCyTxg2ne0eJoF3vEN4AlXWLdTfz7qtilLunoulrzadcqcVaw56fdYT44SFwEZPiSN5kj4R2Nfiu5VQ5+R7XDQXTtLsHirSOQOFjgeuiza82zWq0rWZyOzoIWjay2iCiiCr3ox37PgsTMDRZC/IeHtuGVn/AHEL59xBsmyTd6niTxK9X+1vaOWGHDA6yudI7+WMUB/qcD/SvJnm9fL9fgqNZWexNrfs7iHNzsdVtuiCOBBWg5uvnqlYy3BvUgfM0pMasTj0DBbdY4gCNwsAjUFXsUocAReq4aElmVw+E6+V6/rsumwWMbQo8V571yXopbY9rXMuP33mFwtH3iT517P4FXeJx5LmxM1c412bzLj2As+i5jfB4MjGD4WXrx1otJ71Tv6lrjr71nkt6xoF3A9kxdenzWpDJbb+ndOHUPNd3F69uDO12AjDf8N0rHX1zl34OCvyuM+y137jEN6TNPqWAH/aF2ZUlCFEO0QKxkqKy2osWdRBaBMEgKYFVDhFKCjaBgiltFAUUtrmN695TABHDRe57GPeeEYcda6n8LU0bO8u8bMODFEQ+d2gYCPYsXbummq4vCbPlxP72R9NJNPILs+upYzhV/E6/KlXZCRjHtsyAy6uJ1sWNepLh9F12yAWQQtIrLHG2uhDQPxtTNaj0td1GvgZLHLIC3PmhJoHKRrm5A2rTbO0hh4jJo4nRg6n+yqcPG57gG8SfktXfDY00mQQOzCNha6NvvWbJc29HceA148eWohmWvPvG1jWzyGRviglrKLs3YDodKPcK52diGysZLlLRI1r8rgMwsWLXI7WnfiPBgliMZa8O4my8tLGsykCh7ZPoEm03y4J8eGwrwHSs1unZQHOzPIPCqNeYSRd7X25LFI4tiY+MZWg5i1wN041VEa9eXfS7k2g+N0bQ1uR4vMSbuxYrloVSYfYjMZC0Pe8N01jIBdep1IPT6q8i3ObIA12IxBLGuDC8gkcOgAPAKi3pBVO0NoPhmc2xRogHhR6etrLDtdh94FnfiPnyUFigtafHxs+LMTybr/+BV2J3ga0EhoOUEmzoKFnWkHmH2m4/wATaEoF1h2RwjpYGd1eryP6VxxPEfqit3aWKMsskr+Mr3vd5vJJ/FV7tDXMfUKjbfhiIopCf4hkodMhDfrf0S4EXKz+YLrtl7Jjl2W2ZzS58EGLkjF6Fxe+rHOsgXHQGntPRzT9QiurhgHttPFuo79fpawvY6Nw45RqD2/vyW3hZP3oJ56EeehWcYZsgMb70vgaI5WD6DisWrrVZwNkZXB8tU0kscTxEbAHSC/8xdGPILk9r4kyTPeeZJ8r1/MLtsXhWQQRYeMuuZxc4uIJANDkB9wcuS87xU2Zzj95zj6XoPlS1EZCTOrXYuxJsTFiZ48obh2hxDiBn+8ASaBDRevbqFn25hmRvgDQB/0WCca0tz4Wvc49yXErNjsf4GDjwMeheBJiT/Nrk/D0AR3o/jtb9zC4FhHSsNEfzVR2f2WR1hp3fexBHoI2f8iuyK5P7NARg39DiH1/ojH42uqJUQpWNydxWMqKCiFqKC1BTAoBhTZCtIgKNqZCjlKA2paCGZBq7Yxvgwvfzqm+ZXnOKjErXCQkBxsngbu7vkuq32mpsY5En9fguKLHSOETA57nuprW8SVie246LtDEZqaPdsX/AJqI/wCJHqF2kTbIa3jpQ5mytndzdNkAEkoa+TQgcWx+XU9/krN+xh4gkDso9okVwJ1sHz5LUM62MBh2R2MwLzxI5dha2DhOdLkNpy47DW9rRNGCSSLOVvdvEeYtdHutvEMRERVWa111HQ8wtIz7Sc1kQc4NLmn92XAEtcdLHTjyXG4zDNc8FzRnykBw1eGnjryGisd5trB0zGN1awyA93NbmNegcPmtCGJznW73b9375GlnqOJ+SDot2oKw7NQQy7PKrofkr+ORo+IfNc9g52hpzEaG9f7Krj2hiHvBbIcrnimhjfdLuHC+HqguN68GXGOVlGrY+iKAOoJPzHqqB7GRgu4kNsud8IHEgch9VdbSnIjPsuIdQuqHG6N+S5LaeJpzIncZDmdz0AJN+dED1QbM2KrRzgC4A1dGlR7zOf4WbxBGwtIDPildyAN8FumSNjJcVNWRppt/Fl0oDn7Wb5LhNpbRkxDjI86uvI3kxvJo+iqtCUg2Fgk5dQmcKNlIWnlfqoj0/chwdgYIj/iMxjDWnCTX/eF5q1pDg08QaPmNCu13GxuSHD38GPkhPlNCHgDzfCFzmLhDdoyN0IZi5Dw0IbKXV5aUoq2w8nxUSA85iGuOUcjYFLpv2FsgEjXgWAXVyPcdVV4eeCMyZSA1zgMo149Ov/tbsswc2mXQYBmJGl3bQePA35kdEaxVbYxFCWW9I4yGeZGRvHuQuOwMYH7140YfZafjeNQPIcT6DmrrbRJIw7S1oc4yvPJjRzPQcT6d1T4mUOOVoORoysB411PcnUoksL8QXZnEkl2YknmSuh3wd/1+JABOUxM7ezDG3/xVFhIw54b94htHua6d17Dhd0oXYubGyP8AGzTyOjjqmRlry32tTmILewBHBVls7o7OfhsHFFJ7/tPeOhe4uy+gIHorYlZSxIWLIwkpHLMY0pYgwKLJ4aiK6fwOyPgdlt6KaLSNXwUfCWzopog1vCSHDjoFt0FNEFLtTYsWIZkkbYuxRog9itLAbsQQFzos7S4UXF1mulngPJdMQEpAUwU52aeT3/6nKrw2Nz5nMf7EcronW5xc9zRyHJt9eNfPq1w+8sTI3mKJjGiVznyAaWSAL9fyWoxmd2P4XEWJ1HGx+tEs2EjbnkazI9wPtR00knmW+6XXrdKu3Zw5JJ9vKyve1F62G89KHbUd100Ed27lwH5qK84xeGkZI0FpLPEDw6qILm5Hg9jeb0KuWgaEVpp5VxC62XBxu4tCqsRuxAS5zXSRl9WWu6cPZOn0RTMZlycjlBsacRa2G4k8j89fxWttN/h0dXeGz1dlH50q7Z+0HO8Jz9A8sBGmmbhoG3xI580RWbzbcOYgHMInFhF/Hz07DN8gqJ8NS53uOVgdI8ntQIHXiQP5lY7yYGeTESOMZDMzRGYxdtGcZnVzOY/Rc/tbGudBitHtcHMoFjmkNLnZjqNRdXXBWYySs7Cj3k2u7FSBnCOPRrBwb2/XdVE7yDfZGNCTiCorCGgAceH4qA6f3T1xHfT1VrsjYZn1c7I3qdSfIKTMR2sRM+oZNgSnwcZG3RzWQ4yMcPaw0gL/AFyPd8kNuwH9uxBbftPDxV8ZGh//AJLoMDuuYJY5oZBKGktlieMviRvBZI0G6Ntc7Q0tjF7IzYmVxNU5rWk82taAD8gD6rMXiem/CY7UmGw1ZHZvb1rnVjjr9Fnxm0HRRhoMbtOQdd3xq1cYjYzA1z/E1FaZTZsjh30T4LZOD8SjE/Eexn0cSWdQWtIB6jn8lmeSIdI47S87xeIPtC7c83KfL3WDsOffyWq3Vem4Xc7BNOcMfI1+rRKT+7/yVpqO+qG09zsI5hMYdE7kQ4kerSTp5Up+arP4bOf3H2A7FzF91Hhsksh6kG2sHnl16BezwYNkYLWCgXyPI6ue4vcfVzifVVm5uzXYfZ8MLqJLXvdlFfxHOdXcjNVq/XVxaxYlyLcyoZEGkWJSxbxjQ8JBo5FFu+EVEF14aHhJsymZUL4XdDwu6e0cyDCYe6BiPVZ7UtBqOY8d1ic545LfQQc9tbbsWF8Mz5wJHFtsF5aF27W61HC+K1cZJs2b98+aMmvfa8BxHIGtTWtA9SrzaWxcPiQGzRh4Go1cK8i0hVX/AMF2fyicPKST83LceGe3O35N9Y1tk43DPZJHhZHOMYBJlBALeFjgrWLHtyjgNBpqK+azbN2Dh8PfhMLc1WS4kmuGpVgIW9AfNS/jv16Xj8/H79/pWftje3zCP7Q0qyMLPuhKcMw/CFltx+9ONhja10hcGklhLNXixyCmzsLgZWB8U96XZeGlunxNNV8lebQ3Xws/vtd/S9w+l0tFu4WBHwyer3LdfDPeuVvyb6zGuzaGHkkOHjkzua0uLhRZQNUHcyLHDRHE4EOBDspB4jT81b4DdrDQHNE3KarMSSa6albxwLVLeO/Vqnnn2zf08vxm4uDN0JGak+w88+xsKsxG4+GA0klHmWH8Wr2I4FqR2zIzxAPmFlt4TjtziwOdHMH000xzQC7sHXV+ifZ72ljKNEANI4EEaEH1XtE+7WFf70TPMCj8wqPG/ZtgXkuYZYXHUljrs9812sXr5Q3S2S47DPIHFbE01tOa9eBA+atpdx3w+5jI3DpO2j82n8lXYvBzMFEsNG80Jzg+hFrh4TD0ReJaMTWEhrpJGt4uBLxoOPHRV+y8PrNNDIXtdK4hpA93gDdWLAGvRZMdtqOJjgZWOc6mFrA0yAE+1daNFdrTYPacDsoY4ChQLSB6EJktRMOiwO0A9uV1kgUcw1BHDsQs0MDpnBjefHsOZW/szd98sbXSPMQcbpgaXkeZBDb8r8lf4DZMMAPht1PvPcS57vNzta7cFY497Zvy56g2HaQADpQAA7BZgFlEaOReh5GKgjQWXw1PDVGKghQWbw1MiDDSiy5EVBntS1izI5lRktG1jzKWgyWpaS1MyB7UtJmRtA1qWltS0D2paW1LQOiktQFAyIS2jaAqUhaloDSlIZlLQRSlLUtAj4mni0HzC15NlwO96KM/0hbdo2gq3bvYM8cNhz3MbCfmQskWxsM33YIW+UbB+S37UtRdYxCBoBXYI+EE9oWqgZApkClqWgmQIZUVLQCkKRtC0EpFLaKg1Q5NaxhFUPaOZY0QgyZ1M6xqIMuZTMkCKBsymdKoiHDkc6QIhA2dHMlCiKfMjmSBRA+ZS0iiB8yGZBBA2ZTMlUVQ+ZTMkUUU+ZTMkQQOXIZkhUQNmUzpFERkzKZljURT5kMyQoFBkzILCooP/9k="/>
          <p:cNvSpPr>
            <a:spLocks noChangeAspect="1" noChangeArrowheads="1"/>
          </p:cNvSpPr>
          <p:nvPr/>
        </p:nvSpPr>
        <p:spPr bwMode="auto">
          <a:xfrm>
            <a:off x="155575" y="163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20072" y="2979989"/>
            <a:ext cx="936103" cy="3585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Etape 1</a:t>
            </a:r>
            <a:endParaRPr lang="fr-F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60032" y="3478039"/>
            <a:ext cx="1534727" cy="487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</a:rPr>
              <a:t>HTN Réactif</a:t>
            </a:r>
            <a:endParaRPr lang="fr-FR" b="1" dirty="0">
              <a:solidFill>
                <a:prstClr val="white"/>
              </a:solidFill>
            </a:endParaRPr>
          </a:p>
        </p:txBody>
      </p:sp>
      <p:cxnSp>
        <p:nvCxnSpPr>
          <p:cNvPr id="30" name="Connecteur droit avec flèche 29"/>
          <p:cNvCxnSpPr>
            <a:stCxn id="12" idx="3"/>
            <a:endCxn id="28" idx="1"/>
          </p:cNvCxnSpPr>
          <p:nvPr/>
        </p:nvCxnSpPr>
        <p:spPr>
          <a:xfrm flipV="1">
            <a:off x="2161091" y="3721703"/>
            <a:ext cx="2698941" cy="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267744" y="3440181"/>
            <a:ext cx="243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Description  des stratégies du dialogue générique</a:t>
            </a:r>
            <a:endParaRPr lang="fr-FR" sz="1600" b="1" dirty="0">
              <a:solidFill>
                <a:srgbClr val="A5A5A5">
                  <a:lumMod val="50000"/>
                </a:srgbClr>
              </a:solidFill>
            </a:endParaRPr>
          </a:p>
        </p:txBody>
      </p:sp>
      <p:sp>
        <p:nvSpPr>
          <p:cNvPr id="40" name="Titre 1"/>
          <p:cNvSpPr txBox="1">
            <a:spLocks/>
          </p:cNvSpPr>
          <p:nvPr/>
        </p:nvSpPr>
        <p:spPr>
          <a:xfrm>
            <a:off x="621742" y="303237"/>
            <a:ext cx="7875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smtClean="0">
                <a:solidFill>
                  <a:prstClr val="black"/>
                </a:solidFill>
              </a:rPr>
              <a:t>Sujet de thèse</a:t>
            </a:r>
            <a:endParaRPr lang="fr-FR" sz="3600" b="1" dirty="0">
              <a:solidFill>
                <a:prstClr val="black"/>
              </a:solidFill>
            </a:endParaRPr>
          </a:p>
        </p:txBody>
      </p:sp>
      <p:sp>
        <p:nvSpPr>
          <p:cNvPr id="42" name="ZoneTexte 41" descr=" 50"/>
          <p:cNvSpPr txBox="1"/>
          <p:nvPr/>
        </p:nvSpPr>
        <p:spPr>
          <a:xfrm>
            <a:off x="804017" y="1258043"/>
            <a:ext cx="728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solidFill>
                  <a:prstClr val="black"/>
                </a:solidFill>
              </a:rPr>
              <a:t>Gestion </a:t>
            </a:r>
            <a:r>
              <a:rPr lang="fr-FR" sz="2400" i="1" dirty="0">
                <a:solidFill>
                  <a:prstClr val="black"/>
                </a:solidFill>
              </a:rPr>
              <a:t>opportuniste </a:t>
            </a:r>
            <a:r>
              <a:rPr lang="fr-FR" sz="2400" i="1" dirty="0">
                <a:solidFill>
                  <a:prstClr val="black"/>
                </a:solidFill>
              </a:rPr>
              <a:t>du dialogue dans les </a:t>
            </a:r>
            <a:r>
              <a:rPr lang="fr-FR" sz="2400" i="1" dirty="0">
                <a:solidFill>
                  <a:prstClr val="black"/>
                </a:solidFill>
              </a:rPr>
              <a:t>conversations sociales </a:t>
            </a:r>
            <a:r>
              <a:rPr lang="fr-FR" sz="2400" i="1" dirty="0">
                <a:solidFill>
                  <a:prstClr val="black"/>
                </a:solidFill>
              </a:rPr>
              <a:t>avec des agents virtuels et des robots</a:t>
            </a:r>
          </a:p>
        </p:txBody>
      </p:sp>
      <p:sp>
        <p:nvSpPr>
          <p:cNvPr id="24" name="Rectangle 23" descr=" 80"/>
          <p:cNvSpPr/>
          <p:nvPr/>
        </p:nvSpPr>
        <p:spPr>
          <a:xfrm>
            <a:off x="1918502" y="2305138"/>
            <a:ext cx="1152129" cy="3394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But social</a:t>
            </a:r>
            <a:endParaRPr lang="fr-FR" sz="1400" b="1" dirty="0">
              <a:solidFill>
                <a:srgbClr val="A5A5A5">
                  <a:lumMod val="50000"/>
                </a:srgbClr>
              </a:solidFill>
            </a:endParaRPr>
          </a:p>
        </p:txBody>
      </p:sp>
      <p:cxnSp>
        <p:nvCxnSpPr>
          <p:cNvPr id="3" name="Connecteur droit avec flèche 2"/>
          <p:cNvCxnSpPr>
            <a:stCxn id="28" idx="2"/>
            <a:endCxn id="29" idx="6"/>
          </p:cNvCxnSpPr>
          <p:nvPr/>
        </p:nvCxnSpPr>
        <p:spPr>
          <a:xfrm flipH="1">
            <a:off x="5620635" y="3965366"/>
            <a:ext cx="6761" cy="754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Étoile à 7 branches 28" descr=" 164"/>
          <p:cNvSpPr/>
          <p:nvPr/>
        </p:nvSpPr>
        <p:spPr>
          <a:xfrm>
            <a:off x="4685031" y="4719417"/>
            <a:ext cx="1871208" cy="476830"/>
          </a:xfrm>
          <a:prstGeom prst="star7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Breakdown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6143" y="4196934"/>
            <a:ext cx="1430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prstClr val="black"/>
                </a:solidFill>
              </a:rPr>
              <a:t>Dialogue social</a:t>
            </a:r>
            <a:endParaRPr lang="fr-FR" sz="1600" dirty="0">
              <a:solidFill>
                <a:prstClr val="black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740436" y="5202435"/>
            <a:ext cx="377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solidFill>
                  <a:srgbClr val="FF0000"/>
                </a:solidFill>
              </a:rPr>
              <a:t>Conversation inadéquate pour satisfaire les</a:t>
            </a:r>
          </a:p>
          <a:p>
            <a:pPr algn="ctr"/>
            <a:r>
              <a:rPr lang="fr-FR" sz="1600" dirty="0">
                <a:solidFill>
                  <a:srgbClr val="FF0000"/>
                </a:solidFill>
              </a:rPr>
              <a:t>b</a:t>
            </a:r>
            <a:r>
              <a:rPr lang="fr-FR" sz="1600" dirty="0">
                <a:solidFill>
                  <a:srgbClr val="FF0000"/>
                </a:solidFill>
              </a:rPr>
              <a:t>uts sociaux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96336" y="2185333"/>
            <a:ext cx="936103" cy="3585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Etape 2</a:t>
            </a:r>
            <a:endParaRPr lang="fr-F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7128283" y="2601106"/>
            <a:ext cx="1872208" cy="72801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Ontologie de domaine</a:t>
            </a:r>
            <a:endParaRPr lang="fr-FR" sz="1600" b="1" dirty="0">
              <a:solidFill>
                <a:srgbClr val="A5A5A5">
                  <a:lumMod val="50000"/>
                </a:srgbClr>
              </a:solidFill>
            </a:endParaRPr>
          </a:p>
        </p:txBody>
      </p:sp>
      <p:cxnSp>
        <p:nvCxnSpPr>
          <p:cNvPr id="38" name="Connecteur en angle 37"/>
          <p:cNvCxnSpPr>
            <a:stCxn id="36" idx="4"/>
          </p:cNvCxnSpPr>
          <p:nvPr/>
        </p:nvCxnSpPr>
        <p:spPr>
          <a:xfrm rot="5400000">
            <a:off x="7033280" y="2690596"/>
            <a:ext cx="392586" cy="1669628"/>
          </a:xfrm>
          <a:prstGeom prst="bentConnector2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146586" y="3686402"/>
            <a:ext cx="2987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des domaines de discussions</a:t>
            </a:r>
            <a:endParaRPr lang="fr-FR" sz="1600" b="1" dirty="0">
              <a:solidFill>
                <a:srgbClr val="A5A5A5">
                  <a:lumMod val="50000"/>
                </a:srgbClr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6574900" y="3386360"/>
            <a:ext cx="14863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Représentation</a:t>
            </a:r>
            <a:endParaRPr lang="fr-FR" b="1" dirty="0">
              <a:solidFill>
                <a:srgbClr val="A5A5A5">
                  <a:lumMod val="50000"/>
                </a:srgbClr>
              </a:solidFill>
            </a:endParaRPr>
          </a:p>
          <a:p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5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eur en angle 66"/>
          <p:cNvCxnSpPr>
            <a:stCxn id="56" idx="0"/>
            <a:endCxn id="28" idx="2"/>
          </p:cNvCxnSpPr>
          <p:nvPr/>
        </p:nvCxnSpPr>
        <p:spPr>
          <a:xfrm flipH="1" flipV="1">
            <a:off x="5627396" y="3965366"/>
            <a:ext cx="318538" cy="1954762"/>
          </a:xfrm>
          <a:prstGeom prst="bentConnector4">
            <a:avLst>
              <a:gd name="adj1" fmla="val -367396"/>
              <a:gd name="adj2" fmla="val 69734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323528" y="145332"/>
            <a:ext cx="8496944" cy="575568"/>
            <a:chOff x="535256" y="60184"/>
            <a:chExt cx="8496944" cy="575568"/>
          </a:xfrm>
        </p:grpSpPr>
        <p:sp>
          <p:nvSpPr>
            <p:cNvPr id="5" name="AutoShape 24"/>
            <p:cNvSpPr>
              <a:spLocks noChangeArrowheads="1"/>
            </p:cNvSpPr>
            <p:nvPr/>
          </p:nvSpPr>
          <p:spPr bwMode="auto">
            <a:xfrm>
              <a:off x="4658872" y="110397"/>
              <a:ext cx="2109095" cy="416052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6" name="AutoShape 24"/>
            <p:cNvSpPr>
              <a:spLocks noChangeArrowheads="1"/>
            </p:cNvSpPr>
            <p:nvPr/>
          </p:nvSpPr>
          <p:spPr bwMode="auto">
            <a:xfrm>
              <a:off x="2542054" y="110399"/>
              <a:ext cx="2219115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535256" y="110398"/>
              <a:ext cx="2100179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6583928" y="60184"/>
              <a:ext cx="2448272" cy="575568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r>
                <a: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</a:t>
              </a:r>
              <a:r>
                <a:rPr lang="en-US" b="1" dirty="0" err="1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futurs</a:t>
              </a:r>
              <a:endParaRPr lang="en-US" sz="16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pic>
        <p:nvPicPr>
          <p:cNvPr id="12" name="Picture 2" descr="http://souperdefilles.com/wp-content/uploads/2011/03/clipart_coffee_gir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43" y="3234377"/>
            <a:ext cx="1574948" cy="9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6695993" y="6367539"/>
            <a:ext cx="2057400" cy="365125"/>
          </a:xfrm>
        </p:spPr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Pensées 15"/>
          <p:cNvSpPr/>
          <p:nvPr/>
        </p:nvSpPr>
        <p:spPr>
          <a:xfrm>
            <a:off x="368848" y="2231697"/>
            <a:ext cx="1099051" cy="577573"/>
          </a:xfrm>
          <a:prstGeom prst="cloudCallout">
            <a:avLst>
              <a:gd name="adj1" fmla="val -7399"/>
              <a:gd name="adj2" fmla="val 132381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>
                <a:solidFill>
                  <a:srgbClr val="A5A5A5">
                    <a:lumMod val="50000"/>
                  </a:srgbClr>
                </a:solidFill>
              </a:rPr>
              <a:t>Je veux plaire !</a:t>
            </a:r>
            <a:endParaRPr lang="fr-FR" sz="1200" b="1" dirty="0">
              <a:solidFill>
                <a:srgbClr val="A5A5A5">
                  <a:lumMod val="50000"/>
                </a:srgbClr>
              </a:solidFill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1547664" y="2348880"/>
            <a:ext cx="291073" cy="251979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2" name="AutoShape 6" descr="data:image/jpeg;base64,/9j/4AAQSkZJRgABAQAAAQABAAD/2wCEAAkGBxAQEBAPEBIQEBQPEA8QEBAPFRQVFBAVFBQWFhQUFRUYHCggGBolHBQUITEhJSkrLi4uFx8/ODMsNyguLisBCgoKDg0OFxAQFywfHCQsLCwsLCwsLCwtLCwsLCwsLCwsLCwsLCwsLCw3LCw0LCwsLCwsLCwsLCwsLCwsLCwsN//AABEIALkBEQMBIgACEQEDEQH/xAAcAAACAgMBAQAAAAAAAAAAAAABAgAFAwQGBwj/xABAEAABBAADBgMFBQYFBAMAAAABAAIDEQQSIQUGMUFRYRNxgSIyQpGhB1KxwfAUIzNygtFDYpKy0iSiwvEWU+H/xAAZAQEBAQEBAQAAAAAAAAAAAAAAAQIDBAX/xAAjEQEAAwACAgICAwEAAAAAAAAAAQIRAzESIQQiE2FRgdFB/9oADAMBAAIRAxEAPwDrAEygRWQEQoiqIiojSAIqIoAoipSAKI0oqIgmQQBRFRAFEaQQRBFRACgmQUAQRUQIUExQKBSlKYoFAqUpilKikKgRKgQMEwShMEGHwlFmUQZ1FAiqiBFQIoIioogiiKiCKIqKgKIqIAoiogCCZSkCqIqIAoiggCCZAoAgUVFAqBTIIEKC1sXtKCL+JLEzs5zQfla1odvYR5ps8V8BbqvyJ4ouLApSmtAoEKCJUUBCYJQmCAqKIqjKEUEyIIRQCKCIqIoAiooqIoiogiiiw4wyBjjEGl9aZzTR3NcfJIJDE4uOIXI9jByzEC/Lqlw+Phk/hyMd5OF/JeVYvGPM8glcZDmLXuJ6HQtvh2GmmnVXe72zH4p/gsfEXPa7ICSMxAscrFd176/ErNdmz5lvnXi2RX/XoaC09ymPeMRg578XDOGVxNmiSKvmAR8nBbxHJeTk45paay93Dyxy0i0FURUXN1KoiogCCKigVJI8NBc4hoHEk0B6rIvO/tWxc7fBjaXNicCTR0kddUeoArQ6e12RYhc7w76QYdpbCRNJrVXkb3c7n5D6LhcVvNisSQJZHNaeEcPsj1riPMqkY46gnlVddeK1onHMCOvIm1mWo9LCd7ycoy66WOXe+XBY8NJVtzW7gCbH48UkeLDi42W3woVrVWsjSAHAUdCdeJ/umLrudyN4few0xIoZoifu8CPK9fVdwV4Wyd7XCRpILAKcDqdey9Z3U2v+1Q2Tb46a89bFh3qqzMLkoIlKiGCYJQmCBlFFEGYIoBEKoYIoBMgiiiKCKIEgCzpSMLg9uZpsWRY/WqoKiiiCKsdi3NxIbyLgCPQf8itba+8gw8nhCCeR2mrW0w30dz+SMOMhmIeR4clAZXEVz0vhYsrWTCRaJlyu+m77/HdiIGl2b+IxvUfEAq7YrMYyRjoIpw8H2SxjraTpxrTivRMZhy5r2kuYXtc0Paac0kEBzSeY4ra2S98YYxxLyAG5iDZoc++nFejj+TakZ28nN8OvJby3A3Nwj4ziZ8RI188ha2Vgc1zoqGankcHHM01yFdVuTm3OI4FxPzKTFy6mNrGxl1ucQ0NzE/E6vePdcvh8CyfFyRSnFZ4yM+SQeHZDTTXGy2w4Glzm0clpm046xSeKkV443+3TqJ48ThyQ3VmUBuXpQridSe5W0MNG4Wx4/q4fNcsd2tGI3l8YkDHgNLcw09rSyOQta2zcSJrbYJy5mkUKLeLe/D6hYGbUjglc17Q8vzsdmIyGicpvpw5LBsyZome+JgYy3ZGN1GrQC1vQZhfQBBZII0ooFK5vfjZrcRCxn+I1znxXzoU4fULpSqHe3EMjiY5xIIcctfykfms26ar28XxmGfG/2mlvIgjhSwtBykcw131Iv6Lqpsa+RxJyvANHLx8yw613Fqn2js6gZI7rm3m3r6LGuk1VUT202x27rLG5uZ3f9Farh/ZRg687+q2wsmTDXyN9+dhehfZnEfCnfydIxo/pYL/3Ly5h0PbRe0bk4Xw8DDfGQGQ3xOY2P+3KiSuylTFKiCmakCYKh0UtqINgIhAJgiCiEAmQQBFRFUVu03Z3sg1Aoyyu6Mby9T+CSLashc3w2COO8rC8aOHC7HBb+Iw4ffIluW+13R7LFgMOY8wc1pa7jrYvqAeBVG/M0aEXrYIPUaGu1qtx+GleNHFn8quGuaWgni2xr31WKSQHQC0HB7Swrog5he93iA2wa33JPui1hwOzntgaXGiLbXSjQ+lLpdtbH8bK8Nzua1za8R8d3yJbxC1cDsaSLDCN5YTmc6mXTQda762g1cHgS9pMsmVg4lxoAeZ4K72NjtmYc0yeEu+854PyJ0C82xb5sbiRC13sNcRGD7gDeL+50P0WzHsKJ7zDHO4yDOGl0eWORzPea02TovRXirn2l47/ACL79IjHsmLw7J2ZgRdAtcOfSivOdvTubi3NaHeI5jbLHhhOUUOJHILQ3T3kdgnuw87iIiaAP+E/n/Td38+q7mfBQz1JJHHITqHOaCaOo1XLkp4Tjvw8sckb/wBVGzGSSwse6nONguGt0SOPM9a0u1klw8lEZi2/RXjWgAAAADQAaAIrm6qNkDREGODXBrQKcL1CssDGAwECrHlp2HJbDmA8QD5i0UAKCZeXfaVvVPHO7CwSGNjGNzmI09znCyC4atoVoK5oO321vLg8HpPM1rv/AK225/b2W6j1XCbX22zaD3Pie4NjAqOVpblB0vTqvOfFNlx1c6ySdTZ4m+qvN0WOJmc3LmytaHPFjUkkfQLN+m+Pt0sOAYWtoA3rm5g9nLanwZLbHQjVNs0uGbMW6nQNFAKwy2NV55l6shwQ2C+nSOHsgPNc9AaQg2fEQ59uysGd1ivZ4mjzOnrYXbvgDxlPC9Fy2+UjrjbdNNNP+YjUZjzrVaraZnHOYrWNV262xn4ydrA32AQ6U8mt6X34fNe3htADoKXheAxk0Lj4UkkR4h0biL/mHB3ra6bZf2gYqEgYprcRHpckYDZGjqR7p+nmu+PPL00pSseFxLJY2SxnM2Roc09QU5QRMFjtZGoGUQQQbgRCUJgqhgmShEIGUQRQRFBRAaCKC1MRtKGN2R8jWnprp51wQbax4qHOxzCSM7S2xxF9E7HhwDmkEHUEagjzRQcNsfYE0GKc5zTkaxwD+RJIqvS/JXWH2VCyTxg2ne0eJoF3vEN4AlXWLdTfz7qtilLunoulrzadcqcVaw56fdYT44SFwEZPiSN5kj4R2Nfiu5VQ5+R7XDQXTtLsHirSOQOFjgeuiza82zWq0rWZyOzoIWjay2iCiiCr3ox37PgsTMDRZC/IeHtuGVn/AHEL59xBsmyTd6niTxK9X+1vaOWGHDA6yudI7+WMUB/qcD/SvJnm9fL9fgqNZWexNrfs7iHNzsdVtuiCOBBWg5uvnqlYy3BvUgfM0pMasTj0DBbdY4gCNwsAjUFXsUocAReq4aElmVw+E6+V6/rsumwWMbQo8V571yXopbY9rXMuP33mFwtH3iT517P4FXeJx5LmxM1c412bzLj2As+i5jfB4MjGD4WXrx1otJ71Tv6lrjr71nkt6xoF3A9kxdenzWpDJbb+ndOHUPNd3F69uDO12AjDf8N0rHX1zl34OCvyuM+y137jEN6TNPqWAH/aF2ZUlCFEO0QKxkqKy2osWdRBaBMEgKYFVDhFKCjaBgiltFAUUtrmN695TABHDRe57GPeeEYcda6n8LU0bO8u8bMODFEQ+d2gYCPYsXbummq4vCbPlxP72R9NJNPILs+upYzhV/E6/KlXZCRjHtsyAy6uJ1sWNepLh9F12yAWQQtIrLHG2uhDQPxtTNaj0td1GvgZLHLIC3PmhJoHKRrm5A2rTbO0hh4jJo4nRg6n+yqcPG57gG8SfktXfDY00mQQOzCNha6NvvWbJc29HceA148eWohmWvPvG1jWzyGRviglrKLs3YDodKPcK52diGysZLlLRI1r8rgMwsWLXI7WnfiPBgliMZa8O4my8tLGsykCh7ZPoEm03y4J8eGwrwHSs1unZQHOzPIPCqNeYSRd7X25LFI4tiY+MZWg5i1wN041VEa9eXfS7k2g+N0bQ1uR4vMSbuxYrloVSYfYjMZC0Pe8N01jIBdep1IPT6q8i3ObIA12IxBLGuDC8gkcOgAPAKi3pBVO0NoPhmc2xRogHhR6etrLDtdh94FnfiPnyUFigtafHxs+LMTybr/+BV2J3ga0EhoOUEmzoKFnWkHmH2m4/wATaEoF1h2RwjpYGd1eryP6VxxPEfqit3aWKMsskr+Mr3vd5vJJ/FV7tDXMfUKjbfhiIopCf4hkodMhDfrf0S4EXKz+YLrtl7Jjl2W2ZzS58EGLkjF6Fxe+rHOsgXHQGntPRzT9QiurhgHttPFuo79fpawvY6Nw45RqD2/vyW3hZP3oJ56EeehWcYZsgMb70vgaI5WD6DisWrrVZwNkZXB8tU0kscTxEbAHSC/8xdGPILk9r4kyTPeeZJ8r1/MLtsXhWQQRYeMuuZxc4uIJANDkB9wcuS87xU2Zzj95zj6XoPlS1EZCTOrXYuxJsTFiZ48obh2hxDiBn+8ASaBDRevbqFn25hmRvgDQB/0WCca0tz4Wvc49yXErNjsf4GDjwMeheBJiT/Nrk/D0AR3o/jtb9zC4FhHSsNEfzVR2f2WR1hp3fexBHoI2f8iuyK5P7NARg39DiH1/ojH42uqJUQpWNydxWMqKCiFqKC1BTAoBhTZCtIgKNqZCjlKA2paCGZBq7Yxvgwvfzqm+ZXnOKjErXCQkBxsngbu7vkuq32mpsY5En9fguKLHSOETA57nuprW8SVie246LtDEZqaPdsX/AJqI/wCJHqF2kTbIa3jpQ5mytndzdNkAEkoa+TQgcWx+XU9/krN+xh4gkDso9okVwJ1sHz5LUM62MBh2R2MwLzxI5dha2DhOdLkNpy47DW9rRNGCSSLOVvdvEeYtdHutvEMRERVWa111HQ8wtIz7Sc1kQc4NLmn92XAEtcdLHTjyXG4zDNc8FzRnykBw1eGnjryGisd5trB0zGN1awyA93NbmNegcPmtCGJznW73b9375GlnqOJ+SDot2oKw7NQQy7PKrofkr+ORo+IfNc9g52hpzEaG9f7Krj2hiHvBbIcrnimhjfdLuHC+HqguN68GXGOVlGrY+iKAOoJPzHqqB7GRgu4kNsud8IHEgch9VdbSnIjPsuIdQuqHG6N+S5LaeJpzIncZDmdz0AJN+dED1QbM2KrRzgC4A1dGlR7zOf4WbxBGwtIDPildyAN8FumSNjJcVNWRppt/Fl0oDn7Wb5LhNpbRkxDjI86uvI3kxvJo+iqtCUg2Fgk5dQmcKNlIWnlfqoj0/chwdgYIj/iMxjDWnCTX/eF5q1pDg08QaPmNCu13GxuSHD38GPkhPlNCHgDzfCFzmLhDdoyN0IZi5Dw0IbKXV5aUoq2w8nxUSA85iGuOUcjYFLpv2FsgEjXgWAXVyPcdVV4eeCMyZSA1zgMo149Ov/tbsswc2mXQYBmJGl3bQePA35kdEaxVbYxFCWW9I4yGeZGRvHuQuOwMYH7140YfZafjeNQPIcT6DmrrbRJIw7S1oc4yvPJjRzPQcT6d1T4mUOOVoORoysB411PcnUoksL8QXZnEkl2YknmSuh3wd/1+JABOUxM7ezDG3/xVFhIw54b94htHua6d17Dhd0oXYubGyP8AGzTyOjjqmRlry32tTmILewBHBVls7o7OfhsHFFJ7/tPeOhe4uy+gIHorYlZSxIWLIwkpHLMY0pYgwKLJ4aiK6fwOyPgdlt6KaLSNXwUfCWzopog1vCSHDjoFt0FNEFLtTYsWIZkkbYuxRog9itLAbsQQFzos7S4UXF1mulngPJdMQEpAUwU52aeT3/6nKrw2Nz5nMf7EcronW5xc9zRyHJt9eNfPq1w+8sTI3mKJjGiVznyAaWSAL9fyWoxmd2P4XEWJ1HGx+tEs2EjbnkazI9wPtR00knmW+6XXrdKu3Zw5JJ9vKyve1F62G89KHbUd100Ed27lwH5qK84xeGkZI0FpLPEDw6qILm5Hg9jeb0KuWgaEVpp5VxC62XBxu4tCqsRuxAS5zXSRl9WWu6cPZOn0RTMZlycjlBsacRa2G4k8j89fxWttN/h0dXeGz1dlH50q7Z+0HO8Jz9A8sBGmmbhoG3xI580RWbzbcOYgHMInFhF/Hz07DN8gqJ8NS53uOVgdI8ntQIHXiQP5lY7yYGeTESOMZDMzRGYxdtGcZnVzOY/Rc/tbGudBitHtcHMoFjmkNLnZjqNRdXXBWYySs7Cj3k2u7FSBnCOPRrBwb2/XdVE7yDfZGNCTiCorCGgAceH4qA6f3T1xHfT1VrsjYZn1c7I3qdSfIKTMR2sRM+oZNgSnwcZG3RzWQ4yMcPaw0gL/AFyPd8kNuwH9uxBbftPDxV8ZGh//AJLoMDuuYJY5oZBKGktlieMviRvBZI0G6Ntc7Q0tjF7IzYmVxNU5rWk82taAD8gD6rMXiem/CY7UmGw1ZHZvb1rnVjjr9Fnxm0HRRhoMbtOQdd3xq1cYjYzA1z/E1FaZTZsjh30T4LZOD8SjE/Eexn0cSWdQWtIB6jn8lmeSIdI47S87xeIPtC7c83KfL3WDsOffyWq3Vem4Xc7BNOcMfI1+rRKT+7/yVpqO+qG09zsI5hMYdE7kQ4kerSTp5Up+arP4bOf3H2A7FzF91Hhsksh6kG2sHnl16BezwYNkYLWCgXyPI6ue4vcfVzifVVm5uzXYfZ8MLqJLXvdlFfxHOdXcjNVq/XVxaxYlyLcyoZEGkWJSxbxjQ8JBo5FFu+EVEF14aHhJsymZUL4XdDwu6e0cyDCYe6BiPVZ7UtBqOY8d1ic545LfQQc9tbbsWF8Mz5wJHFtsF5aF27W61HC+K1cZJs2b98+aMmvfa8BxHIGtTWtA9SrzaWxcPiQGzRh4Go1cK8i0hVX/AMF2fyicPKST83LceGe3O35N9Y1tk43DPZJHhZHOMYBJlBALeFjgrWLHtyjgNBpqK+azbN2Dh8PfhMLc1WS4kmuGpVgIW9AfNS/jv16Xj8/H79/pWftje3zCP7Q0qyMLPuhKcMw/CFltx+9ONhja10hcGklhLNXixyCmzsLgZWB8U96XZeGlunxNNV8lebQ3Xws/vtd/S9w+l0tFu4WBHwyer3LdfDPeuVvyb6zGuzaGHkkOHjkzua0uLhRZQNUHcyLHDRHE4EOBDspB4jT81b4DdrDQHNE3KarMSSa6albxwLVLeO/Vqnnn2zf08vxm4uDN0JGak+w88+xsKsxG4+GA0klHmWH8Wr2I4FqR2zIzxAPmFlt4TjtziwOdHMH000xzQC7sHXV+ifZ72ljKNEANI4EEaEH1XtE+7WFf70TPMCj8wqPG/ZtgXkuYZYXHUljrs9812sXr5Q3S2S47DPIHFbE01tOa9eBA+atpdx3w+5jI3DpO2j82n8lXYvBzMFEsNG80Jzg+hFrh4TD0ReJaMTWEhrpJGt4uBLxoOPHRV+y8PrNNDIXtdK4hpA93gDdWLAGvRZMdtqOJjgZWOc6mFrA0yAE+1daNFdrTYPacDsoY4ChQLSB6EJktRMOiwO0A9uV1kgUcw1BHDsQs0MDpnBjefHsOZW/szd98sbXSPMQcbpgaXkeZBDb8r8lf4DZMMAPht1PvPcS57vNzta7cFY497Zvy56g2HaQADpQAA7BZgFlEaOReh5GKgjQWXw1PDVGKghQWbw1MiDDSiy5EVBntS1izI5lRktG1jzKWgyWpaS1MyB7UtJmRtA1qWltS0D2paW1LQOiktQFAyIS2jaAqUhaloDSlIZlLQRSlLUtAj4mni0HzC15NlwO96KM/0hbdo2gq3bvYM8cNhz3MbCfmQskWxsM33YIW+UbB+S37UtRdYxCBoBXYI+EE9oWqgZApkClqWgmQIZUVLQCkKRtC0EpFLaKg1Q5NaxhFUPaOZY0QgyZ1M6xqIMuZTMkCKBsymdKoiHDkc6QIhA2dHMlCiKfMjmSBRA+ZS0iiB8yGZBBA2ZTMlUVQ+ZTMkUUU+ZTMkQQOXIZkhUQNmUzpFERkzKZljURT5kMyQoFBkzILCooP/9k="/>
          <p:cNvSpPr>
            <a:spLocks noChangeAspect="1" noChangeArrowheads="1"/>
          </p:cNvSpPr>
          <p:nvPr/>
        </p:nvSpPr>
        <p:spPr bwMode="auto">
          <a:xfrm>
            <a:off x="155575" y="163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20072" y="2979989"/>
            <a:ext cx="936103" cy="3585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Etape 1</a:t>
            </a:r>
            <a:endParaRPr lang="fr-F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96336" y="2185333"/>
            <a:ext cx="936103" cy="3585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Etape 2</a:t>
            </a:r>
            <a:endParaRPr lang="fr-F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52320" y="4650450"/>
            <a:ext cx="936103" cy="3585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Etape 3</a:t>
            </a:r>
            <a:endParaRPr lang="fr-F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60032" y="3478039"/>
            <a:ext cx="1534727" cy="487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</a:rPr>
              <a:t>HTN Réactif</a:t>
            </a:r>
            <a:endParaRPr lang="fr-FR" b="1" dirty="0">
              <a:solidFill>
                <a:prstClr val="white"/>
              </a:solidFill>
            </a:endParaRPr>
          </a:p>
        </p:txBody>
      </p:sp>
      <p:cxnSp>
        <p:nvCxnSpPr>
          <p:cNvPr id="30" name="Connecteur droit avec flèche 29"/>
          <p:cNvCxnSpPr>
            <a:stCxn id="12" idx="3"/>
            <a:endCxn id="28" idx="1"/>
          </p:cNvCxnSpPr>
          <p:nvPr/>
        </p:nvCxnSpPr>
        <p:spPr>
          <a:xfrm flipV="1">
            <a:off x="2161091" y="3721703"/>
            <a:ext cx="2698941" cy="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267744" y="3440181"/>
            <a:ext cx="243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Description  des stratégies du dialogue générique</a:t>
            </a:r>
            <a:endParaRPr lang="fr-FR" sz="1600" b="1" dirty="0">
              <a:solidFill>
                <a:srgbClr val="A5A5A5">
                  <a:lumMod val="50000"/>
                </a:srgbClr>
              </a:solidFill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7128283" y="2601106"/>
            <a:ext cx="1872208" cy="72801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Ontologie de domaine</a:t>
            </a:r>
            <a:endParaRPr lang="fr-FR" sz="1600" b="1" dirty="0">
              <a:solidFill>
                <a:srgbClr val="A5A5A5">
                  <a:lumMod val="50000"/>
                </a:srgbClr>
              </a:solidFill>
            </a:endParaRPr>
          </a:p>
        </p:txBody>
      </p:sp>
      <p:cxnSp>
        <p:nvCxnSpPr>
          <p:cNvPr id="37" name="Connecteur en angle 36"/>
          <p:cNvCxnSpPr>
            <a:stCxn id="35" idx="4"/>
            <a:endCxn id="28" idx="3"/>
          </p:cNvCxnSpPr>
          <p:nvPr/>
        </p:nvCxnSpPr>
        <p:spPr>
          <a:xfrm rot="5400000">
            <a:off x="7033280" y="2690596"/>
            <a:ext cx="392586" cy="1669628"/>
          </a:xfrm>
          <a:prstGeom prst="bentConnector2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46586" y="3686402"/>
            <a:ext cx="2987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des domaines de discussions</a:t>
            </a:r>
            <a:endParaRPr lang="fr-FR" sz="1600" b="1" dirty="0">
              <a:solidFill>
                <a:srgbClr val="A5A5A5">
                  <a:lumMod val="50000"/>
                </a:srgbClr>
              </a:solidFill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3779912" y="4737731"/>
            <a:ext cx="2172436" cy="1953910"/>
            <a:chOff x="1252595" y="1970308"/>
            <a:chExt cx="2383301" cy="3762948"/>
          </a:xfrm>
        </p:grpSpPr>
        <p:sp>
          <p:nvSpPr>
            <p:cNvPr id="53" name="Rectangle 52"/>
            <p:cNvSpPr/>
            <p:nvPr/>
          </p:nvSpPr>
          <p:spPr>
            <a:xfrm>
              <a:off x="1565229" y="4326760"/>
              <a:ext cx="1780796" cy="12724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52001" y="4403691"/>
              <a:ext cx="991526" cy="5244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prstClr val="white"/>
                  </a:solidFill>
                </a:rPr>
                <a:t>HTN</a:t>
              </a:r>
              <a:endParaRPr lang="fr-FR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42465" y="1970308"/>
              <a:ext cx="2093431" cy="721678"/>
            </a:xfrm>
            <a:prstGeom prst="rect">
              <a:avLst/>
            </a:prstGeom>
            <a:ln w="2222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prstClr val="black"/>
                  </a:solidFill>
                </a:rPr>
                <a:t>Système hybride</a:t>
              </a:r>
              <a:endParaRPr lang="fr-FR" b="1" dirty="0">
                <a:solidFill>
                  <a:prstClr val="black"/>
                </a:solidFill>
              </a:endParaRPr>
            </a:p>
          </p:txBody>
        </p:sp>
        <p:sp>
          <p:nvSpPr>
            <p:cNvPr id="56" name="Arrondir un rectangle avec un coin diagonal 55"/>
            <p:cNvSpPr/>
            <p:nvPr/>
          </p:nvSpPr>
          <p:spPr>
            <a:xfrm>
              <a:off x="1252595" y="2761611"/>
              <a:ext cx="2376264" cy="2971645"/>
            </a:xfrm>
            <a:prstGeom prst="round2DiagRect">
              <a:avLst>
                <a:gd name="adj1" fmla="val 16667"/>
                <a:gd name="adj2" fmla="val 1420"/>
              </a:avLst>
            </a:prstGeom>
            <a:noFill/>
            <a:ln w="222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86645" y="3127639"/>
              <a:ext cx="2132929" cy="9126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prstClr val="white"/>
                  </a:solidFill>
                </a:rPr>
                <a:t>Théorie de l’esprit</a:t>
              </a:r>
              <a:endParaRPr lang="fr-FR" b="1" dirty="0">
                <a:solidFill>
                  <a:prstClr val="white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52001" y="4975592"/>
              <a:ext cx="991525" cy="5244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prstClr val="white"/>
                  </a:solidFill>
                </a:rPr>
                <a:t>STRIPS</a:t>
              </a:r>
              <a:endParaRPr lang="fr-FR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Titre 1"/>
          <p:cNvSpPr txBox="1">
            <a:spLocks/>
          </p:cNvSpPr>
          <p:nvPr/>
        </p:nvSpPr>
        <p:spPr>
          <a:xfrm>
            <a:off x="621742" y="303237"/>
            <a:ext cx="7875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smtClean="0">
                <a:solidFill>
                  <a:prstClr val="black"/>
                </a:solidFill>
              </a:rPr>
              <a:t>Sujet de thèse</a:t>
            </a:r>
            <a:endParaRPr lang="fr-FR" sz="3600" b="1" dirty="0">
              <a:solidFill>
                <a:prstClr val="black"/>
              </a:solidFill>
            </a:endParaRPr>
          </a:p>
        </p:txBody>
      </p:sp>
      <p:sp>
        <p:nvSpPr>
          <p:cNvPr id="42" name="ZoneTexte 41" descr=" 50"/>
          <p:cNvSpPr txBox="1"/>
          <p:nvPr/>
        </p:nvSpPr>
        <p:spPr>
          <a:xfrm>
            <a:off x="804017" y="1258043"/>
            <a:ext cx="728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solidFill>
                  <a:prstClr val="black"/>
                </a:solidFill>
              </a:rPr>
              <a:t>Gestion </a:t>
            </a:r>
            <a:r>
              <a:rPr lang="fr-FR" sz="2400" i="1" dirty="0">
                <a:solidFill>
                  <a:prstClr val="black"/>
                </a:solidFill>
              </a:rPr>
              <a:t>opportuniste </a:t>
            </a:r>
            <a:r>
              <a:rPr lang="fr-FR" sz="2400" i="1" dirty="0">
                <a:solidFill>
                  <a:prstClr val="black"/>
                </a:solidFill>
              </a:rPr>
              <a:t>du dialogue dans les </a:t>
            </a:r>
            <a:r>
              <a:rPr lang="fr-FR" sz="2400" i="1" dirty="0">
                <a:solidFill>
                  <a:prstClr val="black"/>
                </a:solidFill>
              </a:rPr>
              <a:t>conversations sociales </a:t>
            </a:r>
            <a:r>
              <a:rPr lang="fr-FR" sz="2400" i="1" dirty="0">
                <a:solidFill>
                  <a:prstClr val="black"/>
                </a:solidFill>
              </a:rPr>
              <a:t>avec des agents virtuels et des robots</a:t>
            </a:r>
          </a:p>
        </p:txBody>
      </p:sp>
      <p:sp>
        <p:nvSpPr>
          <p:cNvPr id="36" name="Rectangle 35" descr=" 80"/>
          <p:cNvSpPr/>
          <p:nvPr/>
        </p:nvSpPr>
        <p:spPr>
          <a:xfrm>
            <a:off x="1918502" y="2305138"/>
            <a:ext cx="1152129" cy="3394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But social</a:t>
            </a:r>
            <a:endParaRPr lang="fr-FR" sz="1400" b="1" dirty="0">
              <a:solidFill>
                <a:srgbClr val="A5A5A5">
                  <a:lumMod val="50000"/>
                </a:srgb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6143" y="4196934"/>
            <a:ext cx="1430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prstClr val="black"/>
                </a:solidFill>
              </a:rPr>
              <a:t>Dialogue social</a:t>
            </a:r>
            <a:endParaRPr lang="fr-FR" sz="1600" dirty="0">
              <a:solidFill>
                <a:prstClr val="black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4900" y="3386360"/>
            <a:ext cx="14863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Représentation</a:t>
            </a:r>
            <a:endParaRPr lang="fr-FR" b="1" dirty="0">
              <a:solidFill>
                <a:srgbClr val="A5A5A5">
                  <a:lumMod val="50000"/>
                </a:srgbClr>
              </a:solidFill>
            </a:endParaRPr>
          </a:p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5998947" y="5134227"/>
            <a:ext cx="25800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Adaptation dynamique du dialogue/buts sociaux</a:t>
            </a:r>
            <a:endParaRPr lang="fr-F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eur en angle 66"/>
          <p:cNvCxnSpPr>
            <a:stCxn id="56" idx="0"/>
            <a:endCxn id="28" idx="2"/>
          </p:cNvCxnSpPr>
          <p:nvPr/>
        </p:nvCxnSpPr>
        <p:spPr>
          <a:xfrm flipH="1" flipV="1">
            <a:off x="5627396" y="3965366"/>
            <a:ext cx="318538" cy="1954762"/>
          </a:xfrm>
          <a:prstGeom prst="bentConnector4">
            <a:avLst>
              <a:gd name="adj1" fmla="val -367396"/>
              <a:gd name="adj2" fmla="val 69734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237624" y="5177083"/>
            <a:ext cx="2632792" cy="1558405"/>
            <a:chOff x="3439883" y="3470972"/>
            <a:chExt cx="2481975" cy="1744955"/>
          </a:xfrm>
        </p:grpSpPr>
        <p:pic>
          <p:nvPicPr>
            <p:cNvPr id="2060" name="Picture 12" descr="http://2.bp.blogspot.com/-h2XGhSnL3fE/TuOPybF3IfI/AAAAAAAAAxk/WArmGMFwT_g/s1600/nao+next+gen+robot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colorTemperature colorTemp="59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883" y="3470972"/>
              <a:ext cx="2271984" cy="1537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ZoneTexte 24"/>
            <p:cNvSpPr txBox="1"/>
            <p:nvPr/>
          </p:nvSpPr>
          <p:spPr>
            <a:xfrm>
              <a:off x="3649874" y="4846596"/>
              <a:ext cx="227198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prstClr val="black"/>
                  </a:solidFill>
                </a:rPr>
                <a:t>Compagnon artificiel</a:t>
              </a:r>
              <a:endParaRPr lang="fr-FR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23528" y="145332"/>
            <a:ext cx="8496944" cy="575568"/>
            <a:chOff x="535256" y="60184"/>
            <a:chExt cx="8496944" cy="575568"/>
          </a:xfrm>
        </p:grpSpPr>
        <p:sp>
          <p:nvSpPr>
            <p:cNvPr id="5" name="AutoShape 24"/>
            <p:cNvSpPr>
              <a:spLocks noChangeArrowheads="1"/>
            </p:cNvSpPr>
            <p:nvPr/>
          </p:nvSpPr>
          <p:spPr bwMode="auto">
            <a:xfrm>
              <a:off x="4658872" y="110397"/>
              <a:ext cx="2109095" cy="416052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6" name="AutoShape 24"/>
            <p:cNvSpPr>
              <a:spLocks noChangeArrowheads="1"/>
            </p:cNvSpPr>
            <p:nvPr/>
          </p:nvSpPr>
          <p:spPr bwMode="auto">
            <a:xfrm>
              <a:off x="2542054" y="110399"/>
              <a:ext cx="2219115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535256" y="110398"/>
              <a:ext cx="2100179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6583928" y="60184"/>
              <a:ext cx="2448272" cy="575568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r>
                <a: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</a:t>
              </a:r>
              <a:r>
                <a:rPr lang="en-US" b="1" dirty="0" err="1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futurs</a:t>
              </a:r>
              <a:endParaRPr lang="en-US" sz="16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  <a:p>
              <a:pPr algn="ctr"/>
              <a:endParaRPr lang="en-US" sz="1500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pic>
        <p:nvPicPr>
          <p:cNvPr id="12" name="Picture 2" descr="http://souperdefilles.com/wp-content/uploads/2011/03/clipart_coffee_girl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43" y="3234377"/>
            <a:ext cx="1574948" cy="9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6695993" y="6367539"/>
            <a:ext cx="2057400" cy="365125"/>
          </a:xfrm>
        </p:spPr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Pensées 15"/>
          <p:cNvSpPr/>
          <p:nvPr/>
        </p:nvSpPr>
        <p:spPr>
          <a:xfrm>
            <a:off x="368848" y="2231697"/>
            <a:ext cx="1099051" cy="577573"/>
          </a:xfrm>
          <a:prstGeom prst="cloudCallout">
            <a:avLst>
              <a:gd name="adj1" fmla="val -7399"/>
              <a:gd name="adj2" fmla="val 132381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>
                <a:solidFill>
                  <a:srgbClr val="A5A5A5">
                    <a:lumMod val="50000"/>
                  </a:srgbClr>
                </a:solidFill>
              </a:rPr>
              <a:t>Je veux plaire !</a:t>
            </a:r>
            <a:endParaRPr lang="fr-FR" sz="1200" b="1" dirty="0">
              <a:solidFill>
                <a:srgbClr val="A5A5A5">
                  <a:lumMod val="50000"/>
                </a:srgbClr>
              </a:solidFill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1547664" y="2348880"/>
            <a:ext cx="291073" cy="251979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2" name="AutoShape 6" descr="data:image/jpeg;base64,/9j/4AAQSkZJRgABAQAAAQABAAD/2wCEAAkGBxAQEBAPEBIQEBQPEA8QEBAPFRQVFBAVFBQWFhQUFRUYHCggGBolHBQUITEhJSkrLi4uFx8/ODMsNyguLisBCgoKDg0OFxAQFywfHCQsLCwsLCwsLCwtLCwsLCwsLCwsLCwsLCwsLCw3LCw0LCwsLCwsLCwsLCwsLCwsLCwsN//AABEIALkBEQMBIgACEQEDEQH/xAAcAAACAgMBAQAAAAAAAAAAAAABAgAFAwQGBwj/xABAEAABBAADBgMFBQYFBAMAAAABAAIDEQQSIQUGMUFRYRNxgSIyQpGhB1KxwfAUIzNygtFDYpKy0iSiwvEWU+H/xAAZAQEBAQEBAQAAAAAAAAAAAAAAAQIDBAX/xAAjEQEAAwACAgICAwEAAAAAAAAAAQIRAzESIQQiE2FRgdFB/9oADAMBAAIRAxEAPwDrAEygRWQEQoiqIiojSAIqIoAoipSAKI0oqIgmQQBRFRAFEaQQRBFRACgmQUAQRUQIUExQKBSlKYoFAqUpilKikKgRKgQMEwShMEGHwlFmUQZ1FAiqiBFQIoIioogiiKiCKIqKgKIqIAoiogCCZSkCqIqIAoiggCCZAoAgUVFAqBTIIEKC1sXtKCL+JLEzs5zQfla1odvYR5ps8V8BbqvyJ4ouLApSmtAoEKCJUUBCYJQmCAqKIqjKEUEyIIRQCKCIqIoAiooqIoiogiiiw4wyBjjEGl9aZzTR3NcfJIJDE4uOIXI9jByzEC/Lqlw+Phk/hyMd5OF/JeVYvGPM8glcZDmLXuJ6HQtvh2GmmnVXe72zH4p/gsfEXPa7ICSMxAscrFd176/ErNdmz5lvnXi2RX/XoaC09ymPeMRg578XDOGVxNmiSKvmAR8nBbxHJeTk45paay93Dyxy0i0FURUXN1KoiogCCKigVJI8NBc4hoHEk0B6rIvO/tWxc7fBjaXNicCTR0kddUeoArQ6e12RYhc7w76QYdpbCRNJrVXkb3c7n5D6LhcVvNisSQJZHNaeEcPsj1riPMqkY46gnlVddeK1onHMCOvIm1mWo9LCd7ycoy66WOXe+XBY8NJVtzW7gCbH48UkeLDi42W3woVrVWsjSAHAUdCdeJ/umLrudyN4few0xIoZoifu8CPK9fVdwV4Wyd7XCRpILAKcDqdey9Z3U2v+1Q2Tb46a89bFh3qqzMLkoIlKiGCYJQmCBlFFEGYIoBEKoYIoBMgiiiKCKIEgCzpSMLg9uZpsWRY/WqoKiiiCKsdi3NxIbyLgCPQf8itba+8gw8nhCCeR2mrW0w30dz+SMOMhmIeR4clAZXEVz0vhYsrWTCRaJlyu+m77/HdiIGl2b+IxvUfEAq7YrMYyRjoIpw8H2SxjraTpxrTivRMZhy5r2kuYXtc0Paac0kEBzSeY4ra2S98YYxxLyAG5iDZoc++nFejj+TakZ28nN8OvJby3A3Nwj4ziZ8RI188ha2Vgc1zoqGankcHHM01yFdVuTm3OI4FxPzKTFy6mNrGxl1ucQ0NzE/E6vePdcvh8CyfFyRSnFZ4yM+SQeHZDTTXGy2w4Glzm0clpm046xSeKkV443+3TqJ48ThyQ3VmUBuXpQridSe5W0MNG4Wx4/q4fNcsd2tGI3l8YkDHgNLcw09rSyOQta2zcSJrbYJy5mkUKLeLe/D6hYGbUjglc17Q8vzsdmIyGicpvpw5LBsyZome+JgYy3ZGN1GrQC1vQZhfQBBZII0ooFK5vfjZrcRCxn+I1znxXzoU4fULpSqHe3EMjiY5xIIcctfykfms26ar28XxmGfG/2mlvIgjhSwtBykcw131Iv6Lqpsa+RxJyvANHLx8yw613Fqn2js6gZI7rm3m3r6LGuk1VUT202x27rLG5uZ3f9Farh/ZRg687+q2wsmTDXyN9+dhehfZnEfCnfydIxo/pYL/3Ly5h0PbRe0bk4Xw8DDfGQGQ3xOY2P+3KiSuylTFKiCmakCYKh0UtqINgIhAJgiCiEAmQQBFRFUVu03Z3sg1Aoyyu6Mby9T+CSLashc3w2COO8rC8aOHC7HBb+Iw4ffIluW+13R7LFgMOY8wc1pa7jrYvqAeBVG/M0aEXrYIPUaGu1qtx+GleNHFn8quGuaWgni2xr31WKSQHQC0HB7Swrog5he93iA2wa33JPui1hwOzntgaXGiLbXSjQ+lLpdtbH8bK8Nzua1za8R8d3yJbxC1cDsaSLDCN5YTmc6mXTQda762g1cHgS9pMsmVg4lxoAeZ4K72NjtmYc0yeEu+854PyJ0C82xb5sbiRC13sNcRGD7gDeL+50P0WzHsKJ7zDHO4yDOGl0eWORzPea02TovRXirn2l47/ACL79IjHsmLw7J2ZgRdAtcOfSivOdvTubi3NaHeI5jbLHhhOUUOJHILQ3T3kdgnuw87iIiaAP+E/n/Td38+q7mfBQz1JJHHITqHOaCaOo1XLkp4Tjvw8sckb/wBVGzGSSwse6nONguGt0SOPM9a0u1klw8lEZi2/RXjWgAAAADQAaAIrm6qNkDREGODXBrQKcL1CssDGAwECrHlp2HJbDmA8QD5i0UAKCZeXfaVvVPHO7CwSGNjGNzmI09znCyC4atoVoK5oO321vLg8HpPM1rv/AK225/b2W6j1XCbX22zaD3Pie4NjAqOVpblB0vTqvOfFNlx1c6ySdTZ4m+qvN0WOJmc3LmytaHPFjUkkfQLN+m+Pt0sOAYWtoA3rm5g9nLanwZLbHQjVNs0uGbMW6nQNFAKwy2NV55l6shwQ2C+nSOHsgPNc9AaQg2fEQ59uysGd1ivZ4mjzOnrYXbvgDxlPC9Fy2+UjrjbdNNNP+YjUZjzrVaraZnHOYrWNV262xn4ydrA32AQ6U8mt6X34fNe3htADoKXheAxk0Lj4UkkR4h0biL/mHB3ra6bZf2gYqEgYprcRHpckYDZGjqR7p+nmu+PPL00pSseFxLJY2SxnM2Roc09QU5QRMFjtZGoGUQQQbgRCUJgqhgmShEIGUQRQRFBRAaCKC1MRtKGN2R8jWnprp51wQbax4qHOxzCSM7S2xxF9E7HhwDmkEHUEagjzRQcNsfYE0GKc5zTkaxwD+RJIqvS/JXWH2VCyTxg2ne0eJoF3vEN4AlXWLdTfz7qtilLunoulrzadcqcVaw56fdYT44SFwEZPiSN5kj4R2Nfiu5VQ5+R7XDQXTtLsHirSOQOFjgeuiza82zWq0rWZyOzoIWjay2iCiiCr3ox37PgsTMDRZC/IeHtuGVn/AHEL59xBsmyTd6niTxK9X+1vaOWGHDA6yudI7+WMUB/qcD/SvJnm9fL9fgqNZWexNrfs7iHNzsdVtuiCOBBWg5uvnqlYy3BvUgfM0pMasTj0DBbdY4gCNwsAjUFXsUocAReq4aElmVw+E6+V6/rsumwWMbQo8V571yXopbY9rXMuP33mFwtH3iT517P4FXeJx5LmxM1c412bzLj2As+i5jfB4MjGD4WXrx1otJ71Tv6lrjr71nkt6xoF3A9kxdenzWpDJbb+ndOHUPNd3F69uDO12AjDf8N0rHX1zl34OCvyuM+y137jEN6TNPqWAH/aF2ZUlCFEO0QKxkqKy2osWdRBaBMEgKYFVDhFKCjaBgiltFAUUtrmN695TABHDRe57GPeeEYcda6n8LU0bO8u8bMODFEQ+d2gYCPYsXbummq4vCbPlxP72R9NJNPILs+upYzhV/E6/KlXZCRjHtsyAy6uJ1sWNepLh9F12yAWQQtIrLHG2uhDQPxtTNaj0td1GvgZLHLIC3PmhJoHKRrm5A2rTbO0hh4jJo4nRg6n+yqcPG57gG8SfktXfDY00mQQOzCNha6NvvWbJc29HceA148eWohmWvPvG1jWzyGRviglrKLs3YDodKPcK52diGysZLlLRI1r8rgMwsWLXI7WnfiPBgliMZa8O4my8tLGsykCh7ZPoEm03y4J8eGwrwHSs1unZQHOzPIPCqNeYSRd7X25LFI4tiY+MZWg5i1wN041VEa9eXfS7k2g+N0bQ1uR4vMSbuxYrloVSYfYjMZC0Pe8N01jIBdep1IPT6q8i3ObIA12IxBLGuDC8gkcOgAPAKi3pBVO0NoPhmc2xRogHhR6etrLDtdh94FnfiPnyUFigtafHxs+LMTybr/+BV2J3ga0EhoOUEmzoKFnWkHmH2m4/wATaEoF1h2RwjpYGd1eryP6VxxPEfqit3aWKMsskr+Mr3vd5vJJ/FV7tDXMfUKjbfhiIopCf4hkodMhDfrf0S4EXKz+YLrtl7Jjl2W2ZzS58EGLkjF6Fxe+rHOsgXHQGntPRzT9QiurhgHttPFuo79fpawvY6Nw45RqD2/vyW3hZP3oJ56EeehWcYZsgMb70vgaI5WD6DisWrrVZwNkZXB8tU0kscTxEbAHSC/8xdGPILk9r4kyTPeeZJ8r1/MLtsXhWQQRYeMuuZxc4uIJANDkB9wcuS87xU2Zzj95zj6XoPlS1EZCTOrXYuxJsTFiZ48obh2hxDiBn+8ASaBDRevbqFn25hmRvgDQB/0WCca0tz4Wvc49yXErNjsf4GDjwMeheBJiT/Nrk/D0AR3o/jtb9zC4FhHSsNEfzVR2f2WR1hp3fexBHoI2f8iuyK5P7NARg39DiH1/ojH42uqJUQpWNydxWMqKCiFqKC1BTAoBhTZCtIgKNqZCjlKA2paCGZBq7Yxvgwvfzqm+ZXnOKjErXCQkBxsngbu7vkuq32mpsY5En9fguKLHSOETA57nuprW8SVie246LtDEZqaPdsX/AJqI/wCJHqF2kTbIa3jpQ5mytndzdNkAEkoa+TQgcWx+XU9/krN+xh4gkDso9okVwJ1sHz5LUM62MBh2R2MwLzxI5dha2DhOdLkNpy47DW9rRNGCSSLOVvdvEeYtdHutvEMRERVWa111HQ8wtIz7Sc1kQc4NLmn92XAEtcdLHTjyXG4zDNc8FzRnykBw1eGnjryGisd5trB0zGN1awyA93NbmNegcPmtCGJznW73b9375GlnqOJ+SDot2oKw7NQQy7PKrofkr+ORo+IfNc9g52hpzEaG9f7Krj2hiHvBbIcrnimhjfdLuHC+HqguN68GXGOVlGrY+iKAOoJPzHqqB7GRgu4kNsud8IHEgch9VdbSnIjPsuIdQuqHG6N+S5LaeJpzIncZDmdz0AJN+dED1QbM2KrRzgC4A1dGlR7zOf4WbxBGwtIDPildyAN8FumSNjJcVNWRppt/Fl0oDn7Wb5LhNpbRkxDjI86uvI3kxvJo+iqtCUg2Fgk5dQmcKNlIWnlfqoj0/chwdgYIj/iMxjDWnCTX/eF5q1pDg08QaPmNCu13GxuSHD38GPkhPlNCHgDzfCFzmLhDdoyN0IZi5Dw0IbKXV5aUoq2w8nxUSA85iGuOUcjYFLpv2FsgEjXgWAXVyPcdVV4eeCMyZSA1zgMo149Ov/tbsswc2mXQYBmJGl3bQePA35kdEaxVbYxFCWW9I4yGeZGRvHuQuOwMYH7140YfZafjeNQPIcT6DmrrbRJIw7S1oc4yvPJjRzPQcT6d1T4mUOOVoORoysB411PcnUoksL8QXZnEkl2YknmSuh3wd/1+JABOUxM7ezDG3/xVFhIw54b94htHua6d17Dhd0oXYubGyP8AGzTyOjjqmRlry32tTmILewBHBVls7o7OfhsHFFJ7/tPeOhe4uy+gIHorYlZSxIWLIwkpHLMY0pYgwKLJ4aiK6fwOyPgdlt6KaLSNXwUfCWzopog1vCSHDjoFt0FNEFLtTYsWIZkkbYuxRog9itLAbsQQFzos7S4UXF1mulngPJdMQEpAUwU52aeT3/6nKrw2Nz5nMf7EcronW5xc9zRyHJt9eNfPq1w+8sTI3mKJjGiVznyAaWSAL9fyWoxmd2P4XEWJ1HGx+tEs2EjbnkazI9wPtR00knmW+6XXrdKu3Zw5JJ9vKyve1F62G89KHbUd100Ed27lwH5qK84xeGkZI0FpLPEDw6qILm5Hg9jeb0KuWgaEVpp5VxC62XBxu4tCqsRuxAS5zXSRl9WWu6cPZOn0RTMZlycjlBsacRa2G4k8j89fxWttN/h0dXeGz1dlH50q7Z+0HO8Jz9A8sBGmmbhoG3xI580RWbzbcOYgHMInFhF/Hz07DN8gqJ8NS53uOVgdI8ntQIHXiQP5lY7yYGeTESOMZDMzRGYxdtGcZnVzOY/Rc/tbGudBitHtcHMoFjmkNLnZjqNRdXXBWYySs7Cj3k2u7FSBnCOPRrBwb2/XdVE7yDfZGNCTiCorCGgAceH4qA6f3T1xHfT1VrsjYZn1c7I3qdSfIKTMR2sRM+oZNgSnwcZG3RzWQ4yMcPaw0gL/AFyPd8kNuwH9uxBbftPDxV8ZGh//AJLoMDuuYJY5oZBKGktlieMviRvBZI0G6Ntc7Q0tjF7IzYmVxNU5rWk82taAD8gD6rMXiem/CY7UmGw1ZHZvb1rnVjjr9Fnxm0HRRhoMbtOQdd3xq1cYjYzA1z/E1FaZTZsjh30T4LZOD8SjE/Eexn0cSWdQWtIB6jn8lmeSIdI47S87xeIPtC7c83KfL3WDsOffyWq3Vem4Xc7BNOcMfI1+rRKT+7/yVpqO+qG09zsI5hMYdE7kQ4kerSTp5Up+arP4bOf3H2A7FzF91Hhsksh6kG2sHnl16BezwYNkYLWCgXyPI6ue4vcfVzifVVm5uzXYfZ8MLqJLXvdlFfxHOdXcjNVq/XVxaxYlyLcyoZEGkWJSxbxjQ8JBo5FFu+EVEF14aHhJsymZUL4XdDwu6e0cyDCYe6BiPVZ7UtBqOY8d1ic545LfQQc9tbbsWF8Mz5wJHFtsF5aF27W61HC+K1cZJs2b98+aMmvfa8BxHIGtTWtA9SrzaWxcPiQGzRh4Go1cK8i0hVX/AMF2fyicPKST83LceGe3O35N9Y1tk43DPZJHhZHOMYBJlBALeFjgrWLHtyjgNBpqK+azbN2Dh8PfhMLc1WS4kmuGpVgIW9AfNS/jv16Xj8/H79/pWftje3zCP7Q0qyMLPuhKcMw/CFltx+9ONhja10hcGklhLNXixyCmzsLgZWB8U96XZeGlunxNNV8lebQ3Xws/vtd/S9w+l0tFu4WBHwyer3LdfDPeuVvyb6zGuzaGHkkOHjkzua0uLhRZQNUHcyLHDRHE4EOBDspB4jT81b4DdrDQHNE3KarMSSa6albxwLVLeO/Vqnnn2zf08vxm4uDN0JGak+w88+xsKsxG4+GA0klHmWH8Wr2I4FqR2zIzxAPmFlt4TjtziwOdHMH000xzQC7sHXV+ifZ72ljKNEANI4EEaEH1XtE+7WFf70TPMCj8wqPG/ZtgXkuYZYXHUljrs9812sXr5Q3S2S47DPIHFbE01tOa9eBA+atpdx3w+5jI3DpO2j82n8lXYvBzMFEsNG80Jzg+hFrh4TD0ReJaMTWEhrpJGt4uBLxoOPHRV+y8PrNNDIXtdK4hpA93gDdWLAGvRZMdtqOJjgZWOc6mFrA0yAE+1daNFdrTYPacDsoY4ChQLSB6EJktRMOiwO0A9uV1kgUcw1BHDsQs0MDpnBjefHsOZW/szd98sbXSPMQcbpgaXkeZBDb8r8lf4DZMMAPht1PvPcS57vNzta7cFY497Zvy56g2HaQADpQAA7BZgFlEaOReh5GKgjQWXw1PDVGKghQWbw1MiDDSiy5EVBntS1izI5lRktG1jzKWgyWpaS1MyB7UtJmRtA1qWltS0D2paW1LQOiktQFAyIS2jaAqUhaloDSlIZlLQRSlLUtAj4mni0HzC15NlwO96KM/0hbdo2gq3bvYM8cNhz3MbCfmQskWxsM33YIW+UbB+S37UtRdYxCBoBXYI+EE9oWqgZApkClqWgmQIZUVLQCkKRtC0EpFLaKg1Q5NaxhFUPaOZY0QgyZ1M6xqIMuZTMkCKBsymdKoiHDkc6QIhA2dHMlCiKfMjmSBRA+ZS0iiB8yGZBBA2ZTMlUVQ+ZTMkUUU+ZTMkQQOXIZkhUQNmUzpFERkzKZljURT5kMyQoFBkzILCooP/9k="/>
          <p:cNvSpPr>
            <a:spLocks noChangeAspect="1" noChangeArrowheads="1"/>
          </p:cNvSpPr>
          <p:nvPr/>
        </p:nvSpPr>
        <p:spPr bwMode="auto">
          <a:xfrm>
            <a:off x="155575" y="163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20072" y="2979989"/>
            <a:ext cx="936103" cy="3585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Etape 1</a:t>
            </a:r>
            <a:endParaRPr lang="fr-F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9106" y="4820033"/>
            <a:ext cx="1630834" cy="358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Résultat  ACA</a:t>
            </a:r>
            <a:endParaRPr lang="fr-F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60032" y="3478039"/>
            <a:ext cx="1534727" cy="487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</a:rPr>
              <a:t>HTN Réactif</a:t>
            </a:r>
            <a:endParaRPr lang="fr-FR" b="1" dirty="0">
              <a:solidFill>
                <a:prstClr val="white"/>
              </a:solidFill>
            </a:endParaRPr>
          </a:p>
        </p:txBody>
      </p:sp>
      <p:cxnSp>
        <p:nvCxnSpPr>
          <p:cNvPr id="30" name="Connecteur droit avec flèche 29"/>
          <p:cNvCxnSpPr>
            <a:stCxn id="12" idx="3"/>
            <a:endCxn id="28" idx="1"/>
          </p:cNvCxnSpPr>
          <p:nvPr/>
        </p:nvCxnSpPr>
        <p:spPr>
          <a:xfrm flipV="1">
            <a:off x="2161091" y="3721703"/>
            <a:ext cx="2698941" cy="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267744" y="3440181"/>
            <a:ext cx="243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Description  des stratégies du dialogue générique</a:t>
            </a:r>
            <a:endParaRPr lang="fr-FR" sz="1600" b="1" dirty="0">
              <a:solidFill>
                <a:srgbClr val="A5A5A5">
                  <a:lumMod val="50000"/>
                </a:srgbClr>
              </a:solidFill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3779912" y="4737731"/>
            <a:ext cx="2172436" cy="1953910"/>
            <a:chOff x="1252595" y="1970308"/>
            <a:chExt cx="2383301" cy="3762948"/>
          </a:xfrm>
        </p:grpSpPr>
        <p:sp>
          <p:nvSpPr>
            <p:cNvPr id="53" name="Rectangle 52"/>
            <p:cNvSpPr/>
            <p:nvPr/>
          </p:nvSpPr>
          <p:spPr>
            <a:xfrm>
              <a:off x="1565229" y="4326760"/>
              <a:ext cx="1780796" cy="12724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52001" y="4403691"/>
              <a:ext cx="991526" cy="5244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prstClr val="white"/>
                  </a:solidFill>
                </a:rPr>
                <a:t>HTN</a:t>
              </a:r>
              <a:endParaRPr lang="fr-FR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42465" y="1970308"/>
              <a:ext cx="2093431" cy="721678"/>
            </a:xfrm>
            <a:prstGeom prst="rect">
              <a:avLst/>
            </a:prstGeom>
            <a:ln w="2222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prstClr val="black"/>
                  </a:solidFill>
                </a:rPr>
                <a:t>Système hybride</a:t>
              </a:r>
              <a:endParaRPr lang="fr-FR" b="1" dirty="0">
                <a:solidFill>
                  <a:prstClr val="black"/>
                </a:solidFill>
              </a:endParaRPr>
            </a:p>
          </p:txBody>
        </p:sp>
        <p:sp>
          <p:nvSpPr>
            <p:cNvPr id="56" name="Arrondir un rectangle avec un coin diagonal 55"/>
            <p:cNvSpPr/>
            <p:nvPr/>
          </p:nvSpPr>
          <p:spPr>
            <a:xfrm>
              <a:off x="1252595" y="2761611"/>
              <a:ext cx="2376264" cy="2971645"/>
            </a:xfrm>
            <a:prstGeom prst="round2DiagRect">
              <a:avLst>
                <a:gd name="adj1" fmla="val 16667"/>
                <a:gd name="adj2" fmla="val 1420"/>
              </a:avLst>
            </a:prstGeom>
            <a:noFill/>
            <a:ln w="222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86645" y="3127639"/>
              <a:ext cx="2132929" cy="9126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prstClr val="white"/>
                  </a:solidFill>
                </a:rPr>
                <a:t>Théorie de l’esprit</a:t>
              </a:r>
              <a:endParaRPr lang="fr-FR" b="1" dirty="0">
                <a:solidFill>
                  <a:prstClr val="white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52001" y="4975592"/>
              <a:ext cx="991525" cy="5244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prstClr val="white"/>
                  </a:solidFill>
                </a:rPr>
                <a:t>STRIPS</a:t>
              </a:r>
              <a:endParaRPr lang="fr-FR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Flèche droite 2"/>
          <p:cNvSpPr/>
          <p:nvPr/>
        </p:nvSpPr>
        <p:spPr>
          <a:xfrm flipH="1">
            <a:off x="2767149" y="5719002"/>
            <a:ext cx="724321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0" name="Titre 1"/>
          <p:cNvSpPr txBox="1">
            <a:spLocks/>
          </p:cNvSpPr>
          <p:nvPr/>
        </p:nvSpPr>
        <p:spPr>
          <a:xfrm>
            <a:off x="621742" y="303237"/>
            <a:ext cx="7875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smtClean="0">
                <a:solidFill>
                  <a:prstClr val="black"/>
                </a:solidFill>
              </a:rPr>
              <a:t>Sujet de thèse</a:t>
            </a:r>
            <a:endParaRPr lang="fr-FR" sz="3600" b="1" dirty="0">
              <a:solidFill>
                <a:prstClr val="black"/>
              </a:solidFill>
            </a:endParaRPr>
          </a:p>
        </p:txBody>
      </p:sp>
      <p:sp>
        <p:nvSpPr>
          <p:cNvPr id="42" name="ZoneTexte 41" descr=" 50"/>
          <p:cNvSpPr txBox="1"/>
          <p:nvPr/>
        </p:nvSpPr>
        <p:spPr>
          <a:xfrm>
            <a:off x="804017" y="1258043"/>
            <a:ext cx="728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solidFill>
                  <a:prstClr val="black"/>
                </a:solidFill>
              </a:rPr>
              <a:t>Gestion </a:t>
            </a:r>
            <a:r>
              <a:rPr lang="fr-FR" sz="2400" i="1" dirty="0">
                <a:solidFill>
                  <a:prstClr val="black"/>
                </a:solidFill>
              </a:rPr>
              <a:t>opportuniste </a:t>
            </a:r>
            <a:r>
              <a:rPr lang="fr-FR" sz="2400" i="1" dirty="0">
                <a:solidFill>
                  <a:prstClr val="black"/>
                </a:solidFill>
              </a:rPr>
              <a:t>du dialogue dans les </a:t>
            </a:r>
            <a:r>
              <a:rPr lang="fr-FR" sz="2400" i="1" dirty="0">
                <a:solidFill>
                  <a:prstClr val="black"/>
                </a:solidFill>
              </a:rPr>
              <a:t>conversations sociales </a:t>
            </a:r>
            <a:r>
              <a:rPr lang="fr-FR" sz="2400" i="1" dirty="0">
                <a:solidFill>
                  <a:prstClr val="black"/>
                </a:solidFill>
              </a:rPr>
              <a:t>avec des agents virtuels et des robots</a:t>
            </a:r>
          </a:p>
        </p:txBody>
      </p:sp>
      <p:sp>
        <p:nvSpPr>
          <p:cNvPr id="39" name="Rectangle 38" descr=" 80"/>
          <p:cNvSpPr/>
          <p:nvPr/>
        </p:nvSpPr>
        <p:spPr>
          <a:xfrm>
            <a:off x="1918502" y="2305643"/>
            <a:ext cx="1152129" cy="3394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But social</a:t>
            </a:r>
            <a:endParaRPr lang="fr-FR" sz="1400" b="1" dirty="0">
              <a:solidFill>
                <a:srgbClr val="A5A5A5">
                  <a:lumMod val="50000"/>
                </a:srgb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6143" y="4196934"/>
            <a:ext cx="1430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prstClr val="black"/>
                </a:solidFill>
              </a:rPr>
              <a:t>Dialogue social</a:t>
            </a:r>
            <a:endParaRPr lang="fr-FR" sz="1600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96336" y="2185333"/>
            <a:ext cx="936103" cy="3585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Etape 2</a:t>
            </a:r>
            <a:endParaRPr lang="fr-F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7128283" y="2601106"/>
            <a:ext cx="1872208" cy="72801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Ontologie de domaine</a:t>
            </a:r>
            <a:endParaRPr lang="fr-FR" sz="1600" b="1" dirty="0">
              <a:solidFill>
                <a:srgbClr val="A5A5A5">
                  <a:lumMod val="50000"/>
                </a:srgbClr>
              </a:solidFill>
            </a:endParaRPr>
          </a:p>
        </p:txBody>
      </p:sp>
      <p:cxnSp>
        <p:nvCxnSpPr>
          <p:cNvPr id="46" name="Connecteur en angle 45"/>
          <p:cNvCxnSpPr>
            <a:stCxn id="45" idx="4"/>
          </p:cNvCxnSpPr>
          <p:nvPr/>
        </p:nvCxnSpPr>
        <p:spPr>
          <a:xfrm rot="5400000">
            <a:off x="7033280" y="2690596"/>
            <a:ext cx="392586" cy="1669628"/>
          </a:xfrm>
          <a:prstGeom prst="bentConnector2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146586" y="3686402"/>
            <a:ext cx="2987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des domaines de discussions</a:t>
            </a:r>
            <a:endParaRPr lang="fr-FR" sz="1600" b="1" dirty="0">
              <a:solidFill>
                <a:srgbClr val="A5A5A5">
                  <a:lumMod val="50000"/>
                </a:srgb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6574900" y="3386360"/>
            <a:ext cx="14863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Représentation</a:t>
            </a:r>
            <a:endParaRPr lang="fr-FR" b="1" dirty="0">
              <a:solidFill>
                <a:srgbClr val="A5A5A5">
                  <a:lumMod val="50000"/>
                </a:srgbClr>
              </a:solidFill>
            </a:endParaRPr>
          </a:p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998947" y="5134227"/>
            <a:ext cx="25800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Adaptation dynamique du dialogue/buts sociaux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52320" y="4650450"/>
            <a:ext cx="936103" cy="3585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Etape 3</a:t>
            </a:r>
            <a:endParaRPr lang="fr-F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5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>
                <a:solidFill>
                  <a:prstClr val="black">
                    <a:tint val="75000"/>
                  </a:prstClr>
                </a:solidFill>
              </a:rPr>
              <a:t>16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http://www.mathworks.fr/cmsimages/77904_wtn_nao-robot-matlab-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12976"/>
            <a:ext cx="2664296" cy="297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ulle ronde 4"/>
          <p:cNvSpPr/>
          <p:nvPr/>
        </p:nvSpPr>
        <p:spPr>
          <a:xfrm>
            <a:off x="4355976" y="908720"/>
            <a:ext cx="4320480" cy="2088232"/>
          </a:xfrm>
          <a:prstGeom prst="wedgeEllipseCallout">
            <a:avLst>
              <a:gd name="adj1" fmla="val -49427"/>
              <a:gd name="adj2" fmla="val 63969"/>
            </a:avLst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prstClr val="black"/>
                </a:solidFill>
              </a:rPr>
              <a:t>Merci pour votre attention !</a:t>
            </a:r>
            <a:endParaRPr lang="fr-FR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 descr=" 3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984" y="5893284"/>
            <a:ext cx="496687" cy="496319"/>
          </a:xfrm>
          <a:prstGeom prst="rect">
            <a:avLst/>
          </a:prstGeom>
          <a:effectLst/>
        </p:spPr>
      </p:pic>
      <p:sp>
        <p:nvSpPr>
          <p:cNvPr id="40" name="Ellipse 39" descr=" 9"/>
          <p:cNvSpPr/>
          <p:nvPr/>
        </p:nvSpPr>
        <p:spPr>
          <a:xfrm>
            <a:off x="5503909" y="5623524"/>
            <a:ext cx="724275" cy="306443"/>
          </a:xfrm>
          <a:prstGeom prst="ellipse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rgbClr val="A5A5A5">
                    <a:lumMod val="50000"/>
                  </a:srgbClr>
                </a:solidFill>
              </a:rPr>
              <a:t>Init</a:t>
            </a:r>
            <a:endParaRPr lang="fr-FR" b="1" dirty="0">
              <a:solidFill>
                <a:srgbClr val="A5A5A5">
                  <a:lumMod val="50000"/>
                </a:srgbClr>
              </a:solidFill>
            </a:endParaRPr>
          </a:p>
        </p:txBody>
      </p:sp>
      <p:pic>
        <p:nvPicPr>
          <p:cNvPr id="41" name="Picture 2" descr=" 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73" y="5372471"/>
            <a:ext cx="344973" cy="34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eur en angle 36" descr=" 61"/>
          <p:cNvCxnSpPr>
            <a:stCxn id="120" idx="1"/>
            <a:endCxn id="42" idx="3"/>
          </p:cNvCxnSpPr>
          <p:nvPr/>
        </p:nvCxnSpPr>
        <p:spPr>
          <a:xfrm rot="5400000">
            <a:off x="6698590" y="4926897"/>
            <a:ext cx="791628" cy="1637466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 descr=" 67"/>
          <p:cNvSpPr/>
          <p:nvPr/>
        </p:nvSpPr>
        <p:spPr>
          <a:xfrm>
            <a:off x="6811486" y="5816575"/>
            <a:ext cx="961241" cy="172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B0F0"/>
                </a:solidFill>
              </a:rPr>
              <a:t>exécuter</a:t>
            </a:r>
            <a:endParaRPr lang="fr-FR" sz="1600" dirty="0">
              <a:solidFill>
                <a:srgbClr val="00B0F0"/>
              </a:solidFill>
            </a:endParaRPr>
          </a:p>
        </p:txBody>
      </p:sp>
      <p:sp>
        <p:nvSpPr>
          <p:cNvPr id="64" name="Titre 1" descr=" 2"/>
          <p:cNvSpPr>
            <a:spLocks noGrp="1"/>
          </p:cNvSpPr>
          <p:nvPr>
            <p:ph type="title"/>
          </p:nvPr>
        </p:nvSpPr>
        <p:spPr>
          <a:xfrm>
            <a:off x="628650" y="790249"/>
            <a:ext cx="7886700" cy="726328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Systèmes intelligents dans le monde réel</a:t>
            </a:r>
            <a:endParaRPr lang="fr-FR" sz="3600" b="1" dirty="0"/>
          </a:p>
        </p:txBody>
      </p:sp>
      <p:grpSp>
        <p:nvGrpSpPr>
          <p:cNvPr id="65" name="Groupe 64" descr=" 27"/>
          <p:cNvGrpSpPr/>
          <p:nvPr/>
        </p:nvGrpSpPr>
        <p:grpSpPr>
          <a:xfrm>
            <a:off x="371014" y="121379"/>
            <a:ext cx="8456261" cy="575568"/>
            <a:chOff x="420801" y="39600"/>
            <a:chExt cx="8456261" cy="575568"/>
          </a:xfrm>
        </p:grpSpPr>
        <p:sp>
          <p:nvSpPr>
            <p:cNvPr id="66" name="AutoShape 24"/>
            <p:cNvSpPr>
              <a:spLocks noChangeArrowheads="1"/>
            </p:cNvSpPr>
            <p:nvPr/>
          </p:nvSpPr>
          <p:spPr bwMode="auto">
            <a:xfrm>
              <a:off x="6767967" y="110400"/>
              <a:ext cx="2109095" cy="416052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  <p:sp>
          <p:nvSpPr>
            <p:cNvPr id="67" name="AutoShape 24"/>
            <p:cNvSpPr>
              <a:spLocks noChangeArrowheads="1"/>
            </p:cNvSpPr>
            <p:nvPr/>
          </p:nvSpPr>
          <p:spPr bwMode="auto">
            <a:xfrm>
              <a:off x="4654597" y="106506"/>
              <a:ext cx="2219115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8" name="AutoShape 24"/>
            <p:cNvSpPr>
              <a:spLocks noChangeArrowheads="1"/>
            </p:cNvSpPr>
            <p:nvPr/>
          </p:nvSpPr>
          <p:spPr bwMode="auto">
            <a:xfrm>
              <a:off x="2651247" y="110984"/>
              <a:ext cx="2100179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9" name="AutoShape 24"/>
            <p:cNvSpPr>
              <a:spLocks noChangeArrowheads="1"/>
            </p:cNvSpPr>
            <p:nvPr/>
          </p:nvSpPr>
          <p:spPr bwMode="auto">
            <a:xfrm>
              <a:off x="420801" y="39600"/>
              <a:ext cx="2357261" cy="575568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70" name="Espace réservé du numéro de diapositive 57" descr=" 5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3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851584" y="3768140"/>
            <a:ext cx="1951612" cy="903634"/>
            <a:chOff x="1336964" y="2514801"/>
            <a:chExt cx="1951612" cy="903634"/>
          </a:xfrm>
        </p:grpSpPr>
        <p:sp>
          <p:nvSpPr>
            <p:cNvPr id="74" name="Ellipse 73"/>
            <p:cNvSpPr/>
            <p:nvPr/>
          </p:nvSpPr>
          <p:spPr>
            <a:xfrm>
              <a:off x="1336964" y="2514801"/>
              <a:ext cx="1951612" cy="9036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prstClr val="white"/>
                </a:solidFill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1371604" y="2664807"/>
              <a:ext cx="18485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</a:rPr>
                <a:t>Ensemble d’ états 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</a:endParaRPr>
            </a:p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</a:rPr>
                <a:t>du monde + Actions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543384" y="1568315"/>
            <a:ext cx="8057230" cy="3781501"/>
            <a:chOff x="543384" y="1568315"/>
            <a:chExt cx="8057230" cy="3781501"/>
          </a:xfrm>
        </p:grpSpPr>
        <p:sp>
          <p:nvSpPr>
            <p:cNvPr id="77" name="Flèche vers le bas 76" descr=" 72"/>
            <p:cNvSpPr/>
            <p:nvPr/>
          </p:nvSpPr>
          <p:spPr>
            <a:xfrm rot="16200000">
              <a:off x="5812427" y="1991832"/>
              <a:ext cx="558974" cy="486964"/>
            </a:xfrm>
            <a:prstGeom prst="downArrow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cxnSp>
          <p:nvCxnSpPr>
            <p:cNvPr id="78" name="Connecteur droit avec flèche 77" descr=" 86"/>
            <p:cNvCxnSpPr>
              <a:stCxn id="80" idx="3"/>
            </p:cNvCxnSpPr>
            <p:nvPr/>
          </p:nvCxnSpPr>
          <p:spPr>
            <a:xfrm>
              <a:off x="1862687" y="2191502"/>
              <a:ext cx="2048860" cy="511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 descr=" 92"/>
            <p:cNvSpPr/>
            <p:nvPr/>
          </p:nvSpPr>
          <p:spPr>
            <a:xfrm>
              <a:off x="2018849" y="2078940"/>
              <a:ext cx="1413611" cy="23535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prstClr val="white"/>
                  </a:solidFill>
                </a:rPr>
                <a:t>Modélisation</a:t>
              </a:r>
              <a:endParaRPr lang="fr-FR" dirty="0">
                <a:solidFill>
                  <a:prstClr val="white"/>
                </a:solidFill>
              </a:endParaRPr>
            </a:p>
          </p:txBody>
        </p:sp>
        <p:pic>
          <p:nvPicPr>
            <p:cNvPr id="80" name="Picture 2" descr=" 10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40" y="1568315"/>
              <a:ext cx="1253747" cy="12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Rectangle 80" descr=" 71"/>
            <p:cNvSpPr/>
            <p:nvPr/>
          </p:nvSpPr>
          <p:spPr>
            <a:xfrm>
              <a:off x="6513596" y="1783497"/>
              <a:ext cx="1800200" cy="9036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prstClr val="white"/>
                  </a:solidFill>
                </a:rPr>
                <a:t>Raisonnement automatique sur le modèle</a:t>
              </a:r>
            </a:p>
          </p:txBody>
        </p:sp>
        <p:grpSp>
          <p:nvGrpSpPr>
            <p:cNvPr id="83" name="Groupe 82"/>
            <p:cNvGrpSpPr/>
            <p:nvPr/>
          </p:nvGrpSpPr>
          <p:grpSpPr>
            <a:xfrm>
              <a:off x="543384" y="3393406"/>
              <a:ext cx="8057230" cy="1956410"/>
              <a:chOff x="543384" y="3393406"/>
              <a:chExt cx="8057230" cy="1956410"/>
            </a:xfrm>
          </p:grpSpPr>
          <p:grpSp>
            <p:nvGrpSpPr>
              <p:cNvPr id="90" name="Groupe 89"/>
              <p:cNvGrpSpPr/>
              <p:nvPr/>
            </p:nvGrpSpPr>
            <p:grpSpPr>
              <a:xfrm>
                <a:off x="543384" y="3393406"/>
                <a:ext cx="8057230" cy="1956410"/>
                <a:chOff x="543384" y="3393406"/>
                <a:chExt cx="8057230" cy="1956410"/>
              </a:xfrm>
            </p:grpSpPr>
            <p:grpSp>
              <p:nvGrpSpPr>
                <p:cNvPr id="93" name="Groupe 92" descr=" 3"/>
                <p:cNvGrpSpPr/>
                <p:nvPr/>
              </p:nvGrpSpPr>
              <p:grpSpPr>
                <a:xfrm>
                  <a:off x="2881939" y="3453674"/>
                  <a:ext cx="5718675" cy="1896142"/>
                  <a:chOff x="2834196" y="3519299"/>
                  <a:chExt cx="5718675" cy="1896142"/>
                </a:xfrm>
              </p:grpSpPr>
              <p:grpSp>
                <p:nvGrpSpPr>
                  <p:cNvPr id="99" name="Groupe 98"/>
                  <p:cNvGrpSpPr/>
                  <p:nvPr/>
                </p:nvGrpSpPr>
                <p:grpSpPr>
                  <a:xfrm>
                    <a:off x="2834196" y="3913602"/>
                    <a:ext cx="5718675" cy="1501839"/>
                    <a:chOff x="2947493" y="4096158"/>
                    <a:chExt cx="5718675" cy="1501839"/>
                  </a:xfrm>
                </p:grpSpPr>
                <p:grpSp>
                  <p:nvGrpSpPr>
                    <p:cNvPr id="101" name="Groupe 100"/>
                    <p:cNvGrpSpPr/>
                    <p:nvPr/>
                  </p:nvGrpSpPr>
                  <p:grpSpPr>
                    <a:xfrm>
                      <a:off x="2947493" y="4096158"/>
                      <a:ext cx="2429540" cy="1003933"/>
                      <a:chOff x="4540638" y="4409858"/>
                      <a:chExt cx="2445700" cy="1230615"/>
                    </a:xfrm>
                  </p:grpSpPr>
                  <p:sp>
                    <p:nvSpPr>
                      <p:cNvPr id="121" name="Flèche vers le bas 120"/>
                      <p:cNvSpPr/>
                      <p:nvPr/>
                    </p:nvSpPr>
                    <p:spPr>
                      <a:xfrm rot="16200000">
                        <a:off x="4504633" y="4779488"/>
                        <a:ext cx="558974" cy="486964"/>
                      </a:xfrm>
                      <a:prstGeom prst="downArrow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5186139" y="4409858"/>
                        <a:ext cx="1800199" cy="123061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1600" dirty="0">
                            <a:solidFill>
                              <a:prstClr val="white"/>
                            </a:solidFill>
                          </a:rPr>
                          <a:t>Raisonnement sur les actions et le changement</a:t>
                        </a:r>
                      </a:p>
                    </p:txBody>
                  </p:sp>
                </p:grpSp>
                <p:sp>
                  <p:nvSpPr>
                    <p:cNvPr id="120" name="Arrondir un rectangle avec un coin diagonal 119"/>
                    <p:cNvSpPr/>
                    <p:nvPr/>
                  </p:nvSpPr>
                  <p:spPr>
                    <a:xfrm>
                      <a:off x="7291213" y="5156410"/>
                      <a:ext cx="1374955" cy="441587"/>
                    </a:xfrm>
                    <a:prstGeom prst="round2DiagRect">
                      <a:avLst/>
                    </a:prstGeom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>
                          <a:solidFill>
                            <a:prstClr val="black"/>
                          </a:solidFill>
                        </a:rPr>
                        <a:t>Contrôleur</a:t>
                      </a:r>
                      <a:endParaRPr lang="fr-FR" dirty="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100" name="Rectangle 99"/>
                  <p:cNvSpPr/>
                  <p:nvPr/>
                </p:nvSpPr>
                <p:spPr>
                  <a:xfrm>
                    <a:off x="3467600" y="3519299"/>
                    <a:ext cx="1788305" cy="387496"/>
                  </a:xfrm>
                  <a:prstGeom prst="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>
                        <a:solidFill>
                          <a:prstClr val="white"/>
                        </a:solidFill>
                      </a:rPr>
                      <a:t>Planificateur</a:t>
                    </a:r>
                    <a:endParaRPr lang="fr-FR" sz="1400" b="1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cxnSp>
              <p:nvCxnSpPr>
                <p:cNvPr id="94" name="Connecteur droit avec flèche 93"/>
                <p:cNvCxnSpPr/>
                <p:nvPr/>
              </p:nvCxnSpPr>
              <p:spPr>
                <a:xfrm>
                  <a:off x="5292079" y="4435583"/>
                  <a:ext cx="643021" cy="1299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Groupe 94"/>
                <p:cNvGrpSpPr/>
                <p:nvPr/>
              </p:nvGrpSpPr>
              <p:grpSpPr>
                <a:xfrm>
                  <a:off x="543384" y="3393406"/>
                  <a:ext cx="8057230" cy="1956410"/>
                  <a:chOff x="608938" y="3641587"/>
                  <a:chExt cx="8057230" cy="1956410"/>
                </a:xfrm>
              </p:grpSpPr>
              <p:sp>
                <p:nvSpPr>
                  <p:cNvPr id="96" name="Arrondir un rectangle avec un coin diagonal 95"/>
                  <p:cNvSpPr/>
                  <p:nvPr/>
                </p:nvSpPr>
                <p:spPr>
                  <a:xfrm>
                    <a:off x="608938" y="3641587"/>
                    <a:ext cx="5062432" cy="1647309"/>
                  </a:xfrm>
                  <a:prstGeom prst="round2DiagRect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Arrondir un rectangle avec un coin diagonal 96"/>
                  <p:cNvSpPr/>
                  <p:nvPr/>
                </p:nvSpPr>
                <p:spPr>
                  <a:xfrm>
                    <a:off x="7291213" y="5156410"/>
                    <a:ext cx="1374955" cy="441587"/>
                  </a:xfrm>
                  <a:prstGeom prst="round2DiagRect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prstClr val="black"/>
                        </a:solidFill>
                      </a:rPr>
                      <a:t>Contrôleur</a:t>
                    </a:r>
                    <a:endParaRPr lang="fr-FR" dirty="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98" name="Connecteur en angle 97"/>
                  <p:cNvCxnSpPr>
                    <a:endCxn id="97" idx="3"/>
                  </p:cNvCxnSpPr>
                  <p:nvPr/>
                </p:nvCxnSpPr>
                <p:spPr>
                  <a:xfrm>
                    <a:off x="7650869" y="4696754"/>
                    <a:ext cx="327822" cy="459656"/>
                  </a:xfrm>
                  <a:prstGeom prst="bentConnector2">
                    <a:avLst/>
                  </a:prstGeom>
                  <a:ln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1" name="ZoneTexte 90"/>
              <p:cNvSpPr txBox="1"/>
              <p:nvPr/>
            </p:nvSpPr>
            <p:spPr>
              <a:xfrm>
                <a:off x="694417" y="4701289"/>
                <a:ext cx="21875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dirty="0">
                    <a:solidFill>
                      <a:prstClr val="white">
                        <a:lumMod val="50000"/>
                      </a:prstClr>
                    </a:solidFill>
                  </a:rPr>
                  <a:t>Domaine de </a:t>
                </a:r>
                <a:r>
                  <a:rPr lang="fr-FR" sz="1400" b="1" dirty="0">
                    <a:solidFill>
                      <a:prstClr val="white">
                        <a:lumMod val="50000"/>
                      </a:prstClr>
                    </a:solidFill>
                  </a:rPr>
                  <a:t>connaissances</a:t>
                </a:r>
                <a:endParaRPr lang="fr-FR" sz="1400" b="1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sp>
          <p:nvSpPr>
            <p:cNvPr id="84" name="Ellipse 83"/>
            <p:cNvSpPr/>
            <p:nvPr/>
          </p:nvSpPr>
          <p:spPr>
            <a:xfrm>
              <a:off x="3953741" y="1783497"/>
              <a:ext cx="1852496" cy="9036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prstClr val="white"/>
                  </a:solidFill>
                </a:rPr>
                <a:t>Modèles logiques du monde </a:t>
              </a:r>
              <a:r>
                <a:rPr lang="fr-FR" sz="1600" dirty="0">
                  <a:solidFill>
                    <a:prstClr val="white"/>
                  </a:solidFill>
                </a:rPr>
                <a:t>réel</a:t>
              </a:r>
              <a:endParaRPr lang="fr-FR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87" name="Groupe 86"/>
            <p:cNvGrpSpPr/>
            <p:nvPr/>
          </p:nvGrpSpPr>
          <p:grpSpPr>
            <a:xfrm>
              <a:off x="5912241" y="4217060"/>
              <a:ext cx="1683616" cy="703275"/>
              <a:chOff x="5912241" y="4217060"/>
              <a:chExt cx="1683616" cy="703275"/>
            </a:xfrm>
          </p:grpSpPr>
          <p:sp>
            <p:nvSpPr>
              <p:cNvPr id="88" name="Ellipse 87"/>
              <p:cNvSpPr/>
              <p:nvPr/>
            </p:nvSpPr>
            <p:spPr>
              <a:xfrm>
                <a:off x="5924558" y="4217060"/>
                <a:ext cx="1671299" cy="51223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5912241" y="4304782"/>
                <a:ext cx="160787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prstClr val="white"/>
                    </a:solidFill>
                  </a:rPr>
                  <a:t>Plan=</a:t>
                </a:r>
                <a:r>
                  <a:rPr lang="fr-FR" sz="1400" dirty="0">
                    <a:solidFill>
                      <a:prstClr val="white"/>
                    </a:solidFill>
                  </a:rPr>
                  <a:t>{A1,A2,…,An}</a:t>
                </a:r>
              </a:p>
              <a:p>
                <a:endParaRPr lang="fr-FR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446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628650" y="790249"/>
            <a:ext cx="7886700" cy="726328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Systèmes intelligents dans le monde réel</a:t>
            </a:r>
            <a:endParaRPr lang="fr-FR" sz="3600" b="1" dirty="0"/>
          </a:p>
        </p:txBody>
      </p:sp>
      <p:grpSp>
        <p:nvGrpSpPr>
          <p:cNvPr id="27" name="Groupe 26" descr=" 27"/>
          <p:cNvGrpSpPr/>
          <p:nvPr/>
        </p:nvGrpSpPr>
        <p:grpSpPr>
          <a:xfrm>
            <a:off x="371014" y="121379"/>
            <a:ext cx="8456261" cy="575568"/>
            <a:chOff x="420801" y="39600"/>
            <a:chExt cx="8456261" cy="575568"/>
          </a:xfrm>
        </p:grpSpPr>
        <p:sp>
          <p:nvSpPr>
            <p:cNvPr id="29" name="AutoShape 24"/>
            <p:cNvSpPr>
              <a:spLocks noChangeArrowheads="1"/>
            </p:cNvSpPr>
            <p:nvPr/>
          </p:nvSpPr>
          <p:spPr bwMode="auto">
            <a:xfrm>
              <a:off x="6767967" y="110400"/>
              <a:ext cx="2109095" cy="416052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  <p:sp>
          <p:nvSpPr>
            <p:cNvPr id="32" name="AutoShape 24"/>
            <p:cNvSpPr>
              <a:spLocks noChangeArrowheads="1"/>
            </p:cNvSpPr>
            <p:nvPr/>
          </p:nvSpPr>
          <p:spPr bwMode="auto">
            <a:xfrm>
              <a:off x="4654597" y="106506"/>
              <a:ext cx="2219115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34" name="AutoShape 24"/>
            <p:cNvSpPr>
              <a:spLocks noChangeArrowheads="1"/>
            </p:cNvSpPr>
            <p:nvPr/>
          </p:nvSpPr>
          <p:spPr bwMode="auto">
            <a:xfrm>
              <a:off x="2651247" y="110984"/>
              <a:ext cx="2100179" cy="416051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35" name="AutoShape 24"/>
            <p:cNvSpPr>
              <a:spLocks noChangeArrowheads="1"/>
            </p:cNvSpPr>
            <p:nvPr/>
          </p:nvSpPr>
          <p:spPr bwMode="auto">
            <a:xfrm>
              <a:off x="420801" y="39600"/>
              <a:ext cx="2357261" cy="575568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40" name="Ellipse 39" descr=" 9"/>
          <p:cNvSpPr/>
          <p:nvPr/>
        </p:nvSpPr>
        <p:spPr>
          <a:xfrm>
            <a:off x="5503909" y="5623524"/>
            <a:ext cx="724275" cy="306443"/>
          </a:xfrm>
          <a:prstGeom prst="ellipse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rgbClr val="A5A5A5">
                    <a:lumMod val="50000"/>
                  </a:srgbClr>
                </a:solidFill>
              </a:rPr>
              <a:t>Init</a:t>
            </a:r>
            <a:endParaRPr lang="fr-FR" b="1" dirty="0">
              <a:solidFill>
                <a:srgbClr val="A5A5A5">
                  <a:lumMod val="50000"/>
                </a:srgbClr>
              </a:solidFill>
            </a:endParaRPr>
          </a:p>
        </p:txBody>
      </p:sp>
      <p:pic>
        <p:nvPicPr>
          <p:cNvPr id="41" name="Picture 2" descr="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73" y="5372471"/>
            <a:ext cx="344973" cy="34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Connecteur droit avec flèche 44" descr=" 11"/>
          <p:cNvCxnSpPr/>
          <p:nvPr/>
        </p:nvCxnSpPr>
        <p:spPr>
          <a:xfrm flipH="1">
            <a:off x="4611689" y="5776746"/>
            <a:ext cx="892220" cy="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e 42" descr=" 44"/>
          <p:cNvSpPr/>
          <p:nvPr/>
        </p:nvSpPr>
        <p:spPr>
          <a:xfrm>
            <a:off x="3891609" y="5623527"/>
            <a:ext cx="720080" cy="306443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A5A5">
                    <a:lumMod val="50000"/>
                  </a:srgbClr>
                </a:solidFill>
              </a:rPr>
              <a:t>Etat1</a:t>
            </a:r>
            <a:endParaRPr lang="fr-FR" sz="1400" dirty="0">
              <a:solidFill>
                <a:srgbClr val="A5A5A5">
                  <a:lumMod val="50000"/>
                </a:srgbClr>
              </a:solidFill>
            </a:endParaRPr>
          </a:p>
        </p:txBody>
      </p:sp>
      <p:pic>
        <p:nvPicPr>
          <p:cNvPr id="44" name="Picture 2" descr=" 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898" y="5372471"/>
            <a:ext cx="344973" cy="34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necteur droit avec flèche 48" descr=" 48"/>
          <p:cNvCxnSpPr/>
          <p:nvPr/>
        </p:nvCxnSpPr>
        <p:spPr>
          <a:xfrm flipH="1" flipV="1">
            <a:off x="3079543" y="5776748"/>
            <a:ext cx="812066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lipse 46" descr=" 50"/>
          <p:cNvSpPr/>
          <p:nvPr/>
        </p:nvSpPr>
        <p:spPr>
          <a:xfrm>
            <a:off x="2359463" y="5623526"/>
            <a:ext cx="720080" cy="306443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A5A5">
                    <a:lumMod val="50000"/>
                  </a:srgbClr>
                </a:solidFill>
              </a:rPr>
              <a:t>Etat2</a:t>
            </a:r>
            <a:endParaRPr lang="fr-FR" sz="1400" dirty="0">
              <a:solidFill>
                <a:srgbClr val="A5A5A5">
                  <a:lumMod val="50000"/>
                </a:srgbClr>
              </a:solidFill>
            </a:endParaRPr>
          </a:p>
        </p:txBody>
      </p:sp>
      <p:pic>
        <p:nvPicPr>
          <p:cNvPr id="48" name="Picture 2" descr=" 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372470"/>
            <a:ext cx="344973" cy="34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 5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92" y="5893284"/>
            <a:ext cx="496688" cy="496319"/>
          </a:xfrm>
          <a:prstGeom prst="rect">
            <a:avLst/>
          </a:prstGeom>
          <a:effectLst/>
        </p:spPr>
      </p:pic>
      <p:sp>
        <p:nvSpPr>
          <p:cNvPr id="53" name="Ellipse 52" descr=" 54"/>
          <p:cNvSpPr/>
          <p:nvPr/>
        </p:nvSpPr>
        <p:spPr>
          <a:xfrm>
            <a:off x="848052" y="5623525"/>
            <a:ext cx="720080" cy="306443"/>
          </a:xfrm>
          <a:prstGeom prst="ellipse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A5A5A5">
                    <a:lumMod val="50000"/>
                  </a:srgbClr>
                </a:solidFill>
              </a:rPr>
              <a:t>But</a:t>
            </a:r>
          </a:p>
        </p:txBody>
      </p:sp>
      <p:pic>
        <p:nvPicPr>
          <p:cNvPr id="54" name="Picture 2" descr=" 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13" y="5373216"/>
            <a:ext cx="344973" cy="34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 descr=" 19"/>
          <p:cNvSpPr txBox="1"/>
          <p:nvPr/>
        </p:nvSpPr>
        <p:spPr>
          <a:xfrm>
            <a:off x="1513071" y="5321128"/>
            <a:ext cx="114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A5A5A5">
                    <a:lumMod val="75000"/>
                  </a:srgbClr>
                </a:solidFill>
              </a:rPr>
              <a:t>     …</a:t>
            </a:r>
            <a:endParaRPr lang="fr-FR" sz="2000" b="1" dirty="0">
              <a:solidFill>
                <a:srgbClr val="A5A5A5">
                  <a:lumMod val="75000"/>
                </a:srgbClr>
              </a:solidFill>
            </a:endParaRPr>
          </a:p>
        </p:txBody>
      </p:sp>
      <p:cxnSp>
        <p:nvCxnSpPr>
          <p:cNvPr id="51" name="Connecteur droit avec flèche 50" descr=" 57"/>
          <p:cNvCxnSpPr>
            <a:endCxn id="53" idx="6"/>
          </p:cNvCxnSpPr>
          <p:nvPr/>
        </p:nvCxnSpPr>
        <p:spPr>
          <a:xfrm flipH="1" flipV="1">
            <a:off x="1568132" y="5776747"/>
            <a:ext cx="791332" cy="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en angle 36" descr=" 61"/>
          <p:cNvCxnSpPr>
            <a:stCxn id="121" idx="1"/>
            <a:endCxn id="40" idx="6"/>
          </p:cNvCxnSpPr>
          <p:nvPr/>
        </p:nvCxnSpPr>
        <p:spPr>
          <a:xfrm rot="5400000">
            <a:off x="6857196" y="4720805"/>
            <a:ext cx="426930" cy="1684953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 descr=" 67"/>
          <p:cNvSpPr/>
          <p:nvPr/>
        </p:nvSpPr>
        <p:spPr>
          <a:xfrm>
            <a:off x="6665407" y="5590761"/>
            <a:ext cx="961241" cy="172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B0F0"/>
                </a:solidFill>
              </a:rPr>
              <a:t>exécuter</a:t>
            </a:r>
            <a:endParaRPr lang="fr-FR" sz="1600" dirty="0">
              <a:solidFill>
                <a:srgbClr val="00B0F0"/>
              </a:solidFill>
            </a:endParaRPr>
          </a:p>
        </p:txBody>
      </p:sp>
      <p:sp>
        <p:nvSpPr>
          <p:cNvPr id="58" name="Espace réservé du numéro de diapositive 57" descr="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3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630514" y="5761443"/>
            <a:ext cx="97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prstClr val="white">
                    <a:lumMod val="50000"/>
                  </a:prstClr>
                </a:solidFill>
              </a:rPr>
              <a:t>Exécuter(A1)</a:t>
            </a:r>
            <a:endParaRPr lang="fr-FR" sz="11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3056960" y="5766599"/>
            <a:ext cx="97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prstClr val="white">
                    <a:lumMod val="50000"/>
                  </a:prstClr>
                </a:solidFill>
              </a:rPr>
              <a:t>Exécuter(A2</a:t>
            </a:r>
            <a:r>
              <a:rPr lang="fr-FR" sz="1100" dirty="0">
                <a:solidFill>
                  <a:prstClr val="white">
                    <a:lumMod val="50000"/>
                  </a:prstClr>
                </a:solidFill>
              </a:rPr>
              <a:t>)</a:t>
            </a:r>
            <a:endParaRPr lang="fr-F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1549531" y="5766599"/>
            <a:ext cx="97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prstClr val="white">
                    <a:lumMod val="50000"/>
                  </a:prstClr>
                </a:solidFill>
              </a:rPr>
              <a:t>Exécuter(An)</a:t>
            </a:r>
            <a:endParaRPr lang="fr-FR" sz="1100" b="1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04" name="Groupe 103"/>
          <p:cNvGrpSpPr/>
          <p:nvPr/>
        </p:nvGrpSpPr>
        <p:grpSpPr>
          <a:xfrm>
            <a:off x="543384" y="1568315"/>
            <a:ext cx="8057230" cy="3781501"/>
            <a:chOff x="543384" y="1568315"/>
            <a:chExt cx="8057230" cy="3781501"/>
          </a:xfrm>
        </p:grpSpPr>
        <p:sp>
          <p:nvSpPr>
            <p:cNvPr id="105" name="Flèche vers le bas 104" descr=" 72"/>
            <p:cNvSpPr/>
            <p:nvPr/>
          </p:nvSpPr>
          <p:spPr>
            <a:xfrm rot="16200000">
              <a:off x="5812427" y="1991832"/>
              <a:ext cx="558974" cy="486964"/>
            </a:xfrm>
            <a:prstGeom prst="downArrow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cxnSp>
          <p:nvCxnSpPr>
            <p:cNvPr id="106" name="Connecteur droit avec flèche 105" descr=" 86"/>
            <p:cNvCxnSpPr>
              <a:stCxn id="108" idx="3"/>
            </p:cNvCxnSpPr>
            <p:nvPr/>
          </p:nvCxnSpPr>
          <p:spPr>
            <a:xfrm>
              <a:off x="1862687" y="2191502"/>
              <a:ext cx="2048860" cy="511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 descr=" 92"/>
            <p:cNvSpPr/>
            <p:nvPr/>
          </p:nvSpPr>
          <p:spPr>
            <a:xfrm>
              <a:off x="2018849" y="2078940"/>
              <a:ext cx="1413611" cy="23535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prstClr val="white"/>
                  </a:solidFill>
                </a:rPr>
                <a:t>Modélisation</a:t>
              </a:r>
              <a:endParaRPr lang="fr-FR" dirty="0">
                <a:solidFill>
                  <a:prstClr val="white"/>
                </a:solidFill>
              </a:endParaRPr>
            </a:p>
          </p:txBody>
        </p:sp>
        <p:pic>
          <p:nvPicPr>
            <p:cNvPr id="108" name="Picture 2" descr=" 10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40" y="1568315"/>
              <a:ext cx="1253747" cy="12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Rectangle 108" descr=" 71"/>
            <p:cNvSpPr/>
            <p:nvPr/>
          </p:nvSpPr>
          <p:spPr>
            <a:xfrm>
              <a:off x="6513596" y="1783497"/>
              <a:ext cx="1800200" cy="9036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prstClr val="white"/>
                  </a:solidFill>
                </a:rPr>
                <a:t>Raisonnement automatique sur le modèle</a:t>
              </a:r>
            </a:p>
          </p:txBody>
        </p:sp>
        <p:grpSp>
          <p:nvGrpSpPr>
            <p:cNvPr id="110" name="Groupe 109"/>
            <p:cNvGrpSpPr/>
            <p:nvPr/>
          </p:nvGrpSpPr>
          <p:grpSpPr>
            <a:xfrm>
              <a:off x="543384" y="3393406"/>
              <a:ext cx="8057230" cy="1956410"/>
              <a:chOff x="543384" y="3393406"/>
              <a:chExt cx="8057230" cy="1956410"/>
            </a:xfrm>
          </p:grpSpPr>
          <p:grpSp>
            <p:nvGrpSpPr>
              <p:cNvPr id="115" name="Groupe 114"/>
              <p:cNvGrpSpPr/>
              <p:nvPr/>
            </p:nvGrpSpPr>
            <p:grpSpPr>
              <a:xfrm>
                <a:off x="543384" y="3393406"/>
                <a:ext cx="8057230" cy="1956410"/>
                <a:chOff x="543384" y="3393406"/>
                <a:chExt cx="8057230" cy="1956410"/>
              </a:xfrm>
            </p:grpSpPr>
            <p:grpSp>
              <p:nvGrpSpPr>
                <p:cNvPr id="117" name="Groupe 116" descr=" 3"/>
                <p:cNvGrpSpPr/>
                <p:nvPr/>
              </p:nvGrpSpPr>
              <p:grpSpPr>
                <a:xfrm>
                  <a:off x="2881939" y="3453674"/>
                  <a:ext cx="5718675" cy="1896142"/>
                  <a:chOff x="2834196" y="3519299"/>
                  <a:chExt cx="5718675" cy="1896142"/>
                </a:xfrm>
              </p:grpSpPr>
              <p:grpSp>
                <p:nvGrpSpPr>
                  <p:cNvPr id="123" name="Groupe 122"/>
                  <p:cNvGrpSpPr/>
                  <p:nvPr/>
                </p:nvGrpSpPr>
                <p:grpSpPr>
                  <a:xfrm>
                    <a:off x="2834196" y="3913602"/>
                    <a:ext cx="5718675" cy="1501839"/>
                    <a:chOff x="2947493" y="4096158"/>
                    <a:chExt cx="5718675" cy="1501839"/>
                  </a:xfrm>
                </p:grpSpPr>
                <p:grpSp>
                  <p:nvGrpSpPr>
                    <p:cNvPr id="125" name="Groupe 124"/>
                    <p:cNvGrpSpPr/>
                    <p:nvPr/>
                  </p:nvGrpSpPr>
                  <p:grpSpPr>
                    <a:xfrm>
                      <a:off x="2947493" y="4096158"/>
                      <a:ext cx="2429540" cy="1003933"/>
                      <a:chOff x="4540638" y="4409858"/>
                      <a:chExt cx="2445700" cy="1230615"/>
                    </a:xfrm>
                  </p:grpSpPr>
                  <p:sp>
                    <p:nvSpPr>
                      <p:cNvPr id="127" name="Flèche vers le bas 126"/>
                      <p:cNvSpPr/>
                      <p:nvPr/>
                    </p:nvSpPr>
                    <p:spPr>
                      <a:xfrm rot="16200000">
                        <a:off x="4504633" y="4779488"/>
                        <a:ext cx="558974" cy="486964"/>
                      </a:xfrm>
                      <a:prstGeom prst="downArrow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128" name="Rectangle 127"/>
                      <p:cNvSpPr/>
                      <p:nvPr/>
                    </p:nvSpPr>
                    <p:spPr>
                      <a:xfrm>
                        <a:off x="5186139" y="4409858"/>
                        <a:ext cx="1800199" cy="123061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1600" dirty="0">
                            <a:solidFill>
                              <a:prstClr val="white"/>
                            </a:solidFill>
                          </a:rPr>
                          <a:t>Raisonnement sur les actions et le changement</a:t>
                        </a:r>
                      </a:p>
                    </p:txBody>
                  </p:sp>
                </p:grpSp>
                <p:sp>
                  <p:nvSpPr>
                    <p:cNvPr id="126" name="Arrondir un rectangle avec un coin diagonal 125"/>
                    <p:cNvSpPr/>
                    <p:nvPr/>
                  </p:nvSpPr>
                  <p:spPr>
                    <a:xfrm>
                      <a:off x="7291213" y="5156410"/>
                      <a:ext cx="1374955" cy="441587"/>
                    </a:xfrm>
                    <a:prstGeom prst="round2DiagRect">
                      <a:avLst/>
                    </a:prstGeom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>
                          <a:solidFill>
                            <a:prstClr val="black"/>
                          </a:solidFill>
                        </a:rPr>
                        <a:t>Contrôleur</a:t>
                      </a:r>
                      <a:endParaRPr lang="fr-FR" dirty="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3467600" y="3519299"/>
                    <a:ext cx="1788305" cy="387496"/>
                  </a:xfrm>
                  <a:prstGeom prst="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>
                        <a:solidFill>
                          <a:prstClr val="white"/>
                        </a:solidFill>
                      </a:rPr>
                      <a:t>Planificateur</a:t>
                    </a:r>
                    <a:endParaRPr lang="fr-FR" sz="1400" b="1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cxnSp>
              <p:nvCxnSpPr>
                <p:cNvPr id="118" name="Connecteur droit avec flèche 117"/>
                <p:cNvCxnSpPr/>
                <p:nvPr/>
              </p:nvCxnSpPr>
              <p:spPr>
                <a:xfrm>
                  <a:off x="5292079" y="4435583"/>
                  <a:ext cx="643021" cy="1299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" name="Groupe 118"/>
                <p:cNvGrpSpPr/>
                <p:nvPr/>
              </p:nvGrpSpPr>
              <p:grpSpPr>
                <a:xfrm>
                  <a:off x="543384" y="3393406"/>
                  <a:ext cx="8057230" cy="1956410"/>
                  <a:chOff x="608938" y="3641587"/>
                  <a:chExt cx="8057230" cy="1956410"/>
                </a:xfrm>
              </p:grpSpPr>
              <p:sp>
                <p:nvSpPr>
                  <p:cNvPr id="120" name="Arrondir un rectangle avec un coin diagonal 119"/>
                  <p:cNvSpPr/>
                  <p:nvPr/>
                </p:nvSpPr>
                <p:spPr>
                  <a:xfrm>
                    <a:off x="608938" y="3641587"/>
                    <a:ext cx="5062432" cy="1647309"/>
                  </a:xfrm>
                  <a:prstGeom prst="round2DiagRect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1" name="Arrondir un rectangle avec un coin diagonal 120"/>
                  <p:cNvSpPr/>
                  <p:nvPr/>
                </p:nvSpPr>
                <p:spPr>
                  <a:xfrm>
                    <a:off x="7291213" y="5156410"/>
                    <a:ext cx="1374955" cy="441587"/>
                  </a:xfrm>
                  <a:prstGeom prst="round2DiagRect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prstClr val="black"/>
                        </a:solidFill>
                      </a:rPr>
                      <a:t>Contrôleur</a:t>
                    </a:r>
                    <a:endParaRPr lang="fr-FR" dirty="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122" name="Connecteur en angle 121"/>
                  <p:cNvCxnSpPr>
                    <a:endCxn id="121" idx="3"/>
                  </p:cNvCxnSpPr>
                  <p:nvPr/>
                </p:nvCxnSpPr>
                <p:spPr>
                  <a:xfrm>
                    <a:off x="7650869" y="4696754"/>
                    <a:ext cx="327822" cy="459656"/>
                  </a:xfrm>
                  <a:prstGeom prst="bentConnector2">
                    <a:avLst/>
                  </a:prstGeom>
                  <a:ln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6" name="ZoneTexte 115"/>
              <p:cNvSpPr txBox="1"/>
              <p:nvPr/>
            </p:nvSpPr>
            <p:spPr>
              <a:xfrm>
                <a:off x="694417" y="4701289"/>
                <a:ext cx="21875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dirty="0">
                    <a:solidFill>
                      <a:prstClr val="white">
                        <a:lumMod val="50000"/>
                      </a:prstClr>
                    </a:solidFill>
                  </a:rPr>
                  <a:t>Domaine de </a:t>
                </a:r>
                <a:r>
                  <a:rPr lang="fr-FR" sz="1400" b="1" dirty="0">
                    <a:solidFill>
                      <a:prstClr val="white">
                        <a:lumMod val="50000"/>
                      </a:prstClr>
                    </a:solidFill>
                  </a:rPr>
                  <a:t>connaissances</a:t>
                </a:r>
                <a:endParaRPr lang="fr-FR" sz="1400" b="1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sp>
          <p:nvSpPr>
            <p:cNvPr id="111" name="Ellipse 110"/>
            <p:cNvSpPr/>
            <p:nvPr/>
          </p:nvSpPr>
          <p:spPr>
            <a:xfrm>
              <a:off x="3953741" y="1783497"/>
              <a:ext cx="1852496" cy="9036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prstClr val="white"/>
                  </a:solidFill>
                </a:rPr>
                <a:t>Modèles logiques du monde </a:t>
              </a:r>
              <a:r>
                <a:rPr lang="fr-FR" sz="1600" dirty="0">
                  <a:solidFill>
                    <a:prstClr val="white"/>
                  </a:solidFill>
                </a:rPr>
                <a:t>réel</a:t>
              </a:r>
              <a:endParaRPr lang="fr-FR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112" name="Groupe 111"/>
            <p:cNvGrpSpPr/>
            <p:nvPr/>
          </p:nvGrpSpPr>
          <p:grpSpPr>
            <a:xfrm>
              <a:off x="5912241" y="4217060"/>
              <a:ext cx="1683616" cy="512239"/>
              <a:chOff x="5912241" y="4217060"/>
              <a:chExt cx="1683616" cy="512239"/>
            </a:xfrm>
          </p:grpSpPr>
          <p:sp>
            <p:nvSpPr>
              <p:cNvPr id="113" name="Ellipse 112"/>
              <p:cNvSpPr/>
              <p:nvPr/>
            </p:nvSpPr>
            <p:spPr>
              <a:xfrm>
                <a:off x="5924558" y="4217060"/>
                <a:ext cx="1671299" cy="512239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ZoneTexte 113"/>
              <p:cNvSpPr txBox="1"/>
              <p:nvPr/>
            </p:nvSpPr>
            <p:spPr>
              <a:xfrm>
                <a:off x="5912241" y="4304782"/>
                <a:ext cx="1607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prstClr val="white"/>
                    </a:solidFill>
                  </a:rPr>
                  <a:t>Plan=</a:t>
                </a:r>
                <a:r>
                  <a:rPr lang="fr-FR" sz="1400" dirty="0">
                    <a:solidFill>
                      <a:prstClr val="white"/>
                    </a:solidFill>
                  </a:rPr>
                  <a:t>{A1,A2,…,An</a:t>
                </a:r>
                <a:r>
                  <a:rPr lang="fr-FR" sz="1400" dirty="0">
                    <a:solidFill>
                      <a:prstClr val="white"/>
                    </a:solidFill>
                  </a:rPr>
                  <a:t>}</a:t>
                </a:r>
                <a:endParaRPr lang="fr-FR" sz="140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9" name="Groupe 128"/>
          <p:cNvGrpSpPr/>
          <p:nvPr/>
        </p:nvGrpSpPr>
        <p:grpSpPr>
          <a:xfrm>
            <a:off x="851584" y="3768140"/>
            <a:ext cx="1951612" cy="903634"/>
            <a:chOff x="1336964" y="2514801"/>
            <a:chExt cx="1951612" cy="903634"/>
          </a:xfrm>
        </p:grpSpPr>
        <p:sp>
          <p:nvSpPr>
            <p:cNvPr id="130" name="Ellipse 129"/>
            <p:cNvSpPr/>
            <p:nvPr/>
          </p:nvSpPr>
          <p:spPr>
            <a:xfrm>
              <a:off x="1336964" y="2514801"/>
              <a:ext cx="1951612" cy="9036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prstClr val="white"/>
                </a:solidFill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1371604" y="2664807"/>
              <a:ext cx="18485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</a:rPr>
                <a:t>Ensemble d’ états 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</a:endParaRPr>
            </a:p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</a:rPr>
                <a:t>du monde + Actions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37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629849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Exécution et breakdown</a:t>
            </a:r>
            <a:endParaRPr lang="fr-FR" sz="3600" b="1" dirty="0"/>
          </a:p>
        </p:txBody>
      </p:sp>
      <p:sp>
        <p:nvSpPr>
          <p:cNvPr id="4" name="Arrondir un rectangle avec un coin diagonal 3" descr=" 4"/>
          <p:cNvSpPr/>
          <p:nvPr/>
        </p:nvSpPr>
        <p:spPr>
          <a:xfrm>
            <a:off x="5018107" y="2678227"/>
            <a:ext cx="1440160" cy="576064"/>
          </a:xfrm>
          <a:prstGeom prst="round2Diag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Contrôleur</a:t>
            </a:r>
            <a:endParaRPr lang="fr-FR" dirty="0">
              <a:solidFill>
                <a:prstClr val="black"/>
              </a:solidFill>
            </a:endParaRPr>
          </a:p>
        </p:txBody>
      </p:sp>
      <p:cxnSp>
        <p:nvCxnSpPr>
          <p:cNvPr id="6" name="Connecteur en angle 5" descr=" 6"/>
          <p:cNvCxnSpPr>
            <a:endCxn id="4" idx="3"/>
          </p:cNvCxnSpPr>
          <p:nvPr/>
        </p:nvCxnSpPr>
        <p:spPr>
          <a:xfrm>
            <a:off x="3217104" y="2414328"/>
            <a:ext cx="2521083" cy="263899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12" descr="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4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8" name="Picture 2" descr="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96" y="4581128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Arrondir un rectangle avec un coin diagonal 58" descr=" 63"/>
          <p:cNvSpPr/>
          <p:nvPr/>
        </p:nvSpPr>
        <p:spPr>
          <a:xfrm>
            <a:off x="5796693" y="4450486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60" name="Rectangle 59"/>
          <p:cNvSpPr/>
          <p:nvPr/>
        </p:nvSpPr>
        <p:spPr>
          <a:xfrm rot="16200000">
            <a:off x="5128401" y="4105720"/>
            <a:ext cx="9435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>
                <a:solidFill>
                  <a:srgbClr val="00B0F0"/>
                </a:solidFill>
              </a:rPr>
              <a:t>Exécuter(Ai)</a:t>
            </a:r>
          </a:p>
        </p:txBody>
      </p:sp>
      <p:cxnSp>
        <p:nvCxnSpPr>
          <p:cNvPr id="62" name="Connecteur droit avec flèche 61" descr=" 8"/>
          <p:cNvCxnSpPr>
            <a:stCxn id="4" idx="1"/>
            <a:endCxn id="58" idx="0"/>
          </p:cNvCxnSpPr>
          <p:nvPr/>
        </p:nvCxnSpPr>
        <p:spPr>
          <a:xfrm>
            <a:off x="5738187" y="3254291"/>
            <a:ext cx="0" cy="13268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 9"/>
          <p:cNvSpPr/>
          <p:nvPr/>
        </p:nvSpPr>
        <p:spPr>
          <a:xfrm>
            <a:off x="5207451" y="3598288"/>
            <a:ext cx="1042821" cy="26276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prstClr val="black"/>
                </a:solidFill>
              </a:rPr>
              <a:t>Observer</a:t>
            </a:r>
          </a:p>
        </p:txBody>
      </p:sp>
      <p:sp>
        <p:nvSpPr>
          <p:cNvPr id="7" name="Ellipse 6"/>
          <p:cNvSpPr/>
          <p:nvPr/>
        </p:nvSpPr>
        <p:spPr>
          <a:xfrm>
            <a:off x="1228643" y="2279972"/>
            <a:ext cx="720080" cy="3163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prstClr val="white"/>
                </a:solidFill>
              </a:rPr>
              <a:t>Actions+ </a:t>
            </a:r>
            <a:r>
              <a:rPr lang="fr-FR" sz="800" dirty="0">
                <a:solidFill>
                  <a:prstClr val="white"/>
                </a:solidFill>
              </a:rPr>
              <a:t>états</a:t>
            </a:r>
            <a:endParaRPr lang="fr-FR" sz="900" dirty="0">
              <a:solidFill>
                <a:prstClr val="white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1128873" y="2058829"/>
            <a:ext cx="3947183" cy="749650"/>
            <a:chOff x="1128873" y="2058829"/>
            <a:chExt cx="3947183" cy="749650"/>
          </a:xfrm>
        </p:grpSpPr>
        <p:grpSp>
          <p:nvGrpSpPr>
            <p:cNvPr id="5" name="Groupe 4"/>
            <p:cNvGrpSpPr/>
            <p:nvPr/>
          </p:nvGrpSpPr>
          <p:grpSpPr>
            <a:xfrm>
              <a:off x="1128873" y="2058829"/>
              <a:ext cx="2088231" cy="749650"/>
              <a:chOff x="1128873" y="2058829"/>
              <a:chExt cx="2088231" cy="749650"/>
            </a:xfrm>
          </p:grpSpPr>
          <p:grpSp>
            <p:nvGrpSpPr>
              <p:cNvPr id="50" name="Groupe 49" descr=" 16"/>
              <p:cNvGrpSpPr/>
              <p:nvPr/>
            </p:nvGrpSpPr>
            <p:grpSpPr>
              <a:xfrm>
                <a:off x="1128873" y="2058829"/>
                <a:ext cx="2088231" cy="710997"/>
                <a:chOff x="1115243" y="1886172"/>
                <a:chExt cx="2088231" cy="710997"/>
              </a:xfrm>
            </p:grpSpPr>
            <p:grpSp>
              <p:nvGrpSpPr>
                <p:cNvPr id="53" name="Groupe 52"/>
                <p:cNvGrpSpPr/>
                <p:nvPr/>
              </p:nvGrpSpPr>
              <p:grpSpPr>
                <a:xfrm>
                  <a:off x="1115243" y="1886172"/>
                  <a:ext cx="2088231" cy="710997"/>
                  <a:chOff x="813955" y="3781170"/>
                  <a:chExt cx="2088231" cy="710997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2051720" y="4160497"/>
                    <a:ext cx="786751" cy="26871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05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6" name="Flèche vers le bas 55"/>
                  <p:cNvSpPr/>
                  <p:nvPr/>
                </p:nvSpPr>
                <p:spPr>
                  <a:xfrm rot="16200000">
                    <a:off x="1721971" y="4040129"/>
                    <a:ext cx="228007" cy="252027"/>
                  </a:xfrm>
                  <a:prstGeom prst="downArrow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7" name="Arrondir un rectangle avec un coin diagonal 56"/>
                  <p:cNvSpPr/>
                  <p:nvPr/>
                </p:nvSpPr>
                <p:spPr>
                  <a:xfrm>
                    <a:off x="813955" y="3781170"/>
                    <a:ext cx="2088231" cy="710997"/>
                  </a:xfrm>
                  <a:prstGeom prst="round2DiagRect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54" name="Rectangle 53"/>
                <p:cNvSpPr/>
                <p:nvPr/>
              </p:nvSpPr>
              <p:spPr>
                <a:xfrm>
                  <a:off x="2353008" y="1990803"/>
                  <a:ext cx="786752" cy="27469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900" dirty="0">
                      <a:solidFill>
                        <a:prstClr val="white"/>
                      </a:solidFill>
                    </a:rPr>
                    <a:t>planificateur</a:t>
                  </a:r>
                  <a:endParaRPr lang="fr-FR" sz="9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" name="ZoneTexte 2"/>
              <p:cNvSpPr txBox="1"/>
              <p:nvPr/>
            </p:nvSpPr>
            <p:spPr>
              <a:xfrm>
                <a:off x="1415614" y="2562258"/>
                <a:ext cx="3321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>
                    <a:solidFill>
                      <a:prstClr val="white">
                        <a:lumMod val="50000"/>
                      </a:prstClr>
                    </a:solidFill>
                  </a:rPr>
                  <a:t>DC</a:t>
                </a:r>
                <a:endParaRPr lang="fr-FR" sz="100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sp>
          <p:nvSpPr>
            <p:cNvPr id="29" name="Ellipse 28"/>
            <p:cNvSpPr/>
            <p:nvPr/>
          </p:nvSpPr>
          <p:spPr>
            <a:xfrm>
              <a:off x="3635019" y="2202721"/>
              <a:ext cx="1441037" cy="393619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prstClr val="white"/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3727000" y="2266079"/>
              <a:ext cx="12570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dirty="0">
                  <a:solidFill>
                    <a:prstClr val="white"/>
                  </a:solidFill>
                </a:rPr>
                <a:t>Plan={A1,A2,…,An</a:t>
              </a:r>
              <a:r>
                <a:rPr lang="fr-FR" sz="1100" dirty="0">
                  <a:solidFill>
                    <a:prstClr val="white"/>
                  </a:solidFill>
                </a:rPr>
                <a:t>}</a:t>
              </a:r>
              <a:endParaRPr lang="fr-F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33" name="Groupe 32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38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39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40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41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37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45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629849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Exécution et breakdown</a:t>
            </a:r>
            <a:endParaRPr lang="fr-FR" sz="3600" b="1" dirty="0"/>
          </a:p>
        </p:txBody>
      </p:sp>
      <p:sp>
        <p:nvSpPr>
          <p:cNvPr id="4" name="Arrondir un rectangle avec un coin diagonal 3" descr=" 4"/>
          <p:cNvSpPr/>
          <p:nvPr/>
        </p:nvSpPr>
        <p:spPr>
          <a:xfrm>
            <a:off x="5018107" y="2678227"/>
            <a:ext cx="1440160" cy="576064"/>
          </a:xfrm>
          <a:prstGeom prst="round2Diag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Contrôleur</a:t>
            </a:r>
            <a:endParaRPr lang="fr-FR" dirty="0">
              <a:solidFill>
                <a:prstClr val="black"/>
              </a:solidFill>
            </a:endParaRPr>
          </a:p>
        </p:txBody>
      </p:sp>
      <p:cxnSp>
        <p:nvCxnSpPr>
          <p:cNvPr id="6" name="Connecteur en angle 5" descr=" 6"/>
          <p:cNvCxnSpPr>
            <a:endCxn id="4" idx="3"/>
          </p:cNvCxnSpPr>
          <p:nvPr/>
        </p:nvCxnSpPr>
        <p:spPr>
          <a:xfrm>
            <a:off x="3217104" y="2414328"/>
            <a:ext cx="2521083" cy="263899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12" descr="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4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3506570" y="2204864"/>
            <a:ext cx="1511537" cy="316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prstClr val="white"/>
                </a:solidFill>
              </a:rPr>
              <a:t>Plan=</a:t>
            </a:r>
            <a:r>
              <a:rPr lang="fr-FR" sz="1200" dirty="0">
                <a:solidFill>
                  <a:prstClr val="white"/>
                </a:solidFill>
              </a:rPr>
              <a:t>{A1,A2,…,An</a:t>
            </a:r>
            <a:r>
              <a:rPr lang="fr-FR" sz="1200" dirty="0">
                <a:solidFill>
                  <a:prstClr val="white"/>
                </a:solidFill>
              </a:rPr>
              <a:t>}</a:t>
            </a:r>
            <a:endParaRPr lang="fr-FR" sz="1200" dirty="0">
              <a:solidFill>
                <a:prstClr val="white"/>
              </a:solidFill>
            </a:endParaRPr>
          </a:p>
        </p:txBody>
      </p:sp>
      <p:pic>
        <p:nvPicPr>
          <p:cNvPr id="60" name="Picture 2" descr="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96" y="4581128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Arrondir un rectangle avec un coin diagonal 61" descr=" 63"/>
          <p:cNvSpPr/>
          <p:nvPr/>
        </p:nvSpPr>
        <p:spPr>
          <a:xfrm>
            <a:off x="5796693" y="4450486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64" name="Rectangle 63"/>
          <p:cNvSpPr/>
          <p:nvPr/>
        </p:nvSpPr>
        <p:spPr>
          <a:xfrm rot="16200000">
            <a:off x="5130005" y="4105720"/>
            <a:ext cx="940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>
                <a:solidFill>
                  <a:srgbClr val="00B0F0"/>
                </a:solidFill>
              </a:rPr>
              <a:t>Exécuter(Ai</a:t>
            </a:r>
            <a:r>
              <a:rPr lang="fr-FR" sz="1100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65" name="Connecteur droit avec flèche 64" descr=" 8"/>
          <p:cNvCxnSpPr>
            <a:stCxn id="4" idx="1"/>
            <a:endCxn id="60" idx="0"/>
          </p:cNvCxnSpPr>
          <p:nvPr/>
        </p:nvCxnSpPr>
        <p:spPr>
          <a:xfrm>
            <a:off x="5738187" y="3254291"/>
            <a:ext cx="0" cy="13268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 descr=" 9"/>
          <p:cNvSpPr/>
          <p:nvPr/>
        </p:nvSpPr>
        <p:spPr>
          <a:xfrm>
            <a:off x="5207451" y="3598288"/>
            <a:ext cx="1042821" cy="26276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prstClr val="black"/>
                </a:solidFill>
              </a:rPr>
              <a:t>Observer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1128873" y="2058829"/>
            <a:ext cx="2088231" cy="749650"/>
            <a:chOff x="1128873" y="2058829"/>
            <a:chExt cx="2088231" cy="749650"/>
          </a:xfrm>
        </p:grpSpPr>
        <p:grpSp>
          <p:nvGrpSpPr>
            <p:cNvPr id="31" name="Groupe 30"/>
            <p:cNvGrpSpPr/>
            <p:nvPr/>
          </p:nvGrpSpPr>
          <p:grpSpPr>
            <a:xfrm>
              <a:off x="1128873" y="2058829"/>
              <a:ext cx="2088231" cy="710997"/>
              <a:chOff x="1115243" y="2007549"/>
              <a:chExt cx="2088231" cy="710997"/>
            </a:xfrm>
          </p:grpSpPr>
          <p:grpSp>
            <p:nvGrpSpPr>
              <p:cNvPr id="33" name="Groupe 32" descr=" 16"/>
              <p:cNvGrpSpPr/>
              <p:nvPr/>
            </p:nvGrpSpPr>
            <p:grpSpPr>
              <a:xfrm>
                <a:off x="1115243" y="2007549"/>
                <a:ext cx="2088231" cy="710997"/>
                <a:chOff x="1115243" y="1886172"/>
                <a:chExt cx="2088231" cy="710997"/>
              </a:xfrm>
            </p:grpSpPr>
            <p:grpSp>
              <p:nvGrpSpPr>
                <p:cNvPr id="38" name="Groupe 37"/>
                <p:cNvGrpSpPr/>
                <p:nvPr/>
              </p:nvGrpSpPr>
              <p:grpSpPr>
                <a:xfrm>
                  <a:off x="1115243" y="1886172"/>
                  <a:ext cx="2088231" cy="710997"/>
                  <a:chOff x="813955" y="3781170"/>
                  <a:chExt cx="2088231" cy="710997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2051720" y="4160497"/>
                    <a:ext cx="786751" cy="26871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05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" name="Flèche vers le bas 40"/>
                  <p:cNvSpPr/>
                  <p:nvPr/>
                </p:nvSpPr>
                <p:spPr>
                  <a:xfrm rot="16200000">
                    <a:off x="1721971" y="4040129"/>
                    <a:ext cx="228007" cy="252027"/>
                  </a:xfrm>
                  <a:prstGeom prst="downArrow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2" name="Arrondir un rectangle avec un coin diagonal 41"/>
                  <p:cNvSpPr/>
                  <p:nvPr/>
                </p:nvSpPr>
                <p:spPr>
                  <a:xfrm>
                    <a:off x="813955" y="3781170"/>
                    <a:ext cx="2088231" cy="710997"/>
                  </a:xfrm>
                  <a:prstGeom prst="round2DiagRect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9" name="Rectangle 38"/>
                <p:cNvSpPr/>
                <p:nvPr/>
              </p:nvSpPr>
              <p:spPr>
                <a:xfrm>
                  <a:off x="2353008" y="1990803"/>
                  <a:ext cx="786752" cy="27469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900" dirty="0">
                      <a:solidFill>
                        <a:prstClr val="white"/>
                      </a:solidFill>
                    </a:rPr>
                    <a:t>planificateur</a:t>
                  </a:r>
                  <a:endParaRPr lang="fr-FR" sz="9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7" name="Rectangle à coins arrondis 36"/>
              <p:cNvSpPr/>
              <p:nvPr/>
            </p:nvSpPr>
            <p:spPr>
              <a:xfrm>
                <a:off x="1207339" y="2283211"/>
                <a:ext cx="726565" cy="263066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>
                    <a:solidFill>
                      <a:prstClr val="white"/>
                    </a:solidFill>
                  </a:rPr>
                  <a:t>Actions+ états</a:t>
                </a:r>
                <a:endParaRPr lang="fr-FR" sz="9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ZoneTexte 31"/>
            <p:cNvSpPr txBox="1"/>
            <p:nvPr/>
          </p:nvSpPr>
          <p:spPr>
            <a:xfrm>
              <a:off x="1415614" y="256225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prstClr val="white">
                      <a:lumMod val="50000"/>
                    </a:prstClr>
                  </a:solidFill>
                </a:rPr>
                <a:t>DC</a:t>
              </a:r>
              <a:endParaRPr lang="fr-FR" sz="10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cxnSp>
        <p:nvCxnSpPr>
          <p:cNvPr id="57" name="Connecteur en angle 56" descr=" 14"/>
          <p:cNvCxnSpPr/>
          <p:nvPr/>
        </p:nvCxnSpPr>
        <p:spPr>
          <a:xfrm rot="10800000">
            <a:off x="5018107" y="2966260"/>
            <a:ext cx="189344" cy="763409"/>
          </a:xfrm>
          <a:prstGeom prst="bentConnector3">
            <a:avLst>
              <a:gd name="adj1" fmla="val 3891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 descr=" 12"/>
          <p:cNvSpPr/>
          <p:nvPr/>
        </p:nvSpPr>
        <p:spPr>
          <a:xfrm rot="16200000">
            <a:off x="3990138" y="3227730"/>
            <a:ext cx="758626" cy="234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FF0000"/>
                </a:solidFill>
              </a:rPr>
              <a:t>Echec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63" name="Connecteur en angle 62" descr=" 10"/>
          <p:cNvCxnSpPr/>
          <p:nvPr/>
        </p:nvCxnSpPr>
        <p:spPr>
          <a:xfrm flipV="1">
            <a:off x="6250272" y="2966259"/>
            <a:ext cx="207995" cy="763409"/>
          </a:xfrm>
          <a:prstGeom prst="bentConnector3">
            <a:avLst>
              <a:gd name="adj1" fmla="val 40415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Rectangle 74" descr=" 11"/>
          <p:cNvSpPr/>
          <p:nvPr/>
        </p:nvSpPr>
        <p:spPr>
          <a:xfrm rot="5400000">
            <a:off x="6804826" y="3233353"/>
            <a:ext cx="758626" cy="234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70AD47"/>
                </a:solidFill>
              </a:rPr>
              <a:t>Succès</a:t>
            </a:r>
            <a:endParaRPr lang="fr-FR" dirty="0">
              <a:solidFill>
                <a:srgbClr val="70AD47"/>
              </a:solidFill>
            </a:endParaRPr>
          </a:p>
        </p:txBody>
      </p:sp>
      <p:grpSp>
        <p:nvGrpSpPr>
          <p:cNvPr id="34" name="Groupe 33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35" name="Groupe 34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44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49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50" name="AutoShape 24"/>
              <p:cNvSpPr>
                <a:spLocks noChangeArrowheads="1"/>
              </p:cNvSpPr>
              <p:nvPr/>
            </p:nvSpPr>
            <p:spPr bwMode="auto">
              <a:xfrm>
                <a:off x="1561891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51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43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49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629849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Exécution et breakdown</a:t>
            </a:r>
            <a:endParaRPr lang="fr-FR" sz="3600" b="1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152881" y="5247633"/>
            <a:ext cx="8784976" cy="1493735"/>
          </a:xfrm>
        </p:spPr>
        <p:txBody>
          <a:bodyPr>
            <a:normAutofit fontScale="92500" lnSpcReduction="20000"/>
          </a:bodyPr>
          <a:lstStyle/>
          <a:p>
            <a:pPr marL="342900" lvl="1" indent="0">
              <a:buNone/>
            </a:pPr>
            <a:r>
              <a:rPr lang="fr-FR" sz="3000" b="1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Breakdown</a:t>
            </a:r>
            <a:r>
              <a:rPr lang="fr-FR" sz="2200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: </a:t>
            </a:r>
            <a:r>
              <a:rPr lang="fr-FR" sz="2600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Déviation par rapport aux étapes prévues dans le processus de planification.</a:t>
            </a:r>
          </a:p>
          <a:p>
            <a:pPr marL="342900" lvl="1" indent="0">
              <a:buNone/>
            </a:pPr>
            <a:endParaRPr lang="fr-FR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Modélisation incomplète du </a:t>
            </a:r>
            <a:r>
              <a:rPr lang="fr-FR" sz="2400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système.</a:t>
            </a:r>
            <a:endParaRPr lang="fr-FR" sz="2400" dirty="0" smtClean="0">
              <a:solidFill>
                <a:srgbClr val="A5A5A5">
                  <a:lumMod val="50000"/>
                </a:srgbClr>
              </a:solidFill>
              <a:latin typeface="Calibri"/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Environnement </a:t>
            </a:r>
            <a:r>
              <a:rPr lang="fr-FR" sz="2400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dynamique.</a:t>
            </a:r>
            <a:endParaRPr lang="fr-FR" sz="2400" dirty="0" smtClean="0">
              <a:solidFill>
                <a:srgbClr val="A5A5A5">
                  <a:lumMod val="50000"/>
                </a:srgbClr>
              </a:solidFill>
              <a:latin typeface="Calibri"/>
            </a:endParaRPr>
          </a:p>
          <a:p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Arrondir un rectangle avec un coin diagonal 3" descr=" 4"/>
          <p:cNvSpPr/>
          <p:nvPr/>
        </p:nvSpPr>
        <p:spPr>
          <a:xfrm>
            <a:off x="5018107" y="2678227"/>
            <a:ext cx="1440160" cy="576064"/>
          </a:xfrm>
          <a:prstGeom prst="round2Diag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Contrôleur</a:t>
            </a:r>
            <a:endParaRPr lang="fr-FR" dirty="0">
              <a:solidFill>
                <a:prstClr val="black"/>
              </a:solidFill>
            </a:endParaRPr>
          </a:p>
        </p:txBody>
      </p:sp>
      <p:cxnSp>
        <p:nvCxnSpPr>
          <p:cNvPr id="6" name="Connecteur en angle 5" descr=" 6"/>
          <p:cNvCxnSpPr>
            <a:endCxn id="4" idx="3"/>
          </p:cNvCxnSpPr>
          <p:nvPr/>
        </p:nvCxnSpPr>
        <p:spPr>
          <a:xfrm>
            <a:off x="3217104" y="2414328"/>
            <a:ext cx="2521083" cy="263899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 descr=" 19"/>
          <p:cNvCxnSpPr>
            <a:endCxn id="76" idx="3"/>
          </p:cNvCxnSpPr>
          <p:nvPr/>
        </p:nvCxnSpPr>
        <p:spPr>
          <a:xfrm rot="10800000">
            <a:off x="2172990" y="2058830"/>
            <a:ext cx="3776313" cy="619275"/>
          </a:xfrm>
          <a:prstGeom prst="bentConnector4">
            <a:avLst>
              <a:gd name="adj1" fmla="val -428"/>
              <a:gd name="adj2" fmla="val 136914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Étoile à 7 branches 35" descr=" 17"/>
          <p:cNvSpPr/>
          <p:nvPr/>
        </p:nvSpPr>
        <p:spPr>
          <a:xfrm>
            <a:off x="3254226" y="1548981"/>
            <a:ext cx="2016224" cy="451910"/>
          </a:xfrm>
          <a:prstGeom prst="star7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C00000"/>
                </a:solidFill>
              </a:rPr>
              <a:t>Breakdown</a:t>
            </a:r>
          </a:p>
        </p:txBody>
      </p:sp>
      <p:sp>
        <p:nvSpPr>
          <p:cNvPr id="13" name="Espace réservé du numéro de diapositive 12" descr="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4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4" name="Connecteur en angle 53" descr=" 14"/>
          <p:cNvCxnSpPr>
            <a:stCxn id="64" idx="1"/>
          </p:cNvCxnSpPr>
          <p:nvPr/>
        </p:nvCxnSpPr>
        <p:spPr>
          <a:xfrm rot="10800000">
            <a:off x="5018107" y="2966260"/>
            <a:ext cx="189344" cy="763409"/>
          </a:xfrm>
          <a:prstGeom prst="bentConnector3">
            <a:avLst>
              <a:gd name="adj1" fmla="val 3891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 descr=" 12"/>
          <p:cNvSpPr/>
          <p:nvPr/>
        </p:nvSpPr>
        <p:spPr>
          <a:xfrm rot="16200000">
            <a:off x="3990138" y="3227730"/>
            <a:ext cx="758626" cy="234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FF0000"/>
                </a:solidFill>
              </a:rPr>
              <a:t>Echec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56" name="Connecteur en angle 55" descr=" 10"/>
          <p:cNvCxnSpPr>
            <a:stCxn id="64" idx="3"/>
          </p:cNvCxnSpPr>
          <p:nvPr/>
        </p:nvCxnSpPr>
        <p:spPr>
          <a:xfrm flipV="1">
            <a:off x="6250272" y="2966259"/>
            <a:ext cx="207995" cy="763409"/>
          </a:xfrm>
          <a:prstGeom prst="bentConnector3">
            <a:avLst>
              <a:gd name="adj1" fmla="val 40415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 descr=" 11"/>
          <p:cNvSpPr/>
          <p:nvPr/>
        </p:nvSpPr>
        <p:spPr>
          <a:xfrm rot="5400000">
            <a:off x="6804826" y="3233353"/>
            <a:ext cx="758626" cy="234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70AD47"/>
                </a:solidFill>
              </a:rPr>
              <a:t>Succès</a:t>
            </a:r>
            <a:endParaRPr lang="fr-FR" dirty="0">
              <a:solidFill>
                <a:srgbClr val="70AD47"/>
              </a:solidFill>
            </a:endParaRPr>
          </a:p>
        </p:txBody>
      </p:sp>
      <p:pic>
        <p:nvPicPr>
          <p:cNvPr id="58" name="Picture 2" descr="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96" y="4581128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Arrondir un rectangle avec un coin diagonal 58" descr=" 63"/>
          <p:cNvSpPr/>
          <p:nvPr/>
        </p:nvSpPr>
        <p:spPr>
          <a:xfrm>
            <a:off x="5796693" y="4450486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60" name="Rectangle 59"/>
          <p:cNvSpPr/>
          <p:nvPr/>
        </p:nvSpPr>
        <p:spPr>
          <a:xfrm rot="16200000">
            <a:off x="5130005" y="4105720"/>
            <a:ext cx="940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>
                <a:solidFill>
                  <a:srgbClr val="00B0F0"/>
                </a:solidFill>
              </a:rPr>
              <a:t>Exécuter(Ai)</a:t>
            </a:r>
          </a:p>
        </p:txBody>
      </p:sp>
      <p:cxnSp>
        <p:nvCxnSpPr>
          <p:cNvPr id="62" name="Connecteur droit avec flèche 61" descr=" 8"/>
          <p:cNvCxnSpPr>
            <a:stCxn id="4" idx="1"/>
            <a:endCxn id="58" idx="0"/>
          </p:cNvCxnSpPr>
          <p:nvPr/>
        </p:nvCxnSpPr>
        <p:spPr>
          <a:xfrm>
            <a:off x="5738187" y="3254291"/>
            <a:ext cx="0" cy="13268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 descr=" 9"/>
          <p:cNvSpPr/>
          <p:nvPr/>
        </p:nvSpPr>
        <p:spPr>
          <a:xfrm>
            <a:off x="5207451" y="3598288"/>
            <a:ext cx="1042821" cy="26276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prstClr val="black"/>
                </a:solidFill>
              </a:rPr>
              <a:t>Observer</a:t>
            </a:r>
          </a:p>
        </p:txBody>
      </p:sp>
      <p:grpSp>
        <p:nvGrpSpPr>
          <p:cNvPr id="66" name="Groupe 65"/>
          <p:cNvGrpSpPr/>
          <p:nvPr/>
        </p:nvGrpSpPr>
        <p:grpSpPr>
          <a:xfrm>
            <a:off x="1128873" y="2058829"/>
            <a:ext cx="3947183" cy="749650"/>
            <a:chOff x="1128873" y="2058829"/>
            <a:chExt cx="3947183" cy="749650"/>
          </a:xfrm>
        </p:grpSpPr>
        <p:grpSp>
          <p:nvGrpSpPr>
            <p:cNvPr id="67" name="Groupe 66"/>
            <p:cNvGrpSpPr/>
            <p:nvPr/>
          </p:nvGrpSpPr>
          <p:grpSpPr>
            <a:xfrm>
              <a:off x="1128873" y="2058829"/>
              <a:ext cx="2088231" cy="749650"/>
              <a:chOff x="1128873" y="2058829"/>
              <a:chExt cx="2088231" cy="749650"/>
            </a:xfrm>
          </p:grpSpPr>
          <p:grpSp>
            <p:nvGrpSpPr>
              <p:cNvPr id="70" name="Groupe 69" descr=" 16"/>
              <p:cNvGrpSpPr/>
              <p:nvPr/>
            </p:nvGrpSpPr>
            <p:grpSpPr>
              <a:xfrm>
                <a:off x="1128873" y="2058829"/>
                <a:ext cx="2088231" cy="710997"/>
                <a:chOff x="1115243" y="1886172"/>
                <a:chExt cx="2088231" cy="710997"/>
              </a:xfrm>
            </p:grpSpPr>
            <p:grpSp>
              <p:nvGrpSpPr>
                <p:cNvPr id="72" name="Groupe 71"/>
                <p:cNvGrpSpPr/>
                <p:nvPr/>
              </p:nvGrpSpPr>
              <p:grpSpPr>
                <a:xfrm>
                  <a:off x="1115243" y="1886172"/>
                  <a:ext cx="2088231" cy="710997"/>
                  <a:chOff x="813955" y="3781170"/>
                  <a:chExt cx="2088231" cy="710997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2051720" y="4160497"/>
                    <a:ext cx="786751" cy="26871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05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5" name="Flèche vers le bas 74"/>
                  <p:cNvSpPr/>
                  <p:nvPr/>
                </p:nvSpPr>
                <p:spPr>
                  <a:xfrm rot="16200000">
                    <a:off x="1721971" y="4040129"/>
                    <a:ext cx="228007" cy="252027"/>
                  </a:xfrm>
                  <a:prstGeom prst="downArrow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6" name="Arrondir un rectangle avec un coin diagonal 75"/>
                  <p:cNvSpPr/>
                  <p:nvPr/>
                </p:nvSpPr>
                <p:spPr>
                  <a:xfrm>
                    <a:off x="813955" y="3781170"/>
                    <a:ext cx="2088231" cy="710997"/>
                  </a:xfrm>
                  <a:prstGeom prst="round2DiagRect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73" name="Rectangle 72"/>
                <p:cNvSpPr/>
                <p:nvPr/>
              </p:nvSpPr>
              <p:spPr>
                <a:xfrm>
                  <a:off x="2353008" y="1990803"/>
                  <a:ext cx="786752" cy="274698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900" dirty="0">
                      <a:solidFill>
                        <a:prstClr val="white"/>
                      </a:solidFill>
                    </a:rPr>
                    <a:t>planificateur</a:t>
                  </a:r>
                  <a:endParaRPr lang="fr-FR" sz="9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1" name="ZoneTexte 70"/>
              <p:cNvSpPr txBox="1"/>
              <p:nvPr/>
            </p:nvSpPr>
            <p:spPr>
              <a:xfrm>
                <a:off x="1415614" y="2562258"/>
                <a:ext cx="3321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>
                    <a:solidFill>
                      <a:prstClr val="white">
                        <a:lumMod val="50000"/>
                      </a:prstClr>
                    </a:solidFill>
                  </a:rPr>
                  <a:t>DC</a:t>
                </a:r>
                <a:endParaRPr lang="fr-FR" sz="100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sp>
          <p:nvSpPr>
            <p:cNvPr id="68" name="Ellipse 67"/>
            <p:cNvSpPr/>
            <p:nvPr/>
          </p:nvSpPr>
          <p:spPr>
            <a:xfrm>
              <a:off x="3635019" y="2202721"/>
              <a:ext cx="1441037" cy="393619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prstClr val="white"/>
                </a:solidFill>
              </a:endParaRP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3727000" y="2266079"/>
              <a:ext cx="12570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dirty="0">
                  <a:solidFill>
                    <a:prstClr val="white"/>
                  </a:solidFill>
                </a:rPr>
                <a:t>Plan={A1,A2,…,An</a:t>
              </a:r>
              <a:r>
                <a:rPr lang="fr-FR" sz="1100" dirty="0">
                  <a:solidFill>
                    <a:prstClr val="white"/>
                  </a:solidFill>
                </a:rPr>
                <a:t>}</a:t>
              </a:r>
              <a:endParaRPr lang="fr-FR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77" name="Ellipse 76"/>
          <p:cNvSpPr/>
          <p:nvPr/>
        </p:nvSpPr>
        <p:spPr>
          <a:xfrm>
            <a:off x="1228643" y="2279972"/>
            <a:ext cx="720080" cy="3163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prstClr val="white"/>
                </a:solidFill>
              </a:rPr>
              <a:t>Actions+ </a:t>
            </a:r>
            <a:r>
              <a:rPr lang="fr-FR" sz="800" dirty="0">
                <a:solidFill>
                  <a:prstClr val="white"/>
                </a:solidFill>
              </a:rPr>
              <a:t>états</a:t>
            </a:r>
            <a:endParaRPr lang="fr-FR" sz="900" dirty="0">
              <a:solidFill>
                <a:prstClr val="white"/>
              </a:solidFill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37" name="Groupe 36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39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40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41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en-US" sz="16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42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38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21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3759</Words>
  <Application>Microsoft Office PowerPoint</Application>
  <PresentationFormat>Affichage à l'écran (4:3)</PresentationFormat>
  <Paragraphs>1069</Paragraphs>
  <Slides>45</Slides>
  <Notes>34</Notes>
  <HiddenSlides>12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45</vt:i4>
      </vt:variant>
    </vt:vector>
  </HeadingPairs>
  <TitlesOfParts>
    <vt:vector size="47" baseType="lpstr">
      <vt:lpstr>Thème Office</vt:lpstr>
      <vt:lpstr>1_Thème Office</vt:lpstr>
      <vt:lpstr>Présentation PowerPoint</vt:lpstr>
      <vt:lpstr>Présentation PowerPoint</vt:lpstr>
      <vt:lpstr>Systèmes intelligents dans le monde réel</vt:lpstr>
      <vt:lpstr>Systèmes intelligents dans le monde réel</vt:lpstr>
      <vt:lpstr>Systèmes intelligents dans le monde réel</vt:lpstr>
      <vt:lpstr>Systèmes intelligents dans le monde réel</vt:lpstr>
      <vt:lpstr>Exécution et breakdown</vt:lpstr>
      <vt:lpstr>Exécution et breakdown</vt:lpstr>
      <vt:lpstr>Exécution et breakdown</vt:lpstr>
      <vt:lpstr>Planification linéaire VS hiérarchique</vt:lpstr>
      <vt:lpstr>HTN déclaratif VS HTN procédural</vt:lpstr>
      <vt:lpstr>HTN déclaratif VS HTN procédural</vt:lpstr>
      <vt:lpstr>HTN réactif </vt:lpstr>
      <vt:lpstr>Présentation PowerPoint</vt:lpstr>
      <vt:lpstr>HTN réactif </vt:lpstr>
      <vt:lpstr>HTN réactif </vt:lpstr>
      <vt:lpstr>HTN réactif </vt:lpstr>
      <vt:lpstr>HTN réactif </vt:lpstr>
      <vt:lpstr>Réparation de plans dans les HTN déclaratifs</vt:lpstr>
      <vt:lpstr>Problème : Réparation de plans dans les HTN réactifs</vt:lpstr>
      <vt:lpstr>Architecture du système proposé</vt:lpstr>
      <vt:lpstr>Architecture du système proposé</vt:lpstr>
      <vt:lpstr>Architecture du système proposé</vt:lpstr>
      <vt:lpstr>Architecture du système proposé</vt:lpstr>
      <vt:lpstr>Modèle et algorithme</vt:lpstr>
      <vt:lpstr>Modèle et algorithme</vt:lpstr>
      <vt:lpstr>Modèle et algorithme</vt:lpstr>
      <vt:lpstr>Modèle et algorithme</vt:lpstr>
      <vt:lpstr>Modèle et algorithme</vt:lpstr>
      <vt:lpstr>Modèle et algorithme</vt:lpstr>
      <vt:lpstr>Modèle et algorithme</vt:lpstr>
      <vt:lpstr>Modèle et algorithme</vt:lpstr>
      <vt:lpstr>Modèle et algorithme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Sujet de thèse</vt:lpstr>
      <vt:lpstr>Sujet de thèse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2</cp:revision>
  <dcterms:created xsi:type="dcterms:W3CDTF">2014-09-07T22:46:27Z</dcterms:created>
  <dcterms:modified xsi:type="dcterms:W3CDTF">2014-09-07T22:48:22Z</dcterms:modified>
</cp:coreProperties>
</file>