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10" r:id="rId3"/>
    <p:sldId id="316" r:id="rId4"/>
    <p:sldId id="289" r:id="rId5"/>
    <p:sldId id="319" r:id="rId6"/>
    <p:sldId id="261" r:id="rId7"/>
    <p:sldId id="267" r:id="rId8"/>
    <p:sldId id="270" r:id="rId9"/>
    <p:sldId id="320" r:id="rId10"/>
    <p:sldId id="303" r:id="rId11"/>
    <p:sldId id="304" r:id="rId12"/>
    <p:sldId id="313" r:id="rId13"/>
    <p:sldId id="314" r:id="rId14"/>
    <p:sldId id="321" r:id="rId15"/>
    <p:sldId id="302" r:id="rId16"/>
    <p:sldId id="274" r:id="rId17"/>
    <p:sldId id="322" r:id="rId18"/>
    <p:sldId id="323" r:id="rId19"/>
    <p:sldId id="324" r:id="rId20"/>
    <p:sldId id="277" r:id="rId21"/>
    <p:sldId id="299" r:id="rId22"/>
    <p:sldId id="327" r:id="rId23"/>
    <p:sldId id="297" r:id="rId24"/>
    <p:sldId id="298" r:id="rId25"/>
    <p:sldId id="325" r:id="rId26"/>
    <p:sldId id="283" r:id="rId27"/>
    <p:sldId id="272" r:id="rId28"/>
    <p:sldId id="301" r:id="rId29"/>
    <p:sldId id="288" r:id="rId30"/>
    <p:sldId id="317" r:id="rId31"/>
    <p:sldId id="286" r:id="rId32"/>
    <p:sldId id="326" r:id="rId33"/>
    <p:sldId id="30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49" autoAdjust="0"/>
  </p:normalViewPr>
  <p:slideViewPr>
    <p:cSldViewPr>
      <p:cViewPr varScale="1">
        <p:scale>
          <a:sx n="43" d="100"/>
          <a:sy n="43" d="100"/>
        </p:scale>
        <p:origin x="-20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talk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about the impact of power in collaborative </a:t>
            </a:r>
            <a:r>
              <a:rPr lang="fr-FR" baseline="0" dirty="0" err="1"/>
              <a:t>negotiation</a:t>
            </a:r>
            <a:r>
              <a:rPr lang="fr-FR" baseline="0" dirty="0"/>
              <a:t>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7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 smtClean="0"/>
              <a:t>criteres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prstClr val="black"/>
                </a:solidFill>
              </a:rPr>
              <a:t>+ </a:t>
            </a:r>
            <a:r>
              <a:rPr lang="en-US" dirty="0" smtClean="0">
                <a:solidFill>
                  <a:prstClr val="black"/>
                </a:solidFill>
              </a:rPr>
              <a:t>The higher </a:t>
            </a:r>
            <a:r>
              <a:rPr lang="en-US" b="1" i="1" dirty="0" smtClean="0">
                <a:solidFill>
                  <a:prstClr val="black"/>
                </a:solidFill>
              </a:rPr>
              <a:t>self(t)</a:t>
            </a:r>
            <a:r>
              <a:rPr lang="en-US" dirty="0" smtClean="0">
                <a:solidFill>
                  <a:prstClr val="black"/>
                </a:solidFill>
              </a:rPr>
              <a:t> is, the more an agent gives </a:t>
            </a:r>
            <a:r>
              <a:rPr lang="en-US" b="1" dirty="0" smtClean="0">
                <a:solidFill>
                  <a:prstClr val="black"/>
                </a:solidFill>
              </a:rPr>
              <a:t>weight</a:t>
            </a:r>
            <a:r>
              <a:rPr lang="en-US" dirty="0" smtClean="0">
                <a:solidFill>
                  <a:prstClr val="black"/>
                </a:solidFill>
              </a:rPr>
              <a:t> to its preferences</a:t>
            </a:r>
            <a:endParaRPr lang="en-US" b="1" dirty="0" smtClean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6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8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</a:t>
            </a:r>
            <a:endParaRPr lang="en-US" dirty="0" smtClean="0"/>
          </a:p>
          <a:p>
            <a:r>
              <a:rPr lang="en-US" b="1" dirty="0" smtClean="0"/>
              <a:t>Playing different roles</a:t>
            </a:r>
            <a:r>
              <a:rPr lang="en-US" b="1" baseline="0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 smtClean="0"/>
              <a:t>During </a:t>
            </a:r>
            <a:r>
              <a:rPr lang="en-US" b="1" baseline="0" dirty="0" smtClean="0"/>
              <a:t>the interaction </a:t>
            </a:r>
            <a:r>
              <a:rPr lang="en-US" baseline="0" dirty="0" smtClean="0"/>
              <a:t>Agent </a:t>
            </a:r>
            <a:r>
              <a:rPr lang="en-US" baseline="0" dirty="0"/>
              <a:t>able to express and understand </a:t>
            </a:r>
            <a:r>
              <a:rPr lang="en-US" b="1" baseline="0" dirty="0"/>
              <a:t>social behaviors</a:t>
            </a:r>
          </a:p>
          <a:p>
            <a:r>
              <a:rPr lang="en-US" baseline="0" dirty="0"/>
              <a:t>An other </a:t>
            </a:r>
            <a:r>
              <a:rPr lang="en-US" b="1" baseline="0" dirty="0"/>
              <a:t>important</a:t>
            </a:r>
            <a:r>
              <a:rPr lang="en-US" baseline="0" dirty="0"/>
              <a:t> aspect </a:t>
            </a:r>
            <a:r>
              <a:rPr lang="en-US" baseline="0" dirty="0" smtClean="0"/>
              <a:t>in the </a:t>
            </a:r>
            <a:r>
              <a:rPr lang="en-US" baseline="0" dirty="0" err="1" smtClean="0"/>
              <a:t>intercation</a:t>
            </a:r>
            <a:r>
              <a:rPr lang="en-US" baseline="0" dirty="0" smtClean="0"/>
              <a:t> is the </a:t>
            </a:r>
            <a:r>
              <a:rPr lang="en-US" b="1" baseline="0" dirty="0" smtClean="0"/>
              <a:t>collaboration</a:t>
            </a:r>
          </a:p>
          <a:p>
            <a:r>
              <a:rPr lang="en-US" b="1" baseline="0" dirty="0" smtClean="0"/>
              <a:t>Share goal or task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Resort</a:t>
            </a:r>
            <a:r>
              <a:rPr lang="fr-FR" dirty="0" smtClean="0"/>
              <a:t> on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expretise</a:t>
            </a:r>
            <a:r>
              <a:rPr lang="fr-FR" dirty="0" smtClean="0"/>
              <a:t> or </a:t>
            </a:r>
            <a:r>
              <a:rPr lang="fr-FR" dirty="0" err="1" smtClean="0"/>
              <a:t>preferences</a:t>
            </a:r>
            <a:r>
              <a:rPr lang="fr-FR" dirty="0" smtClean="0"/>
              <a:t> in </a:t>
            </a:r>
            <a:r>
              <a:rPr lang="fr-FR" dirty="0" err="1" smtClean="0"/>
              <a:t>achieving</a:t>
            </a:r>
            <a:r>
              <a:rPr lang="fr-FR" dirty="0" smtClean="0"/>
              <a:t> the goal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 addition, </a:t>
            </a:r>
            <a:r>
              <a:rPr lang="fr-FR" dirty="0" err="1" smtClean="0"/>
              <a:t>research</a:t>
            </a:r>
            <a:r>
              <a:rPr lang="fr-FR" baseline="0" dirty="0" smtClean="0"/>
              <a:t> in social </a:t>
            </a:r>
            <a:r>
              <a:rPr lang="fr-FR" baseline="0" dirty="0" err="1" smtClean="0"/>
              <a:t>psycology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showed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the</a:t>
            </a:r>
            <a:r>
              <a:rPr lang="fr-FR" baseline="0" dirty="0" smtClean="0"/>
              <a:t> social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affect the </a:t>
            </a:r>
            <a:r>
              <a:rPr lang="fr-FR" baseline="0" dirty="0" err="1" smtClean="0"/>
              <a:t>interlocutors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negotiation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8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Power</a:t>
            </a:r>
            <a:r>
              <a:rPr lang="fr-FR" baseline="0" dirty="0"/>
              <a:t> </a:t>
            </a:r>
            <a:r>
              <a:rPr lang="fr-FR" baseline="0" dirty="0" err="1"/>
              <a:t>appears</a:t>
            </a:r>
            <a:r>
              <a:rPr lang="fr-FR" baseline="0" dirty="0"/>
              <a:t> in a dialogue as verbal and non verbal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</a:p>
          <a:p>
            <a:r>
              <a:rPr lang="fr-FR" baseline="0" dirty="0"/>
              <a:t>In the </a:t>
            </a:r>
            <a:r>
              <a:rPr lang="fr-FR" baseline="0" dirty="0" err="1"/>
              <a:t>context</a:t>
            </a:r>
            <a:r>
              <a:rPr lang="fr-FR" baseline="0" dirty="0"/>
              <a:t> of non verbal </a:t>
            </a:r>
            <a:r>
              <a:rPr lang="fr-FR" baseline="0" dirty="0" err="1"/>
              <a:t>behaviors</a:t>
            </a:r>
            <a:r>
              <a:rPr lang="fr-FR" baseline="0" dirty="0"/>
              <a:t> </a:t>
            </a:r>
            <a:r>
              <a:rPr lang="fr-FR" baseline="0" dirty="0" err="1"/>
              <a:t>psycologits</a:t>
            </a:r>
            <a:r>
              <a:rPr lang="fr-FR" baseline="0" dirty="0"/>
              <a:t> </a:t>
            </a:r>
            <a:r>
              <a:rPr lang="fr-FR" baseline="0" dirty="0" err="1"/>
              <a:t>detected</a:t>
            </a:r>
            <a:r>
              <a:rPr lang="fr-FR" baseline="0" dirty="0"/>
              <a:t> </a:t>
            </a:r>
            <a:r>
              <a:rPr lang="fr-FR" baseline="0" dirty="0" err="1"/>
              <a:t>several</a:t>
            </a:r>
            <a:r>
              <a:rPr lang="fr-FR" baseline="0" dirty="0"/>
              <a:t>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  <a:r>
              <a:rPr lang="fr-FR" baseline="0" dirty="0" err="1"/>
              <a:t>such</a:t>
            </a:r>
            <a:r>
              <a:rPr lang="fr-FR" baseline="0" dirty="0"/>
              <a:t> as gaze duration, or </a:t>
            </a:r>
            <a:r>
              <a:rPr lang="fr-FR" baseline="0" dirty="0" err="1"/>
              <a:t>head</a:t>
            </a:r>
            <a:r>
              <a:rPr lang="fr-FR" baseline="0" dirty="0"/>
              <a:t> tilts and </a:t>
            </a:r>
            <a:r>
              <a:rPr lang="fr-FR" baseline="0" dirty="0" err="1"/>
              <a:t>computational</a:t>
            </a:r>
            <a:r>
              <a:rPr lang="fr-FR" baseline="0" dirty="0"/>
              <a:t> </a:t>
            </a:r>
            <a:r>
              <a:rPr lang="fr-FR" baseline="0" dirty="0" err="1"/>
              <a:t>models</a:t>
            </a:r>
            <a:r>
              <a:rPr lang="fr-FR" baseline="0" dirty="0"/>
              <a:t> </a:t>
            </a:r>
            <a:r>
              <a:rPr lang="fr-FR" baseline="0" dirty="0" err="1"/>
              <a:t>were</a:t>
            </a:r>
            <a:r>
              <a:rPr lang="fr-FR" baseline="0" dirty="0"/>
              <a:t> </a:t>
            </a:r>
            <a:r>
              <a:rPr lang="fr-FR" baseline="0" dirty="0" err="1"/>
              <a:t>proposed</a:t>
            </a:r>
            <a:r>
              <a:rPr lang="fr-FR" baseline="0" dirty="0"/>
              <a:t> </a:t>
            </a:r>
            <a:r>
              <a:rPr lang="fr-FR" baseline="0" dirty="0" err="1"/>
              <a:t>implementing</a:t>
            </a:r>
            <a:r>
              <a:rPr lang="fr-FR" baseline="0" dirty="0"/>
              <a:t> </a:t>
            </a:r>
            <a:r>
              <a:rPr lang="fr-FR" baseline="0" dirty="0" err="1"/>
              <a:t>thoses</a:t>
            </a:r>
            <a:r>
              <a:rPr lang="fr-FR" baseline="0" dirty="0"/>
              <a:t> </a:t>
            </a:r>
            <a:r>
              <a:rPr lang="fr-FR" baseline="0" dirty="0" err="1"/>
              <a:t>behaviors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1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At</a:t>
            </a:r>
            <a:r>
              <a:rPr lang="fr-FR" baseline="0" dirty="0"/>
              <a:t> the verbal </a:t>
            </a:r>
            <a:r>
              <a:rPr lang="fr-FR" baseline="0" dirty="0" err="1"/>
              <a:t>level</a:t>
            </a:r>
            <a:r>
              <a:rPr lang="fr-FR" baseline="0" dirty="0"/>
              <a:t>, </a:t>
            </a:r>
            <a:r>
              <a:rPr lang="fr-FR" baseline="0" dirty="0" err="1"/>
              <a:t>there</a:t>
            </a:r>
            <a:r>
              <a:rPr lang="fr-FR" baseline="0" dirty="0"/>
              <a:t> a </a:t>
            </a:r>
            <a:r>
              <a:rPr lang="fr-FR" baseline="0" dirty="0" err="1"/>
              <a:t>variety</a:t>
            </a:r>
            <a:r>
              <a:rPr lang="fr-FR" baseline="0" dirty="0"/>
              <a:t> of influence </a:t>
            </a:r>
            <a:r>
              <a:rPr lang="fr-FR" baseline="0" dirty="0" err="1"/>
              <a:t>strategies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individuals</a:t>
            </a:r>
            <a:r>
              <a:rPr lang="fr-FR" baseline="0" dirty="0"/>
              <a:t> use </a:t>
            </a:r>
            <a:r>
              <a:rPr lang="fr-FR" baseline="0" dirty="0" err="1"/>
              <a:t>such</a:t>
            </a:r>
            <a:r>
              <a:rPr lang="fr-FR" baseline="0" dirty="0"/>
              <a:t> as the </a:t>
            </a:r>
            <a:r>
              <a:rPr lang="fr-FR" baseline="0" dirty="0" err="1"/>
              <a:t>linguistic</a:t>
            </a:r>
            <a:r>
              <a:rPr lang="fr-FR" baseline="0" dirty="0"/>
              <a:t> style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7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27/08/2017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27/08/2017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27/08/2017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27/08/2017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27/08/2017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27/08/2017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A computational model of power in collaborative negotiation dialogues</a:t>
            </a:r>
            <a:endParaRPr lang="fr-FR" sz="3600" dirty="0">
              <a:solidFill>
                <a:schemeClr val="bg2">
                  <a:lumMod val="25000"/>
                </a:schemeClr>
              </a:solidFill>
              <a:latin typeface="Arial (En-têtes)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IVA 2017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1446" y="2939341"/>
            <a:ext cx="4950078" cy="1433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0948E37-83B5-46CC-BF55-AA82E7F50112}"/>
              </a:ext>
            </a:extLst>
          </p:cNvPr>
          <p:cNvSpPr/>
          <p:nvPr/>
        </p:nvSpPr>
        <p:spPr>
          <a:xfrm>
            <a:off x="289740" y="4684126"/>
            <a:ext cx="3832185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+ Partial </a:t>
            </a:r>
            <a:r>
              <a:rPr lang="en-US" dirty="0" smtClean="0">
                <a:solidFill>
                  <a:prstClr val="black"/>
                </a:solidFill>
              </a:rPr>
              <a:t>order and transitive.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+ Score of satisfaction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177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686F85A-85EC-4FF7-80C4-F874B395ECED}"/>
              </a:ext>
            </a:extLst>
          </p:cNvPr>
          <p:cNvSpPr txBox="1"/>
          <p:nvPr/>
        </p:nvSpPr>
        <p:spPr>
          <a:xfrm>
            <a:off x="4051446" y="2159242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Goal</a:t>
            </a:r>
            <a:r>
              <a:rPr lang="en-US" sz="2000" dirty="0"/>
              <a:t> choose an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stCxn id="11" idx="2"/>
            <a:endCxn id="5" idx="1"/>
          </p:cNvCxnSpPr>
          <p:nvPr/>
        </p:nvCxnSpPr>
        <p:spPr>
          <a:xfrm rot="16200000" flipH="1">
            <a:off x="2693013" y="5330433"/>
            <a:ext cx="527710" cy="150207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07904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96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xmlns="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Preferences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2205833" y="4271763"/>
            <a:ext cx="0" cy="4123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099641"/>
            <a:ext cx="2067408" cy="169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8306" y="2947510"/>
            <a:ext cx="3835994" cy="522180"/>
            <a:chOff x="2658306" y="2947510"/>
            <a:chExt cx="3835994" cy="522180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xmlns="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2658306" y="2947510"/>
              <a:ext cx="3835993" cy="1557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306" y="3457508"/>
              <a:ext cx="3835994" cy="12182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xmlns="" id="{9FB81528-92BE-44B0-A33B-8DD173C643EF}"/>
              </a:ext>
            </a:extLst>
          </p:cNvPr>
          <p:cNvGrpSpPr/>
          <p:nvPr/>
        </p:nvGrpSpPr>
        <p:grpSpPr>
          <a:xfrm>
            <a:off x="3149098" y="3853151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b="1">
                <a:solidFill>
                  <a:schemeClr val="dk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20903" y="3801962"/>
            <a:ext cx="2337404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903" y="2060848"/>
            <a:ext cx="2337404" cy="21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39684" y="3005282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xmlns="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29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xmlns="" id="{61C42AF2-A37B-4024-9CC7-BCA09014BEE4}"/>
              </a:ext>
            </a:extLst>
          </p:cNvPr>
          <p:cNvGrpSpPr/>
          <p:nvPr/>
        </p:nvGrpSpPr>
        <p:grpSpPr>
          <a:xfrm>
            <a:off x="3288021" y="3238622"/>
            <a:ext cx="2692279" cy="1782141"/>
            <a:chOff x="2774492" y="2121096"/>
            <a:chExt cx="2833603" cy="17821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Share </a:t>
              </a:r>
              <a:r>
                <a:rPr lang="en-US" b="1" dirty="0"/>
                <a:t>preferences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xmlns="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Share a </a:t>
              </a:r>
              <a:r>
                <a:rPr lang="en-US" sz="1600" dirty="0"/>
                <a:t>preference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 err="1"/>
                <a:t>Ask</a:t>
              </a:r>
              <a:r>
                <a:rPr lang="fr-FR" sz="1600" dirty="0"/>
                <a:t> for a </a:t>
              </a:r>
              <a:r>
                <a:rPr lang="fr-FR" sz="1600" dirty="0" err="1"/>
                <a:t>preference</a:t>
              </a:r>
              <a:endParaRPr lang="fr-FR" sz="1600" dirty="0"/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:a16="http://schemas.microsoft.com/office/drawing/2014/main" xmlns="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94FA61C2-B84D-4556-BEC7-664B4B1053EB}"/>
              </a:ext>
            </a:extLst>
          </p:cNvPr>
          <p:cNvSpPr txBox="1"/>
          <p:nvPr/>
        </p:nvSpPr>
        <p:spPr>
          <a:xfrm>
            <a:off x="329050" y="4283804"/>
            <a:ext cx="232925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1E0FCD0-EEA8-4172-84A6-6BFEA120DCB4}"/>
              </a:ext>
            </a:extLst>
          </p:cNvPr>
          <p:cNvSpPr/>
          <p:nvPr/>
        </p:nvSpPr>
        <p:spPr>
          <a:xfrm>
            <a:off x="2797956" y="5623385"/>
            <a:ext cx="4816062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stCxn id="31" idx="2"/>
            <a:endCxn id="32" idx="1"/>
          </p:cNvCxnSpPr>
          <p:nvPr/>
        </p:nvCxnSpPr>
        <p:spPr>
          <a:xfrm rot="16200000" flipH="1">
            <a:off x="1385570" y="4761244"/>
            <a:ext cx="1520494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15293" y="5770755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15294" y="6139537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0903" y="2060848"/>
            <a:ext cx="2337404" cy="259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0038" y="3005282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xmlns="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xmlns="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2502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94FA61C2-B84D-4556-BEC7-664B4B1053EB}"/>
              </a:ext>
            </a:extLst>
          </p:cNvPr>
          <p:cNvSpPr txBox="1"/>
          <p:nvPr/>
        </p:nvSpPr>
        <p:spPr>
          <a:xfrm>
            <a:off x="302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94FA61C2-B84D-4556-BEC7-664B4B1053EB}"/>
              </a:ext>
            </a:extLst>
          </p:cNvPr>
          <p:cNvSpPr txBox="1"/>
          <p:nvPr/>
        </p:nvSpPr>
        <p:spPr>
          <a:xfrm>
            <a:off x="301926" y="4715852"/>
            <a:ext cx="2348112" cy="3619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Shared proposals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61C42AF2-A37B-4024-9CC7-BCA09014BEE4}"/>
              </a:ext>
            </a:extLst>
          </p:cNvPr>
          <p:cNvGrpSpPr/>
          <p:nvPr/>
        </p:nvGrpSpPr>
        <p:grpSpPr>
          <a:xfrm>
            <a:off x="3589667" y="3088670"/>
            <a:ext cx="2053908" cy="2751991"/>
            <a:chOff x="4127559" y="1475139"/>
            <a:chExt cx="2053908" cy="2751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345CBD4C-02A4-49D0-A86D-41CBBF812EEF}"/>
              </a:ext>
            </a:extLst>
          </p:cNvPr>
          <p:cNvSpPr txBox="1"/>
          <p:nvPr/>
        </p:nvSpPr>
        <p:spPr>
          <a:xfrm>
            <a:off x="-21152" y="6254642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9B04511-0B48-468D-8610-00249895752A}"/>
              </a:ext>
            </a:extLst>
          </p:cNvPr>
          <p:cNvSpPr/>
          <p:nvPr/>
        </p:nvSpPr>
        <p:spPr>
          <a:xfrm>
            <a:off x="50856" y="6254642"/>
            <a:ext cx="4305122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2" idx="2"/>
          </p:cNvCxnSpPr>
          <p:nvPr/>
        </p:nvCxnSpPr>
        <p:spPr>
          <a:xfrm>
            <a:off x="1475982" y="5077822"/>
            <a:ext cx="14516" cy="117682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" y="2183995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2503" y="2062359"/>
            <a:ext cx="2356697" cy="301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Behaviors related to power in social psychology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Computational model of decision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of negotiation based on power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Principle 1: Level of demand and concession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Power is associated to a high level of demand and a low level of concessions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8880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Principle 2: Self </a:t>
            </a:r>
            <a:r>
              <a:rPr lang="en-US" sz="2200" b="1" i="1" dirty="0" err="1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other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High-power individuals are self-centered and only interested in satisfying their own preferences.</a:t>
            </a:r>
            <a:endParaRPr lang="en-US" sz="19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Principle 3: </a:t>
            </a:r>
            <a:r>
              <a:rPr lang="en-US" sz="2200" b="1" dirty="0">
                <a:solidFill>
                  <a:prstClr val="black"/>
                </a:solidFill>
              </a:rPr>
              <a:t>Lead of the negotiation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High-power individuals tends to make the first move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Control of the flow of the negotiation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xmlns="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1556E920-2D39-49D1-BF92-ED760E2E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7" y="3662358"/>
            <a:ext cx="2088232" cy="1776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FF44B8E-1846-45A9-B114-3098B6B8CB1C}"/>
              </a:ext>
            </a:extLst>
          </p:cNvPr>
          <p:cNvSpPr/>
          <p:nvPr/>
        </p:nvSpPr>
        <p:spPr>
          <a:xfrm>
            <a:off x="2853768" y="2564904"/>
            <a:ext cx="6182728" cy="332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092280" y="3280253"/>
            <a:ext cx="1800200" cy="2244876"/>
            <a:chOff x="6948264" y="2768300"/>
            <a:chExt cx="1800200" cy="22448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E014B8-8F69-45D0-BC88-472428DD5014}"/>
                </a:ext>
              </a:extLst>
            </p:cNvPr>
            <p:cNvSpPr/>
            <p:nvPr/>
          </p:nvSpPr>
          <p:spPr>
            <a:xfrm>
              <a:off x="6948264" y="3228150"/>
              <a:ext cx="1800200" cy="1785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pow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en-US" b="1" dirty="0">
                  <a:solidFill>
                    <a:prstClr val="black"/>
                  </a:solidFill>
                </a:rPr>
                <a:t> [0,1]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3 principles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F8C44AB9-A5E4-4160-AE24-DA78158D6810}"/>
                </a:ext>
              </a:extLst>
            </p:cNvPr>
            <p:cNvSpPr/>
            <p:nvPr/>
          </p:nvSpPr>
          <p:spPr>
            <a:xfrm>
              <a:off x="6948264" y="2768300"/>
              <a:ext cx="1800200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Decision</a:t>
              </a:r>
              <a:endParaRPr lang="en-US" sz="2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23EB7785-DF90-40C0-8BD2-FD80B6A592B2}"/>
              </a:ext>
            </a:extLst>
          </p:cNvPr>
          <p:cNvSpPr txBox="1"/>
          <p:nvPr/>
        </p:nvSpPr>
        <p:spPr>
          <a:xfrm flipH="1">
            <a:off x="363557" y="1438426"/>
            <a:ext cx="9099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69" y="2574388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Connecteur en angle 2"/>
          <p:cNvCxnSpPr>
            <a:stCxn id="14" idx="0"/>
            <a:endCxn id="15" idx="1"/>
          </p:cNvCxnSpPr>
          <p:nvPr/>
        </p:nvCxnSpPr>
        <p:spPr>
          <a:xfrm rot="5400000" flipH="1" flipV="1">
            <a:off x="1739396" y="2547985"/>
            <a:ext cx="782651" cy="1446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933908" y="3280253"/>
            <a:ext cx="1964522" cy="2244876"/>
            <a:chOff x="4890074" y="2768300"/>
            <a:chExt cx="1964522" cy="22448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34E8D74E-F19B-4494-9DBD-DE8B735FB8C1}"/>
                </a:ext>
              </a:extLst>
            </p:cNvPr>
            <p:cNvSpPr/>
            <p:nvPr/>
          </p:nvSpPr>
          <p:spPr>
            <a:xfrm>
              <a:off x="4890075" y="2768300"/>
              <a:ext cx="1964521" cy="46952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Communication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8E014B8-8F69-45D0-BC88-472428DD5014}"/>
                </a:ext>
              </a:extLst>
            </p:cNvPr>
            <p:cNvSpPr/>
            <p:nvPr/>
          </p:nvSpPr>
          <p:spPr>
            <a:xfrm>
              <a:off x="4890074" y="3237827"/>
              <a:ext cx="1964522" cy="17753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5B55A3B-4C34-4F54-AB3C-6C0AEB43B0A6}"/>
                </a:ext>
              </a:extLst>
            </p:cNvPr>
            <p:cNvSpPr/>
            <p:nvPr/>
          </p:nvSpPr>
          <p:spPr>
            <a:xfrm>
              <a:off x="5055073" y="3405237"/>
              <a:ext cx="1634524" cy="59145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Share </a:t>
              </a:r>
              <a:r>
                <a:rPr lang="en-US" sz="1600" dirty="0"/>
                <a:t>preferences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31F6DC2-FA6D-416F-9457-D644F2D3ED7E}"/>
                </a:ext>
              </a:extLst>
            </p:cNvPr>
            <p:cNvSpPr/>
            <p:nvPr/>
          </p:nvSpPr>
          <p:spPr>
            <a:xfrm>
              <a:off x="5055073" y="4166267"/>
              <a:ext cx="1634524" cy="37126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Negotiation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984534" y="3280253"/>
            <a:ext cx="1738535" cy="2235947"/>
            <a:chOff x="2951439" y="2777229"/>
            <a:chExt cx="1738535" cy="22359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E646E85-9F24-4829-9A4B-833B474F4994}"/>
                </a:ext>
              </a:extLst>
            </p:cNvPr>
            <p:cNvSpPr/>
            <p:nvPr/>
          </p:nvSpPr>
          <p:spPr>
            <a:xfrm>
              <a:off x="2951440" y="2777229"/>
              <a:ext cx="1738534" cy="45092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Mental state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32824" y="3328136"/>
              <a:ext cx="1462450" cy="51137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Preferences</a:t>
              </a:r>
              <a:endParaRPr lang="fr-FR" sz="16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xmlns="" id="{94FA61C2-B84D-4556-BEC7-664B4B1053EB}"/>
                </a:ext>
              </a:extLst>
            </p:cNvPr>
            <p:cNvSpPr txBox="1"/>
            <p:nvPr/>
          </p:nvSpPr>
          <p:spPr>
            <a:xfrm>
              <a:off x="3132824" y="3898543"/>
              <a:ext cx="1462450" cy="44068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Other preferences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xmlns="" id="{94FA61C2-B84D-4556-BEC7-664B4B1053EB}"/>
                </a:ext>
              </a:extLst>
            </p:cNvPr>
            <p:cNvSpPr txBox="1"/>
            <p:nvPr/>
          </p:nvSpPr>
          <p:spPr>
            <a:xfrm>
              <a:off x="3132824" y="4403041"/>
              <a:ext cx="1462450" cy="52413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Shared proposals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8E014B8-8F69-45D0-BC88-472428DD5014}"/>
                </a:ext>
              </a:extLst>
            </p:cNvPr>
            <p:cNvSpPr/>
            <p:nvPr/>
          </p:nvSpPr>
          <p:spPr>
            <a:xfrm>
              <a:off x="2951439" y="3218940"/>
              <a:ext cx="1738535" cy="1794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1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Power is associated to a high level of demand and a low level of concessions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Conditions to accept a proposal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77302" y="3390836"/>
            <a:ext cx="4502649" cy="1262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Concessions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        - </a:t>
            </a:r>
            <a:r>
              <a:rPr lang="fr-FR" sz="2000" dirty="0" err="1" smtClean="0">
                <a:solidFill>
                  <a:schemeClr val="tx1"/>
                </a:solidFill>
              </a:rPr>
              <a:t>pow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⇾ </a:t>
            </a:r>
            <a:r>
              <a:rPr lang="fr-FR" sz="2000" b="1" dirty="0">
                <a:solidFill>
                  <a:schemeClr val="tx1"/>
                </a:solidFill>
              </a:rPr>
              <a:t>self(t</a:t>
            </a:r>
            <a:r>
              <a:rPr lang="fr-FR" sz="2000" b="1" dirty="0" smtClean="0">
                <a:solidFill>
                  <a:schemeClr val="tx1"/>
                </a:solidFill>
              </a:rPr>
              <a:t>)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        - Self </a:t>
            </a:r>
            <a:r>
              <a:rPr lang="fr-FR" sz="2000" dirty="0" err="1" smtClean="0">
                <a:solidFill>
                  <a:schemeClr val="tx1"/>
                </a:solidFill>
              </a:rPr>
              <a:t>decreases</a:t>
            </a:r>
            <a:r>
              <a:rPr lang="fr-FR" sz="2000" dirty="0" smtClean="0">
                <a:solidFill>
                  <a:schemeClr val="tx1"/>
                </a:solidFill>
              </a:rPr>
              <a:t> over time</a:t>
            </a:r>
            <a:endParaRPr lang="fr-FR" sz="2000" dirty="0">
              <a:solidFill>
                <a:schemeClr val="tx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4961218" y="3688568"/>
            <a:ext cx="3868857" cy="2238915"/>
            <a:chOff x="4961218" y="3688568"/>
            <a:chExt cx="3868857" cy="2238915"/>
          </a:xfrm>
        </p:grpSpPr>
        <p:pic>
          <p:nvPicPr>
            <p:cNvPr id="10" name="Picture 3" descr="E:\presentation\sv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218" y="3688568"/>
              <a:ext cx="3859254" cy="22389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748430" y="3688568"/>
              <a:ext cx="1081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pow</a:t>
              </a:r>
              <a:r>
                <a:rPr lang="fr-FR" sz="1400" baseline="-25000" dirty="0" err="1"/>
                <a:t>A</a:t>
              </a:r>
              <a:r>
                <a:rPr lang="fr-FR" sz="1400" dirty="0"/>
                <a:t>=0.7  </a:t>
              </a:r>
              <a:r>
                <a:rPr lang="fr-FR" sz="1400" dirty="0" err="1"/>
                <a:t>pow</a:t>
              </a:r>
              <a:r>
                <a:rPr lang="fr-FR" sz="1400" baseline="-25000" dirty="0" err="1"/>
                <a:t>B</a:t>
              </a:r>
              <a:r>
                <a:rPr lang="fr-FR" sz="1400" dirty="0"/>
                <a:t>=0.4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51520" y="4877573"/>
            <a:ext cx="4850317" cy="1525501"/>
            <a:chOff x="162891" y="3183198"/>
            <a:chExt cx="4711557" cy="1525501"/>
          </a:xfrm>
        </p:grpSpPr>
        <p:sp>
          <p:nvSpPr>
            <p:cNvPr id="2" name="Rectangle 1"/>
            <p:cNvSpPr/>
            <p:nvPr/>
          </p:nvSpPr>
          <p:spPr>
            <a:xfrm>
              <a:off x="162891" y="3183198"/>
              <a:ext cx="4398880" cy="15255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87935" y="3244954"/>
              <a:ext cx="4686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fr-FR" sz="2000" b="1" dirty="0" err="1">
                  <a:solidFill>
                    <a:prstClr val="black"/>
                  </a:solidFill>
                </a:rPr>
                <a:t>Level</a:t>
              </a:r>
              <a:r>
                <a:rPr lang="fr-FR" sz="2000" b="1" dirty="0">
                  <a:solidFill>
                    <a:prstClr val="black"/>
                  </a:solidFill>
                </a:rPr>
                <a:t> of </a:t>
              </a:r>
              <a:r>
                <a:rPr lang="fr-FR" sz="2000" b="1" dirty="0" err="1" smtClean="0">
                  <a:solidFill>
                    <a:prstClr val="black"/>
                  </a:solidFill>
                </a:rPr>
                <a:t>demand</a:t>
              </a:r>
              <a:endParaRPr lang="fr-FR" sz="2000" b="1" dirty="0">
                <a:solidFill>
                  <a:prstClr val="black"/>
                </a:solidFill>
              </a:endParaRPr>
            </a:p>
            <a:p>
              <a:pPr lvl="1"/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https://scontent-arn2-1.xx.fbcdn.net/v/t34.0-12/21148645_10212444775132138_1956213005_n.png?oh=b31f774ad28a32bd6daca242ea155e25&amp;oe=59A414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6" y="5694721"/>
            <a:ext cx="3929237" cy="4655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2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individuals are self-centered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60729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Choose the value of a proposal </a:t>
            </a:r>
            <a:endParaRPr lang="en-US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44" y="3573016"/>
            <a:ext cx="8362530" cy="9361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+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Take into </a:t>
            </a:r>
            <a:r>
              <a:rPr lang="en-US" sz="2200" dirty="0">
                <a:solidFill>
                  <a:prstClr val="black"/>
                </a:solidFill>
              </a:rPr>
              <a:t>account </a:t>
            </a:r>
            <a:r>
              <a:rPr lang="en-US" sz="2200" b="1" dirty="0">
                <a:solidFill>
                  <a:prstClr val="black"/>
                </a:solidFill>
              </a:rPr>
              <a:t>self preferences </a:t>
            </a:r>
            <a:r>
              <a:rPr lang="en-US" sz="2200" dirty="0">
                <a:solidFill>
                  <a:prstClr val="black"/>
                </a:solidFill>
              </a:rPr>
              <a:t>and </a:t>
            </a:r>
            <a:r>
              <a:rPr lang="en-US" sz="2200" b="1" dirty="0">
                <a:solidFill>
                  <a:prstClr val="black"/>
                </a:solidFill>
              </a:rPr>
              <a:t>other </a:t>
            </a:r>
            <a:r>
              <a:rPr lang="en-US" sz="2200" b="1" dirty="0" smtClean="0">
                <a:solidFill>
                  <a:prstClr val="black"/>
                </a:solidFill>
              </a:rPr>
              <a:t>preferences</a:t>
            </a:r>
            <a:endParaRPr lang="en-US" sz="2200" b="1" dirty="0">
              <a:solidFill>
                <a:prstClr val="black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5058344"/>
            <a:ext cx="7421625" cy="10248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u="sng" dirty="0">
                <a:solidFill>
                  <a:schemeClr val="tx1"/>
                </a:solidFill>
              </a:rPr>
              <a:t>Principle 3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agent leads the negotiation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Choose the next utterance</a:t>
            </a:r>
            <a:endParaRPr lang="en-US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</a:t>
            </a:r>
            <a:r>
              <a:rPr lang="en-US" sz="2400" dirty="0" smtClean="0">
                <a:solidFill>
                  <a:prstClr val="black"/>
                </a:solidFill>
              </a:rPr>
              <a:t>rules</a:t>
            </a:r>
          </a:p>
          <a:p>
            <a:pPr lvl="0">
              <a:buClr>
                <a:srgbClr val="FFC000"/>
              </a:buClr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Define </a:t>
            </a:r>
            <a:r>
              <a:rPr lang="en-US" sz="2400" dirty="0">
                <a:solidFill>
                  <a:prstClr val="black"/>
                </a:solidFill>
              </a:rPr>
              <a:t>a priority in the choice of the </a:t>
            </a:r>
            <a:r>
              <a:rPr lang="en-US" sz="2400" dirty="0" smtClean="0">
                <a:solidFill>
                  <a:prstClr val="black"/>
                </a:solidFill>
              </a:rPr>
              <a:t>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prstClr val="black"/>
                </a:solidFill>
              </a:rPr>
              <a:t>High-power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Negotiation </a:t>
            </a:r>
            <a:r>
              <a:rPr lang="en-US" sz="2400" dirty="0" smtClean="0">
                <a:solidFill>
                  <a:prstClr val="black"/>
                </a:solidFill>
              </a:rPr>
              <a:t>acts </a:t>
            </a:r>
            <a:r>
              <a:rPr lang="en-US" sz="1900" dirty="0" smtClean="0">
                <a:solidFill>
                  <a:prstClr val="black"/>
                </a:solidFill>
              </a:rPr>
              <a:t>(Propose</a:t>
            </a:r>
            <a:r>
              <a:rPr lang="en-US" sz="1900" dirty="0">
                <a:solidFill>
                  <a:prstClr val="black"/>
                </a:solidFill>
              </a:rPr>
              <a:t>, Reject, </a:t>
            </a:r>
            <a:r>
              <a:rPr lang="en-US" sz="1900" dirty="0" smtClean="0">
                <a:solidFill>
                  <a:prstClr val="black"/>
                </a:solidFill>
              </a:rPr>
              <a:t>Accept)</a:t>
            </a:r>
          </a:p>
          <a:p>
            <a:pPr lvl="1">
              <a:buClr>
                <a:srgbClr val="FFC000"/>
              </a:buClr>
            </a:pPr>
            <a:endParaRPr lang="en-US" sz="1900" dirty="0" smtClean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prstClr val="black"/>
                </a:solidFill>
              </a:rPr>
              <a:t>Low-power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Statement </a:t>
            </a:r>
            <a:r>
              <a:rPr lang="en-US" sz="2400" dirty="0" smtClean="0">
                <a:solidFill>
                  <a:prstClr val="black"/>
                </a:solidFill>
              </a:rPr>
              <a:t>acts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StatePreference,AskPreference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1:Level of demand &amp; concessions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</a:t>
            </a:r>
            <a:r>
              <a:rPr lang="en-US" sz="1600" b="1" dirty="0">
                <a:solidFill>
                  <a:srgbClr val="0070C0"/>
                </a:solidFill>
              </a:rPr>
              <a:t>Chinese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</a:t>
            </a:r>
            <a:r>
              <a:rPr lang="en-US" sz="1600" b="1" dirty="0">
                <a:solidFill>
                  <a:srgbClr val="0070C0"/>
                </a:solidFill>
              </a:rPr>
              <a:t>I don't like Chinese </a:t>
            </a:r>
            <a:r>
              <a:rPr lang="en-US" sz="1600" dirty="0"/>
              <a:t>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</a:t>
            </a:r>
            <a:r>
              <a:rPr lang="en-US" sz="1600" b="1" dirty="0"/>
              <a:t>B: "Do you like Italian restaurants?"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r>
              <a:rPr lang="en-US" sz="1600" dirty="0">
                <a:solidFill>
                  <a:srgbClr val="19A95A"/>
                </a:solidFill>
              </a:rPr>
              <a:t/>
            </a:r>
            <a:br>
              <a:rPr lang="en-US" sz="1600" dirty="0">
                <a:solidFill>
                  <a:srgbClr val="19A95A"/>
                </a:solidFill>
              </a:rPr>
            </a:br>
            <a:endParaRPr lang="en-US" sz="1600" dirty="0">
              <a:solidFill>
                <a:srgbClr val="19A95A"/>
              </a:solidFill>
            </a:endParaRP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cheap restaurant."</a:t>
            </a:r>
            <a:r>
              <a:rPr lang="en-US" sz="1600" dirty="0">
                <a:solidFill>
                  <a:srgbClr val="19A95A"/>
                </a:solidFill>
              </a:rPr>
              <a:t/>
            </a:r>
            <a:br>
              <a:rPr lang="en-US" sz="1600" dirty="0">
                <a:solidFill>
                  <a:srgbClr val="19A95A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restaurant on the south side."</a:t>
            </a:r>
            <a:r>
              <a:rPr lang="en-US" sz="1600" dirty="0">
                <a:solidFill>
                  <a:srgbClr val="19A95A"/>
                </a:solidFill>
              </a:rPr>
              <a:t/>
            </a:r>
            <a:br>
              <a:rPr lang="en-US" sz="1600" dirty="0">
                <a:solidFill>
                  <a:srgbClr val="19A95A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/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</a:t>
            </a:r>
            <a:r>
              <a:rPr lang="en-US" sz="1600" dirty="0">
                <a:solidFill>
                  <a:srgbClr val="19A95A"/>
                </a:solidFill>
              </a:rPr>
              <a:t> </a:t>
            </a:r>
            <a:r>
              <a:rPr lang="en-US" sz="1600" dirty="0"/>
              <a:t>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</a:t>
            </a:r>
            <a:r>
              <a:rPr lang="en-US" sz="2000" dirty="0" smtClean="0"/>
              <a:t>2: self-centeredness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C3B3ABE3-9EC2-469E-873C-A5C62C684DF1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xmlns="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0152" y="1268760"/>
            <a:ext cx="2984497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3: </a:t>
            </a:r>
          </a:p>
          <a:p>
            <a:pPr algn="ctr"/>
            <a:r>
              <a:rPr lang="en-US" sz="2000" dirty="0" smtClean="0"/>
              <a:t>Lead of the dialogue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2A3FAC5F-7CCF-4FA4-911D-8A5574188D6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0152" y="1268760"/>
            <a:ext cx="2984497" cy="57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3: </a:t>
            </a:r>
          </a:p>
          <a:p>
            <a:pPr algn="ctr"/>
            <a:r>
              <a:rPr lang="en-US" sz="2000" dirty="0" smtClean="0"/>
              <a:t>Lead of the dialogue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Context &amp; related work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Negotiation based on power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9406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Hypotheses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H1</a:t>
            </a:r>
            <a:r>
              <a:rPr lang="en-US" dirty="0"/>
              <a:t> The higher-power agent will more strongly be perceived as self-centered than the lower-power agent</a:t>
            </a:r>
          </a:p>
          <a:p>
            <a:pPr lvl="1"/>
            <a:endParaRPr lang="en-US" dirty="0">
              <a:solidFill>
                <a:srgbClr val="19A95A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H2</a:t>
            </a:r>
            <a:r>
              <a:rPr lang="en-US" dirty="0">
                <a:solidFill>
                  <a:srgbClr val="19A95A"/>
                </a:solidFill>
              </a:rPr>
              <a:t> </a:t>
            </a:r>
            <a:r>
              <a:rPr lang="en-US" dirty="0"/>
              <a:t>The lower-power agent will be more strongly perceived as making larger concessions than the higher-power agent</a:t>
            </a:r>
          </a:p>
          <a:p>
            <a:pPr lvl="1"/>
            <a:endParaRPr lang="en-US" dirty="0">
              <a:solidFill>
                <a:srgbClr val="19A95A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H3</a:t>
            </a:r>
            <a:r>
              <a:rPr lang="en-US" dirty="0">
                <a:solidFill>
                  <a:srgbClr val="19A95A"/>
                </a:solidFill>
              </a:rPr>
              <a:t> </a:t>
            </a:r>
            <a:r>
              <a:rPr lang="en-US" dirty="0"/>
              <a:t>The higher-power agent will more strongly be perceived as demanding than the lower-power agent</a:t>
            </a:r>
          </a:p>
          <a:p>
            <a:pPr marL="274320" lvl="1" indent="0">
              <a:buNone/>
            </a:pPr>
            <a:endParaRPr lang="en-US" dirty="0">
              <a:solidFill>
                <a:srgbClr val="19A95A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H4</a:t>
            </a:r>
            <a:r>
              <a:rPr lang="en-US" dirty="0">
                <a:solidFill>
                  <a:srgbClr val="19A95A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higher-power agent will more strongly be perceived as taking the lead in the negotiation than the lower-power agent</a:t>
            </a:r>
            <a:endParaRPr lang="en-US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498554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 Evaluate the perception of behaviors related of power.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75" y="1512278"/>
            <a:ext cx="8988425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Conditions</a:t>
            </a: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C000"/>
                </a:solidFill>
              </a:rPr>
              <a:t>Procedure</a:t>
            </a:r>
            <a:endParaRPr lang="en-US" sz="3200" dirty="0">
              <a:solidFill>
                <a:srgbClr val="FFC000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External judges evaluate both agent behaviors during their negotiation</a:t>
            </a:r>
            <a:r>
              <a:rPr lang="en-US" sz="2800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A between-subject study on the online site </a:t>
            </a:r>
            <a:r>
              <a:rPr lang="en-US" i="1" u="sng" dirty="0"/>
              <a:t>CrowdFlower.com</a:t>
            </a:r>
            <a:r>
              <a:rPr lang="en-US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Agents described as two friends negotiating about restaurant where to have dinner.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Total participants: 120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7285120" y="1843540"/>
            <a:ext cx="1755111" cy="2088231"/>
            <a:chOff x="6505417" y="2352364"/>
            <a:chExt cx="2470312" cy="3291174"/>
          </a:xfrm>
        </p:grpSpPr>
        <p:pic>
          <p:nvPicPr>
            <p:cNvPr id="1028" name="Picture 4" descr="Résultat de recherche d'images pour &quot;user comput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138" y="3613220"/>
              <a:ext cx="1941441" cy="203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505417" y="2352364"/>
              <a:ext cx="2470312" cy="1260856"/>
            </a:xfrm>
            <a:prstGeom prst="wedgeRectCallout">
              <a:avLst>
                <a:gd name="adj1" fmla="val 21364"/>
                <a:gd name="adj2" fmla="val 1288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120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xmlns="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427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Connecteur droit avec flèche 9"/>
            <p:cNvCxnSpPr>
              <a:endCxn id="14" idx="1"/>
            </p:cNvCxnSpPr>
            <p:nvPr/>
          </p:nvCxnSpPr>
          <p:spPr>
            <a:xfrm>
              <a:off x="7506986" y="3014595"/>
              <a:ext cx="58344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7506986" y="3197828"/>
              <a:ext cx="583441" cy="3679"/>
            </a:xfrm>
            <a:prstGeom prst="straightConnector1">
              <a:avLst/>
            </a:prstGeom>
            <a:ln>
              <a:headEnd w="lg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307975" y="2132856"/>
            <a:ext cx="3833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Init</a:t>
            </a:r>
            <a:r>
              <a:rPr lang="en-US" sz="24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</a:t>
            </a:r>
            <a:r>
              <a:rPr lang="en-US" sz="2000" dirty="0" smtClean="0"/>
              <a:t>0.2</a:t>
            </a:r>
            <a:endParaRPr lang="en-US" sz="2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067944" y="2142238"/>
            <a:ext cx="31229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Similar</a:t>
            </a:r>
            <a:r>
              <a:rPr lang="en-US" sz="2000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Different</a:t>
            </a:r>
            <a:r>
              <a:rPr lang="en-US" sz="2000" dirty="0"/>
              <a:t> preferences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1786" y="1351372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H1: Self centeredness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60032" y="1371765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H2: Concessions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772" y="5373216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B tries to find the best trade-off for both parties, and is able to make larger concessions.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xmlns="" id="{E55D5E34-0B49-4B7D-9777-837B855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3568" y="457734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D53D89F2-AE8A-477A-A2F9-C334D7FE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6" y="1894985"/>
            <a:ext cx="4210214" cy="3215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xmlns="" id="{28731151-DA40-43DD-B470-598CF867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94985"/>
            <a:ext cx="4137060" cy="3234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5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51520" y="5229200"/>
            <a:ext cx="81178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/>
              <a:t>Agent A </a:t>
            </a:r>
            <a:r>
              <a:rPr lang="en-US" sz="2200" dirty="0"/>
              <a:t>is the one who leads the dialogue.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96C63FE5-CD8F-440F-B2CB-101C2D901C66}"/>
              </a:ext>
            </a:extLst>
          </p:cNvPr>
          <p:cNvSpPr txBox="1"/>
          <p:nvPr/>
        </p:nvSpPr>
        <p:spPr>
          <a:xfrm>
            <a:off x="381991" y="134076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H3: Level of demand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AAE40979-FF86-497A-AF1B-F1BBA2073296}"/>
              </a:ext>
            </a:extLst>
          </p:cNvPr>
          <p:cNvSpPr txBox="1"/>
          <p:nvPr/>
        </p:nvSpPr>
        <p:spPr>
          <a:xfrm>
            <a:off x="4664213" y="1361161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H4: Lead of the dialogue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xmlns="" id="{B8A974C1-7045-429E-9D7C-82B146B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13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24B0011C-3FE1-48A9-8B0A-9BDF277E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876"/>
            <a:ext cx="8229600" cy="990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Context: Conversational agents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5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320" y="336869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/>
              <a:t>AlwaysOn</a:t>
            </a:r>
            <a:endParaRPr lang="fr-FR" sz="1600" b="1" dirty="0"/>
          </a:p>
          <a:p>
            <a:pPr algn="ctr"/>
            <a:r>
              <a:rPr lang="fr-FR" sz="1600" dirty="0" err="1"/>
              <a:t>Sidner</a:t>
            </a:r>
            <a:r>
              <a:rPr lang="fr-FR" sz="1600" dirty="0"/>
              <a:t> </a:t>
            </a:r>
            <a:r>
              <a:rPr lang="fr-FR" sz="1600" i="1" dirty="0"/>
              <a:t>et al, 14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65312" y="1651871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17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Tutor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7640" y="1653650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3504698" y="1742426"/>
            <a:ext cx="2095500" cy="1830590"/>
            <a:chOff x="5580112" y="2453654"/>
            <a:chExt cx="2095500" cy="1983171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SimSensei</a:t>
              </a:r>
              <a:endParaRPr lang="fr-FR" b="1" dirty="0"/>
            </a:p>
            <a:p>
              <a:pPr algn="ctr"/>
              <a:r>
                <a:rPr lang="fr-FR" dirty="0" err="1"/>
                <a:t>DeVault</a:t>
              </a:r>
              <a:r>
                <a:rPr lang="fr-FR" dirty="0"/>
                <a:t> </a:t>
              </a:r>
              <a:r>
                <a:rPr lang="fr-FR" i="1" dirty="0"/>
                <a:t>et al, 14</a:t>
              </a:r>
              <a:r>
                <a:rPr lang="fr-FR" dirty="0"/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833469" y="5014917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SimCoach</a:t>
            </a:r>
            <a:endParaRPr lang="fr-FR" b="1" dirty="0"/>
          </a:p>
          <a:p>
            <a:r>
              <a:rPr lang="fr-FR" sz="1600" dirty="0" err="1"/>
              <a:t>Rizzo</a:t>
            </a:r>
            <a:r>
              <a:rPr lang="fr-FR" sz="1600" dirty="0"/>
              <a:t> </a:t>
            </a:r>
            <a:r>
              <a:rPr lang="fr-FR" sz="1600" i="1" dirty="0"/>
              <a:t>et al, 11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04857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Partner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4857" y="165187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64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6572277" y="299869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REA</a:t>
            </a:r>
          </a:p>
          <a:p>
            <a:pPr algn="ctr"/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i="1" dirty="0"/>
              <a:t>et al, 02</a:t>
            </a:r>
            <a:r>
              <a:rPr lang="fr-FR" dirty="0"/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xmlns="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077072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4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/>
              <a:t>Smith </a:t>
            </a:r>
            <a:r>
              <a:rPr lang="fr-FR" sz="1600" i="1" dirty="0"/>
              <a:t>et al, 10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137366" y="494116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Louise</a:t>
            </a:r>
          </a:p>
          <a:p>
            <a:pPr algn="ctr"/>
            <a:r>
              <a:rPr lang="fr-FR" dirty="0" err="1"/>
              <a:t>Davi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12301" y="5999800"/>
            <a:ext cx="4762842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Collaboration User/Agent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Synthese</a:t>
            </a:r>
            <a:r>
              <a:rPr lang="fr-FR" dirty="0"/>
              <a:t>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 err="1"/>
              <a:t>Resultats</a:t>
            </a:r>
            <a:r>
              <a:rPr lang="fr-FR" dirty="0"/>
              <a:t> de ces objectifs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708920"/>
            <a:ext cx="8507288" cy="384921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3 principles of behaviors related to </a:t>
            </a: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Computational </a:t>
            </a:r>
            <a:r>
              <a:rPr lang="en-US" sz="2800" dirty="0"/>
              <a:t>model of collaborative </a:t>
            </a:r>
            <a:r>
              <a:rPr lang="en-US" sz="2800" dirty="0" smtClean="0"/>
              <a:t>negotiation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Decision </a:t>
            </a:r>
            <a:r>
              <a:rPr lang="en-US" sz="2800" dirty="0"/>
              <a:t>model based on </a:t>
            </a: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</a:t>
            </a:r>
            <a:r>
              <a:rPr lang="en-US" sz="2800" dirty="0"/>
              <a:t>of behaviors of power by external </a:t>
            </a:r>
            <a:r>
              <a:rPr lang="en-US" sz="2800" dirty="0" smtClean="0"/>
              <a:t>judges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C000"/>
                </a:solidFill>
              </a:rPr>
              <a:t>Future </a:t>
            </a:r>
            <a:r>
              <a:rPr lang="fr-FR" sz="3600" dirty="0" err="1" smtClean="0">
                <a:solidFill>
                  <a:srgbClr val="FFC000"/>
                </a:solidFill>
              </a:rPr>
              <a:t>work</a:t>
            </a:r>
            <a:endParaRPr lang="fr-FR" sz="3600" dirty="0">
              <a:solidFill>
                <a:srgbClr val="FFC000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636912"/>
            <a:ext cx="8507288" cy="39120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</a:t>
            </a:r>
            <a:r>
              <a:rPr lang="en-US" sz="2800" dirty="0"/>
              <a:t>of the model in </a:t>
            </a:r>
            <a:r>
              <a:rPr lang="en-US" sz="2800" dirty="0" smtClean="0"/>
              <a:t>HMI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Build </a:t>
            </a:r>
            <a:r>
              <a:rPr lang="en-US" sz="2800" dirty="0"/>
              <a:t>the relation of dominance during the negotiation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400" dirty="0"/>
              <a:t>Adapt the agent to the user </a:t>
            </a:r>
            <a:r>
              <a:rPr lang="en-US" sz="2400" dirty="0" smtClean="0"/>
              <a:t>behavior</a:t>
            </a:r>
          </a:p>
          <a:p>
            <a:pPr marL="788670" lvl="1" indent="-514350">
              <a:buFont typeface="+mj-lt"/>
              <a:buAutoNum type="romanL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Validate the </a:t>
            </a:r>
            <a:r>
              <a:rPr lang="en-US" sz="2800" dirty="0" smtClean="0"/>
              <a:t>model </a:t>
            </a:r>
            <a:r>
              <a:rPr lang="en-US" sz="2800" dirty="0"/>
              <a:t>in the context of HMI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11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Collaborative </a:t>
            </a:r>
            <a:r>
              <a:rPr lang="en-US" sz="2800" b="1" dirty="0"/>
              <a:t>negotiation</a:t>
            </a:r>
          </a:p>
          <a:p>
            <a:r>
              <a:rPr lang="en-US" sz="2400" dirty="0"/>
              <a:t>trade-of which best satisfies the interests of </a:t>
            </a:r>
            <a:r>
              <a:rPr lang="en-US" sz="2400" b="1" dirty="0"/>
              <a:t>both participants</a:t>
            </a:r>
            <a:r>
              <a:rPr lang="en-US" sz="2400" dirty="0"/>
              <a:t>, instead of maximizing </a:t>
            </a:r>
            <a:r>
              <a:rPr lang="en-US" sz="2400" b="1" dirty="0"/>
              <a:t>one participant’s interest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r>
              <a:rPr lang="fr-FR" sz="2000" b="1" dirty="0">
                <a:solidFill>
                  <a:schemeClr val="bg1"/>
                </a:solidFill>
              </a:rPr>
              <a:t> &amp; goal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3631195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Social Relation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427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115616" y="5326538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Impact</a:t>
            </a:r>
            <a:r>
              <a:rPr lang="fr-FR" sz="2600" dirty="0">
                <a:solidFill>
                  <a:schemeClr val="tx1"/>
                </a:solidFill>
              </a:rPr>
              <a:t> of the social relation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on the </a:t>
            </a:r>
            <a:r>
              <a:rPr lang="fr-FR" sz="2600" dirty="0" err="1">
                <a:solidFill>
                  <a:schemeClr val="tx1"/>
                </a:solidFill>
              </a:rPr>
              <a:t>negotiation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 err="1">
                <a:solidFill>
                  <a:schemeClr val="tx1"/>
                </a:solidFill>
              </a:rPr>
              <a:t>strategy</a:t>
            </a:r>
            <a:endParaRPr lang="fr-FR" sz="2600" dirty="0">
              <a:solidFill>
                <a:schemeClr val="tx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38F1302-F2F7-4CF9-9C4C-50FE7FDCDB4F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C1AA41B-074B-4F7A-861E-89735F345CF0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A756D34-B002-4AB4-AC49-78249344A7BE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D26596C-72BB-42BF-B369-6121898FA7F5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3" name="Double flèche horizontale 6">
            <a:extLst>
              <a:ext uri="{FF2B5EF4-FFF2-40B4-BE49-F238E27FC236}">
                <a16:creationId xmlns:a16="http://schemas.microsoft.com/office/drawing/2014/main" xmlns="" id="{AF2A9A22-A058-4C7A-BC4B-F53D47BCE5B2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184576" cy="30648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772816"/>
            <a:ext cx="49243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Dominance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Ability to express behavior of power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&amp; Dunbar 98)</a:t>
            </a:r>
          </a:p>
          <a:p>
            <a:pPr lvl="1"/>
            <a:endParaRPr lang="en-US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Control attempts by one individual </a:t>
            </a:r>
            <a:r>
              <a:rPr lang="en-US" sz="2400" i="1" u="sng" dirty="0"/>
              <a:t>are accepted </a:t>
            </a:r>
            <a:r>
              <a:rPr lang="en-US" sz="2400" dirty="0"/>
              <a:t>by the interactional partner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Burgoon</a:t>
            </a:r>
            <a:r>
              <a:rPr lang="en-US" i="1" dirty="0">
                <a:solidFill>
                  <a:prstClr val="black"/>
                </a:solidFill>
              </a:rPr>
              <a:t> &amp; Dunbar 98)</a:t>
            </a:r>
          </a:p>
          <a:p>
            <a:pPr lvl="1"/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xmlns="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4149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5E605CE-174C-4F70-A314-BBB4436AE533}"/>
              </a:ext>
            </a:extLst>
          </p:cNvPr>
          <p:cNvSpPr/>
          <p:nvPr/>
        </p:nvSpPr>
        <p:spPr>
          <a:xfrm>
            <a:off x="323528" y="4941168"/>
            <a:ext cx="8136904" cy="13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18F05D1-768A-4986-80EB-6525FB3CC5A0}"/>
              </a:ext>
            </a:extLst>
          </p:cNvPr>
          <p:cNvSpPr txBox="1"/>
          <p:nvPr/>
        </p:nvSpPr>
        <p:spPr>
          <a:xfrm>
            <a:off x="503040" y="4986466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Power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400" dirty="0"/>
              <a:t>Ability to influence the behavior of another person</a:t>
            </a:r>
          </a:p>
          <a:p>
            <a:r>
              <a:rPr lang="en-US" sz="2000" dirty="0"/>
              <a:t> 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et al 98)</a:t>
            </a:r>
            <a:endParaRPr lang="en-US" sz="2000" b="1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7" y="141257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Non-verbal behaviors: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xmlns="" id="{24C18FCD-700E-4908-A15A-C1A7C05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" y="2747173"/>
            <a:ext cx="4033360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AD6EF74-380B-4967-9F00-E1994302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51" y="2455148"/>
            <a:ext cx="2352675" cy="2428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F819231-86B9-48FA-88B5-2863AF1A57A7}"/>
              </a:ext>
            </a:extLst>
          </p:cNvPr>
          <p:cNvSpPr txBox="1"/>
          <p:nvPr/>
        </p:nvSpPr>
        <p:spPr>
          <a:xfrm>
            <a:off x="4932040" y="4975428"/>
            <a:ext cx="3371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D386948-6BD8-4636-95D6-1291621D7625}"/>
              </a:ext>
            </a:extLst>
          </p:cNvPr>
          <p:cNvSpPr txBox="1"/>
          <p:nvPr/>
        </p:nvSpPr>
        <p:spPr>
          <a:xfrm>
            <a:off x="1198151" y="5096666"/>
            <a:ext cx="2603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Verbal behaviors</a:t>
            </a:r>
          </a:p>
          <a:p>
            <a:pPr lvl="1"/>
            <a:r>
              <a:rPr lang="en-US" sz="2600" b="1" dirty="0"/>
              <a:t>Linguistic style </a:t>
            </a:r>
            <a:r>
              <a:rPr lang="en-US" sz="2200" dirty="0"/>
              <a:t>(</a:t>
            </a:r>
            <a:r>
              <a:rPr lang="en-US" sz="2200" dirty="0" err="1"/>
              <a:t>Bradac</a:t>
            </a:r>
            <a:r>
              <a:rPr lang="en-US" sz="2200" dirty="0"/>
              <a:t> &amp; </a:t>
            </a:r>
            <a:r>
              <a:rPr lang="en-US" sz="2200" dirty="0" err="1"/>
              <a:t>Mulac</a:t>
            </a:r>
            <a:r>
              <a:rPr lang="en-US" sz="2200" dirty="0"/>
              <a:t>, 1984)</a:t>
            </a:r>
          </a:p>
          <a:p>
            <a:pPr lvl="2"/>
            <a:r>
              <a:rPr lang="en-US" sz="2000" dirty="0"/>
              <a:t>Dominant behavior is associated with more assertive style.</a:t>
            </a:r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conversation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04; Burgoon98)</a:t>
            </a:r>
            <a:endParaRPr lang="en-US" sz="22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conversation</a:t>
            </a:r>
          </a:p>
          <a:p>
            <a:pPr lvl="2"/>
            <a:r>
              <a:rPr lang="en-US" sz="2000" dirty="0"/>
              <a:t>Dictating topic changes</a:t>
            </a:r>
          </a:p>
          <a:p>
            <a:pPr lvl="2"/>
            <a:endParaRPr lang="en-US" b="1" dirty="0"/>
          </a:p>
          <a:p>
            <a:pPr lvl="1"/>
            <a:r>
              <a:rPr lang="en-US" sz="2400" b="1" dirty="0"/>
              <a:t>Strategic behaviors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04)</a:t>
            </a:r>
            <a:endParaRPr lang="en-US" sz="2200" b="1" dirty="0"/>
          </a:p>
          <a:p>
            <a:pPr lvl="2"/>
            <a:r>
              <a:rPr lang="en-US" sz="2000" dirty="0"/>
              <a:t>Self centeredness</a:t>
            </a:r>
          </a:p>
          <a:p>
            <a:pPr lvl="2"/>
            <a:r>
              <a:rPr lang="en-US" sz="2000" dirty="0"/>
              <a:t>Level of demand and concessions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preferences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216</TotalTime>
  <Words>1703</Words>
  <Application>Microsoft Office PowerPoint</Application>
  <PresentationFormat>Affichage à l'écran (4:3)</PresentationFormat>
  <Paragraphs>395</Paragraphs>
  <Slides>33</Slides>
  <Notes>15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Clarté</vt:lpstr>
      <vt:lpstr>A computational model of power in collaborative negotiation dialogues</vt:lpstr>
      <vt:lpstr>Plan</vt:lpstr>
      <vt:lpstr>Context: Conversational agents</vt:lpstr>
      <vt:lpstr>Collaboration in dialogue</vt:lpstr>
      <vt:lpstr>Collaboration in dialogue</vt:lpstr>
      <vt:lpstr>Social aspects in negotiation(Broekens et al, 10)</vt:lpstr>
      <vt:lpstr>Social aspects in negotiation</vt:lpstr>
      <vt:lpstr>Social aspects in negotiation</vt:lpstr>
      <vt:lpstr>Plan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Plan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Example of dialogue</vt:lpstr>
      <vt:lpstr>Example of dialogue</vt:lpstr>
      <vt:lpstr>Example of dialogue</vt:lpstr>
      <vt:lpstr>Example of dialogue</vt:lpstr>
      <vt:lpstr>Example of dialogue</vt:lpstr>
      <vt:lpstr>Plan</vt:lpstr>
      <vt:lpstr>Evaluation of the model</vt:lpstr>
      <vt:lpstr>Evaluation of the model</vt:lpstr>
      <vt:lpstr>Evaluation of the model</vt:lpstr>
      <vt:lpstr>Evaluation of the model</vt:lpstr>
      <vt:lpstr>Synthese des resultats</vt:lpstr>
      <vt:lpstr>Conclusion </vt:lpstr>
      <vt:lpstr>Future work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Lydia</cp:lastModifiedBy>
  <cp:revision>382</cp:revision>
  <dcterms:created xsi:type="dcterms:W3CDTF">2017-06-08T07:56:31Z</dcterms:created>
  <dcterms:modified xsi:type="dcterms:W3CDTF">2017-08-27T10:12:24Z</dcterms:modified>
</cp:coreProperties>
</file>