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3"/>
  </p:notesMasterIdLst>
  <p:sldIdLst>
    <p:sldId id="256" r:id="rId3"/>
    <p:sldId id="1044" r:id="rId4"/>
    <p:sldId id="1045" r:id="rId5"/>
    <p:sldId id="1048" r:id="rId6"/>
    <p:sldId id="1052" r:id="rId7"/>
    <p:sldId id="1054" r:id="rId8"/>
    <p:sldId id="1056" r:id="rId9"/>
    <p:sldId id="1055" r:id="rId10"/>
    <p:sldId id="1057" r:id="rId11"/>
    <p:sldId id="1059" r:id="rId12"/>
    <p:sldId id="1068" r:id="rId13"/>
    <p:sldId id="1060" r:id="rId14"/>
    <p:sldId id="1049" r:id="rId15"/>
    <p:sldId id="1062" r:id="rId16"/>
    <p:sldId id="1051" r:id="rId17"/>
    <p:sldId id="1063" r:id="rId18"/>
    <p:sldId id="1065" r:id="rId19"/>
    <p:sldId id="1066" r:id="rId20"/>
    <p:sldId id="1067" r:id="rId21"/>
    <p:sldId id="106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15" autoAdjust="0"/>
  </p:normalViewPr>
  <p:slideViewPr>
    <p:cSldViewPr snapToGrid="0" showGuides="1">
      <p:cViewPr varScale="1">
        <p:scale>
          <a:sx n="61" d="100"/>
          <a:sy n="61" d="100"/>
        </p:scale>
        <p:origin x="343" y="17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70CFF-025B-475D-889C-C5BC173DA557}" type="datetimeFigureOut">
              <a:rPr lang="fr-FR" smtClean="0"/>
              <a:t>28/08/2018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D0CD-057F-44B7-8038-30BF50EEB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Changer les emplacements </a:t>
            </a:r>
            <a:r>
              <a:rPr lang="fr-FR"/>
              <a:t>des informations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3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citer les principes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2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  <a:r>
              <a:rPr lang="fr-FR" baseline="0" dirty="0"/>
              <a:t> le texte </a:t>
            </a:r>
          </a:p>
          <a:p>
            <a:r>
              <a:rPr lang="fr-FR" baseline="0" dirty="0"/>
              <a:t>Remettre avec l’exemple du resto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0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VALIDATION ETUDE AGENT </a:t>
            </a:r>
            <a:r>
              <a:rPr lang="fr-FR" dirty="0" err="1"/>
              <a:t>AGENT</a:t>
            </a:r>
            <a:r>
              <a:rPr lang="fr-FR" dirty="0"/>
              <a:t> ET AGENT HUMAIN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0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6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68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Domaines</a:t>
            </a:r>
            <a:r>
              <a:rPr lang="fr-FR" baseline="0" dirty="0"/>
              <a:t> applications possibles pour c modèles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2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862555"/>
            <a:ext cx="9408551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39350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4875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49EE0-1A48-481B-ACDD-449F09CC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FAD72-F248-4859-B6B9-6870AA1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E6B03-E240-47C6-9044-7ABCB386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BDAF-9EFB-49A5-9595-C931D64521C4}" type="datetime1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88EA6-719F-4C57-965C-A049E55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71DEC-1FED-4A3D-8482-2927300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69D6D-DE77-45A0-A665-D64E0A5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F0964A-64AB-478B-A970-D60A58D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482AF-36E9-4A48-8507-F85F454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B55E-22A5-4286-A8A7-EB9B205D71BE}" type="datetime1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1EB89A-8E75-41AF-AB1C-E4B53DFC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FE62FC-CFB8-4C85-BB78-313582F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29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EE61-9639-412B-B7FA-A4A4F0E2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7161A-D770-4BFF-9D93-7A1B8F145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FEA5BB-8028-458B-9353-7DA886A8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B4B4EF-760A-4E1B-B22B-DB11C87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6AC-F9B5-436A-BA31-4C1944034F51}" type="datetime1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A82764-3229-4BDB-9FFC-921DA20C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DF3FB-F67E-436B-BAEA-95220699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09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0C23C-36CE-47B0-A9FA-83CCD8F5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5A6E48-C647-4DFA-A3BB-63FDB57E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A0E286-67B8-4C52-A51F-01FD4F1B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151C53-1118-4EAE-8453-80F4640F6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2E2347-9BAA-4273-A469-C30E20F7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9056FA-0455-4AC3-BBF4-0BD4D4F5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5662-819A-4979-9F2E-A9262012BDEE}" type="datetime1">
              <a:rPr lang="fr-FR" smtClean="0"/>
              <a:t>28/08/2018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C54C71-0F97-4ED8-8B11-7E8E3AE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C98E15-6CD3-430E-AB18-3482E29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4A7D9-B7B8-45A3-8163-813513C5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BE6E4F-71A4-4E1F-9368-D4B7D0B0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3213-C230-4DED-AF8B-533039CAAB69}" type="datetime1">
              <a:rPr lang="fr-FR" smtClean="0"/>
              <a:t>28/08/2018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BA0D8-1A27-4894-BB3F-5D2C2925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02ABD-BCAD-43B6-AA69-223EAE1A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15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227034-863F-47DA-9A08-30A8DEBA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3DB1-DACF-4B0E-BF0E-41BA5EB41557}" type="datetime1">
              <a:rPr lang="fr-FR" smtClean="0"/>
              <a:t>28/08/2018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B050CB-78DA-4B3B-AAB5-9387F21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2F3D0-924A-4AB2-A029-830C2B37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289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F1118-8584-436A-B980-95FDEC6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AB26C-670A-4240-AF97-A8A14F2E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F42E93-DC75-4DE2-98C8-03AA49AB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0C03F-8B0F-412E-A000-ABF2AB6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A034-E096-43E7-888F-4F9D67C2E074}" type="datetime1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DF428-2CFA-4DE4-BF45-71C553C0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13FA9-240E-4C1B-B73D-B22725F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43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A82C9-AA0E-4227-B764-9CCCDEB0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7CC41B-7152-4E79-991A-D4BB8B48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B60363-647B-429F-A39C-53CFFDC03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CF4A44-49C5-401D-9F71-B3510BE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C5E-82F5-4588-A45C-3F3E291216A2}" type="datetime1">
              <a:rPr lang="fr-FR" smtClean="0"/>
              <a:t>28/08/2018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F8B0E-1037-4B97-8D9C-D16F0603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F309C8-5388-41E7-A578-AC1494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CED89-6E7D-4FAA-B731-66052E4F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F4E45E-8396-45D4-9BFA-00287998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80411-6FFF-4B4D-92E5-CD7EEE76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31903-57C3-4BA9-A49E-311B56A42E93}" type="datetime1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85B43-6915-496F-8518-A10C9762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2CFB3-F440-44F7-9967-F29BF53A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905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0E0948-E74C-4563-880D-3D0E7F9C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D9D20-ECAE-4F90-89A8-225E83E4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B240E-1052-4BB8-B4C4-28576D32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B4B0-8E7F-499D-A976-14ED26ED8635}" type="datetime1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E22B6-D0B2-4B43-ADEA-5CDBD17C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CDE88-7034-40F7-AB3C-086CFD60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600573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60057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12599" y="237075"/>
            <a:ext cx="1914029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12016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2173850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2173850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9350" y="237075"/>
            <a:ext cx="1914029" cy="720080"/>
            <a:chOff x="179512" y="237075"/>
            <a:chExt cx="1435522" cy="72008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02446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908720"/>
            <a:ext cx="9408551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8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rgbClr val="222A35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4746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6" y="862555"/>
            <a:ext cx="9408551" cy="461665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US" sz="240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6" y="304508"/>
            <a:ext cx="9408551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437555" y="6237312"/>
            <a:ext cx="585655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7555" y="6237313"/>
            <a:ext cx="585655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12599" y="237075"/>
            <a:ext cx="1914029" cy="720080"/>
            <a:chOff x="179512" y="237075"/>
            <a:chExt cx="1435522" cy="72008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407" y="421437"/>
              <a:ext cx="1258268" cy="347472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>
            <a:xfrm>
              <a:off x="179512" y="237075"/>
              <a:ext cx="1435522" cy="720080"/>
            </a:xfrm>
            <a:prstGeom prst="rect">
              <a:avLst/>
            </a:prstGeom>
            <a:solidFill>
              <a:schemeClr val="tx1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0192387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5774480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782026"/>
            <a:ext cx="11233248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0731349" y="4937768"/>
            <a:ext cx="1460651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336A7-DC4E-4952-A430-E94120831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BB73CE-D6E6-491C-8DDB-049430DBE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79FD81-10B1-490F-B90D-624CA392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D6F5-26E8-4FA4-8EF7-EF67FF72E7BA}" type="datetime1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EF766-9710-41C9-A124-5340E2B3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7D2C41-805C-4A3E-AB4A-718147AB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7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46304"/>
            <a:ext cx="109728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421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D08396-0A26-4DFE-8359-60C2C135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EC494-0ED9-4377-8BD3-DFAF9429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A2E2C-121F-4A18-9AD7-F91C8CA4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8770-3C7C-432A-9FE1-78FB4AB6A326}" type="datetime1">
              <a:rPr lang="fr-FR" smtClean="0"/>
              <a:t>28/08/2018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965C6-29BA-4911-98B0-FEB72E0B6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D155BA-C41B-46D5-B7A0-1E8C171D9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08A7-92D4-47B6-BE9B-DFE1C3B7AD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8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82880" y="126875"/>
            <a:ext cx="11948160" cy="364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algn="l"/>
            <a:r>
              <a:rPr lang="en-US" sz="4000" i="1" dirty="0">
                <a:solidFill>
                  <a:srgbClr val="F39C12"/>
                </a:solidFill>
              </a:rPr>
              <a:t>Guess my power: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A computational model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to simulate a partner’s behavior </a:t>
            </a:r>
          </a:p>
          <a:p>
            <a:pPr lvl="0" algn="l"/>
            <a:r>
              <a:rPr lang="en-US" sz="3600" dirty="0">
                <a:solidFill>
                  <a:sysClr val="window" lastClr="FFFFFF"/>
                </a:solidFill>
              </a:rPr>
              <a:t>in the context of collaborative negotiation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0465A0-E828-447C-958C-8E5D7029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40" y="5560671"/>
            <a:ext cx="1584176" cy="129732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74E501-0BCA-42C9-9A26-1D4A61BD6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8" y="5816303"/>
            <a:ext cx="912053" cy="9148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4822EC-9B60-4B52-ACE2-0FA30A42A5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79" y="5747674"/>
            <a:ext cx="1512168" cy="9416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1AE29B4-F7BB-4284-9505-CC1CF39C3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597" y="5578997"/>
            <a:ext cx="1064808" cy="1152128"/>
          </a:xfrm>
          <a:prstGeom prst="rect">
            <a:avLst/>
          </a:prstGeom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D273F771-C83E-4B13-B5CC-B329EAF3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814" y="4183856"/>
            <a:ext cx="5677384" cy="1076838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schemeClr val="bg1"/>
                </a:solidFill>
              </a:rPr>
              <a:t>Lydia OULD OUALI </a:t>
            </a:r>
            <a:r>
              <a:rPr lang="fr-FR" dirty="0">
                <a:solidFill>
                  <a:schemeClr val="bg1"/>
                </a:solidFill>
              </a:rPr>
              <a:t>(LIMSI-CNRS / UPSUD) </a:t>
            </a:r>
            <a:endParaRPr lang="fr-FR" sz="2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Nicolas </a:t>
            </a:r>
            <a:r>
              <a:rPr lang="fr-FR" sz="2000" dirty="0" err="1">
                <a:solidFill>
                  <a:schemeClr val="bg1"/>
                </a:solidFill>
              </a:rPr>
              <a:t>Sabouret</a:t>
            </a:r>
            <a:r>
              <a:rPr lang="fr-FR" sz="2000" dirty="0">
                <a:solidFill>
                  <a:schemeClr val="bg1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schemeClr val="bg1"/>
                </a:solidFill>
              </a:rPr>
              <a:t>	Charles Rich (CS / WPI)</a:t>
            </a:r>
            <a:endParaRPr lang="fr-FR" sz="4000" b="1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810147" y="6488668"/>
            <a:ext cx="438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AJOUTER LE NOM ET @ SUR TOUT LES DIAPO</a:t>
            </a:r>
          </a:p>
        </p:txBody>
      </p:sp>
    </p:spTree>
    <p:extLst>
      <p:ext uri="{BB962C8B-B14F-4D97-AF65-F5344CB8AC3E}">
        <p14:creationId xmlns:p14="http://schemas.microsoft.com/office/powerpoint/2010/main" val="123686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300520" y="371336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9C0F60A-34B2-4537-B971-7C657CE2A994}"/>
              </a:ext>
            </a:extLst>
          </p:cNvPr>
          <p:cNvSpPr txBox="1"/>
          <p:nvPr/>
        </p:nvSpPr>
        <p:spPr>
          <a:xfrm>
            <a:off x="7560220" y="2969652"/>
            <a:ext cx="4540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606EA29-41CC-487F-A344-F588DCF71B83}"/>
              </a:ext>
            </a:extLst>
          </p:cNvPr>
          <p:cNvSpPr txBox="1"/>
          <p:nvPr/>
        </p:nvSpPr>
        <p:spPr>
          <a:xfrm>
            <a:off x="4418509" y="2178574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0) = 0.7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B65FAB-3C88-4581-BBF7-76E0CC2EA4F6}"/>
              </a:ext>
            </a:extLst>
          </p:cNvPr>
          <p:cNvSpPr/>
          <p:nvPr/>
        </p:nvSpPr>
        <p:spPr>
          <a:xfrm>
            <a:off x="168186" y="2070551"/>
            <a:ext cx="4022555" cy="180042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161055A-F2DF-49D2-ADF5-84D92AF5CE64}"/>
              </a:ext>
            </a:extLst>
          </p:cNvPr>
          <p:cNvSpPr txBox="1"/>
          <p:nvPr/>
        </p:nvSpPr>
        <p:spPr>
          <a:xfrm>
            <a:off x="155206" y="1701504"/>
            <a:ext cx="2329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Acceptable values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942699-EB44-4BC0-891A-D3079BC4D450}"/>
              </a:ext>
            </a:extLst>
          </p:cNvPr>
          <p:cNvSpPr txBox="1"/>
          <p:nvPr/>
        </p:nvSpPr>
        <p:spPr>
          <a:xfrm>
            <a:off x="4431422" y="2696890"/>
            <a:ext cx="2231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Self(</a:t>
            </a:r>
            <a:r>
              <a:rPr lang="fr-FR" sz="2000" b="1" dirty="0" err="1"/>
              <a:t>pow</a:t>
            </a:r>
            <a:r>
              <a:rPr lang="fr-FR" sz="2000" b="1" dirty="0"/>
              <a:t>, t</a:t>
            </a:r>
            <a:r>
              <a:rPr lang="fr-FR" sz="2000" b="1" baseline="-25000" dirty="0"/>
              <a:t>i</a:t>
            </a:r>
            <a:r>
              <a:rPr lang="fr-FR" sz="2000" b="1" dirty="0"/>
              <a:t>) = 0.6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5139C8-E10F-4BB5-BF35-6CF243833ECB}"/>
              </a:ext>
            </a:extLst>
          </p:cNvPr>
          <p:cNvSpPr/>
          <p:nvPr/>
        </p:nvSpPr>
        <p:spPr>
          <a:xfrm>
            <a:off x="179326" y="2070551"/>
            <a:ext cx="4022556" cy="2505210"/>
          </a:xfrm>
          <a:prstGeom prst="rect">
            <a:avLst/>
          </a:prstGeom>
          <a:solidFill>
            <a:schemeClr val="accent5">
              <a:lumMod val="60000"/>
              <a:lumOff val="40000"/>
              <a:alpha val="32000"/>
            </a:scheme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7D8C15A-11B0-4D6B-849C-51B0F64EDDD1}"/>
              </a:ext>
            </a:extLst>
          </p:cNvPr>
          <p:cNvSpPr txBox="1"/>
          <p:nvPr/>
        </p:nvSpPr>
        <p:spPr>
          <a:xfrm>
            <a:off x="7560221" y="5499805"/>
            <a:ext cx="4540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Accept</a:t>
            </a:r>
            <a:r>
              <a:rPr lang="fr-FR" sz="2000" dirty="0"/>
              <a:t>(F) : </a:t>
            </a:r>
            <a:r>
              <a:rPr lang="fr-FR" sz="2000" b="1" dirty="0" err="1"/>
              <a:t>Okay</a:t>
            </a:r>
            <a:r>
              <a:rPr lang="fr-FR" sz="2000" b="1" dirty="0"/>
              <a:t>, 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F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Reject</a:t>
            </a:r>
            <a:r>
              <a:rPr lang="fr-FR" sz="2000" dirty="0"/>
              <a:t>(B) :</a:t>
            </a:r>
            <a:r>
              <a:rPr lang="fr-FR" sz="2000" b="1" dirty="0" err="1"/>
              <a:t>Let’s</a:t>
            </a:r>
            <a:r>
              <a:rPr lang="fr-FR" sz="2000" b="1" dirty="0"/>
              <a:t> </a:t>
            </a:r>
            <a:r>
              <a:rPr lang="fr-FR" sz="2000" b="1" dirty="0" err="1"/>
              <a:t>rather</a:t>
            </a:r>
            <a:r>
              <a:rPr lang="fr-FR" sz="2000" b="1" dirty="0"/>
              <a:t> </a:t>
            </a:r>
            <a:r>
              <a:rPr lang="fr-FR" sz="2000" b="1" dirty="0" err="1"/>
              <a:t>choose</a:t>
            </a:r>
            <a:r>
              <a:rPr lang="fr-FR" sz="2000" b="1" dirty="0"/>
              <a:t> </a:t>
            </a:r>
            <a:r>
              <a:rPr lang="fr-FR" sz="2000" b="1" dirty="0" err="1"/>
              <a:t>something</a:t>
            </a:r>
            <a:r>
              <a:rPr lang="fr-FR" sz="2000" b="1" dirty="0"/>
              <a:t>  </a:t>
            </a:r>
            <a:r>
              <a:rPr lang="fr-FR" sz="2000" b="1" dirty="0" err="1"/>
              <a:t>else</a:t>
            </a:r>
            <a:endParaRPr lang="fr-FR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D1CA37D-07A9-4EB2-99A6-0A78194F5584}"/>
              </a:ext>
            </a:extLst>
          </p:cNvPr>
          <p:cNvSpPr txBox="1"/>
          <p:nvPr/>
        </p:nvSpPr>
        <p:spPr>
          <a:xfrm>
            <a:off x="7495209" y="5068252"/>
            <a:ext cx="143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4DB6CA1-5152-47E7-9EC1-5BA29A72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5EABA95B-BE60-4B27-9732-09998079CB6F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A71DAA0-2056-49BD-B2C7-E22C87305130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8">
              <a:extLst>
                <a:ext uri="{FF2B5EF4-FFF2-40B4-BE49-F238E27FC236}">
                  <a16:creationId xmlns:a16="http://schemas.microsoft.com/office/drawing/2014/main" id="{DBD65F52-4089-4C66-9D1D-0244FA438E7D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9A8ECE53-7981-4C44-96D2-40F0587EA088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8">
              <a:extLst>
                <a:ext uri="{FF2B5EF4-FFF2-40B4-BE49-F238E27FC236}">
                  <a16:creationId xmlns:a16="http://schemas.microsoft.com/office/drawing/2014/main" id="{2C38778B-B2EE-40C9-9CCC-B33DA0B721B5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8">
              <a:extLst>
                <a:ext uri="{FF2B5EF4-FFF2-40B4-BE49-F238E27FC236}">
                  <a16:creationId xmlns:a16="http://schemas.microsoft.com/office/drawing/2014/main" id="{2D96393B-352E-4DDA-8042-A80814F1A717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C4BC1683-C4D5-4A49-A13C-CBA720890E46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5C111547-F4B9-4D3E-A074-AB816C34356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01F059ED-A314-4A02-BB2C-DEF73C72DAD1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0597EFB3-6F5A-4ABC-AD50-3E73A54B4411}"/>
                </a:ext>
              </a:extLst>
            </p:cNvPr>
            <p:cNvCxnSpPr>
              <a:cxnSpLocks/>
              <a:stCxn id="95" idx="1"/>
              <a:endCxn id="98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A6B76B5C-4542-4BFD-8169-4E3DDF18F1B4}"/>
                </a:ext>
              </a:extLst>
            </p:cNvPr>
            <p:cNvCxnSpPr>
              <a:cxnSpLocks/>
              <a:stCxn id="97" idx="0"/>
              <a:endCxn id="98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BD2BFCFB-1F6E-4D3C-9876-571C84FCB1DC}"/>
                </a:ext>
              </a:extLst>
            </p:cNvPr>
            <p:cNvCxnSpPr>
              <a:cxnSpLocks/>
              <a:stCxn id="95" idx="7"/>
              <a:endCxn id="99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13252099-6A48-40AF-AAC5-0B445851F182}"/>
                </a:ext>
              </a:extLst>
            </p:cNvPr>
            <p:cNvCxnSpPr>
              <a:cxnSpLocks/>
              <a:stCxn id="99" idx="1"/>
              <a:endCxn id="101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587E9A18-2BEE-4C9F-A2E0-64C40A140E86}"/>
                </a:ext>
              </a:extLst>
            </p:cNvPr>
            <p:cNvCxnSpPr>
              <a:cxnSpLocks/>
              <a:stCxn id="98" idx="7"/>
              <a:endCxn id="101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1F7A6FA2-B564-4C28-967D-9E25850A766C}"/>
                </a:ext>
              </a:extLst>
            </p:cNvPr>
            <p:cNvCxnSpPr>
              <a:cxnSpLocks/>
              <a:stCxn id="101" idx="0"/>
              <a:endCxn id="100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287356-8CFC-4EFF-83ED-D169CD6D4B18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CD02DB6B-8013-482F-9347-9FDDE7DA501C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98BFFAC6-EC4F-4466-8D13-1BA787822B52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64DB4E7-D7A1-491E-81E5-8E74624694B9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9A82C66E-912D-4728-B6F0-A2B8CDBEBECA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265F0763-06ED-4135-BAF0-C514CC7D473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224BAD79-FFAC-4232-9F7D-843E65E68747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ACD021F-CAAC-46D8-A595-E7BFD3925CC8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088732B0-5F2A-4BA0-9EFA-6FC4137408F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4F5552EF-F684-4920-97D0-DD3E7DAED13C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316AD0F5-8FE6-4BFB-8C2E-B8C243886FBA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13913432-377D-4E0A-81BE-7EB9DE01E926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59AFEF3E-B34C-41AB-BEEB-03F74A72A239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2E5E601A-9EA5-4C3F-A5A4-F7F5220A39E9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9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B74F44-1DD3-4505-A5E8-639312AF98B7}"/>
              </a:ext>
            </a:extLst>
          </p:cNvPr>
          <p:cNvSpPr/>
          <p:nvPr/>
        </p:nvSpPr>
        <p:spPr>
          <a:xfrm>
            <a:off x="346276" y="2007290"/>
            <a:ext cx="5240332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1E8DA47-4191-4FEF-9031-EE7F7CE351D2}"/>
              </a:ext>
            </a:extLst>
          </p:cNvPr>
          <p:cNvSpPr txBox="1">
            <a:spLocks/>
          </p:cNvSpPr>
          <p:nvPr/>
        </p:nvSpPr>
        <p:spPr>
          <a:xfrm>
            <a:off x="354006" y="2007290"/>
            <a:ext cx="5426756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a Chinese restaurant."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"I don't like Chinese restaurants, let's choose something else."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cheap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Chinese restaurant on the south side."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Italian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"I don't like Italian restaurants."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  B: "Do you like French restaurants?"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A: "Let's go to the Shanghai. It's a quiet, cheap Chinese restaurant on the south side.“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Arial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1600" kern="0" dirty="0">
                <a:solidFill>
                  <a:prstClr val="black"/>
                </a:solidFill>
                <a:latin typeface="Arial"/>
              </a:rPr>
              <a:t>B: "Do you like French restaurants?"</a:t>
            </a:r>
            <a:endParaRPr lang="fr-FR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A66AC"/>
              </a:buClr>
              <a:buSzPct val="85000"/>
              <a:buFont typeface="Arial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 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A620F1-B1DC-4568-B93D-49CCF1728429}"/>
              </a:ext>
            </a:extLst>
          </p:cNvPr>
          <p:cNvSpPr txBox="1"/>
          <p:nvPr/>
        </p:nvSpPr>
        <p:spPr>
          <a:xfrm>
            <a:off x="6096000" y="2224498"/>
            <a:ext cx="5741994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"I don't like French restaurants."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"Do you like Korean restaurants?"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cheap restaurant."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a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A: "Let's go to the Shanghai. It's a quiet, cheap Chinese restaurant on the south side."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   B: "Okay, let's go to the Shanghai restaurant.“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kern="0" dirty="0">
              <a:solidFill>
                <a:prstClr val="black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93CD3-EBE2-498B-A65D-FA324E512437}"/>
              </a:ext>
            </a:extLst>
          </p:cNvPr>
          <p:cNvSpPr/>
          <p:nvPr/>
        </p:nvSpPr>
        <p:spPr>
          <a:xfrm>
            <a:off x="34627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(A) = 0.9, 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(B) = 0.4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B0D7C3D-3827-464D-A89E-9BDBAA09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Example of dialogue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758C7-4294-4237-805F-C4EE3BDAC986}"/>
              </a:ext>
            </a:extLst>
          </p:cNvPr>
          <p:cNvSpPr/>
          <p:nvPr/>
        </p:nvSpPr>
        <p:spPr>
          <a:xfrm>
            <a:off x="6096000" y="2005292"/>
            <a:ext cx="5240332" cy="4645568"/>
          </a:xfrm>
          <a:prstGeom prst="rect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39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244FFA-B6E9-442A-991A-E09D60B8BCA6}"/>
              </a:ext>
            </a:extLst>
          </p:cNvPr>
          <p:cNvGrpSpPr/>
          <p:nvPr/>
        </p:nvGrpSpPr>
        <p:grpSpPr>
          <a:xfrm>
            <a:off x="2868203" y="1551227"/>
            <a:ext cx="501502" cy="527781"/>
            <a:chOff x="761237" y="2696891"/>
            <a:chExt cx="1941451" cy="2177340"/>
          </a:xfrm>
        </p:grpSpPr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99C16CE6-006B-4D22-9652-FEE1A059D6C5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A20A5C30-61D4-47C3-8B98-C7D8096B14F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C0F11ABE-3EA1-4D17-9D8C-422A6BFD1C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18">
              <a:extLst>
                <a:ext uri="{FF2B5EF4-FFF2-40B4-BE49-F238E27FC236}">
                  <a16:creationId xmlns:a16="http://schemas.microsoft.com/office/drawing/2014/main" id="{E2D582CF-5010-4CB3-9AAE-6505DCD497E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1AD253EA-B3B5-4CCC-A34B-0163079B1C39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8">
              <a:extLst>
                <a:ext uri="{FF2B5EF4-FFF2-40B4-BE49-F238E27FC236}">
                  <a16:creationId xmlns:a16="http://schemas.microsoft.com/office/drawing/2014/main" id="{8BE8A381-94FB-4486-BE35-870A3409C4D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DC06B94B-4CD8-44B6-B29E-E68162A8B89D}"/>
                </a:ext>
              </a:extLst>
            </p:cNvPr>
            <p:cNvCxnSpPr>
              <a:stCxn id="34" idx="1"/>
              <a:endCxn id="3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5962C8D4-058D-4C78-940B-20D75DDFAABF}"/>
                </a:ext>
              </a:extLst>
            </p:cNvPr>
            <p:cNvCxnSpPr>
              <a:cxnSpLocks/>
              <a:stCxn id="33" idx="1"/>
              <a:endCxn id="3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AD54E0BB-BE10-45E2-8A64-0A176602A9C6}"/>
                </a:ext>
              </a:extLst>
            </p:cNvPr>
            <p:cNvCxnSpPr>
              <a:cxnSpLocks/>
              <a:stCxn id="35" idx="0"/>
              <a:endCxn id="3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C4CBFD7E-E479-44C3-A0AD-AAF68053A214}"/>
                </a:ext>
              </a:extLst>
            </p:cNvPr>
            <p:cNvCxnSpPr>
              <a:cxnSpLocks/>
              <a:stCxn id="33" idx="7"/>
              <a:endCxn id="3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AE9533B-D90D-44F7-9001-72F67228E21B}"/>
                </a:ext>
              </a:extLst>
            </p:cNvPr>
            <p:cNvCxnSpPr>
              <a:cxnSpLocks/>
              <a:stCxn id="37" idx="1"/>
              <a:endCxn id="3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A95B6AB8-4226-4FF2-A7F9-44AE1E3D1509}"/>
                </a:ext>
              </a:extLst>
            </p:cNvPr>
            <p:cNvCxnSpPr>
              <a:cxnSpLocks/>
              <a:stCxn id="36" idx="7"/>
              <a:endCxn id="3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61706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8862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80953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55727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8203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61706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8862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80953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17DCFB7F-5517-41EA-90D4-895047BEFD13}"/>
              </a:ext>
            </a:extLst>
          </p:cNvPr>
          <p:cNvGrpSpPr/>
          <p:nvPr/>
        </p:nvGrpSpPr>
        <p:grpSpPr>
          <a:xfrm>
            <a:off x="4255727" y="2768924"/>
            <a:ext cx="501502" cy="527780"/>
            <a:chOff x="761237" y="2696891"/>
            <a:chExt cx="1941451" cy="2177340"/>
          </a:xfrm>
        </p:grpSpPr>
        <p:sp>
          <p:nvSpPr>
            <p:cNvPr id="124" name="Oval 18">
              <a:extLst>
                <a:ext uri="{FF2B5EF4-FFF2-40B4-BE49-F238E27FC236}">
                  <a16:creationId xmlns:a16="http://schemas.microsoft.com/office/drawing/2014/main" id="{A185C920-13A5-40D7-8AA3-2B60C32C497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8">
              <a:extLst>
                <a:ext uri="{FF2B5EF4-FFF2-40B4-BE49-F238E27FC236}">
                  <a16:creationId xmlns:a16="http://schemas.microsoft.com/office/drawing/2014/main" id="{F9420FC4-1106-4FF5-BFEF-6340F60901BE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8">
              <a:extLst>
                <a:ext uri="{FF2B5EF4-FFF2-40B4-BE49-F238E27FC236}">
                  <a16:creationId xmlns:a16="http://schemas.microsoft.com/office/drawing/2014/main" id="{FB77EFEF-D00B-46D9-85A6-D62C4E15C43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8">
              <a:extLst>
                <a:ext uri="{FF2B5EF4-FFF2-40B4-BE49-F238E27FC236}">
                  <a16:creationId xmlns:a16="http://schemas.microsoft.com/office/drawing/2014/main" id="{B149CE71-580D-4F1F-8175-A62A92DBB983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8">
              <a:extLst>
                <a:ext uri="{FF2B5EF4-FFF2-40B4-BE49-F238E27FC236}">
                  <a16:creationId xmlns:a16="http://schemas.microsoft.com/office/drawing/2014/main" id="{22B5C901-3BBA-4D04-9C04-FEA02FBE1B8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8">
              <a:extLst>
                <a:ext uri="{FF2B5EF4-FFF2-40B4-BE49-F238E27FC236}">
                  <a16:creationId xmlns:a16="http://schemas.microsoft.com/office/drawing/2014/main" id="{5AFFF416-06D8-4090-A298-84978349321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47BD2234-1004-477A-AE51-CDC8E550C742}"/>
                </a:ext>
              </a:extLst>
            </p:cNvPr>
            <p:cNvCxnSpPr>
              <a:cxnSpLocks/>
              <a:stCxn id="125" idx="1"/>
              <a:endCxn id="124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A896BF3A-13B8-4222-8939-83F42500B465}"/>
                </a:ext>
              </a:extLst>
            </p:cNvPr>
            <p:cNvCxnSpPr>
              <a:cxnSpLocks/>
              <a:stCxn id="124" idx="1"/>
              <a:endCxn id="127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avec flèche 131">
              <a:extLst>
                <a:ext uri="{FF2B5EF4-FFF2-40B4-BE49-F238E27FC236}">
                  <a16:creationId xmlns:a16="http://schemas.microsoft.com/office/drawing/2014/main" id="{C914DFE7-8030-4385-A04A-C871F3B21F9A}"/>
                </a:ext>
              </a:extLst>
            </p:cNvPr>
            <p:cNvCxnSpPr>
              <a:cxnSpLocks/>
              <a:stCxn id="126" idx="0"/>
              <a:endCxn id="127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50AF74AC-E231-4BDD-BC4B-7C556247A3E6}"/>
                </a:ext>
              </a:extLst>
            </p:cNvPr>
            <p:cNvCxnSpPr>
              <a:cxnSpLocks/>
              <a:stCxn id="124" idx="7"/>
              <a:endCxn id="128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EDAACB1-291B-46AF-9791-4004DD5312B9}"/>
                </a:ext>
              </a:extLst>
            </p:cNvPr>
            <p:cNvCxnSpPr>
              <a:cxnSpLocks/>
              <a:stCxn id="128" idx="1"/>
              <a:endCxn id="12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86CE2632-49E8-4AF0-B984-CE977F74BF5E}"/>
                </a:ext>
              </a:extLst>
            </p:cNvPr>
            <p:cNvCxnSpPr>
              <a:cxnSpLocks/>
              <a:stCxn id="127" idx="7"/>
              <a:endCxn id="12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051348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7631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9954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75584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2254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84515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41960" y="2024368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2738891" y="130449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089575" y="253893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B02A39-EE0D-4EF1-9316-25EB323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C75141-3890-400F-8786-88543E98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7211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" name="Image 132">
            <a:extLst>
              <a:ext uri="{FF2B5EF4-FFF2-40B4-BE49-F238E27FC236}">
                <a16:creationId xmlns:a16="http://schemas.microsoft.com/office/drawing/2014/main" id="{83CF9B63-D58A-4AF9-B061-3486412A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322" y="3067143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9620C89A-291F-46D1-9834-F4FB1648A878}"/>
              </a:ext>
            </a:extLst>
          </p:cNvPr>
          <p:cNvGrpSpPr/>
          <p:nvPr/>
        </p:nvGrpSpPr>
        <p:grpSpPr>
          <a:xfrm>
            <a:off x="2055915" y="1551962"/>
            <a:ext cx="501502" cy="527781"/>
            <a:chOff x="761237" y="2696891"/>
            <a:chExt cx="1941451" cy="2177340"/>
          </a:xfrm>
        </p:grpSpPr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6FB5955D-3076-4BE9-A9EE-0332A6BB0B2B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18">
              <a:extLst>
                <a:ext uri="{FF2B5EF4-FFF2-40B4-BE49-F238E27FC236}">
                  <a16:creationId xmlns:a16="http://schemas.microsoft.com/office/drawing/2014/main" id="{9468E342-6F82-41A9-956B-750761A5F9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9F23FF56-AD37-4780-BDD9-1724AEBC0AA6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8">
              <a:extLst>
                <a:ext uri="{FF2B5EF4-FFF2-40B4-BE49-F238E27FC236}">
                  <a16:creationId xmlns:a16="http://schemas.microsoft.com/office/drawing/2014/main" id="{F671223B-AEFA-4A0E-B749-3586CB662F9A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53289654-315B-4CB1-83A4-95AB4D2E81A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A707DF20-B6B1-4683-BC33-2696E8B7D12F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4D5B9600-2238-424E-BFA0-4189F157F038}"/>
                </a:ext>
              </a:extLst>
            </p:cNvPr>
            <p:cNvCxnSpPr>
              <a:stCxn id="49" idx="1"/>
              <a:endCxn id="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4C8D9AD-A3B9-47FF-8E71-8D683A48D0B4}"/>
                </a:ext>
              </a:extLst>
            </p:cNvPr>
            <p:cNvCxnSpPr>
              <a:cxnSpLocks/>
              <a:stCxn id="48" idx="1"/>
              <a:endCxn id="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CC5BE84-CB0D-4123-927D-24C5084689FB}"/>
                </a:ext>
              </a:extLst>
            </p:cNvPr>
            <p:cNvCxnSpPr>
              <a:cxnSpLocks/>
              <a:stCxn id="50" idx="0"/>
              <a:endCxn id="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47F5D48-7C4C-4F1D-B9A1-96CB29607381}"/>
                </a:ext>
              </a:extLst>
            </p:cNvPr>
            <p:cNvCxnSpPr>
              <a:cxnSpLocks/>
              <a:stCxn id="48" idx="7"/>
              <a:endCxn id="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B85CF43E-27FF-41C1-8570-9B3A9CDB2631}"/>
                </a:ext>
              </a:extLst>
            </p:cNvPr>
            <p:cNvCxnSpPr>
              <a:cxnSpLocks/>
              <a:stCxn id="52" idx="1"/>
              <a:endCxn id="5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7BFF20BB-29D1-45DE-B398-A999B1A7A76F}"/>
                </a:ext>
              </a:extLst>
            </p:cNvPr>
            <p:cNvCxnSpPr>
              <a:cxnSpLocks/>
              <a:stCxn id="51" idx="7"/>
              <a:endCxn id="5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A3CC7CF-EB57-454E-BC17-3748C1A0F5DD}"/>
              </a:ext>
            </a:extLst>
          </p:cNvPr>
          <p:cNvGrpSpPr/>
          <p:nvPr/>
        </p:nvGrpSpPr>
        <p:grpSpPr>
          <a:xfrm>
            <a:off x="3563071" y="1551163"/>
            <a:ext cx="501502" cy="527780"/>
            <a:chOff x="761237" y="2696891"/>
            <a:chExt cx="1941451" cy="2177340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51C7D20C-C696-44AE-BB8B-5F6CD87792A0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60C9C5C3-F8A9-4AA2-90C8-1F7E39ACFB95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56ACBD50-D5E9-44B6-9722-E26B7872148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B930DBA3-9BCE-4396-8103-08F0E3F98BA2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BB76DD0A-BAAD-47A1-92E3-075D0F53F513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397FE1ED-6F0F-49CA-B199-79CACB4B9EA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B6D20B18-80F0-42CC-AE4B-177151DD34F6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A741B042-E6DD-4D03-BC63-51B79A1ADB41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42127C04-19E2-4AE2-9E06-7801ED8B20C9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147EB0E9-3F37-48F7-9072-188B1BCBDAE3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8211AD7A-3284-491A-AF14-C380F4524817}"/>
                </a:ext>
              </a:extLst>
            </p:cNvPr>
            <p:cNvCxnSpPr>
              <a:cxnSpLocks/>
              <a:stCxn id="67" idx="1"/>
              <a:endCxn id="69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B8602E77-E323-4B6C-B086-DFA9BA064401}"/>
                </a:ext>
              </a:extLst>
            </p:cNvPr>
            <p:cNvCxnSpPr>
              <a:cxnSpLocks/>
              <a:stCxn id="66" idx="7"/>
              <a:endCxn id="69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75162" y="1471638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3EF4D63-1EE0-41AF-A615-0EA75FA0A50A}"/>
              </a:ext>
            </a:extLst>
          </p:cNvPr>
          <p:cNvGrpSpPr/>
          <p:nvPr/>
        </p:nvGrpSpPr>
        <p:grpSpPr>
          <a:xfrm>
            <a:off x="4249936" y="1548095"/>
            <a:ext cx="501502" cy="527780"/>
            <a:chOff x="761237" y="2696891"/>
            <a:chExt cx="1941451" cy="2177340"/>
          </a:xfrm>
        </p:grpSpPr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381F5DE0-1DCE-42CA-A6C3-A3CEB99BEC36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F874B534-68D8-4DEA-879E-D0408534F0D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18">
              <a:extLst>
                <a:ext uri="{FF2B5EF4-FFF2-40B4-BE49-F238E27FC236}">
                  <a16:creationId xmlns:a16="http://schemas.microsoft.com/office/drawing/2014/main" id="{2AD71338-489C-40A4-B5A6-B867AD9127E5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41606718-202B-46FD-8C5C-673B4CA20CFE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ADFF0C67-D04D-4041-947E-7B24EFF2738F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8">
              <a:extLst>
                <a:ext uri="{FF2B5EF4-FFF2-40B4-BE49-F238E27FC236}">
                  <a16:creationId xmlns:a16="http://schemas.microsoft.com/office/drawing/2014/main" id="{FC0F2D35-135A-4931-9F13-B9AE094C41C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E0059960-711A-42E1-B25E-6FAEE2E708E3}"/>
                </a:ext>
              </a:extLst>
            </p:cNvPr>
            <p:cNvCxnSpPr>
              <a:stCxn id="80" idx="1"/>
              <a:endCxn id="79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906724D2-E093-43C3-9A47-3BD590AE903F}"/>
                </a:ext>
              </a:extLst>
            </p:cNvPr>
            <p:cNvCxnSpPr>
              <a:cxnSpLocks/>
              <a:stCxn id="79" idx="1"/>
              <a:endCxn id="82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E2D32746-BFAA-4ACC-B2B5-14625D19A8C6}"/>
                </a:ext>
              </a:extLst>
            </p:cNvPr>
            <p:cNvCxnSpPr>
              <a:cxnSpLocks/>
              <a:stCxn id="81" idx="0"/>
              <a:endCxn id="82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CC1DEC4A-1F39-4D97-9486-D364857A48DA}"/>
                </a:ext>
              </a:extLst>
            </p:cNvPr>
            <p:cNvCxnSpPr>
              <a:cxnSpLocks/>
              <a:stCxn id="79" idx="7"/>
              <a:endCxn id="83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B5DAC9E8-99A6-4750-8BEF-C0B800B2DF3E}"/>
                </a:ext>
              </a:extLst>
            </p:cNvPr>
            <p:cNvCxnSpPr>
              <a:cxnSpLocks/>
              <a:stCxn id="83" idx="1"/>
              <a:endCxn id="84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21060E53-C970-4FBA-AA4B-691CB0FC9771}"/>
                </a:ext>
              </a:extLst>
            </p:cNvPr>
            <p:cNvCxnSpPr>
              <a:cxnSpLocks/>
              <a:stCxn id="82" idx="7"/>
              <a:endCxn id="84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B7FBD868-30FD-4DA4-B7F9-0ED19CAF352A}"/>
              </a:ext>
            </a:extLst>
          </p:cNvPr>
          <p:cNvGrpSpPr/>
          <p:nvPr/>
        </p:nvGrpSpPr>
        <p:grpSpPr>
          <a:xfrm>
            <a:off x="2862412" y="2772056"/>
            <a:ext cx="501502" cy="527781"/>
            <a:chOff x="761237" y="2696891"/>
            <a:chExt cx="1941451" cy="2177340"/>
          </a:xfrm>
        </p:grpSpPr>
        <p:sp>
          <p:nvSpPr>
            <p:cNvPr id="160" name="Oval 18">
              <a:extLst>
                <a:ext uri="{FF2B5EF4-FFF2-40B4-BE49-F238E27FC236}">
                  <a16:creationId xmlns:a16="http://schemas.microsoft.com/office/drawing/2014/main" id="{12B34501-B9BE-4134-B73E-D1EF863A4189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Oval 18">
              <a:extLst>
                <a:ext uri="{FF2B5EF4-FFF2-40B4-BE49-F238E27FC236}">
                  <a16:creationId xmlns:a16="http://schemas.microsoft.com/office/drawing/2014/main" id="{F6F4D3DB-F1B4-4D33-B884-80B4469495CD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Oval 18">
              <a:extLst>
                <a:ext uri="{FF2B5EF4-FFF2-40B4-BE49-F238E27FC236}">
                  <a16:creationId xmlns:a16="http://schemas.microsoft.com/office/drawing/2014/main" id="{26B97CD7-1BBE-4356-AD05-7C675543192D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Oval 18">
              <a:extLst>
                <a:ext uri="{FF2B5EF4-FFF2-40B4-BE49-F238E27FC236}">
                  <a16:creationId xmlns:a16="http://schemas.microsoft.com/office/drawing/2014/main" id="{89CF6C9A-101F-4EB1-B21C-1FF219A6497F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8">
              <a:extLst>
                <a:ext uri="{FF2B5EF4-FFF2-40B4-BE49-F238E27FC236}">
                  <a16:creationId xmlns:a16="http://schemas.microsoft.com/office/drawing/2014/main" id="{7E19DB2F-4C5F-46F1-8F5B-2969DEB4A61A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8">
              <a:extLst>
                <a:ext uri="{FF2B5EF4-FFF2-40B4-BE49-F238E27FC236}">
                  <a16:creationId xmlns:a16="http://schemas.microsoft.com/office/drawing/2014/main" id="{90AB5D73-89C0-4E12-8A04-EEB48E3A1F95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C0D3132D-5027-4342-8F07-467C08550CC4}"/>
                </a:ext>
              </a:extLst>
            </p:cNvPr>
            <p:cNvCxnSpPr>
              <a:stCxn id="161" idx="1"/>
              <a:endCxn id="160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A9A57C5B-1A41-472F-BC12-510A517D0054}"/>
                </a:ext>
              </a:extLst>
            </p:cNvPr>
            <p:cNvCxnSpPr>
              <a:cxnSpLocks/>
              <a:stCxn id="160" idx="1"/>
              <a:endCxn id="163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385CBB5B-12F7-40C6-8DAD-7AE817383169}"/>
                </a:ext>
              </a:extLst>
            </p:cNvPr>
            <p:cNvCxnSpPr>
              <a:cxnSpLocks/>
              <a:stCxn id="162" idx="0"/>
              <a:endCxn id="163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8117E5B1-2A35-4740-B569-46D0FDCD39C4}"/>
                </a:ext>
              </a:extLst>
            </p:cNvPr>
            <p:cNvCxnSpPr>
              <a:cxnSpLocks/>
              <a:stCxn id="160" idx="7"/>
              <a:endCxn id="164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362B3C54-EA9C-4F4B-90C3-0B5FD47750E0}"/>
                </a:ext>
              </a:extLst>
            </p:cNvPr>
            <p:cNvCxnSpPr>
              <a:cxnSpLocks/>
              <a:stCxn id="164" idx="1"/>
              <a:endCxn id="165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E6052C24-3958-48F6-8768-C2AFEDD69F9A}"/>
                </a:ext>
              </a:extLst>
            </p:cNvPr>
            <p:cNvCxnSpPr>
              <a:cxnSpLocks/>
              <a:stCxn id="163" idx="7"/>
              <a:endCxn id="165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D8C752AE-BD96-42A6-B243-35C5288184BC}"/>
              </a:ext>
            </a:extLst>
          </p:cNvPr>
          <p:cNvGrpSpPr/>
          <p:nvPr/>
        </p:nvGrpSpPr>
        <p:grpSpPr>
          <a:xfrm>
            <a:off x="2055915" y="2772791"/>
            <a:ext cx="501502" cy="527781"/>
            <a:chOff x="761237" y="2696891"/>
            <a:chExt cx="1941451" cy="2177340"/>
          </a:xfrm>
        </p:grpSpPr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25C2DAD1-0908-484E-8E12-959CC680FD88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B2D6A283-0516-4F96-93CD-51AAEDE51063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30133831-8AB2-48A7-9313-9516D0D8F3CB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A2889F49-09CB-4294-A729-22E48151FE1D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B99A9006-09D0-4C1C-B4F0-096E6384B8DB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8">
              <a:extLst>
                <a:ext uri="{FF2B5EF4-FFF2-40B4-BE49-F238E27FC236}">
                  <a16:creationId xmlns:a16="http://schemas.microsoft.com/office/drawing/2014/main" id="{21E981E8-292A-4C3A-B6D7-941D3FB89A86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9C74AD4C-BBD6-49DF-99C5-3FC02BCDC2FB}"/>
                </a:ext>
              </a:extLst>
            </p:cNvPr>
            <p:cNvCxnSpPr>
              <a:stCxn id="149" idx="1"/>
              <a:endCxn id="148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FAE5FEFB-6867-4BF4-A48D-AD43047D1329}"/>
                </a:ext>
              </a:extLst>
            </p:cNvPr>
            <p:cNvCxnSpPr>
              <a:cxnSpLocks/>
              <a:stCxn id="148" idx="1"/>
              <a:endCxn id="151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C999630F-1E36-42A3-BA7B-2357DDEBC78C}"/>
                </a:ext>
              </a:extLst>
            </p:cNvPr>
            <p:cNvCxnSpPr>
              <a:cxnSpLocks/>
              <a:stCxn id="150" idx="0"/>
              <a:endCxn id="151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C2CE59CB-681F-4A97-89C2-C1B85E8A10CE}"/>
                </a:ext>
              </a:extLst>
            </p:cNvPr>
            <p:cNvCxnSpPr>
              <a:cxnSpLocks/>
              <a:stCxn id="148" idx="7"/>
              <a:endCxn id="152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FB9EE54C-1631-4E16-BA55-51752BA16B77}"/>
                </a:ext>
              </a:extLst>
            </p:cNvPr>
            <p:cNvCxnSpPr>
              <a:cxnSpLocks/>
              <a:stCxn id="152" idx="1"/>
              <a:endCxn id="153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EF9E244-509E-4F5B-8A16-615428CDCD05}"/>
                </a:ext>
              </a:extLst>
            </p:cNvPr>
            <p:cNvCxnSpPr>
              <a:cxnSpLocks/>
              <a:stCxn id="151" idx="7"/>
              <a:endCxn id="153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0754361F-AE15-4391-863B-8C65CA4FFA31}"/>
              </a:ext>
            </a:extLst>
          </p:cNvPr>
          <p:cNvGrpSpPr/>
          <p:nvPr/>
        </p:nvGrpSpPr>
        <p:grpSpPr>
          <a:xfrm>
            <a:off x="3563071" y="2771992"/>
            <a:ext cx="501502" cy="527780"/>
            <a:chOff x="761237" y="2696891"/>
            <a:chExt cx="1941451" cy="2177340"/>
          </a:xfrm>
        </p:grpSpPr>
        <p:sp>
          <p:nvSpPr>
            <p:cNvPr id="136" name="Oval 18">
              <a:extLst>
                <a:ext uri="{FF2B5EF4-FFF2-40B4-BE49-F238E27FC236}">
                  <a16:creationId xmlns:a16="http://schemas.microsoft.com/office/drawing/2014/main" id="{8BBC959D-9F0B-49B4-880B-C9B386B25BB7}"/>
                </a:ext>
              </a:extLst>
            </p:cNvPr>
            <p:cNvSpPr/>
            <p:nvPr/>
          </p:nvSpPr>
          <p:spPr>
            <a:xfrm>
              <a:off x="1533767" y="3914528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:a16="http://schemas.microsoft.com/office/drawing/2014/main" id="{89D282C9-95D9-4534-B537-32467EA97288}"/>
                </a:ext>
              </a:extLst>
            </p:cNvPr>
            <p:cNvSpPr/>
            <p:nvPr/>
          </p:nvSpPr>
          <p:spPr>
            <a:xfrm>
              <a:off x="2319114" y="452681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8">
              <a:extLst>
                <a:ext uri="{FF2B5EF4-FFF2-40B4-BE49-F238E27FC236}">
                  <a16:creationId xmlns:a16="http://schemas.microsoft.com/office/drawing/2014/main" id="{46CD9D72-9583-4B09-B68B-7058991924E1}"/>
                </a:ext>
              </a:extLst>
            </p:cNvPr>
            <p:cNvSpPr/>
            <p:nvPr/>
          </p:nvSpPr>
          <p:spPr>
            <a:xfrm>
              <a:off x="762070" y="452812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Oval 18">
              <a:extLst>
                <a:ext uri="{FF2B5EF4-FFF2-40B4-BE49-F238E27FC236}">
                  <a16:creationId xmlns:a16="http://schemas.microsoft.com/office/drawing/2014/main" id="{6D5BA285-3795-42DD-920C-1D4AA15BCFA7}"/>
                </a:ext>
              </a:extLst>
            </p:cNvPr>
            <p:cNvSpPr/>
            <p:nvPr/>
          </p:nvSpPr>
          <p:spPr>
            <a:xfrm>
              <a:off x="761237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8">
              <a:extLst>
                <a:ext uri="{FF2B5EF4-FFF2-40B4-BE49-F238E27FC236}">
                  <a16:creationId xmlns:a16="http://schemas.microsoft.com/office/drawing/2014/main" id="{6DD30CC4-2A60-4899-A3F7-714F2965B8C2}"/>
                </a:ext>
              </a:extLst>
            </p:cNvPr>
            <p:cNvSpPr/>
            <p:nvPr/>
          </p:nvSpPr>
          <p:spPr>
            <a:xfrm>
              <a:off x="2319114" y="342679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8">
              <a:extLst>
                <a:ext uri="{FF2B5EF4-FFF2-40B4-BE49-F238E27FC236}">
                  <a16:creationId xmlns:a16="http://schemas.microsoft.com/office/drawing/2014/main" id="{A78D05A0-CEC7-41D0-965D-5DDA4F67912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BD604436-9A56-4C01-9A34-7FED0D86B98B}"/>
                </a:ext>
              </a:extLst>
            </p:cNvPr>
            <p:cNvCxnSpPr>
              <a:stCxn id="137" idx="1"/>
              <a:endCxn id="136" idx="5"/>
            </p:cNvCxnSpPr>
            <p:nvPr/>
          </p:nvCxnSpPr>
          <p:spPr>
            <a:xfrm flipH="1" flipV="1">
              <a:off x="1861169" y="4209952"/>
              <a:ext cx="514118" cy="36755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56073EB2-EBF9-4680-99A3-BADBB768861A}"/>
                </a:ext>
              </a:extLst>
            </p:cNvPr>
            <p:cNvCxnSpPr>
              <a:cxnSpLocks/>
              <a:stCxn id="136" idx="1"/>
              <a:endCxn id="139" idx="6"/>
            </p:cNvCxnSpPr>
            <p:nvPr/>
          </p:nvCxnSpPr>
          <p:spPr>
            <a:xfrm flipH="1" flipV="1">
              <a:off x="1144811" y="3599852"/>
              <a:ext cx="445129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avec flèche 143">
              <a:extLst>
                <a:ext uri="{FF2B5EF4-FFF2-40B4-BE49-F238E27FC236}">
                  <a16:creationId xmlns:a16="http://schemas.microsoft.com/office/drawing/2014/main" id="{273422E3-5747-473E-8BD0-0667251A0C3D}"/>
                </a:ext>
              </a:extLst>
            </p:cNvPr>
            <p:cNvCxnSpPr>
              <a:cxnSpLocks/>
              <a:stCxn id="138" idx="0"/>
              <a:endCxn id="139" idx="4"/>
            </p:cNvCxnSpPr>
            <p:nvPr/>
          </p:nvCxnSpPr>
          <p:spPr>
            <a:xfrm flipH="1" flipV="1">
              <a:off x="953024" y="3772908"/>
              <a:ext cx="833" cy="75521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avec flèche 144">
              <a:extLst>
                <a:ext uri="{FF2B5EF4-FFF2-40B4-BE49-F238E27FC236}">
                  <a16:creationId xmlns:a16="http://schemas.microsoft.com/office/drawing/2014/main" id="{558106ED-1718-478B-BD2A-4798F128156B}"/>
                </a:ext>
              </a:extLst>
            </p:cNvPr>
            <p:cNvCxnSpPr>
              <a:cxnSpLocks/>
              <a:stCxn id="136" idx="7"/>
              <a:endCxn id="140" idx="2"/>
            </p:cNvCxnSpPr>
            <p:nvPr/>
          </p:nvCxnSpPr>
          <p:spPr>
            <a:xfrm flipV="1">
              <a:off x="1861169" y="3599852"/>
              <a:ext cx="457945" cy="36536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>
              <a:extLst>
                <a:ext uri="{FF2B5EF4-FFF2-40B4-BE49-F238E27FC236}">
                  <a16:creationId xmlns:a16="http://schemas.microsoft.com/office/drawing/2014/main" id="{977D0CE3-F505-4756-BA42-8C9A5B05EF56}"/>
                </a:ext>
              </a:extLst>
            </p:cNvPr>
            <p:cNvCxnSpPr>
              <a:cxnSpLocks/>
              <a:stCxn id="140" idx="1"/>
              <a:endCxn id="141" idx="4"/>
            </p:cNvCxnSpPr>
            <p:nvPr/>
          </p:nvCxnSpPr>
          <p:spPr>
            <a:xfrm flipH="1" flipV="1">
              <a:off x="1725554" y="3043002"/>
              <a:ext cx="649732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>
              <a:extLst>
                <a:ext uri="{FF2B5EF4-FFF2-40B4-BE49-F238E27FC236}">
                  <a16:creationId xmlns:a16="http://schemas.microsoft.com/office/drawing/2014/main" id="{F087B5FF-949A-4A23-9C08-DE569463EDCF}"/>
                </a:ext>
              </a:extLst>
            </p:cNvPr>
            <p:cNvCxnSpPr>
              <a:cxnSpLocks/>
              <a:stCxn id="139" idx="7"/>
              <a:endCxn id="141" idx="4"/>
            </p:cNvCxnSpPr>
            <p:nvPr/>
          </p:nvCxnSpPr>
          <p:spPr>
            <a:xfrm flipV="1">
              <a:off x="1088638" y="3043002"/>
              <a:ext cx="636916" cy="434482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2B542-9446-4DE3-B370-B05E17C2FD3A}"/>
              </a:ext>
            </a:extLst>
          </p:cNvPr>
          <p:cNvSpPr/>
          <p:nvPr/>
        </p:nvSpPr>
        <p:spPr>
          <a:xfrm>
            <a:off x="1875162" y="2692467"/>
            <a:ext cx="3030279" cy="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81840" y="1471637"/>
            <a:ext cx="743781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>
                <a:solidFill>
                  <a:schemeClr val="tx1"/>
                </a:solidFill>
              </a:rPr>
              <a:t>Pow</a:t>
            </a:r>
            <a:r>
              <a:rPr lang="fr-FR" sz="2000" i="1" baseline="-25000" dirty="0">
                <a:solidFill>
                  <a:schemeClr val="tx1"/>
                </a:solidFill>
              </a:rPr>
              <a:t>1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3FE3B11-7CBB-428A-BA51-10AD90B52554}"/>
              </a:ext>
            </a:extLst>
          </p:cNvPr>
          <p:cNvSpPr/>
          <p:nvPr/>
        </p:nvSpPr>
        <p:spPr>
          <a:xfrm>
            <a:off x="1064163" y="2692467"/>
            <a:ext cx="743781" cy="73653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i="1" dirty="0" err="1">
                <a:solidFill>
                  <a:schemeClr val="tx1"/>
                </a:solidFill>
              </a:rPr>
              <a:t>Pow</a:t>
            </a:r>
            <a:r>
              <a:rPr lang="fr-FR" sz="2000" i="1" baseline="-25000" dirty="0" err="1">
                <a:solidFill>
                  <a:schemeClr val="tx1"/>
                </a:solidFill>
              </a:rPr>
              <a:t>N</a:t>
            </a:r>
            <a:endParaRPr lang="fr-FR" sz="2000" i="1" dirty="0">
              <a:solidFill>
                <a:schemeClr val="tx1"/>
              </a:solidFill>
            </a:endParaRP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394558" y="5295251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6697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D671B9-A43E-41D3-940C-A8B5E38FE6FD}"/>
              </a:ext>
            </a:extLst>
          </p:cNvPr>
          <p:cNvSpPr/>
          <p:nvPr/>
        </p:nvSpPr>
        <p:spPr bwMode="auto">
          <a:xfrm>
            <a:off x="5803315" y="1853454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4969793" y="2768925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3955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9" name="Freeform 295">
            <a:extLst>
              <a:ext uri="{FF2B5EF4-FFF2-40B4-BE49-F238E27FC236}">
                <a16:creationId xmlns:a16="http://schemas.microsoft.com/office/drawing/2014/main" id="{20E1D0EA-738C-42C8-A45F-51DF6DA10A19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09028" y="2197256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8B093-3A6C-4DE9-8796-0CC139627204}"/>
              </a:ext>
            </a:extLst>
          </p:cNvPr>
          <p:cNvSpPr/>
          <p:nvPr/>
        </p:nvSpPr>
        <p:spPr>
          <a:xfrm>
            <a:off x="4319211" y="4135286"/>
            <a:ext cx="4512370" cy="88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F825D721-5B01-4ED0-9ADC-BCF6603EB53F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C34BF3F-3675-497D-AC31-E91C8510B51F}"/>
              </a:ext>
            </a:extLst>
          </p:cNvPr>
          <p:cNvSpPr txBox="1"/>
          <p:nvPr/>
        </p:nvSpPr>
        <p:spPr>
          <a:xfrm>
            <a:off x="3045557" y="210630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D4E0398-30C9-44C6-A323-92A428488601}"/>
              </a:ext>
            </a:extLst>
          </p:cNvPr>
          <p:cNvSpPr txBox="1"/>
          <p:nvPr/>
        </p:nvSpPr>
        <p:spPr>
          <a:xfrm>
            <a:off x="1136463" y="212881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12" name="Freeform 295">
            <a:extLst>
              <a:ext uri="{FF2B5EF4-FFF2-40B4-BE49-F238E27FC236}">
                <a16:creationId xmlns:a16="http://schemas.microsoft.com/office/drawing/2014/main" id="{A837434B-8AB5-409B-AEA0-81955CB8F75F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749114" y="2199587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4444FA3-814D-4FEC-9985-48A5200F0D37}"/>
              </a:ext>
            </a:extLst>
          </p:cNvPr>
          <p:cNvGrpSpPr/>
          <p:nvPr/>
        </p:nvGrpSpPr>
        <p:grpSpPr>
          <a:xfrm>
            <a:off x="10606559" y="2024368"/>
            <a:ext cx="1250892" cy="924551"/>
            <a:chOff x="10902798" y="1599044"/>
            <a:chExt cx="1250892" cy="9245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0A03F9-C5CF-489E-9F91-BBAB47667CAD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EA49CC3-692F-4BF9-82B1-88B889E46735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8CE9C9-8F01-4AF4-9999-E439ED75D505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D4113E6-E0EC-4C11-86E6-314347516DB7}"/>
              </a:ext>
            </a:extLst>
          </p:cNvPr>
          <p:cNvSpPr/>
          <p:nvPr/>
        </p:nvSpPr>
        <p:spPr>
          <a:xfrm>
            <a:off x="8399465" y="1471636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8D35AD-183F-4E7E-8270-5D30E9ABD7F1}"/>
              </a:ext>
            </a:extLst>
          </p:cNvPr>
          <p:cNvSpPr txBox="1"/>
          <p:nvPr/>
        </p:nvSpPr>
        <p:spPr>
          <a:xfrm>
            <a:off x="8675324" y="2155729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D00BCB-5566-4C37-947A-37CA36C5B4F5}"/>
              </a:ext>
            </a:extLst>
          </p:cNvPr>
          <p:cNvSpPr/>
          <p:nvPr/>
        </p:nvSpPr>
        <p:spPr>
          <a:xfrm>
            <a:off x="8378259" y="2683229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94111-2703-46F1-B0A3-261A99F3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617351" y="1565200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45663" y="1565200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1169931" y="2108661"/>
            <a:ext cx="1559760" cy="923330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DA0C91D-35E6-4D1D-B182-5776A5AB47F6}"/>
              </a:ext>
            </a:extLst>
          </p:cNvPr>
          <p:cNvGrpSpPr/>
          <p:nvPr/>
        </p:nvGrpSpPr>
        <p:grpSpPr>
          <a:xfrm>
            <a:off x="1198866" y="2151849"/>
            <a:ext cx="1497549" cy="1635731"/>
            <a:chOff x="1198866" y="2151849"/>
            <a:chExt cx="1497549" cy="1635731"/>
          </a:xfrm>
        </p:grpSpPr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EC83215D-FE54-4CE8-B6A0-FE5BB32E3767}"/>
                </a:ext>
              </a:extLst>
            </p:cNvPr>
            <p:cNvSpPr/>
            <p:nvPr/>
          </p:nvSpPr>
          <p:spPr>
            <a:xfrm>
              <a:off x="1794761" y="3066601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1F06A027-9111-420F-BF6D-FE4ED4AD9B04}"/>
                </a:ext>
              </a:extLst>
            </p:cNvPr>
            <p:cNvSpPr/>
            <p:nvPr/>
          </p:nvSpPr>
          <p:spPr>
            <a:xfrm>
              <a:off x="2400543" y="3526586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A97205BE-0EBA-4199-AEC6-28859B82E0C4}"/>
                </a:ext>
              </a:extLst>
            </p:cNvPr>
            <p:cNvSpPr/>
            <p:nvPr/>
          </p:nvSpPr>
          <p:spPr>
            <a:xfrm>
              <a:off x="1199509" y="3527564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8C8B12DF-B66F-4662-A2AF-EEFDE09DDF6F}"/>
                </a:ext>
              </a:extLst>
            </p:cNvPr>
            <p:cNvSpPr/>
            <p:nvPr/>
          </p:nvSpPr>
          <p:spPr>
            <a:xfrm>
              <a:off x="1198866" y="2700192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27DC1A10-6B07-486C-9F11-F22555304A12}"/>
                </a:ext>
              </a:extLst>
            </p:cNvPr>
            <p:cNvSpPr/>
            <p:nvPr/>
          </p:nvSpPr>
          <p:spPr>
            <a:xfrm>
              <a:off x="2400543" y="2700192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A92444B7-7196-4D0E-82BC-07E097185CCF}"/>
                </a:ext>
              </a:extLst>
            </p:cNvPr>
            <p:cNvSpPr/>
            <p:nvPr/>
          </p:nvSpPr>
          <p:spPr>
            <a:xfrm>
              <a:off x="1794761" y="2151849"/>
              <a:ext cx="295872" cy="26001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121090B6-5A13-4FEA-8469-2C6C594FB11F}"/>
                </a:ext>
              </a:extLst>
            </p:cNvPr>
            <p:cNvCxnSpPr>
              <a:stCxn id="64" idx="1"/>
              <a:endCxn id="63" idx="5"/>
            </p:cNvCxnSpPr>
            <p:nvPr/>
          </p:nvCxnSpPr>
          <p:spPr>
            <a:xfrm flipH="1" flipV="1">
              <a:off x="2047305" y="3288539"/>
              <a:ext cx="396568" cy="2761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C23C4935-95BC-4B09-8F13-80988C84CED0}"/>
                </a:ext>
              </a:extLst>
            </p:cNvPr>
            <p:cNvCxnSpPr>
              <a:cxnSpLocks/>
              <a:stCxn id="63" idx="1"/>
              <a:endCxn id="66" idx="6"/>
            </p:cNvCxnSpPr>
            <p:nvPr/>
          </p:nvCxnSpPr>
          <p:spPr>
            <a:xfrm flipH="1" flipV="1">
              <a:off x="1494738" y="2830200"/>
              <a:ext cx="343353" cy="2744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307CBBB4-CD67-41F2-908E-47FCDBF638D5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1346802" y="2960209"/>
              <a:ext cx="643" cy="5673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1DC910C9-6C94-4809-BD61-B32E80A914CE}"/>
                </a:ext>
              </a:extLst>
            </p:cNvPr>
            <p:cNvCxnSpPr>
              <a:cxnSpLocks/>
              <a:stCxn id="63" idx="7"/>
              <a:endCxn id="67" idx="2"/>
            </p:cNvCxnSpPr>
            <p:nvPr/>
          </p:nvCxnSpPr>
          <p:spPr>
            <a:xfrm flipV="1">
              <a:off x="2047305" y="2830200"/>
              <a:ext cx="353238" cy="2744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5ABF30B4-0094-4F67-B15E-8C35EF2D7859}"/>
                </a:ext>
              </a:extLst>
            </p:cNvPr>
            <p:cNvCxnSpPr>
              <a:cxnSpLocks/>
              <a:stCxn id="67" idx="1"/>
              <a:endCxn id="68" idx="4"/>
            </p:cNvCxnSpPr>
            <p:nvPr/>
          </p:nvCxnSpPr>
          <p:spPr>
            <a:xfrm flipH="1" flipV="1">
              <a:off x="1942697" y="2411866"/>
              <a:ext cx="501174" cy="3264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DA682E3-E129-49DC-8D6A-609148F2AEE1}"/>
                </a:ext>
              </a:extLst>
            </p:cNvPr>
            <p:cNvCxnSpPr>
              <a:cxnSpLocks/>
              <a:stCxn id="66" idx="7"/>
              <a:endCxn id="68" idx="4"/>
            </p:cNvCxnSpPr>
            <p:nvPr/>
          </p:nvCxnSpPr>
          <p:spPr>
            <a:xfrm flipV="1">
              <a:off x="1451409" y="2411866"/>
              <a:ext cx="491289" cy="3264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AC473BB-8858-4D2B-B353-8D2A21C78344}"/>
                </a:ext>
              </a:extLst>
            </p:cNvPr>
            <p:cNvCxnSpPr>
              <a:cxnSpLocks/>
              <a:stCxn id="65" idx="7"/>
              <a:endCxn id="63" idx="3"/>
            </p:cNvCxnSpPr>
            <p:nvPr/>
          </p:nvCxnSpPr>
          <p:spPr>
            <a:xfrm flipV="1">
              <a:off x="1452052" y="3288539"/>
              <a:ext cx="386038" cy="277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835651" y="1560598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9035522" y="1978033"/>
            <a:ext cx="2218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Set of possible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 {F,D,E}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S= {D,B,C}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S ={ A,B,C}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1398" y="4746783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1730" y="5269649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774744" y="4678754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42947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418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74152" y="15734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76994" y="4759636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4</a:t>
            </a:r>
            <a:endParaRPr lang="en-US" sz="21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346276" y="4691607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5</a:t>
            </a:r>
            <a:endParaRPr lang="en-US" sz="2100" b="1" dirty="0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02157" y="5157027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AC473BB-8858-4D2B-B353-8D2A21C78344}"/>
              </a:ext>
            </a:extLst>
          </p:cNvPr>
          <p:cNvCxnSpPr>
            <a:cxnSpLocks/>
            <a:stCxn id="65" idx="6"/>
            <a:endCxn id="64" idx="2"/>
          </p:cNvCxnSpPr>
          <p:nvPr/>
        </p:nvCxnSpPr>
        <p:spPr>
          <a:xfrm flipV="1">
            <a:off x="1495381" y="3656594"/>
            <a:ext cx="905162" cy="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AC473BB-8858-4D2B-B353-8D2A21C7834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548479" y="2960208"/>
            <a:ext cx="0" cy="566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21DB9CD-7D4D-4BDC-A541-6AFAA729A62E}"/>
              </a:ext>
            </a:extLst>
          </p:cNvPr>
          <p:cNvCxnSpPr>
            <a:cxnSpLocks/>
            <a:stCxn id="67" idx="2"/>
            <a:endCxn id="66" idx="6"/>
          </p:cNvCxnSpPr>
          <p:nvPr/>
        </p:nvCxnSpPr>
        <p:spPr>
          <a:xfrm flipH="1">
            <a:off x="1494738" y="2830200"/>
            <a:ext cx="9058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1" grpId="0" animBg="1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30254"/>
              </p:ext>
            </p:extLst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7189"/>
              </p:ext>
            </p:extLst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90664"/>
              </p:ext>
            </p:extLst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0979" y="44986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false prediction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2626" y="44986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1100" y="44986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14329" y="44889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49913"/>
              </p:ext>
            </p:extLst>
          </p:nvPr>
        </p:nvGraphicFramePr>
        <p:xfrm>
          <a:off x="412686" y="56163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7060365" y="5103980"/>
            <a:ext cx="47498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30 false predictions of 2160 predictions </a:t>
            </a:r>
          </a:p>
          <a:p>
            <a:pPr algn="ctr"/>
            <a:r>
              <a:rPr lang="en-US" sz="2200" b="1" dirty="0"/>
              <a:t> 2.6% of false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number of turns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6BC0F8-860F-4AD4-B7E1-C32981D0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" y="2337248"/>
            <a:ext cx="5772874" cy="424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B0CAD3-4375-493C-BA11-292D2DD6B414}"/>
              </a:ext>
            </a:extLst>
          </p:cNvPr>
          <p:cNvSpPr txBox="1"/>
          <p:nvPr/>
        </p:nvSpPr>
        <p:spPr>
          <a:xfrm>
            <a:off x="855223" y="1577075"/>
            <a:ext cx="490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Evolution of prediction after each 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8A879-1175-423B-A8DC-D6ABC33B00C0}"/>
              </a:ext>
            </a:extLst>
          </p:cNvPr>
          <p:cNvSpPr/>
          <p:nvPr/>
        </p:nvSpPr>
        <p:spPr>
          <a:xfrm>
            <a:off x="400695" y="162020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464B89-7E41-408A-9F76-B718895B8BC2}"/>
              </a:ext>
            </a:extLst>
          </p:cNvPr>
          <p:cNvSpPr txBox="1"/>
          <p:nvPr/>
        </p:nvSpPr>
        <p:spPr>
          <a:xfrm>
            <a:off x="6928646" y="1563117"/>
            <a:ext cx="51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Time of prediction and revision of hypotheses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C3E92-2CD9-4531-AB76-63AFA732DD79}"/>
              </a:ext>
            </a:extLst>
          </p:cNvPr>
          <p:cNvSpPr/>
          <p:nvPr/>
        </p:nvSpPr>
        <p:spPr>
          <a:xfrm>
            <a:off x="6474118" y="1606251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383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B77694-1977-4E31-BC1D-7AA7FBEF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Conclusion and future works: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89DD49-E269-4839-8EAB-9B2C063ADB62}"/>
              </a:ext>
            </a:extLst>
          </p:cNvPr>
          <p:cNvSpPr txBox="1"/>
          <p:nvPr/>
        </p:nvSpPr>
        <p:spPr>
          <a:xfrm>
            <a:off x="902448" y="2673355"/>
            <a:ext cx="8803341" cy="84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21D6E28-9EDF-446B-A5EC-576A06DA58E2}"/>
              </a:ext>
            </a:extLst>
          </p:cNvPr>
          <p:cNvGrpSpPr/>
          <p:nvPr/>
        </p:nvGrpSpPr>
        <p:grpSpPr>
          <a:xfrm>
            <a:off x="1386910" y="1579350"/>
            <a:ext cx="9561983" cy="2026345"/>
            <a:chOff x="8889371" y="1786819"/>
            <a:chExt cx="12749308" cy="2701791"/>
          </a:xfrm>
        </p:grpSpPr>
        <p:sp>
          <p:nvSpPr>
            <p:cNvPr id="8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8889371" y="1786819"/>
              <a:ext cx="6685184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chemeClr val="accent4"/>
                  </a:solidFill>
                </a:rPr>
                <a:t>Simulation of 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A458-D2FD-44E8-8D9C-4DBF4FA98F32}"/>
                </a:ext>
              </a:extLst>
            </p:cNvPr>
            <p:cNvSpPr/>
            <p:nvPr/>
          </p:nvSpPr>
          <p:spPr>
            <a:xfrm>
              <a:off x="8889371" y="2826618"/>
              <a:ext cx="12749308" cy="166199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Simulation theory is able to reason about other with </a:t>
              </a:r>
              <a:r>
                <a:rPr lang="en-US" sz="2000" b="1" dirty="0"/>
                <a:t>partial knowledge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Validation of the model in the context of agent/ agent interaction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902448" y="165760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10" name="Group 60">
            <a:extLst>
              <a:ext uri="{FF2B5EF4-FFF2-40B4-BE49-F238E27FC236}">
                <a16:creationId xmlns:a16="http://schemas.microsoft.com/office/drawing/2014/main" id="{AD7A879D-F544-40FC-BA8E-52C9DA61F59A}"/>
              </a:ext>
            </a:extLst>
          </p:cNvPr>
          <p:cNvGrpSpPr/>
          <p:nvPr/>
        </p:nvGrpSpPr>
        <p:grpSpPr>
          <a:xfrm>
            <a:off x="1386910" y="3821581"/>
            <a:ext cx="9561983" cy="2787323"/>
            <a:chOff x="8889371" y="1786819"/>
            <a:chExt cx="12749308" cy="3716428"/>
          </a:xfrm>
        </p:grpSpPr>
        <p:sp>
          <p:nvSpPr>
            <p:cNvPr id="11" name="TextBox 61">
              <a:extLst>
                <a:ext uri="{FF2B5EF4-FFF2-40B4-BE49-F238E27FC236}">
                  <a16:creationId xmlns:a16="http://schemas.microsoft.com/office/drawing/2014/main" id="{6DF85676-3B4B-4BF2-8A07-421A2422B537}"/>
                </a:ext>
              </a:extLst>
            </p:cNvPr>
            <p:cNvSpPr txBox="1"/>
            <p:nvPr/>
          </p:nvSpPr>
          <p:spPr>
            <a:xfrm>
              <a:off x="8889371" y="1786819"/>
              <a:ext cx="10597779" cy="67710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b="1" dirty="0">
                  <a:solidFill>
                    <a:srgbClr val="002060"/>
                  </a:solidFill>
                </a:rPr>
                <a:t>Interpersonal relation of dominance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DA769-C6F0-47BA-91D1-BA87563D4FC1}"/>
                </a:ext>
              </a:extLst>
            </p:cNvPr>
            <p:cNvSpPr/>
            <p:nvPr/>
          </p:nvSpPr>
          <p:spPr>
            <a:xfrm>
              <a:off x="8889371" y="2712741"/>
              <a:ext cx="12749308" cy="2790506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spcBef>
                  <a:spcPts val="900"/>
                </a:spcBef>
              </a:pPr>
              <a:r>
                <a:rPr lang="en-US" sz="2000" dirty="0"/>
                <a:t>Simulate an interpersonal relation of dominance.</a:t>
              </a:r>
              <a:endParaRPr lang="en-US" sz="2000" b="1" dirty="0"/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Predict and adapt a complementary behavior </a:t>
              </a:r>
            </a:p>
            <a:p>
              <a:pPr algn="just">
                <a:spcBef>
                  <a:spcPts val="900"/>
                </a:spcBef>
              </a:pPr>
              <a:endParaRPr lang="en-US" sz="2000" dirty="0"/>
            </a:p>
            <a:p>
              <a:pPr algn="just">
                <a:spcBef>
                  <a:spcPts val="900"/>
                </a:spcBef>
              </a:pPr>
              <a:r>
                <a:rPr lang="en-US" sz="2000" dirty="0"/>
                <a:t>Evaluation of the model with a human user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8BDA081-8B40-43BF-8DBF-E7523842088A}"/>
              </a:ext>
            </a:extLst>
          </p:cNvPr>
          <p:cNvSpPr/>
          <p:nvPr/>
        </p:nvSpPr>
        <p:spPr>
          <a:xfrm>
            <a:off x="902448" y="3888294"/>
            <a:ext cx="374404" cy="3744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D9EA1DE-0B95-43FC-BE3F-358ACB92736C}"/>
              </a:ext>
            </a:extLst>
          </p:cNvPr>
          <p:cNvSpPr/>
          <p:nvPr/>
        </p:nvSpPr>
        <p:spPr>
          <a:xfrm>
            <a:off x="1007193" y="2381448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B0965A-B90E-471D-9609-C65923BA6957}"/>
              </a:ext>
            </a:extLst>
          </p:cNvPr>
          <p:cNvSpPr/>
          <p:nvPr/>
        </p:nvSpPr>
        <p:spPr>
          <a:xfrm>
            <a:off x="1007193" y="3237281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46BA1CC-23F9-46DE-833E-88D36D2A60C3}"/>
              </a:ext>
            </a:extLst>
          </p:cNvPr>
          <p:cNvSpPr/>
          <p:nvPr/>
        </p:nvSpPr>
        <p:spPr>
          <a:xfrm>
            <a:off x="1007193" y="4565848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E11C4ED2-2359-4359-8A66-D49B609FE9FD}"/>
              </a:ext>
            </a:extLst>
          </p:cNvPr>
          <p:cNvSpPr/>
          <p:nvPr/>
        </p:nvSpPr>
        <p:spPr>
          <a:xfrm>
            <a:off x="1007193" y="5421681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9D721A64-A04A-4296-A407-530644456B1C}"/>
              </a:ext>
            </a:extLst>
          </p:cNvPr>
          <p:cNvSpPr/>
          <p:nvPr/>
        </p:nvSpPr>
        <p:spPr>
          <a:xfrm>
            <a:off x="1007193" y="6256055"/>
            <a:ext cx="269659" cy="269659"/>
          </a:xfrm>
          <a:prstGeom prst="ellipse">
            <a:avLst/>
          </a:prstGeom>
          <a:gradFill rotWithShape="1">
            <a:gsLst>
              <a:gs pos="0">
                <a:srgbClr val="002060"/>
              </a:gs>
              <a:gs pos="8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7F022-9E9A-4C69-A592-C3276DB8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16717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COLLABORATIVE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93935-7B06-450D-86F1-E5EA24C0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428455-0A36-407E-859C-D77BA0D30E5E}"/>
              </a:ext>
            </a:extLst>
          </p:cNvPr>
          <p:cNvGrpSpPr/>
          <p:nvPr/>
        </p:nvGrpSpPr>
        <p:grpSpPr>
          <a:xfrm>
            <a:off x="2285689" y="1373974"/>
            <a:ext cx="7232400" cy="2144550"/>
            <a:chOff x="2006138" y="1849259"/>
            <a:chExt cx="9091947" cy="323142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8004B99-203B-4B13-8EEE-FABFCB52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42684" y="1925541"/>
              <a:ext cx="1774715" cy="1528515"/>
            </a:xfrm>
            <a:prstGeom prst="rect">
              <a:avLst/>
            </a:prstGeom>
          </p:spPr>
        </p:pic>
        <p:pic>
          <p:nvPicPr>
            <p:cNvPr id="9" name="Image 23">
              <a:extLst>
                <a:ext uri="{FF2B5EF4-FFF2-40B4-BE49-F238E27FC236}">
                  <a16:creationId xmlns:a16="http://schemas.microsoft.com/office/drawing/2014/main" id="{AF1715CF-A5B7-4B75-B963-CCCD5F8F9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4420" y="3170463"/>
              <a:ext cx="1923665" cy="1910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 24">
              <a:extLst>
                <a:ext uri="{FF2B5EF4-FFF2-40B4-BE49-F238E27FC236}">
                  <a16:creationId xmlns:a16="http://schemas.microsoft.com/office/drawing/2014/main" id="{48CFA1FE-F983-41F9-9EC8-8052AA8E9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138" y="3147174"/>
              <a:ext cx="2011166" cy="190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lèche : courbe vers la gauche 11">
              <a:extLst>
                <a:ext uri="{FF2B5EF4-FFF2-40B4-BE49-F238E27FC236}">
                  <a16:creationId xmlns:a16="http://schemas.microsoft.com/office/drawing/2014/main" id="{875B8E20-E9EC-493F-853F-8D512E3C5ECF}"/>
                </a:ext>
              </a:extLst>
            </p:cNvPr>
            <p:cNvSpPr/>
            <p:nvPr/>
          </p:nvSpPr>
          <p:spPr bwMode="auto">
            <a:xfrm>
              <a:off x="7885127" y="1849259"/>
              <a:ext cx="1674414" cy="1220999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accent4"/>
                </a:solidFill>
              </a:endParaRPr>
            </a:p>
          </p:txBody>
        </p:sp>
        <p:sp>
          <p:nvSpPr>
            <p:cNvPr id="13" name="Flèche : courbe vers la gauche 12">
              <a:extLst>
                <a:ext uri="{FF2B5EF4-FFF2-40B4-BE49-F238E27FC236}">
                  <a16:creationId xmlns:a16="http://schemas.microsoft.com/office/drawing/2014/main" id="{4F68871A-9F31-434D-85DD-857074DDDFB9}"/>
                </a:ext>
              </a:extLst>
            </p:cNvPr>
            <p:cNvSpPr/>
            <p:nvPr/>
          </p:nvSpPr>
          <p:spPr bwMode="auto">
            <a:xfrm rot="10800000">
              <a:off x="3430771" y="1958262"/>
              <a:ext cx="1544185" cy="1121908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8700C22-6DD7-444D-9C04-1921407EE04A}"/>
              </a:ext>
            </a:extLst>
          </p:cNvPr>
          <p:cNvGrpSpPr/>
          <p:nvPr/>
        </p:nvGrpSpPr>
        <p:grpSpPr>
          <a:xfrm>
            <a:off x="294190" y="4598727"/>
            <a:ext cx="4537277" cy="1876128"/>
            <a:chOff x="960699" y="3515828"/>
            <a:chExt cx="4537277" cy="187612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A65907-ABCB-4EAE-91C7-3EE7F3BB9BFD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9D306C91-2320-43E8-B265-72D3C16644B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27" name="Oval 29">
                <a:extLst>
                  <a:ext uri="{FF2B5EF4-FFF2-40B4-BE49-F238E27FC236}">
                    <a16:creationId xmlns:a16="http://schemas.microsoft.com/office/drawing/2014/main" id="{348C02EE-C78A-4022-9232-AF3F12B47DF5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Oval 30">
                <a:extLst>
                  <a:ext uri="{FF2B5EF4-FFF2-40B4-BE49-F238E27FC236}">
                    <a16:creationId xmlns:a16="http://schemas.microsoft.com/office/drawing/2014/main" id="{3DB37F7F-3889-4C5E-8767-84A40D14A02E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Oval 31">
                <a:extLst>
                  <a:ext uri="{FF2B5EF4-FFF2-40B4-BE49-F238E27FC236}">
                    <a16:creationId xmlns:a16="http://schemas.microsoft.com/office/drawing/2014/main" id="{0AD9D1C8-7C99-4E2F-87B5-A696F236B320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67AB68A0-680E-4D58-832B-A64361055917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TextBox 33">
                <a:extLst>
                  <a:ext uri="{FF2B5EF4-FFF2-40B4-BE49-F238E27FC236}">
                    <a16:creationId xmlns:a16="http://schemas.microsoft.com/office/drawing/2014/main" id="{63AF55CB-1496-4D36-9062-7D65570E2A2B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TextBox 34">
                <a:extLst>
                  <a:ext uri="{FF2B5EF4-FFF2-40B4-BE49-F238E27FC236}">
                    <a16:creationId xmlns:a16="http://schemas.microsoft.com/office/drawing/2014/main" id="{847BB68F-4ED9-4338-A162-375759237968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9256EF-00D7-4BE1-865A-D326A0ACA69A}"/>
              </a:ext>
            </a:extLst>
          </p:cNvPr>
          <p:cNvGrpSpPr/>
          <p:nvPr/>
        </p:nvGrpSpPr>
        <p:grpSpPr>
          <a:xfrm>
            <a:off x="4738016" y="2814784"/>
            <a:ext cx="3578768" cy="1139767"/>
            <a:chOff x="321900" y="1371049"/>
            <a:chExt cx="4184247" cy="113976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5449992-9319-48D8-8FED-41BBEF7FDC0D}"/>
                </a:ext>
              </a:extLst>
            </p:cNvPr>
            <p:cNvSpPr txBox="1"/>
            <p:nvPr/>
          </p:nvSpPr>
          <p:spPr>
            <a:xfrm>
              <a:off x="677059" y="1802930"/>
              <a:ext cx="35110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Cooperation to achieve  </a:t>
              </a:r>
              <a:r>
                <a:rPr lang="en-US" sz="2000" b="1" dirty="0"/>
                <a:t>common goals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4981414-173B-477B-BA4C-9DAFC566199B}"/>
                </a:ext>
              </a:extLst>
            </p:cNvPr>
            <p:cNvGrpSpPr/>
            <p:nvPr/>
          </p:nvGrpSpPr>
          <p:grpSpPr>
            <a:xfrm>
              <a:off x="321900" y="1371049"/>
              <a:ext cx="4184247" cy="925442"/>
              <a:chOff x="960699" y="3649397"/>
              <a:chExt cx="4184247" cy="925442"/>
            </a:xfrm>
          </p:grpSpPr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82A2CE6-964A-4B60-A5AB-2120ED775999}"/>
                  </a:ext>
                </a:extLst>
              </p:cNvPr>
              <p:cNvSpPr txBox="1"/>
              <p:nvPr/>
            </p:nvSpPr>
            <p:spPr>
              <a:xfrm>
                <a:off x="960699" y="3649397"/>
                <a:ext cx="4184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COLLABORATION</a:t>
                </a:r>
              </a:p>
            </p:txBody>
          </p:sp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E2354F54-A51D-40A5-8E11-7154E975A234}"/>
                  </a:ext>
                </a:extLst>
              </p:cNvPr>
              <p:cNvSpPr txBox="1"/>
              <p:nvPr/>
            </p:nvSpPr>
            <p:spPr>
              <a:xfrm>
                <a:off x="1805610" y="420550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14427CB-4BCC-4839-8AF5-71B259492923}"/>
              </a:ext>
            </a:extLst>
          </p:cNvPr>
          <p:cNvGrpSpPr/>
          <p:nvPr/>
        </p:nvGrpSpPr>
        <p:grpSpPr>
          <a:xfrm>
            <a:off x="6870438" y="4598727"/>
            <a:ext cx="4779481" cy="1929395"/>
            <a:chOff x="810127" y="3451771"/>
            <a:chExt cx="4779481" cy="1970963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35E8D44-A9AB-48A9-9F63-81E9F912AA9D}"/>
                </a:ext>
              </a:extLst>
            </p:cNvPr>
            <p:cNvSpPr txBox="1"/>
            <p:nvPr/>
          </p:nvSpPr>
          <p:spPr>
            <a:xfrm>
              <a:off x="810127" y="3451771"/>
              <a:ext cx="418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chemeClr val="accent5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39D3B65B-47F6-4943-A902-AEDF38DA5022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CA336420-929D-47C1-9B1E-F81518AE315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31">
                <a:extLst>
                  <a:ext uri="{FF2B5EF4-FFF2-40B4-BE49-F238E27FC236}">
                    <a16:creationId xmlns:a16="http://schemas.microsoft.com/office/drawing/2014/main" id="{936A7B8D-3992-46F5-B963-C0961FE68F96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TextBox 32">
                <a:extLst>
                  <a:ext uri="{FF2B5EF4-FFF2-40B4-BE49-F238E27FC236}">
                    <a16:creationId xmlns:a16="http://schemas.microsoft.com/office/drawing/2014/main" id="{03D1BB58-2521-4A70-9A03-42DC932DA180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TextBox 34">
                <a:extLst>
                  <a:ext uri="{FF2B5EF4-FFF2-40B4-BE49-F238E27FC236}">
                    <a16:creationId xmlns:a16="http://schemas.microsoft.com/office/drawing/2014/main" id="{A37B5EED-777B-4C41-9514-4897196C30BD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Flèche : droite à entaille 2">
            <a:extLst>
              <a:ext uri="{FF2B5EF4-FFF2-40B4-BE49-F238E27FC236}">
                <a16:creationId xmlns:a16="http://schemas.microsoft.com/office/drawing/2014/main" id="{193861C9-F759-4004-A60E-7298CF029200}"/>
              </a:ext>
            </a:extLst>
          </p:cNvPr>
          <p:cNvSpPr/>
          <p:nvPr/>
        </p:nvSpPr>
        <p:spPr>
          <a:xfrm>
            <a:off x="5041782" y="4562258"/>
            <a:ext cx="1465545" cy="5248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8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F4E6C4-7F44-49E9-B928-084A4F777868}"/>
              </a:ext>
            </a:extLst>
          </p:cNvPr>
          <p:cNvSpPr/>
          <p:nvPr/>
        </p:nvSpPr>
        <p:spPr>
          <a:xfrm>
            <a:off x="0" y="0"/>
            <a:ext cx="12192000" cy="5578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89C2F0BD-92F5-4F81-9B98-7CC9A3FED526}"/>
              </a:ext>
            </a:extLst>
          </p:cNvPr>
          <p:cNvGrpSpPr/>
          <p:nvPr/>
        </p:nvGrpSpPr>
        <p:grpSpPr>
          <a:xfrm>
            <a:off x="3483551" y="2944564"/>
            <a:ext cx="5224894" cy="968871"/>
            <a:chOff x="2148051" y="2137172"/>
            <a:chExt cx="6966526" cy="129182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E2E12797-4C77-49FE-8534-79D2FFC30D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E659507-1EA4-4E4F-9B63-9761C17B456F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BC745D99-6CDB-474C-8837-55CBB065D80F}"/>
                  </a:ext>
                </a:extLst>
              </p:cNvPr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33">
                <a:extLst>
                  <a:ext uri="{FF2B5EF4-FFF2-40B4-BE49-F238E27FC236}">
                    <a16:creationId xmlns:a16="http://schemas.microsoft.com/office/drawing/2014/main" id="{6CA8EAFD-1EFF-458B-9379-A9FEE4DDB942}"/>
                  </a:ext>
                </a:extLst>
              </p:cNvPr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B7CB68B1-8446-4ABA-973B-08ED7273AF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6D2E6A-ABE4-4C4A-9A7B-57950C1005EE}"/>
                  </a:ext>
                </a:extLst>
              </p:cNvPr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3EEAB7D3-B991-4475-BF8C-0DC26109ACFC}"/>
                  </a:ext>
                </a:extLst>
              </p:cNvPr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6514FF13-BC2E-44BB-8B6F-6EB4054450EC}"/>
                  </a:ext>
                </a:extLst>
              </p:cNvPr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id="{7CDA4CE6-1764-4CC1-82F3-05881C2AD9AB}"/>
                </a:ext>
              </a:extLst>
            </p:cNvPr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id="{B7FDD769-8C4F-46F6-A32C-6F7A5164A2B7}"/>
                </a:ext>
              </a:extLst>
            </p:cNvPr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ACADADED-9F96-46FF-96DD-92C9B800545D}"/>
              </a:ext>
            </a:extLst>
          </p:cNvPr>
          <p:cNvGrpSpPr/>
          <p:nvPr/>
        </p:nvGrpSpPr>
        <p:grpSpPr>
          <a:xfrm>
            <a:off x="717588" y="1877721"/>
            <a:ext cx="8086340" cy="615553"/>
            <a:chOff x="717588" y="2063252"/>
            <a:chExt cx="8086340" cy="615553"/>
          </a:xfrm>
        </p:grpSpPr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E22AAA2-F8CF-4ADD-B095-B8AA79BAC954}"/>
                </a:ext>
              </a:extLst>
            </p:cNvPr>
            <p:cNvSpPr txBox="1"/>
            <p:nvPr/>
          </p:nvSpPr>
          <p:spPr>
            <a:xfrm>
              <a:off x="717588" y="2063252"/>
              <a:ext cx="8086340" cy="61555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Control attempts by one individual </a:t>
              </a:r>
              <a:r>
                <a:rPr lang="en-US" i="1" u="sng" dirty="0">
                  <a:latin typeface="Open Sans" panose="020B0606030504020204"/>
                </a:rPr>
                <a:t>are accepted </a:t>
              </a:r>
              <a:r>
                <a:rPr lang="en-US" dirty="0">
                  <a:latin typeface="Open Sans" panose="020B0606030504020204"/>
                </a:rPr>
                <a:t>by the interactional partner </a:t>
              </a:r>
              <a:r>
                <a:rPr lang="en-US" sz="1600" i="1" dirty="0">
                  <a:solidFill>
                    <a:prstClr val="black"/>
                  </a:solidFill>
                  <a:latin typeface="Open Sans" panose="020B0606030504020204"/>
                </a:rPr>
                <a:t>(Burgoon &amp; Dunbar 98)</a:t>
              </a:r>
              <a:endParaRPr lang="en-US" i="1" dirty="0">
                <a:solidFill>
                  <a:prstClr val="black"/>
                </a:solidFill>
                <a:latin typeface="Open Sans" panose="020B0606030504020204"/>
              </a:endParaRPr>
            </a:p>
          </p:txBody>
        </p:sp>
        <p:sp>
          <p:nvSpPr>
            <p:cNvPr id="31" name="Oval 16">
              <a:extLst>
                <a:ext uri="{FF2B5EF4-FFF2-40B4-BE49-F238E27FC236}">
                  <a16:creationId xmlns:a16="http://schemas.microsoft.com/office/drawing/2014/main" id="{20E1A9D7-141D-4F76-831B-57B03A281E87}"/>
                </a:ext>
              </a:extLst>
            </p:cNvPr>
            <p:cNvSpPr/>
            <p:nvPr/>
          </p:nvSpPr>
          <p:spPr>
            <a:xfrm>
              <a:off x="789786" y="2181267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15A8EC-5806-4652-95B8-A39F3579E4C3}"/>
              </a:ext>
            </a:extLst>
          </p:cNvPr>
          <p:cNvGrpSpPr/>
          <p:nvPr/>
        </p:nvGrpSpPr>
        <p:grpSpPr>
          <a:xfrm>
            <a:off x="730252" y="1344132"/>
            <a:ext cx="7857734" cy="369332"/>
            <a:chOff x="730252" y="1344132"/>
            <a:chExt cx="7857734" cy="369332"/>
          </a:xfrm>
        </p:grpSpPr>
        <p:sp>
          <p:nvSpPr>
            <p:cNvPr id="25" name="TextBox 61">
              <a:extLst>
                <a:ext uri="{FF2B5EF4-FFF2-40B4-BE49-F238E27FC236}">
                  <a16:creationId xmlns:a16="http://schemas.microsoft.com/office/drawing/2014/main" id="{6A964839-39C5-4C76-BB40-FD4B30AA3DC2}"/>
                </a:ext>
              </a:extLst>
            </p:cNvPr>
            <p:cNvSpPr txBox="1"/>
            <p:nvPr/>
          </p:nvSpPr>
          <p:spPr>
            <a:xfrm>
              <a:off x="730252" y="1344132"/>
              <a:ext cx="7857734" cy="369332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>
                  <a:latin typeface="Open Sans" panose="020B0606030504020204"/>
                </a:rPr>
                <a:t>Ability to influence the behavior of another person </a:t>
              </a:r>
              <a:r>
                <a:rPr lang="en-US" sz="1600" i="1" dirty="0">
                  <a:latin typeface="Open Sans" panose="020B0606030504020204"/>
                </a:rPr>
                <a:t>(Burgoon et al 98)</a:t>
              </a:r>
              <a:endParaRPr lang="en-US" i="1" dirty="0">
                <a:latin typeface="Open Sans" panose="020B0606030504020204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83F72218-B400-488D-9FB3-E0639BEB60F5}"/>
                </a:ext>
              </a:extLst>
            </p:cNvPr>
            <p:cNvSpPr/>
            <p:nvPr/>
          </p:nvSpPr>
          <p:spPr>
            <a:xfrm>
              <a:off x="789785" y="1404303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75652" y="2711331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0" y="3199720"/>
            <a:ext cx="8349533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6938" y="4158797"/>
            <a:ext cx="8998906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3256203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5410640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</a:t>
              </a:r>
              <a:r>
                <a:rPr lang="en-US" sz="2000" b="1" kern="0" dirty="0">
                  <a:solidFill>
                    <a:srgbClr val="4B2C50"/>
                  </a:solidFill>
                </a:rPr>
                <a:t> &amp; 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5411951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182954" y="4636168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8E532831-76B3-457B-A5C3-1F91B5227964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D3150B52-0808-4AC4-8B5B-0D9EBA8535E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4077643A-FC4D-4FDE-8B8A-7B83BD60810A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21078E55-302E-4899-8596-9A153E286808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A720E1-84C3-45ED-8AD4-485A2F62947A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6</a:t>
            </a:fld>
            <a:endParaRPr lang="fr-FR"/>
          </a:p>
        </p:txBody>
      </p: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224A33F0-3FE8-4E0D-85F1-8795D44C3E7D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217" name="Oval 18">
              <a:extLst>
                <a:ext uri="{FF2B5EF4-FFF2-40B4-BE49-F238E27FC236}">
                  <a16:creationId xmlns:a16="http://schemas.microsoft.com/office/drawing/2014/main" id="{859EADBC-FF01-4AFB-9165-C870BD0D8E9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Oval 18">
              <a:extLst>
                <a:ext uri="{FF2B5EF4-FFF2-40B4-BE49-F238E27FC236}">
                  <a16:creationId xmlns:a16="http://schemas.microsoft.com/office/drawing/2014/main" id="{753F8BF5-9474-4114-8236-BE66717189EE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Oval 18">
              <a:extLst>
                <a:ext uri="{FF2B5EF4-FFF2-40B4-BE49-F238E27FC236}">
                  <a16:creationId xmlns:a16="http://schemas.microsoft.com/office/drawing/2014/main" id="{C32E2BDB-07CC-44B5-810C-5BE6A786C050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18">
              <a:extLst>
                <a:ext uri="{FF2B5EF4-FFF2-40B4-BE49-F238E27FC236}">
                  <a16:creationId xmlns:a16="http://schemas.microsoft.com/office/drawing/2014/main" id="{CB6C45E6-DA31-467C-B26C-EBB50ECC1DD0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Oval 18">
              <a:extLst>
                <a:ext uri="{FF2B5EF4-FFF2-40B4-BE49-F238E27FC236}">
                  <a16:creationId xmlns:a16="http://schemas.microsoft.com/office/drawing/2014/main" id="{6ACA9AD9-44A5-440C-830E-7D34F0629933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Oval 18">
              <a:extLst>
                <a:ext uri="{FF2B5EF4-FFF2-40B4-BE49-F238E27FC236}">
                  <a16:creationId xmlns:a16="http://schemas.microsoft.com/office/drawing/2014/main" id="{5440AA7A-CCDF-4040-AF86-71ED5318845E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Oval 18">
              <a:extLst>
                <a:ext uri="{FF2B5EF4-FFF2-40B4-BE49-F238E27FC236}">
                  <a16:creationId xmlns:a16="http://schemas.microsoft.com/office/drawing/2014/main" id="{CB2B635A-3468-458F-BE94-85FC6795115F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Connecteur droit avec flèche 223">
              <a:extLst>
                <a:ext uri="{FF2B5EF4-FFF2-40B4-BE49-F238E27FC236}">
                  <a16:creationId xmlns:a16="http://schemas.microsoft.com/office/drawing/2014/main" id="{E5A398F8-BC23-409A-9155-6A0E6C8E9112}"/>
                </a:ext>
              </a:extLst>
            </p:cNvPr>
            <p:cNvCxnSpPr>
              <a:cxnSpLocks/>
              <a:stCxn id="218" idx="1"/>
              <a:endCxn id="21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>
              <a:extLst>
                <a:ext uri="{FF2B5EF4-FFF2-40B4-BE49-F238E27FC236}">
                  <a16:creationId xmlns:a16="http://schemas.microsoft.com/office/drawing/2014/main" id="{2A464B1D-66B2-46A2-9525-8BCBE69AB485}"/>
                </a:ext>
              </a:extLst>
            </p:cNvPr>
            <p:cNvCxnSpPr>
              <a:cxnSpLocks/>
              <a:stCxn id="217" idx="1"/>
              <a:endCxn id="220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225">
              <a:extLst>
                <a:ext uri="{FF2B5EF4-FFF2-40B4-BE49-F238E27FC236}">
                  <a16:creationId xmlns:a16="http://schemas.microsoft.com/office/drawing/2014/main" id="{9DAD80D3-EE42-44F1-873E-6687C2736855}"/>
                </a:ext>
              </a:extLst>
            </p:cNvPr>
            <p:cNvCxnSpPr>
              <a:cxnSpLocks/>
              <a:stCxn id="219" idx="0"/>
              <a:endCxn id="220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avec flèche 226">
              <a:extLst>
                <a:ext uri="{FF2B5EF4-FFF2-40B4-BE49-F238E27FC236}">
                  <a16:creationId xmlns:a16="http://schemas.microsoft.com/office/drawing/2014/main" id="{CA669C93-4CC6-4BA9-B8B6-3E3467688313}"/>
                </a:ext>
              </a:extLst>
            </p:cNvPr>
            <p:cNvCxnSpPr>
              <a:cxnSpLocks/>
              <a:stCxn id="217" idx="7"/>
              <a:endCxn id="221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avec flèche 227">
              <a:extLst>
                <a:ext uri="{FF2B5EF4-FFF2-40B4-BE49-F238E27FC236}">
                  <a16:creationId xmlns:a16="http://schemas.microsoft.com/office/drawing/2014/main" id="{AB021B0E-1498-40FC-B84A-23865AB15126}"/>
                </a:ext>
              </a:extLst>
            </p:cNvPr>
            <p:cNvCxnSpPr>
              <a:cxnSpLocks/>
              <a:stCxn id="221" idx="1"/>
              <a:endCxn id="223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avec flèche 228">
              <a:extLst>
                <a:ext uri="{FF2B5EF4-FFF2-40B4-BE49-F238E27FC236}">
                  <a16:creationId xmlns:a16="http://schemas.microsoft.com/office/drawing/2014/main" id="{A5963F4B-00EF-4B38-8E5C-8C120A3B0B3C}"/>
                </a:ext>
              </a:extLst>
            </p:cNvPr>
            <p:cNvCxnSpPr>
              <a:cxnSpLocks/>
              <a:stCxn id="220" idx="7"/>
              <a:endCxn id="223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avec flèche 229">
              <a:extLst>
                <a:ext uri="{FF2B5EF4-FFF2-40B4-BE49-F238E27FC236}">
                  <a16:creationId xmlns:a16="http://schemas.microsoft.com/office/drawing/2014/main" id="{D772FB63-26DD-46B8-82DF-16312EE9E908}"/>
                </a:ext>
              </a:extLst>
            </p:cNvPr>
            <p:cNvCxnSpPr>
              <a:cxnSpLocks/>
              <a:stCxn id="223" idx="0"/>
              <a:endCxn id="222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ZoneTexte 230">
              <a:extLst>
                <a:ext uri="{FF2B5EF4-FFF2-40B4-BE49-F238E27FC236}">
                  <a16:creationId xmlns:a16="http://schemas.microsoft.com/office/drawing/2014/main" id="{44193C9E-7509-49F6-BAB9-8983C3144E07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232" name="ZoneTexte 231">
              <a:extLst>
                <a:ext uri="{FF2B5EF4-FFF2-40B4-BE49-F238E27FC236}">
                  <a16:creationId xmlns:a16="http://schemas.microsoft.com/office/drawing/2014/main" id="{14F7E8BD-E0C6-42A2-9613-E136F490F780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233" name="ZoneTexte 232">
              <a:extLst>
                <a:ext uri="{FF2B5EF4-FFF2-40B4-BE49-F238E27FC236}">
                  <a16:creationId xmlns:a16="http://schemas.microsoft.com/office/drawing/2014/main" id="{BECB3884-540E-4263-9CE6-47A1ABC63EE6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234" name="ZoneTexte 233">
              <a:extLst>
                <a:ext uri="{FF2B5EF4-FFF2-40B4-BE49-F238E27FC236}">
                  <a16:creationId xmlns:a16="http://schemas.microsoft.com/office/drawing/2014/main" id="{B7D35357-657F-47C6-A743-0C69E343D130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235" name="ZoneTexte 234">
              <a:extLst>
                <a:ext uri="{FF2B5EF4-FFF2-40B4-BE49-F238E27FC236}">
                  <a16:creationId xmlns:a16="http://schemas.microsoft.com/office/drawing/2014/main" id="{17D72B02-890D-45FA-B18A-D1E3B8D0303D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236" name="ZoneTexte 235">
              <a:extLst>
                <a:ext uri="{FF2B5EF4-FFF2-40B4-BE49-F238E27FC236}">
                  <a16:creationId xmlns:a16="http://schemas.microsoft.com/office/drawing/2014/main" id="{83910F3E-D4D6-4C56-B463-BF7BCB448A52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FB56FE2F-1DEC-460D-B5DC-857C8DE669ED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A8E4B149-3E12-4D17-BEFC-532A0AE87844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E4408077-4680-4DA3-853F-E03320A6B35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240" name="ZoneTexte 239">
              <a:extLst>
                <a:ext uri="{FF2B5EF4-FFF2-40B4-BE49-F238E27FC236}">
                  <a16:creationId xmlns:a16="http://schemas.microsoft.com/office/drawing/2014/main" id="{2F92AD83-146A-4DF1-ABB2-59796969FB11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03538732-7D64-4B0E-B663-BCE52D4932ED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242" name="ZoneTexte 241">
              <a:extLst>
                <a:ext uri="{FF2B5EF4-FFF2-40B4-BE49-F238E27FC236}">
                  <a16:creationId xmlns:a16="http://schemas.microsoft.com/office/drawing/2014/main" id="{49AC11A8-64B0-4E9C-90A7-B28989C4EB02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468102E7-910F-4FF8-BD21-87DFDA6E3A57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244" name="ZoneTexte 243">
              <a:extLst>
                <a:ext uri="{FF2B5EF4-FFF2-40B4-BE49-F238E27FC236}">
                  <a16:creationId xmlns:a16="http://schemas.microsoft.com/office/drawing/2014/main" id="{B7E61CAC-DFA8-47C0-B876-444AFB631818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8D3803D-E881-419F-9011-DCB132CCB4DF}"/>
              </a:ext>
            </a:extLst>
          </p:cNvPr>
          <p:cNvSpPr txBox="1"/>
          <p:nvPr/>
        </p:nvSpPr>
        <p:spPr>
          <a:xfrm>
            <a:off x="7560220" y="311477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28B96B-2694-4BD4-B726-FDCD6C6FAB7C}"/>
              </a:ext>
            </a:extLst>
          </p:cNvPr>
          <p:cNvSpPr txBox="1"/>
          <p:nvPr/>
        </p:nvSpPr>
        <p:spPr>
          <a:xfrm>
            <a:off x="7495209" y="2466058"/>
            <a:ext cx="22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Satisfiability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4922F7-63D1-4831-91B7-D1C2CDDE2370}"/>
              </a:ext>
            </a:extLst>
          </p:cNvPr>
          <p:cNvSpPr txBox="1"/>
          <p:nvPr/>
        </p:nvSpPr>
        <p:spPr>
          <a:xfrm>
            <a:off x="2376446" y="1621674"/>
            <a:ext cx="14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B6B324-19C7-486F-B662-B5BEB48F4A8D}"/>
              </a:ext>
            </a:extLst>
          </p:cNvPr>
          <p:cNvSpPr/>
          <p:nvPr/>
        </p:nvSpPr>
        <p:spPr>
          <a:xfrm>
            <a:off x="234147" y="3947494"/>
            <a:ext cx="4120135" cy="2174620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614037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8E0809-9F57-4C30-AD03-7D83197EA128}"/>
              </a:ext>
            </a:extLst>
          </p:cNvPr>
          <p:cNvSpPr txBox="1"/>
          <p:nvPr/>
        </p:nvSpPr>
        <p:spPr>
          <a:xfrm>
            <a:off x="4520450" y="4352605"/>
            <a:ext cx="2695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Values the agent </a:t>
            </a:r>
            <a:r>
              <a:rPr lang="en-US" sz="2200" b="1" dirty="0">
                <a:solidFill>
                  <a:srgbClr val="FF0000"/>
                </a:solidFill>
              </a:rPr>
              <a:t>doesn’t like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4ADE43-6CC1-4FA1-BC2A-F6F5EFB8F5BF}"/>
              </a:ext>
            </a:extLst>
          </p:cNvPr>
          <p:cNvSpPr/>
          <p:nvPr/>
        </p:nvSpPr>
        <p:spPr>
          <a:xfrm>
            <a:off x="234147" y="2072734"/>
            <a:ext cx="4120135" cy="1775249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D68C4A-38AB-4223-B764-C1D3FBE1D9F1}"/>
              </a:ext>
            </a:extLst>
          </p:cNvPr>
          <p:cNvSpPr txBox="1"/>
          <p:nvPr/>
        </p:nvSpPr>
        <p:spPr>
          <a:xfrm>
            <a:off x="4399373" y="2770902"/>
            <a:ext cx="2877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</a:rPr>
              <a:t>Values the agent </a:t>
            </a:r>
            <a:r>
              <a:rPr lang="en-US" sz="2200" b="1" dirty="0">
                <a:solidFill>
                  <a:schemeClr val="accent6"/>
                </a:solidFill>
              </a:rPr>
              <a:t>like</a:t>
            </a:r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722CDB-9E54-4D5F-8CF8-4C5397D407D8}"/>
              </a:ext>
            </a:extLst>
          </p:cNvPr>
          <p:cNvSpPr txBox="1"/>
          <p:nvPr/>
        </p:nvSpPr>
        <p:spPr>
          <a:xfrm>
            <a:off x="7837719" y="3688576"/>
            <a:ext cx="421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(G): </a:t>
            </a:r>
            <a:r>
              <a:rPr lang="fr-FR" sz="2400" b="1" dirty="0"/>
              <a:t>I like G</a:t>
            </a:r>
          </a:p>
          <a:p>
            <a:endParaRPr lang="fr-FR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dirty="0" err="1"/>
              <a:t>StatePreference</a:t>
            </a:r>
            <a:r>
              <a:rPr lang="fr-FR" sz="2000" dirty="0"/>
              <a:t>(B): </a:t>
            </a:r>
            <a:r>
              <a:rPr lang="fr-FR" sz="2400" b="1" dirty="0"/>
              <a:t>I </a:t>
            </a:r>
            <a:r>
              <a:rPr lang="fr-FR" sz="2400" b="1" dirty="0" err="1"/>
              <a:t>don’t</a:t>
            </a:r>
            <a:r>
              <a:rPr lang="fr-FR" sz="2400" b="1" dirty="0"/>
              <a:t> like B</a:t>
            </a:r>
            <a:endParaRPr lang="fr-FR" sz="2000" b="1" dirty="0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86824CA-E4A6-4287-8035-C02ADD6DDDBD}"/>
              </a:ext>
            </a:extLst>
          </p:cNvPr>
          <p:cNvSpPr txBox="1"/>
          <p:nvPr/>
        </p:nvSpPr>
        <p:spPr>
          <a:xfrm>
            <a:off x="7772708" y="3257023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DE2A5316-2E46-4C3C-9FF6-BEFA35D7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0B0C6126-38E2-40BF-86C0-6FA61ED9A9F8}"/>
              </a:ext>
            </a:extLst>
          </p:cNvPr>
          <p:cNvGrpSpPr/>
          <p:nvPr/>
        </p:nvGrpSpPr>
        <p:grpSpPr>
          <a:xfrm>
            <a:off x="346276" y="2185375"/>
            <a:ext cx="3768221" cy="4339594"/>
            <a:chOff x="843246" y="2203238"/>
            <a:chExt cx="3768221" cy="4339594"/>
          </a:xfrm>
        </p:grpSpPr>
        <p:sp>
          <p:nvSpPr>
            <p:cNvPr id="146" name="Oval 18">
              <a:extLst>
                <a:ext uri="{FF2B5EF4-FFF2-40B4-BE49-F238E27FC236}">
                  <a16:creationId xmlns:a16="http://schemas.microsoft.com/office/drawing/2014/main" id="{06CADF12-3C6E-4306-BB36-7205F7CCCE73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8">
              <a:extLst>
                <a:ext uri="{FF2B5EF4-FFF2-40B4-BE49-F238E27FC236}">
                  <a16:creationId xmlns:a16="http://schemas.microsoft.com/office/drawing/2014/main" id="{8E6500BB-D261-494E-ADE7-8C81D213BAC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8">
              <a:extLst>
                <a:ext uri="{FF2B5EF4-FFF2-40B4-BE49-F238E27FC236}">
                  <a16:creationId xmlns:a16="http://schemas.microsoft.com/office/drawing/2014/main" id="{7E6C23B4-F9CC-4E17-987F-A16722A23789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8">
              <a:extLst>
                <a:ext uri="{FF2B5EF4-FFF2-40B4-BE49-F238E27FC236}">
                  <a16:creationId xmlns:a16="http://schemas.microsoft.com/office/drawing/2014/main" id="{34B3726A-8B21-44DA-B97B-5EC44C68FAE6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8">
              <a:extLst>
                <a:ext uri="{FF2B5EF4-FFF2-40B4-BE49-F238E27FC236}">
                  <a16:creationId xmlns:a16="http://schemas.microsoft.com/office/drawing/2014/main" id="{0F7A50DD-F0E3-4845-8D27-0CC461B2B92C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8">
              <a:extLst>
                <a:ext uri="{FF2B5EF4-FFF2-40B4-BE49-F238E27FC236}">
                  <a16:creationId xmlns:a16="http://schemas.microsoft.com/office/drawing/2014/main" id="{42B1A684-5D6A-48DD-B821-DC7158FB0434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8">
              <a:extLst>
                <a:ext uri="{FF2B5EF4-FFF2-40B4-BE49-F238E27FC236}">
                  <a16:creationId xmlns:a16="http://schemas.microsoft.com/office/drawing/2014/main" id="{9DDEFC6E-5525-4ED8-9507-0F2B27A4D69A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8672BCB8-560A-4A38-A34D-2E40C0239AF9}"/>
                </a:ext>
              </a:extLst>
            </p:cNvPr>
            <p:cNvCxnSpPr>
              <a:cxnSpLocks/>
              <a:stCxn id="147" idx="1"/>
              <a:endCxn id="146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B95AC0D1-E6FD-4948-BFA8-E5C469358E23}"/>
                </a:ext>
              </a:extLst>
            </p:cNvPr>
            <p:cNvCxnSpPr>
              <a:cxnSpLocks/>
              <a:stCxn id="146" idx="1"/>
              <a:endCxn id="149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avec flèche 154">
              <a:extLst>
                <a:ext uri="{FF2B5EF4-FFF2-40B4-BE49-F238E27FC236}">
                  <a16:creationId xmlns:a16="http://schemas.microsoft.com/office/drawing/2014/main" id="{E033DC72-DCD2-4781-B4E1-058ED972A8CB}"/>
                </a:ext>
              </a:extLst>
            </p:cNvPr>
            <p:cNvCxnSpPr>
              <a:cxnSpLocks/>
              <a:stCxn id="148" idx="0"/>
              <a:endCxn id="149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avec flèche 155">
              <a:extLst>
                <a:ext uri="{FF2B5EF4-FFF2-40B4-BE49-F238E27FC236}">
                  <a16:creationId xmlns:a16="http://schemas.microsoft.com/office/drawing/2014/main" id="{5C362F5E-2E3A-44B5-9D0C-E37A9326A0C2}"/>
                </a:ext>
              </a:extLst>
            </p:cNvPr>
            <p:cNvCxnSpPr>
              <a:cxnSpLocks/>
              <a:stCxn id="146" idx="7"/>
              <a:endCxn id="150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>
              <a:extLst>
                <a:ext uri="{FF2B5EF4-FFF2-40B4-BE49-F238E27FC236}">
                  <a16:creationId xmlns:a16="http://schemas.microsoft.com/office/drawing/2014/main" id="{71AF2DDD-43EE-4258-80C8-1FFB010CDCCF}"/>
                </a:ext>
              </a:extLst>
            </p:cNvPr>
            <p:cNvCxnSpPr>
              <a:cxnSpLocks/>
              <a:stCxn id="150" idx="1"/>
              <a:endCxn id="152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>
              <a:extLst>
                <a:ext uri="{FF2B5EF4-FFF2-40B4-BE49-F238E27FC236}">
                  <a16:creationId xmlns:a16="http://schemas.microsoft.com/office/drawing/2014/main" id="{707EA822-4A0F-40A8-8C87-6B63DA14F39F}"/>
                </a:ext>
              </a:extLst>
            </p:cNvPr>
            <p:cNvCxnSpPr>
              <a:cxnSpLocks/>
              <a:stCxn id="149" idx="7"/>
              <a:endCxn id="152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6AA3816D-85EF-41ED-BBB7-0074F90EB475}"/>
                </a:ext>
              </a:extLst>
            </p:cNvPr>
            <p:cNvCxnSpPr>
              <a:cxnSpLocks/>
              <a:stCxn id="152" idx="0"/>
              <a:endCxn id="151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18CA22B6-89FE-476E-AE45-B80886DDCE9E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1D519153-B783-4492-ABB4-91F2265ED00F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162" name="ZoneTexte 161">
              <a:extLst>
                <a:ext uri="{FF2B5EF4-FFF2-40B4-BE49-F238E27FC236}">
                  <a16:creationId xmlns:a16="http://schemas.microsoft.com/office/drawing/2014/main" id="{2BDB736D-9E7D-4C86-B233-9DB087E8A794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163" name="ZoneTexte 162">
              <a:extLst>
                <a:ext uri="{FF2B5EF4-FFF2-40B4-BE49-F238E27FC236}">
                  <a16:creationId xmlns:a16="http://schemas.microsoft.com/office/drawing/2014/main" id="{6B1273B8-36CD-41A0-98D4-DCFD09D88755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64" name="ZoneTexte 163">
              <a:extLst>
                <a:ext uri="{FF2B5EF4-FFF2-40B4-BE49-F238E27FC236}">
                  <a16:creationId xmlns:a16="http://schemas.microsoft.com/office/drawing/2014/main" id="{19F0CEDF-F077-4E96-BDFD-1397A8E9E32F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F77268A5-C105-42C9-895F-7A905801B52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D13C55CC-304F-4BAF-A5DC-879DF7D085D1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167" name="ZoneTexte 166">
              <a:extLst>
                <a:ext uri="{FF2B5EF4-FFF2-40B4-BE49-F238E27FC236}">
                  <a16:creationId xmlns:a16="http://schemas.microsoft.com/office/drawing/2014/main" id="{B82A1666-F9E2-440F-93BF-87781D451EA2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168" name="ZoneTexte 167">
              <a:extLst>
                <a:ext uri="{FF2B5EF4-FFF2-40B4-BE49-F238E27FC236}">
                  <a16:creationId xmlns:a16="http://schemas.microsoft.com/office/drawing/2014/main" id="{4A191F68-14E3-4070-B274-F92459A0BB38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0B10F58F-537F-4FB8-A1D0-5B0353426294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0DCE9C28-1F42-4010-97D8-7C32EC151BFD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1D628041-1F1E-4618-BDB3-CFEAD81336CE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F5DB27A2-26E5-459F-82C2-EEEF53D75BFD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9EFB237C-1D04-4F26-B975-41A361168B00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08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B8FD5C88-7FC4-408A-8B0D-D27FC19C1268}"/>
              </a:ext>
            </a:extLst>
          </p:cNvPr>
          <p:cNvSpPr/>
          <p:nvPr/>
        </p:nvSpPr>
        <p:spPr>
          <a:xfrm>
            <a:off x="1533767" y="3914528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9C259039-F556-43E7-8980-12131BD0FA0E}"/>
              </a:ext>
            </a:extLst>
          </p:cNvPr>
          <p:cNvSpPr/>
          <p:nvPr/>
        </p:nvSpPr>
        <p:spPr>
          <a:xfrm>
            <a:off x="2319114" y="4526819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9F03A050-ABD9-4DED-B995-D2427690A84F}"/>
              </a:ext>
            </a:extLst>
          </p:cNvPr>
          <p:cNvSpPr/>
          <p:nvPr/>
        </p:nvSpPr>
        <p:spPr>
          <a:xfrm>
            <a:off x="762070" y="4528121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F03B309F-8E8B-4425-9199-60016B4011D8}"/>
              </a:ext>
            </a:extLst>
          </p:cNvPr>
          <p:cNvSpPr/>
          <p:nvPr/>
        </p:nvSpPr>
        <p:spPr>
          <a:xfrm>
            <a:off x="761237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055091EB-370E-4DAF-8A9A-9E34BBC08B3E}"/>
              </a:ext>
            </a:extLst>
          </p:cNvPr>
          <p:cNvSpPr/>
          <p:nvPr/>
        </p:nvSpPr>
        <p:spPr>
          <a:xfrm>
            <a:off x="2319114" y="3426797"/>
            <a:ext cx="383574" cy="34611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46FEE270-F3AB-45D3-96C2-D1B55740C4CD}"/>
              </a:ext>
            </a:extLst>
          </p:cNvPr>
          <p:cNvSpPr/>
          <p:nvPr/>
        </p:nvSpPr>
        <p:spPr>
          <a:xfrm>
            <a:off x="1533767" y="1983769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B58500C-AE6E-4269-BB59-B16450A9E6AB}"/>
              </a:ext>
            </a:extLst>
          </p:cNvPr>
          <p:cNvSpPr/>
          <p:nvPr/>
        </p:nvSpPr>
        <p:spPr>
          <a:xfrm>
            <a:off x="1533767" y="2696891"/>
            <a:ext cx="383574" cy="346110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9F7B886-C6A7-4198-BDC6-A86AED280CC8}"/>
              </a:ext>
            </a:extLst>
          </p:cNvPr>
          <p:cNvCxnSpPr>
            <a:stCxn id="7" idx="1"/>
            <a:endCxn id="6" idx="5"/>
          </p:cNvCxnSpPr>
          <p:nvPr/>
        </p:nvCxnSpPr>
        <p:spPr>
          <a:xfrm flipH="1" flipV="1">
            <a:off x="1861169" y="4209952"/>
            <a:ext cx="514118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DD91A4-556D-41D3-852C-02788AFBE043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1144811" y="3599852"/>
            <a:ext cx="445129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F6C3AB-6AA4-49F7-A210-5E012420F99E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953024" y="3772908"/>
            <a:ext cx="833" cy="75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8875B91-87DD-47DD-AA99-E8C0126BE5EB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1861169" y="3599852"/>
            <a:ext cx="457945" cy="36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565550E-4712-4D26-A6C2-CDEE2CF6E0BA}"/>
              </a:ext>
            </a:extLst>
          </p:cNvPr>
          <p:cNvCxnSpPr>
            <a:cxnSpLocks/>
            <a:stCxn id="10" idx="1"/>
            <a:endCxn id="12" idx="4"/>
          </p:cNvCxnSpPr>
          <p:nvPr/>
        </p:nvCxnSpPr>
        <p:spPr>
          <a:xfrm flipH="1" flipV="1">
            <a:off x="1725554" y="3043002"/>
            <a:ext cx="649732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E0AAE65-C0A2-49FD-9EEE-9B7871A2848D}"/>
              </a:ext>
            </a:extLst>
          </p:cNvPr>
          <p:cNvCxnSpPr>
            <a:cxnSpLocks/>
            <a:stCxn id="9" idx="7"/>
            <a:endCxn id="12" idx="4"/>
          </p:cNvCxnSpPr>
          <p:nvPr/>
        </p:nvCxnSpPr>
        <p:spPr>
          <a:xfrm flipV="1">
            <a:off x="1088638" y="3043002"/>
            <a:ext cx="636916" cy="4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D1EA2F9-DAAA-44DD-A37A-2B2E7377779D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1725554" y="2329879"/>
            <a:ext cx="0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242104" y="5497979"/>
            <a:ext cx="3901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i="1" u="sng" dirty="0">
                <a:latin typeface="Bookman Old Style" panose="02050604050505020204" pitchFamily="18" charset="0"/>
              </a:rPr>
              <a:t>(Self(pow, t)):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 Level of concessions to be expressed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450C737-2477-4123-8B58-397537A29FB3}"/>
              </a:ext>
            </a:extLst>
          </p:cNvPr>
          <p:cNvSpPr txBox="1"/>
          <p:nvPr/>
        </p:nvSpPr>
        <p:spPr>
          <a:xfrm>
            <a:off x="2510901" y="486699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0.16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F63CE95-B906-49C0-A121-A31F9A964029}"/>
              </a:ext>
            </a:extLst>
          </p:cNvPr>
          <p:cNvSpPr txBox="1"/>
          <p:nvPr/>
        </p:nvSpPr>
        <p:spPr>
          <a:xfrm>
            <a:off x="659514" y="48670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D22732-9E15-4C62-8A6D-41F9689866C6}"/>
              </a:ext>
            </a:extLst>
          </p:cNvPr>
          <p:cNvSpPr txBox="1"/>
          <p:nvPr/>
        </p:nvSpPr>
        <p:spPr>
          <a:xfrm>
            <a:off x="1404693" y="41668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0.33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18C89DA-EF4F-48DD-9D76-61B0480605E4}"/>
              </a:ext>
            </a:extLst>
          </p:cNvPr>
          <p:cNvSpPr txBox="1"/>
          <p:nvPr/>
        </p:nvSpPr>
        <p:spPr>
          <a:xfrm>
            <a:off x="428377" y="375331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6B0A7FE-EEED-43C5-B20E-BC54453209DA}"/>
              </a:ext>
            </a:extLst>
          </p:cNvPr>
          <p:cNvSpPr txBox="1"/>
          <p:nvPr/>
        </p:nvSpPr>
        <p:spPr>
          <a:xfrm>
            <a:off x="2240414" y="3748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0.66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FE58F9-56F6-4786-B078-BF9A755338D4}"/>
              </a:ext>
            </a:extLst>
          </p:cNvPr>
          <p:cNvSpPr txBox="1"/>
          <p:nvPr/>
        </p:nvSpPr>
        <p:spPr>
          <a:xfrm>
            <a:off x="1042641" y="288337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0.83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DE3E54B-0C49-4DE0-9917-EDB2FDB8F197}"/>
              </a:ext>
            </a:extLst>
          </p:cNvPr>
          <p:cNvSpPr txBox="1"/>
          <p:nvPr/>
        </p:nvSpPr>
        <p:spPr>
          <a:xfrm>
            <a:off x="1217334" y="2239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+mj-lt"/>
                <a:cs typeface="Arabic Typesetting" panose="03020402040406030203" pitchFamily="66" charset="-78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FB780F-72A4-4707-A17D-267EC479A6C1}"/>
              </a:ext>
            </a:extLst>
          </p:cNvPr>
          <p:cNvSpPr txBox="1"/>
          <p:nvPr/>
        </p:nvSpPr>
        <p:spPr>
          <a:xfrm>
            <a:off x="3180022" y="1257046"/>
            <a:ext cx="12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Pow</a:t>
            </a:r>
            <a:r>
              <a:rPr lang="fr-FR" sz="2000" b="1" dirty="0"/>
              <a:t> = 0.7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18EFD8-01F5-4137-92F3-326660205BB6}"/>
              </a:ext>
            </a:extLst>
          </p:cNvPr>
          <p:cNvSpPr txBox="1"/>
          <p:nvPr/>
        </p:nvSpPr>
        <p:spPr>
          <a:xfrm>
            <a:off x="7651544" y="3912887"/>
            <a:ext cx="3537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5">
                    <a:lumMod val="75000"/>
                  </a:schemeClr>
                </a:solidFill>
              </a:rPr>
              <a:t>Current context of negotiation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R: Set of rejected values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A: Set of accepted values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9AF448F-BA50-40E3-9133-B91CF997A315}"/>
              </a:ext>
            </a:extLst>
          </p:cNvPr>
          <p:cNvSpPr/>
          <p:nvPr/>
        </p:nvSpPr>
        <p:spPr>
          <a:xfrm>
            <a:off x="3964179" y="5806346"/>
            <a:ext cx="665544" cy="46048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4766663" y="4114016"/>
            <a:ext cx="3842794" cy="266044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8" y="5546204"/>
              <a:ext cx="1064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39"/>
              <a:ext cx="1047914" cy="488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0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Microsoft Office PowerPoint</Application>
  <PresentationFormat>Grand écran</PresentationFormat>
  <Paragraphs>388</Paragraphs>
  <Slides>20</Slides>
  <Notes>9</Notes>
  <HiddenSlides>3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32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GeosansLight</vt:lpstr>
      <vt:lpstr>Open Sans</vt:lpstr>
      <vt:lpstr>Wingdings</vt:lpstr>
      <vt:lpstr>Showeet theme</vt:lpstr>
      <vt:lpstr>Thème Office</vt:lpstr>
      <vt:lpstr>Présentation PowerPoint</vt:lpstr>
      <vt:lpstr>Context: COLLABORATIVE negotiation</vt:lpstr>
      <vt:lpstr>INTERPERSONAL RELATION OF DOMINANCE</vt:lpstr>
      <vt:lpstr>Présentation PowerPoint</vt:lpstr>
      <vt:lpstr>OVERVIEW OF THE MODEL OF NEGOTIATION</vt:lpstr>
      <vt:lpstr>Mental model</vt:lpstr>
      <vt:lpstr>Mental model</vt:lpstr>
      <vt:lpstr>Mental model</vt:lpstr>
      <vt:lpstr>Mental model</vt:lpstr>
      <vt:lpstr>Mental model</vt:lpstr>
      <vt:lpstr>Example of dialogue</vt:lpstr>
      <vt:lpstr>OVERVIEW OF THE MODEL OF NEGOTIATION</vt:lpstr>
      <vt:lpstr>Présentation PowerPoint</vt:lpstr>
      <vt:lpstr>Model of the other: Naïve approach</vt:lpstr>
      <vt:lpstr>Model of the other: reasoning with uncertainty</vt:lpstr>
      <vt:lpstr>Evaluation: reasoning with uncertainty</vt:lpstr>
      <vt:lpstr>Results: accuracy of predictions</vt:lpstr>
      <vt:lpstr>Results: number of turns</vt:lpstr>
      <vt:lpstr>Conclusion and future works: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139</cp:revision>
  <dcterms:created xsi:type="dcterms:W3CDTF">2018-08-21T17:03:23Z</dcterms:created>
  <dcterms:modified xsi:type="dcterms:W3CDTF">2018-08-28T15:46:40Z</dcterms:modified>
</cp:coreProperties>
</file>